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3.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4.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5.xml" ContentType="application/vnd.openxmlformats-officedocument.presentationml.comments+xml"/>
  <Override PartName="/ppt/notesSlides/notesSlide19.xml" ContentType="application/vnd.openxmlformats-officedocument.presentationml.notesSlide+xml"/>
  <Override PartName="/ppt/charts/chart1.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omments/comment10.xml" ContentType="application/vnd.openxmlformats-officedocument.presentationml.comments+xml"/>
  <Override PartName="/ppt/notesSlides/notesSlide44.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4" r:id="rId1"/>
  </p:sldMasterIdLst>
  <p:notesMasterIdLst>
    <p:notesMasterId r:id="rId113"/>
  </p:notesMasterIdLst>
  <p:sldIdLst>
    <p:sldId id="256" r:id="rId2"/>
    <p:sldId id="486" r:id="rId3"/>
    <p:sldId id="609" r:id="rId4"/>
    <p:sldId id="592" r:id="rId5"/>
    <p:sldId id="263" r:id="rId6"/>
    <p:sldId id="563" r:id="rId7"/>
    <p:sldId id="501" r:id="rId8"/>
    <p:sldId id="568" r:id="rId9"/>
    <p:sldId id="558" r:id="rId10"/>
    <p:sldId id="265" r:id="rId11"/>
    <p:sldId id="282" r:id="rId12"/>
    <p:sldId id="618" r:id="rId13"/>
    <p:sldId id="572" r:id="rId14"/>
    <p:sldId id="616" r:id="rId15"/>
    <p:sldId id="381" r:id="rId16"/>
    <p:sldId id="421" r:id="rId17"/>
    <p:sldId id="623" r:id="rId18"/>
    <p:sldId id="613" r:id="rId19"/>
    <p:sldId id="617" r:id="rId20"/>
    <p:sldId id="619" r:id="rId21"/>
    <p:sldId id="615" r:id="rId22"/>
    <p:sldId id="614" r:id="rId23"/>
    <p:sldId id="620" r:id="rId24"/>
    <p:sldId id="621" r:id="rId25"/>
    <p:sldId id="622" r:id="rId26"/>
    <p:sldId id="571" r:id="rId27"/>
    <p:sldId id="532" r:id="rId28"/>
    <p:sldId id="533" r:id="rId29"/>
    <p:sldId id="500" r:id="rId30"/>
    <p:sldId id="577" r:id="rId31"/>
    <p:sldId id="555" r:id="rId32"/>
    <p:sldId id="556" r:id="rId33"/>
    <p:sldId id="612" r:id="rId34"/>
    <p:sldId id="436" r:id="rId35"/>
    <p:sldId id="266" r:id="rId36"/>
    <p:sldId id="550" r:id="rId37"/>
    <p:sldId id="475" r:id="rId38"/>
    <p:sldId id="542" r:id="rId39"/>
    <p:sldId id="476" r:id="rId40"/>
    <p:sldId id="477" r:id="rId41"/>
    <p:sldId id="478" r:id="rId42"/>
    <p:sldId id="487" r:id="rId43"/>
    <p:sldId id="448" r:id="rId44"/>
    <p:sldId id="451" r:id="rId45"/>
    <p:sldId id="452" r:id="rId46"/>
    <p:sldId id="578" r:id="rId47"/>
    <p:sldId id="595" r:id="rId48"/>
    <p:sldId id="598" r:id="rId49"/>
    <p:sldId id="604" r:id="rId50"/>
    <p:sldId id="602" r:id="rId51"/>
    <p:sldId id="587" r:id="rId52"/>
    <p:sldId id="589" r:id="rId53"/>
    <p:sldId id="582" r:id="rId54"/>
    <p:sldId id="583" r:id="rId55"/>
    <p:sldId id="576" r:id="rId56"/>
    <p:sldId id="575" r:id="rId57"/>
    <p:sldId id="573" r:id="rId58"/>
    <p:sldId id="537" r:id="rId59"/>
    <p:sldId id="449" r:id="rId60"/>
    <p:sldId id="534" r:id="rId61"/>
    <p:sldId id="546" r:id="rId62"/>
    <p:sldId id="548" r:id="rId63"/>
    <p:sldId id="566" r:id="rId64"/>
    <p:sldId id="547" r:id="rId65"/>
    <p:sldId id="569" r:id="rId66"/>
    <p:sldId id="494" r:id="rId67"/>
    <p:sldId id="495" r:id="rId68"/>
    <p:sldId id="570" r:id="rId69"/>
    <p:sldId id="450" r:id="rId70"/>
    <p:sldId id="560" r:id="rId71"/>
    <p:sldId id="529" r:id="rId72"/>
    <p:sldId id="549" r:id="rId73"/>
    <p:sldId id="586" r:id="rId74"/>
    <p:sldId id="485" r:id="rId75"/>
    <p:sldId id="259" r:id="rId76"/>
    <p:sldId id="544" r:id="rId77"/>
    <p:sldId id="545" r:id="rId78"/>
    <p:sldId id="433" r:id="rId79"/>
    <p:sldId id="479" r:id="rId80"/>
    <p:sldId id="551" r:id="rId81"/>
    <p:sldId id="610" r:id="rId82"/>
    <p:sldId id="552" r:id="rId83"/>
    <p:sldId id="553" r:id="rId84"/>
    <p:sldId id="554" r:id="rId85"/>
    <p:sldId id="481" r:id="rId86"/>
    <p:sldId id="435" r:id="rId87"/>
    <p:sldId id="387" r:id="rId88"/>
    <p:sldId id="509" r:id="rId89"/>
    <p:sldId id="510" r:id="rId90"/>
    <p:sldId id="540" r:id="rId91"/>
    <p:sldId id="519" r:id="rId92"/>
    <p:sldId id="521" r:id="rId93"/>
    <p:sldId id="518" r:id="rId94"/>
    <p:sldId id="516" r:id="rId95"/>
    <p:sldId id="517" r:id="rId96"/>
    <p:sldId id="522" r:id="rId97"/>
    <p:sldId id="514" r:id="rId98"/>
    <p:sldId id="506" r:id="rId99"/>
    <p:sldId id="507" r:id="rId100"/>
    <p:sldId id="483" r:id="rId101"/>
    <p:sldId id="538" r:id="rId102"/>
    <p:sldId id="539" r:id="rId103"/>
    <p:sldId id="423" r:id="rId104"/>
    <p:sldId id="424" r:id="rId105"/>
    <p:sldId id="559" r:id="rId106"/>
    <p:sldId id="524" r:id="rId107"/>
    <p:sldId id="267" r:id="rId108"/>
    <p:sldId id="543" r:id="rId109"/>
    <p:sldId id="584" r:id="rId110"/>
    <p:sldId id="585" r:id="rId111"/>
    <p:sldId id="608" r:id="rId112"/>
  </p:sldIdLst>
  <p:sldSz cx="9144000" cy="6858000" type="screen4x3"/>
  <p:notesSz cx="7315200" cy="96012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Default Section" id="{188E2CC6-71AC-48A3-8C5B-A1C0D807D9A0}">
          <p14:sldIdLst>
            <p14:sldId id="256"/>
            <p14:sldId id="486"/>
            <p14:sldId id="609"/>
            <p14:sldId id="592"/>
            <p14:sldId id="263"/>
            <p14:sldId id="563"/>
            <p14:sldId id="501"/>
            <p14:sldId id="568"/>
            <p14:sldId id="558"/>
            <p14:sldId id="265"/>
            <p14:sldId id="282"/>
            <p14:sldId id="618"/>
            <p14:sldId id="572"/>
            <p14:sldId id="616"/>
            <p14:sldId id="381"/>
            <p14:sldId id="421"/>
            <p14:sldId id="623"/>
            <p14:sldId id="613"/>
            <p14:sldId id="617"/>
            <p14:sldId id="619"/>
            <p14:sldId id="615"/>
            <p14:sldId id="614"/>
            <p14:sldId id="620"/>
            <p14:sldId id="621"/>
            <p14:sldId id="622"/>
            <p14:sldId id="571"/>
            <p14:sldId id="532"/>
            <p14:sldId id="533"/>
            <p14:sldId id="500"/>
            <p14:sldId id="577"/>
            <p14:sldId id="555"/>
            <p14:sldId id="556"/>
            <p14:sldId id="612"/>
            <p14:sldId id="436"/>
            <p14:sldId id="266"/>
            <p14:sldId id="550"/>
            <p14:sldId id="475"/>
            <p14:sldId id="542"/>
            <p14:sldId id="476"/>
            <p14:sldId id="477"/>
            <p14:sldId id="478"/>
            <p14:sldId id="487"/>
            <p14:sldId id="448"/>
            <p14:sldId id="451"/>
            <p14:sldId id="452"/>
            <p14:sldId id="578"/>
            <p14:sldId id="595"/>
            <p14:sldId id="598"/>
            <p14:sldId id="604"/>
            <p14:sldId id="602"/>
            <p14:sldId id="587"/>
            <p14:sldId id="589"/>
            <p14:sldId id="582"/>
            <p14:sldId id="583"/>
            <p14:sldId id="576"/>
            <p14:sldId id="575"/>
            <p14:sldId id="573"/>
            <p14:sldId id="537"/>
            <p14:sldId id="449"/>
            <p14:sldId id="534"/>
            <p14:sldId id="546"/>
            <p14:sldId id="548"/>
            <p14:sldId id="566"/>
            <p14:sldId id="547"/>
            <p14:sldId id="569"/>
            <p14:sldId id="494"/>
            <p14:sldId id="495"/>
            <p14:sldId id="570"/>
            <p14:sldId id="450"/>
            <p14:sldId id="560"/>
            <p14:sldId id="529"/>
            <p14:sldId id="549"/>
            <p14:sldId id="586"/>
            <p14:sldId id="485"/>
            <p14:sldId id="259"/>
            <p14:sldId id="544"/>
            <p14:sldId id="545"/>
            <p14:sldId id="433"/>
            <p14:sldId id="479"/>
            <p14:sldId id="551"/>
            <p14:sldId id="610"/>
            <p14:sldId id="552"/>
            <p14:sldId id="553"/>
            <p14:sldId id="554"/>
            <p14:sldId id="481"/>
            <p14:sldId id="435"/>
            <p14:sldId id="387"/>
            <p14:sldId id="509"/>
            <p14:sldId id="510"/>
            <p14:sldId id="540"/>
            <p14:sldId id="519"/>
            <p14:sldId id="521"/>
            <p14:sldId id="518"/>
            <p14:sldId id="516"/>
            <p14:sldId id="517"/>
            <p14:sldId id="522"/>
            <p14:sldId id="514"/>
            <p14:sldId id="506"/>
            <p14:sldId id="507"/>
            <p14:sldId id="483"/>
            <p14:sldId id="538"/>
            <p14:sldId id="539"/>
            <p14:sldId id="423"/>
            <p14:sldId id="424"/>
            <p14:sldId id="559"/>
            <p14:sldId id="524"/>
            <p14:sldId id="267"/>
            <p14:sldId id="543"/>
            <p14:sldId id="584"/>
            <p14:sldId id="585"/>
            <p14:sldId id="6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7" clrIdx="0">
    <p:extLst>
      <p:ext uri="{19B8F6BF-5375-455C-9EA6-DF929625EA0E}">
        <p15:presenceInfo xmlns:p15="http://schemas.microsoft.com/office/powerpoint/2012/main" userId="29fda534fa8d05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520FAA-784A-46C0-9306-AF174A4E0BBE}">
  <a:tblStyle styleId="{61520FAA-784A-46C0-9306-AF174A4E0BBE}"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E987159-7B3A-4F82-A666-507B6D1E7AA0}"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954F3C8-82E4-4420-BB62-2D956397FB1B}"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F970BDF8-1F6D-4B07-8532-B8B9D2479D83}"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40B56887-5F29-4529-B66D-84AC741C792E}"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88632" autoAdjust="0"/>
  </p:normalViewPr>
  <p:slideViewPr>
    <p:cSldViewPr>
      <p:cViewPr varScale="1">
        <p:scale>
          <a:sx n="66" d="100"/>
          <a:sy n="66" d="100"/>
        </p:scale>
        <p:origin x="120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aysam\Documents\papers\proposal\figures\refinementChart.xlsx" TargetMode="Externa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ysam\Documents\papers\HC2013_Memcached\figures\GetThroughput.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454289173449279E-2"/>
          <c:y val="4.6818763039235482E-2"/>
          <c:w val="0.9150990217131949"/>
          <c:h val="0.70249908174606568"/>
        </c:manualLayout>
      </c:layout>
      <c:barChart>
        <c:barDir val="col"/>
        <c:grouping val="clustered"/>
        <c:varyColors val="0"/>
        <c:ser>
          <c:idx val="0"/>
          <c:order val="0"/>
          <c:tx>
            <c:strRef>
              <c:f>IPv4HP!$C$3</c:f>
              <c:strCache>
                <c:ptCount val="1"/>
                <c:pt idx="0">
                  <c:v>IPv4Engine backpressure</c:v>
                </c:pt>
              </c:strCache>
            </c:strRef>
          </c:tx>
          <c:spPr>
            <a:solidFill>
              <a:srgbClr val="002060"/>
            </a:solidFill>
            <a:ln>
              <a:solidFill>
                <a:srgbClr val="0070C0"/>
              </a:soli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IPv4HP!$B$4:$B$12</c:f>
              <c:strCache>
                <c:ptCount val="9"/>
                <c:pt idx="0">
                  <c:v>Base micro-arch</c:v>
                </c:pt>
                <c:pt idx="1">
                  <c:v>#threads=2</c:v>
                </c:pt>
                <c:pt idx="2">
                  <c:v>Pipeline Lookup</c:v>
                </c:pt>
                <c:pt idx="3">
                  <c:v>#threads=4</c:v>
                </c:pt>
                <c:pt idx="4">
                  <c:v>#IPv4Engines=4</c:v>
                </c:pt>
                <c:pt idx="5">
                  <c:v>#IPv4Engines=8</c:v>
                </c:pt>
                <c:pt idx="6">
                  <c:v>#IPv4Engines=16</c:v>
                </c:pt>
                <c:pt idx="7">
                  <c:v>Hierarchical arbiter</c:v>
                </c:pt>
                <c:pt idx="8">
                  <c:v>#threads=3</c:v>
                </c:pt>
              </c:strCache>
            </c:strRef>
          </c:cat>
          <c:val>
            <c:numRef>
              <c:f>IPv4HP!$C$4:$C$12</c:f>
              <c:numCache>
                <c:formatCode>General</c:formatCode>
                <c:ptCount val="9"/>
                <c:pt idx="0">
                  <c:v>0.9</c:v>
                </c:pt>
                <c:pt idx="1">
                  <c:v>0.9</c:v>
                </c:pt>
                <c:pt idx="2">
                  <c:v>0.9</c:v>
                </c:pt>
                <c:pt idx="3">
                  <c:v>0.9</c:v>
                </c:pt>
                <c:pt idx="4">
                  <c:v>0.8</c:v>
                </c:pt>
                <c:pt idx="5">
                  <c:v>0.7</c:v>
                </c:pt>
                <c:pt idx="6">
                  <c:v>0.1</c:v>
                </c:pt>
                <c:pt idx="7">
                  <c:v>0.1</c:v>
                </c:pt>
                <c:pt idx="8">
                  <c:v>0.1</c:v>
                </c:pt>
              </c:numCache>
            </c:numRef>
          </c:val>
        </c:ser>
        <c:dLbls>
          <c:showLegendKey val="0"/>
          <c:showVal val="0"/>
          <c:showCatName val="0"/>
          <c:showSerName val="0"/>
          <c:showPercent val="0"/>
          <c:showBubbleSize val="0"/>
        </c:dLbls>
        <c:gapWidth val="150"/>
        <c:axId val="286405800"/>
        <c:axId val="286407760"/>
      </c:barChart>
      <c:lineChart>
        <c:grouping val="standard"/>
        <c:varyColors val="0"/>
        <c:ser>
          <c:idx val="2"/>
          <c:order val="1"/>
          <c:tx>
            <c:strRef>
              <c:f>IPv4HP!$J$3</c:f>
              <c:strCache>
                <c:ptCount val="1"/>
                <c:pt idx="0">
                  <c:v>Normalized Area</c:v>
                </c:pt>
              </c:strCache>
            </c:strRef>
          </c:tx>
          <c:spPr>
            <a:ln w="34925" cap="sq">
              <a:solidFill>
                <a:schemeClr val="accent1">
                  <a:lumMod val="75000"/>
                </a:schemeClr>
              </a:solidFill>
              <a:round/>
            </a:ln>
            <a:effectLst>
              <a:outerShdw blurRad="57150" dist="19050" dir="5400000" algn="ctr" rotWithShape="0">
                <a:srgbClr val="000000">
                  <a:alpha val="63000"/>
                </a:srgbClr>
              </a:outerShdw>
            </a:effectLst>
          </c:spPr>
          <c:marker>
            <c:symbol val="x"/>
            <c:size val="15"/>
            <c:spPr>
              <a:noFill/>
              <a:ln w="9525">
                <a:solidFill>
                  <a:schemeClr val="accent1">
                    <a:lumMod val="75000"/>
                  </a:schemeClr>
                </a:solidFill>
                <a:round/>
              </a:ln>
              <a:effectLst>
                <a:outerShdw blurRad="57150" dist="19050" dir="5400000" algn="ctr" rotWithShape="0">
                  <a:srgbClr val="000000">
                    <a:alpha val="63000"/>
                  </a:srgbClr>
                </a:outerShdw>
              </a:effectLst>
            </c:spPr>
          </c:marker>
          <c:dPt>
            <c:idx val="6"/>
            <c:marker>
              <c:spPr>
                <a:noFill/>
                <a:ln w="9525">
                  <a:solidFill>
                    <a:schemeClr val="accent1">
                      <a:lumMod val="75000"/>
                    </a:schemeClr>
                  </a:solidFill>
                  <a:bevel/>
                </a:ln>
                <a:effectLst>
                  <a:outerShdw blurRad="57150" dist="19050" dir="5400000" algn="ctr" rotWithShape="0">
                    <a:srgbClr val="000000">
                      <a:alpha val="63000"/>
                    </a:srgbClr>
                  </a:outerShdw>
                </a:effectLst>
              </c:spPr>
            </c:marker>
            <c:bubble3D val="0"/>
          </c:dPt>
          <c:val>
            <c:numRef>
              <c:f>IPv4HP!$J$4:$J$12</c:f>
              <c:numCache>
                <c:formatCode>General</c:formatCode>
                <c:ptCount val="9"/>
                <c:pt idx="0">
                  <c:v>1.8664889058184933E-2</c:v>
                </c:pt>
                <c:pt idx="1">
                  <c:v>3.0758975335682316E-2</c:v>
                </c:pt>
                <c:pt idx="2">
                  <c:v>3.4282449290543755E-2</c:v>
                </c:pt>
                <c:pt idx="3">
                  <c:v>4.8185887058375391E-2</c:v>
                </c:pt>
                <c:pt idx="4">
                  <c:v>0.21278925816588895</c:v>
                </c:pt>
                <c:pt idx="5">
                  <c:v>0.41077040281877919</c:v>
                </c:pt>
                <c:pt idx="6">
                  <c:v>0.96552709265784209</c:v>
                </c:pt>
                <c:pt idx="7">
                  <c:v>1</c:v>
                </c:pt>
                <c:pt idx="8">
                  <c:v>0.80787544043424431</c:v>
                </c:pt>
              </c:numCache>
            </c:numRef>
          </c:val>
          <c:smooth val="0"/>
        </c:ser>
        <c:ser>
          <c:idx val="4"/>
          <c:order val="2"/>
          <c:tx>
            <c:strRef>
              <c:f>IPv4HP!$N$3</c:f>
              <c:strCache>
                <c:ptCount val="1"/>
                <c:pt idx="0">
                  <c:v>Normalized raw throughput</c:v>
                </c:pt>
              </c:strCache>
            </c:strRef>
          </c:tx>
          <c:spPr>
            <a:ln w="34925" cap="rnd">
              <a:solidFill>
                <a:schemeClr val="accent5"/>
              </a:solidFill>
              <a:round/>
            </a:ln>
            <a:effectLst>
              <a:outerShdw blurRad="57150" dist="19050" dir="5400000" algn="ctr" rotWithShape="0">
                <a:srgbClr val="000000">
                  <a:alpha val="63000"/>
                </a:srgbClr>
              </a:outerShdw>
            </a:effectLst>
          </c:spPr>
          <c:marker>
            <c:symbol val="square"/>
            <c:size val="12"/>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val>
            <c:numRef>
              <c:f>IPv4HP!$N$4:$N$12</c:f>
              <c:numCache>
                <c:formatCode>General</c:formatCode>
                <c:ptCount val="9"/>
                <c:pt idx="0">
                  <c:v>4.8913043478260865E-2</c:v>
                </c:pt>
                <c:pt idx="1">
                  <c:v>5.8064516129032254E-2</c:v>
                </c:pt>
                <c:pt idx="2">
                  <c:v>5.410821643286573E-2</c:v>
                </c:pt>
                <c:pt idx="3">
                  <c:v>0.10821643286573146</c:v>
                </c:pt>
                <c:pt idx="4">
                  <c:v>0.22613065326633167</c:v>
                </c:pt>
                <c:pt idx="5">
                  <c:v>0.45454545454545453</c:v>
                </c:pt>
                <c:pt idx="6">
                  <c:v>0.90909090909090906</c:v>
                </c:pt>
                <c:pt idx="7">
                  <c:v>1</c:v>
                </c:pt>
                <c:pt idx="8">
                  <c:v>1</c:v>
                </c:pt>
              </c:numCache>
            </c:numRef>
          </c:val>
          <c:smooth val="0"/>
        </c:ser>
        <c:dLbls>
          <c:showLegendKey val="0"/>
          <c:showVal val="0"/>
          <c:showCatName val="0"/>
          <c:showSerName val="0"/>
          <c:showPercent val="0"/>
          <c:showBubbleSize val="0"/>
        </c:dLbls>
        <c:marker val="1"/>
        <c:smooth val="0"/>
        <c:axId val="286405800"/>
        <c:axId val="286407760"/>
      </c:lineChart>
      <c:catAx>
        <c:axId val="28640580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86407760"/>
        <c:crosses val="autoZero"/>
        <c:auto val="1"/>
        <c:lblAlgn val="ctr"/>
        <c:lblOffset val="100"/>
        <c:noMultiLvlLbl val="0"/>
      </c:catAx>
      <c:valAx>
        <c:axId val="286407760"/>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86405800"/>
        <c:crosses val="autoZero"/>
        <c:crossBetween val="between"/>
      </c:valAx>
      <c:spPr>
        <a:noFill/>
        <a:ln>
          <a:noFill/>
        </a:ln>
        <a:effectLst/>
      </c:spPr>
    </c:plotArea>
    <c:legend>
      <c:legendPos val="b"/>
      <c:layout>
        <c:manualLayout>
          <c:xMode val="edge"/>
          <c:yMode val="edge"/>
          <c:x val="0.69279439269164378"/>
          <c:y val="0.3137194292992172"/>
          <c:w val="0.30569322872685956"/>
          <c:h val="0.2794570825354463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382442016191757"/>
          <c:y val="2.8988806036907677E-2"/>
          <c:w val="0.74985711638461761"/>
          <c:h val="0.77659957776633626"/>
        </c:manualLayout>
      </c:layout>
      <c:lineChart>
        <c:grouping val="standard"/>
        <c:varyColors val="0"/>
        <c:ser>
          <c:idx val="0"/>
          <c:order val="0"/>
          <c:spPr>
            <a:ln w="28575" cap="rnd">
              <a:solidFill>
                <a:schemeClr val="accent1"/>
              </a:solidFill>
              <a:round/>
            </a:ln>
            <a:effectLst/>
          </c:spPr>
          <c:marker>
            <c:symbol val="none"/>
          </c:marker>
          <c:val>
            <c:numRef>
              <c:f>Sheet1!$A$1:$A$12</c:f>
              <c:numCache>
                <c:formatCode>General</c:formatCode>
                <c:ptCount val="12"/>
                <c:pt idx="0">
                  <c:v>8</c:v>
                </c:pt>
                <c:pt idx="1">
                  <c:v>9</c:v>
                </c:pt>
                <c:pt idx="2">
                  <c:v>11</c:v>
                </c:pt>
                <c:pt idx="3">
                  <c:v>30</c:v>
                </c:pt>
                <c:pt idx="4">
                  <c:v>31</c:v>
                </c:pt>
                <c:pt idx="5">
                  <c:v>50</c:v>
                </c:pt>
                <c:pt idx="6">
                  <c:v>90</c:v>
                </c:pt>
                <c:pt idx="7">
                  <c:v>600</c:v>
                </c:pt>
                <c:pt idx="8">
                  <c:v>1010</c:v>
                </c:pt>
                <c:pt idx="9">
                  <c:v>1040</c:v>
                </c:pt>
                <c:pt idx="10">
                  <c:v>1060</c:v>
                </c:pt>
                <c:pt idx="11">
                  <c:v>1100</c:v>
                </c:pt>
              </c:numCache>
            </c:numRef>
          </c:val>
          <c:smooth val="0"/>
        </c:ser>
        <c:dLbls>
          <c:showLegendKey val="0"/>
          <c:showVal val="0"/>
          <c:showCatName val="0"/>
          <c:showSerName val="0"/>
          <c:showPercent val="0"/>
          <c:showBubbleSize val="0"/>
        </c:dLbls>
        <c:smooth val="0"/>
        <c:axId val="286189160"/>
        <c:axId val="341507800"/>
      </c:lineChart>
      <c:catAx>
        <c:axId val="28618916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41507800"/>
        <c:crosses val="autoZero"/>
        <c:auto val="1"/>
        <c:lblAlgn val="ctr"/>
        <c:lblOffset val="100"/>
        <c:noMultiLvlLbl val="0"/>
      </c:catAx>
      <c:valAx>
        <c:axId val="34150780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dirty="0"/>
                  <a:t>Energy </a:t>
                </a:r>
                <a:r>
                  <a:rPr lang="en-US" sz="1800" dirty="0" smtClean="0"/>
                  <a:t>Efficiency Normalized to General</a:t>
                </a:r>
                <a:r>
                  <a:rPr lang="en-US" sz="1800" baseline="0" dirty="0" smtClean="0"/>
                  <a:t> Purpose CPU</a:t>
                </a:r>
                <a:r>
                  <a:rPr lang="en-US" sz="1800" dirty="0" smtClean="0"/>
                  <a:t>  </a:t>
                </a:r>
                <a:r>
                  <a:rPr lang="en-US" sz="1800" dirty="0"/>
                  <a:t>(Operations/Joule)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86189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2"/>
          <c:order val="0"/>
          <c:tx>
            <c:strRef>
              <c:f>Get!$A$7</c:f>
              <c:strCache>
                <c:ptCount val="1"/>
                <c:pt idx="0">
                  <c:v>1x Xeon core</c:v>
                </c:pt>
              </c:strCache>
            </c:strRef>
          </c:tx>
          <c:spPr>
            <a:solidFill>
              <a:schemeClr val="accent3"/>
            </a:solidFill>
            <a:ln>
              <a:noFill/>
            </a:ln>
            <a:effectLst/>
          </c:spPr>
          <c:invertIfNegative val="0"/>
          <c:cat>
            <c:numRef>
              <c:f>Get!$B$4:$E$4</c:f>
              <c:numCache>
                <c:formatCode>General</c:formatCode>
                <c:ptCount val="4"/>
                <c:pt idx="0">
                  <c:v>100</c:v>
                </c:pt>
                <c:pt idx="1">
                  <c:v>200</c:v>
                </c:pt>
                <c:pt idx="2">
                  <c:v>400</c:v>
                </c:pt>
                <c:pt idx="3">
                  <c:v>800</c:v>
                </c:pt>
              </c:numCache>
            </c:numRef>
          </c:cat>
          <c:val>
            <c:numRef>
              <c:f>Get!$B$7:$E$7</c:f>
              <c:numCache>
                <c:formatCode>General</c:formatCode>
                <c:ptCount val="4"/>
                <c:pt idx="0">
                  <c:v>100</c:v>
                </c:pt>
                <c:pt idx="1">
                  <c:v>175</c:v>
                </c:pt>
                <c:pt idx="2">
                  <c:v>175</c:v>
                </c:pt>
                <c:pt idx="3">
                  <c:v>175</c:v>
                </c:pt>
              </c:numCache>
            </c:numRef>
          </c:val>
        </c:ser>
        <c:ser>
          <c:idx val="3"/>
          <c:order val="1"/>
          <c:tx>
            <c:strRef>
              <c:f>Get!$A$8</c:f>
              <c:strCache>
                <c:ptCount val="1"/>
                <c:pt idx="0">
                  <c:v>2x Xeon core</c:v>
                </c:pt>
              </c:strCache>
            </c:strRef>
          </c:tx>
          <c:spPr>
            <a:solidFill>
              <a:schemeClr val="accent4"/>
            </a:solidFill>
            <a:ln>
              <a:noFill/>
            </a:ln>
            <a:effectLst/>
          </c:spPr>
          <c:invertIfNegative val="0"/>
          <c:cat>
            <c:numRef>
              <c:f>Get!$B$4:$E$4</c:f>
              <c:numCache>
                <c:formatCode>General</c:formatCode>
                <c:ptCount val="4"/>
                <c:pt idx="0">
                  <c:v>100</c:v>
                </c:pt>
                <c:pt idx="1">
                  <c:v>200</c:v>
                </c:pt>
                <c:pt idx="2">
                  <c:v>400</c:v>
                </c:pt>
                <c:pt idx="3">
                  <c:v>800</c:v>
                </c:pt>
              </c:numCache>
            </c:numRef>
          </c:cat>
          <c:val>
            <c:numRef>
              <c:f>Get!$B$8:$E$8</c:f>
              <c:numCache>
                <c:formatCode>General</c:formatCode>
                <c:ptCount val="4"/>
                <c:pt idx="0">
                  <c:v>100</c:v>
                </c:pt>
                <c:pt idx="1">
                  <c:v>200</c:v>
                </c:pt>
                <c:pt idx="2">
                  <c:v>350</c:v>
                </c:pt>
                <c:pt idx="3">
                  <c:v>350</c:v>
                </c:pt>
              </c:numCache>
            </c:numRef>
          </c:val>
        </c:ser>
        <c:ser>
          <c:idx val="4"/>
          <c:order val="2"/>
          <c:tx>
            <c:strRef>
              <c:f>Get!$A$9</c:f>
              <c:strCache>
                <c:ptCount val="1"/>
                <c:pt idx="0">
                  <c:v>1x Accelerator engine</c:v>
                </c:pt>
              </c:strCache>
            </c:strRef>
          </c:tx>
          <c:spPr>
            <a:solidFill>
              <a:schemeClr val="accent5"/>
            </a:solidFill>
            <a:ln>
              <a:noFill/>
            </a:ln>
            <a:effectLst/>
          </c:spPr>
          <c:invertIfNegative val="0"/>
          <c:cat>
            <c:numRef>
              <c:f>Get!$B$4:$E$4</c:f>
              <c:numCache>
                <c:formatCode>General</c:formatCode>
                <c:ptCount val="4"/>
                <c:pt idx="0">
                  <c:v>100</c:v>
                </c:pt>
                <c:pt idx="1">
                  <c:v>200</c:v>
                </c:pt>
                <c:pt idx="2">
                  <c:v>400</c:v>
                </c:pt>
                <c:pt idx="3">
                  <c:v>800</c:v>
                </c:pt>
              </c:numCache>
            </c:numRef>
          </c:cat>
          <c:val>
            <c:numRef>
              <c:f>Get!$B$9:$E$9</c:f>
              <c:numCache>
                <c:formatCode>General</c:formatCode>
                <c:ptCount val="4"/>
                <c:pt idx="0">
                  <c:v>100</c:v>
                </c:pt>
                <c:pt idx="1">
                  <c:v>200</c:v>
                </c:pt>
                <c:pt idx="2">
                  <c:v>400</c:v>
                </c:pt>
                <c:pt idx="3">
                  <c:v>590</c:v>
                </c:pt>
              </c:numCache>
            </c:numRef>
          </c:val>
        </c:ser>
        <c:ser>
          <c:idx val="0"/>
          <c:order val="3"/>
          <c:tx>
            <c:strRef>
              <c:f>Get!$A$10</c:f>
              <c:strCache>
                <c:ptCount val="1"/>
                <c:pt idx="0">
                  <c:v>2x Accelerator engines</c:v>
                </c:pt>
              </c:strCache>
            </c:strRef>
          </c:tx>
          <c:spPr>
            <a:solidFill>
              <a:schemeClr val="accent1"/>
            </a:solidFill>
            <a:ln>
              <a:noFill/>
            </a:ln>
            <a:effectLst/>
          </c:spPr>
          <c:invertIfNegative val="0"/>
          <c:cat>
            <c:numRef>
              <c:f>Get!$B$4:$E$4</c:f>
              <c:numCache>
                <c:formatCode>General</c:formatCode>
                <c:ptCount val="4"/>
                <c:pt idx="0">
                  <c:v>100</c:v>
                </c:pt>
                <c:pt idx="1">
                  <c:v>200</c:v>
                </c:pt>
                <c:pt idx="2">
                  <c:v>400</c:v>
                </c:pt>
                <c:pt idx="3">
                  <c:v>800</c:v>
                </c:pt>
              </c:numCache>
            </c:numRef>
          </c:cat>
          <c:val>
            <c:numRef>
              <c:f>Get!$B$10:$E$10</c:f>
              <c:numCache>
                <c:formatCode>General</c:formatCode>
                <c:ptCount val="4"/>
                <c:pt idx="0">
                  <c:v>100</c:v>
                </c:pt>
                <c:pt idx="1">
                  <c:v>200</c:v>
                </c:pt>
                <c:pt idx="2">
                  <c:v>400</c:v>
                </c:pt>
                <c:pt idx="3">
                  <c:v>800</c:v>
                </c:pt>
              </c:numCache>
            </c:numRef>
          </c:val>
        </c:ser>
        <c:dLbls>
          <c:showLegendKey val="0"/>
          <c:showVal val="0"/>
          <c:showCatName val="0"/>
          <c:showSerName val="0"/>
          <c:showPercent val="0"/>
          <c:showBubbleSize val="0"/>
        </c:dLbls>
        <c:gapWidth val="219"/>
        <c:overlap val="-27"/>
        <c:axId val="286408152"/>
        <c:axId val="286406192"/>
      </c:barChart>
      <c:catAx>
        <c:axId val="2864081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sz="1800" dirty="0">
                    <a:solidFill>
                      <a:schemeClr val="tx1"/>
                    </a:solidFill>
                  </a:rPr>
                  <a:t>Offered</a:t>
                </a:r>
                <a:r>
                  <a:rPr lang="en-US" sz="1800" baseline="0" dirty="0">
                    <a:solidFill>
                      <a:schemeClr val="tx1"/>
                    </a:solidFill>
                  </a:rPr>
                  <a:t> load K Gets/sec</a:t>
                </a:r>
                <a:endParaRPr lang="en-US" sz="1800" dirty="0">
                  <a:solidFill>
                    <a:schemeClr val="tx1"/>
                  </a:solidFill>
                </a:endParaRPr>
              </a:p>
            </c:rich>
          </c:tx>
          <c:layout>
            <c:manualLayout>
              <c:xMode val="edge"/>
              <c:yMode val="edge"/>
              <c:x val="0.35681197896875161"/>
              <c:y val="0.80942901491490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286406192"/>
        <c:crosses val="autoZero"/>
        <c:auto val="1"/>
        <c:lblAlgn val="ctr"/>
        <c:lblOffset val="100"/>
        <c:noMultiLvlLbl val="0"/>
      </c:catAx>
      <c:valAx>
        <c:axId val="286406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sz="2000" dirty="0" smtClean="0">
                    <a:solidFill>
                      <a:schemeClr val="tx1"/>
                    </a:solidFill>
                  </a:rPr>
                  <a:t>Throughput</a:t>
                </a:r>
                <a:r>
                  <a:rPr lang="en-US" sz="2000" baseline="0" dirty="0" smtClean="0">
                    <a:solidFill>
                      <a:schemeClr val="tx1"/>
                    </a:solidFill>
                  </a:rPr>
                  <a:t> </a:t>
                </a:r>
                <a:r>
                  <a:rPr lang="en-US" sz="2000" dirty="0" smtClean="0">
                    <a:solidFill>
                      <a:schemeClr val="tx1"/>
                    </a:solidFill>
                  </a:rPr>
                  <a:t>K </a:t>
                </a:r>
                <a:r>
                  <a:rPr lang="en-US" sz="2000" dirty="0">
                    <a:solidFill>
                      <a:schemeClr val="tx1"/>
                    </a:solidFill>
                  </a:rPr>
                  <a:t>Gets/sec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286408152"/>
        <c:crosses val="autoZero"/>
        <c:crossBetween val="between"/>
      </c:valAx>
      <c:spPr>
        <a:noFill/>
        <a:ln>
          <a:noFill/>
        </a:ln>
        <a:effectLst/>
      </c:spPr>
    </c:plotArea>
    <c:legend>
      <c:legendPos val="b"/>
      <c:layout>
        <c:manualLayout>
          <c:xMode val="edge"/>
          <c:yMode val="edge"/>
          <c:x val="4.0608435146629901E-2"/>
          <c:y val="0.86703248819208301"/>
          <c:w val="0.943127359628393"/>
          <c:h val="0.10486903696060899"/>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numRef>
              <c:f>'[Chart in Microsoft PowerPoint]Sheet3'!$A$3:$A$6</c:f>
              <c:numCache>
                <c:formatCode>General</c:formatCode>
                <c:ptCount val="4"/>
                <c:pt idx="0">
                  <c:v>0</c:v>
                </c:pt>
                <c:pt idx="1">
                  <c:v>10</c:v>
                </c:pt>
                <c:pt idx="2">
                  <c:v>15</c:v>
                </c:pt>
                <c:pt idx="3">
                  <c:v>20</c:v>
                </c:pt>
              </c:numCache>
            </c:numRef>
          </c:cat>
          <c:val>
            <c:numRef>
              <c:f>'[Chart in Microsoft PowerPoint]Sheet3'!$B$3:$B$6</c:f>
              <c:numCache>
                <c:formatCode>General</c:formatCode>
                <c:ptCount val="4"/>
                <c:pt idx="0">
                  <c:v>583</c:v>
                </c:pt>
                <c:pt idx="1">
                  <c:v>440</c:v>
                </c:pt>
                <c:pt idx="2">
                  <c:v>423</c:v>
                </c:pt>
                <c:pt idx="3">
                  <c:v>400</c:v>
                </c:pt>
              </c:numCache>
            </c:numRef>
          </c:val>
        </c:ser>
        <c:dLbls>
          <c:showLegendKey val="0"/>
          <c:showVal val="0"/>
          <c:showCatName val="0"/>
          <c:showSerName val="0"/>
          <c:showPercent val="0"/>
          <c:showBubbleSize val="0"/>
        </c:dLbls>
        <c:gapWidth val="219"/>
        <c:overlap val="-27"/>
        <c:axId val="343055088"/>
        <c:axId val="356399864"/>
      </c:barChart>
      <c:catAx>
        <c:axId val="343055088"/>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baseline="0" dirty="0"/>
                  <a:t>Slow path operations: K </a:t>
                </a:r>
                <a:r>
                  <a:rPr lang="en-US" sz="1800" baseline="0" dirty="0" smtClean="0"/>
                  <a:t>Sets/sec</a:t>
                </a:r>
                <a:endParaRPr lang="en-US" sz="1800" baseline="0" dirty="0"/>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56399864"/>
        <c:crosses val="autoZero"/>
        <c:auto val="1"/>
        <c:lblAlgn val="ctr"/>
        <c:lblOffset val="100"/>
        <c:noMultiLvlLbl val="0"/>
      </c:catAx>
      <c:valAx>
        <c:axId val="356399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baseline="0" dirty="0"/>
                  <a:t>Throughput K </a:t>
                </a:r>
                <a:r>
                  <a:rPr lang="en-US" sz="1800" baseline="0" dirty="0" smtClean="0"/>
                  <a:t>Gets/sec</a:t>
                </a:r>
                <a:endParaRPr lang="en-US" sz="1800" baseline="0" dirty="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430550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700844802214637"/>
          <c:y val="5.5920983561265368E-2"/>
          <c:w val="0.65365395474272159"/>
          <c:h val="0.72747644702306946"/>
        </c:manualLayout>
      </c:layout>
      <c:scatterChart>
        <c:scatterStyle val="lineMarker"/>
        <c:varyColors val="0"/>
        <c:ser>
          <c:idx val="0"/>
          <c:order val="0"/>
          <c:tx>
            <c:v>Xeon</c:v>
          </c:tx>
          <c:spPr>
            <a:ln w="25400" cap="rnd">
              <a:noFill/>
              <a:round/>
            </a:ln>
            <a:effectLst/>
          </c:spPr>
          <c:marker>
            <c:symbol val="triangle"/>
            <c:size val="10"/>
            <c:spPr>
              <a:solidFill>
                <a:srgbClr val="00B050"/>
              </a:solidFill>
              <a:ln w="9525">
                <a:noFill/>
              </a:ln>
              <a:effectLst/>
            </c:spPr>
          </c:marker>
          <c:dLbls>
            <c:dLbl>
              <c:idx val="0"/>
              <c:tx>
                <c:rich>
                  <a:bodyPr/>
                  <a:lstStyle/>
                  <a:p>
                    <a:fld id="{8C490587-83CB-4D1E-A64D-BD732D8A4426}"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Lst>
            </c:dLbl>
            <c:dLbl>
              <c:idx val="1"/>
              <c:tx>
                <c:rich>
                  <a:bodyPr/>
                  <a:lstStyle/>
                  <a:p>
                    <a:fld id="{952104DD-27D0-4CAB-907F-366F2C50EFC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Lst>
            </c:dLbl>
            <c:dLbl>
              <c:idx val="2"/>
              <c:tx>
                <c:rich>
                  <a:bodyPr/>
                  <a:lstStyle/>
                  <a:p>
                    <a:fld id="{B2EA54F8-AB26-4408-BEAF-3D16790B29F9}"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Lst>
            </c:dLbl>
            <c:dLbl>
              <c:idx val="3"/>
              <c:tx>
                <c:rich>
                  <a:bodyPr/>
                  <a:lstStyle/>
                  <a:p>
                    <a:fld id="{F8FCC280-9D27-4F7D-8542-AA5258F64E19}"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Lst>
            </c:dLbl>
            <c:dLbl>
              <c:idx val="4"/>
              <c:tx>
                <c:rich>
                  <a:bodyPr/>
                  <a:lstStyle/>
                  <a:p>
                    <a:fld id="{361AD8DC-8F0A-4833-8946-38E10C1218D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Data!$C$11:$C$15</c:f>
              <c:numCache>
                <c:formatCode>0.0</c:formatCode>
                <c:ptCount val="5"/>
                <c:pt idx="0">
                  <c:v>22.4</c:v>
                </c:pt>
                <c:pt idx="1">
                  <c:v>31.6</c:v>
                </c:pt>
                <c:pt idx="2">
                  <c:v>50</c:v>
                </c:pt>
                <c:pt idx="3">
                  <c:v>86.8</c:v>
                </c:pt>
                <c:pt idx="4">
                  <c:v>173.6</c:v>
                </c:pt>
              </c:numCache>
            </c:numRef>
          </c:xVal>
          <c:yVal>
            <c:numRef>
              <c:f>Data!$C$3:$C$7</c:f>
              <c:numCache>
                <c:formatCode>0</c:formatCode>
                <c:ptCount val="5"/>
                <c:pt idx="0">
                  <c:v>175000</c:v>
                </c:pt>
                <c:pt idx="1">
                  <c:v>350000</c:v>
                </c:pt>
                <c:pt idx="2">
                  <c:v>700000</c:v>
                </c:pt>
                <c:pt idx="3">
                  <c:v>1400000</c:v>
                </c:pt>
                <c:pt idx="4">
                  <c:v>3150000</c:v>
                </c:pt>
              </c:numCache>
            </c:numRef>
          </c:yVal>
          <c:smooth val="0"/>
          <c:extLst>
            <c:ext xmlns:c15="http://schemas.microsoft.com/office/drawing/2012/chart" uri="{02D57815-91ED-43cb-92C2-25804820EDAC}">
              <c15:datalabelsRange>
                <c15:f>Data!$A$3:$A$7</c15:f>
                <c15:dlblRangeCache>
                  <c:ptCount val="5"/>
                  <c:pt idx="0">
                    <c:v>1</c:v>
                  </c:pt>
                  <c:pt idx="1">
                    <c:v>2</c:v>
                  </c:pt>
                  <c:pt idx="2">
                    <c:v>4</c:v>
                  </c:pt>
                  <c:pt idx="3">
                    <c:v>8</c:v>
                  </c:pt>
                  <c:pt idx="4">
                    <c:v>16</c:v>
                  </c:pt>
                </c15:dlblRangeCache>
              </c15:datalabelsRange>
            </c:ext>
          </c:extLst>
        </c:ser>
        <c:ser>
          <c:idx val="1"/>
          <c:order val="1"/>
          <c:tx>
            <c:v>Xeon + In-line accelerator</c:v>
          </c:tx>
          <c:spPr>
            <a:ln w="25400" cap="rnd">
              <a:noFill/>
              <a:round/>
            </a:ln>
            <a:effectLst/>
          </c:spPr>
          <c:marker>
            <c:symbol val="x"/>
            <c:size val="7"/>
            <c:spPr>
              <a:solidFill>
                <a:schemeClr val="bg2">
                  <a:lumMod val="25000"/>
                </a:schemeClr>
              </a:solidFill>
              <a:ln w="19050" cap="sq">
                <a:noFill/>
                <a:bevel/>
              </a:ln>
              <a:effectLst/>
            </c:spPr>
          </c:marker>
          <c:dLbls>
            <c:dLbl>
              <c:idx val="0"/>
              <c:tx>
                <c:rich>
                  <a:bodyPr/>
                  <a:lstStyle/>
                  <a:p>
                    <a:fld id="{DE2C2043-68A0-4892-B098-2012A10CE3DC}" type="CELLRANGE">
                      <a:rPr lang="en-US"/>
                      <a:pPr/>
                      <a:t>[CELLRANGE]</a:t>
                    </a:fld>
                    <a:endParaRPr lang="en-US"/>
                  </a:p>
                </c:rich>
              </c:tx>
              <c:dLblPos val="l"/>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Lst>
            </c:dLbl>
            <c:dLbl>
              <c:idx val="1"/>
              <c:tx>
                <c:rich>
                  <a:bodyPr/>
                  <a:lstStyle/>
                  <a:p>
                    <a:fld id="{83DFA55C-C17B-40D2-AEAB-55B985F55173}" type="CELLRANGE">
                      <a:rPr lang="en-US"/>
                      <a:pPr/>
                      <a:t>[CELLRANGE]</a:t>
                    </a:fld>
                    <a:endParaRPr lang="en-US"/>
                  </a:p>
                </c:rich>
              </c:tx>
              <c:dLblPos val="l"/>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Lst>
            </c:dLbl>
            <c:dLbl>
              <c:idx val="2"/>
              <c:tx>
                <c:rich>
                  <a:bodyPr/>
                  <a:lstStyle/>
                  <a:p>
                    <a:fld id="{AF4BE4E6-FB56-46BE-B7DA-62C7F2FB26B6}" type="CELLRANGE">
                      <a:rPr lang="en-US"/>
                      <a:pPr/>
                      <a:t>[CELLRANGE]</a:t>
                    </a:fld>
                    <a:endParaRPr lang="en-US"/>
                  </a:p>
                </c:rich>
              </c:tx>
              <c:dLblPos val="l"/>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Lst>
            </c:dLbl>
            <c:dLbl>
              <c:idx val="3"/>
              <c:tx>
                <c:rich>
                  <a:bodyPr/>
                  <a:lstStyle/>
                  <a:p>
                    <a:fld id="{93BEA088-E3F6-49B4-A2BB-A374FF27B0FA}" type="CELLRANGE">
                      <a:rPr lang="en-US"/>
                      <a:pPr/>
                      <a:t>[CELLRANGE]</a:t>
                    </a:fld>
                    <a:endParaRPr lang="en-US"/>
                  </a:p>
                </c:rich>
              </c:tx>
              <c:dLblPos val="l"/>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l"/>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Data!$B$11:$B$14</c:f>
              <c:numCache>
                <c:formatCode>0.0</c:formatCode>
                <c:ptCount val="4"/>
                <c:pt idx="0">
                  <c:v>20.87</c:v>
                </c:pt>
                <c:pt idx="1">
                  <c:v>25</c:v>
                </c:pt>
                <c:pt idx="2">
                  <c:v>33.200000000000003</c:v>
                </c:pt>
                <c:pt idx="3">
                  <c:v>49.6</c:v>
                </c:pt>
              </c:numCache>
            </c:numRef>
          </c:xVal>
          <c:yVal>
            <c:numRef>
              <c:f>Data!$B$3:$B$6</c:f>
              <c:numCache>
                <c:formatCode>0</c:formatCode>
                <c:ptCount val="4"/>
                <c:pt idx="0">
                  <c:v>400000</c:v>
                </c:pt>
                <c:pt idx="1">
                  <c:v>800000</c:v>
                </c:pt>
                <c:pt idx="2">
                  <c:v>1600000</c:v>
                </c:pt>
                <c:pt idx="3">
                  <c:v>3200000</c:v>
                </c:pt>
              </c:numCache>
            </c:numRef>
          </c:yVal>
          <c:smooth val="0"/>
          <c:extLst>
            <c:ext xmlns:c15="http://schemas.microsoft.com/office/drawing/2012/chart" uri="{02D57815-91ED-43cb-92C2-25804820EDAC}">
              <c15:datalabelsRange>
                <c15:f>Data!$A$3:$A$6</c15:f>
                <c15:dlblRangeCache>
                  <c:ptCount val="4"/>
                  <c:pt idx="0">
                    <c:v>1</c:v>
                  </c:pt>
                  <c:pt idx="1">
                    <c:v>2</c:v>
                  </c:pt>
                  <c:pt idx="2">
                    <c:v>4</c:v>
                  </c:pt>
                  <c:pt idx="3">
                    <c:v>8</c:v>
                  </c:pt>
                </c15:dlblRangeCache>
              </c15:datalabelsRange>
            </c:ext>
          </c:extLst>
        </c:ser>
        <c:dLbls>
          <c:showLegendKey val="0"/>
          <c:showVal val="0"/>
          <c:showCatName val="0"/>
          <c:showSerName val="0"/>
          <c:showPercent val="0"/>
          <c:showBubbleSize val="0"/>
        </c:dLbls>
        <c:axId val="356401824"/>
        <c:axId val="342819016"/>
      </c:scatterChart>
      <c:valAx>
        <c:axId val="356401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dirty="0"/>
                  <a:t>Power</a:t>
                </a:r>
                <a:r>
                  <a:rPr lang="en-US" sz="1800" baseline="0" dirty="0"/>
                  <a:t> (Watts)</a:t>
                </a:r>
                <a:endParaRPr lang="en-US" sz="1800" dirty="0"/>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42819016"/>
        <c:crosses val="autoZero"/>
        <c:crossBetween val="midCat"/>
      </c:valAx>
      <c:valAx>
        <c:axId val="34281901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56401824"/>
        <c:crosses val="autoZero"/>
        <c:crossBetween val="midCat"/>
        <c:dispUnits>
          <c:builtInUnit val="thousands"/>
          <c:dispUnitsLbl>
            <c:layout>
              <c:manualLayout>
                <c:xMode val="edge"/>
                <c:yMode val="edge"/>
                <c:x val="1.6894977168949769E-2"/>
                <c:y val="6.192264124879128E-2"/>
              </c:manualLayout>
            </c:layout>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dirty="0"/>
                    <a:t>Throughput</a:t>
                  </a:r>
                  <a:r>
                    <a:rPr lang="en-US" sz="1800" baseline="0" dirty="0"/>
                    <a:t> (</a:t>
                  </a:r>
                  <a:r>
                    <a:rPr lang="en-US" sz="1800" dirty="0"/>
                    <a:t>K</a:t>
                  </a:r>
                  <a:r>
                    <a:rPr lang="en-US" sz="1800" baseline="0" dirty="0"/>
                    <a:t> Gets/sec)</a:t>
                  </a:r>
                  <a:endParaRPr lang="en-US" sz="1800" dirty="0"/>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layout>
        <c:manualLayout>
          <c:xMode val="edge"/>
          <c:yMode val="edge"/>
          <c:x val="0.76982238265347458"/>
          <c:y val="0.22803370631302666"/>
          <c:w val="0.23017761734652525"/>
          <c:h val="0.34042381544412209"/>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3-11-14T09:56:50.159" idx="5">
    <p:pos x="10" y="10"/>
    <p:text>figure with code and annotations</p:text>
    <p:extLst>
      <p:ext uri="{C676402C-5697-4E1C-873F-D02D1690AC5C}">
        <p15:threadingInfo xmlns:p15="http://schemas.microsoft.com/office/powerpoint/2012/main" timeZoneBias="480"/>
      </p:ext>
    </p:extLst>
  </p:cm>
  <p:cm authorId="1" dt="2013-11-14T09:57:32.840" idx="7">
    <p:pos x="10" y="106"/>
    <p:text>SDF graph?</p:text>
    <p:extLst>
      <p:ext uri="{C676402C-5697-4E1C-873F-D02D1690AC5C}">
        <p15:threadingInfo xmlns:p15="http://schemas.microsoft.com/office/powerpoint/2012/main" timeZoneBias="480">
          <p15:parentCm authorId="1" idx="5"/>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3-11-14T09:54:59.260" idx="2">
    <p:pos x="10" y="10"/>
    <p:text>remove the base template library and select</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3-11-14T09:56:10.440" idx="4">
    <p:pos x="10" y="10"/>
    <p:text>primitive is only application specific</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3-11-14T09:55:29.238" idx="3">
    <p:pos x="10" y="10"/>
    <p:text>you should have something about 1 input/ 1 output/ n offloads</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3-11-14T09:54:59.260" idx="2">
    <p:pos x="10" y="10"/>
    <p:text>remove the base template library and select</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3-11-14T09:54:39.416" idx="1">
    <p:pos x="10" y="10"/>
    <p:text>Engine should be changed</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3-11-14T09:57:08.996" idx="6">
    <p:pos x="10" y="10"/>
    <p:text>drop this?</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3-11-14T09:57:08.996" idx="6">
    <p:pos x="10" y="10"/>
    <p:text>drop this?</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3-11-14T09:57:08.996" idx="6">
    <p:pos x="10" y="10"/>
    <p:text>drop this?</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3-11-14T09:57:08.996" idx="6">
    <p:pos x="10" y="10"/>
    <p:text>drop this?</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31521" y="4560570"/>
            <a:ext cx="5852159" cy="4320540"/>
          </a:xfrm>
          <a:prstGeom prst="rect">
            <a:avLst/>
          </a:prstGeom>
        </p:spPr>
        <p:txBody>
          <a:bodyPr lIns="96645" tIns="96645" rIns="96645" bIns="9664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29342162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 name="Shape 35"/>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r>
              <a:rPr lang="en-US" dirty="0" smtClean="0"/>
              <a:t>Thanks for coming</a:t>
            </a:r>
            <a:r>
              <a:rPr lang="en-US" baseline="0" dirty="0" smtClean="0"/>
              <a:t> to my proposal session. The title of my proposal is</a:t>
            </a:r>
            <a:endParaRPr dirty="0"/>
          </a:p>
        </p:txBody>
      </p:sp>
    </p:spTree>
    <p:extLst>
      <p:ext uri="{BB962C8B-B14F-4D97-AF65-F5344CB8AC3E}">
        <p14:creationId xmlns:p14="http://schemas.microsoft.com/office/powerpoint/2010/main" val="1545538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dirty="0"/>
          </a:p>
        </p:txBody>
      </p:sp>
    </p:spTree>
    <p:extLst>
      <p:ext uri="{BB962C8B-B14F-4D97-AF65-F5344CB8AC3E}">
        <p14:creationId xmlns:p14="http://schemas.microsoft.com/office/powerpoint/2010/main" val="3964708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r>
              <a:rPr lang="en-US" dirty="0" smtClean="0"/>
              <a:t>In order to present the thesis</a:t>
            </a:r>
            <a:r>
              <a:rPr lang="en-US" baseline="0" dirty="0" smtClean="0"/>
              <a:t> statement </a:t>
            </a:r>
            <a:endParaRPr lang="en-US" dirty="0"/>
          </a:p>
        </p:txBody>
      </p:sp>
    </p:spTree>
    <p:extLst>
      <p:ext uri="{BB962C8B-B14F-4D97-AF65-F5344CB8AC3E}">
        <p14:creationId xmlns:p14="http://schemas.microsoft.com/office/powerpoint/2010/main" val="273413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dirty="0"/>
          </a:p>
        </p:txBody>
      </p:sp>
    </p:spTree>
    <p:extLst>
      <p:ext uri="{BB962C8B-B14F-4D97-AF65-F5344CB8AC3E}">
        <p14:creationId xmlns:p14="http://schemas.microsoft.com/office/powerpoint/2010/main" val="3129144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dirty="0"/>
          </a:p>
        </p:txBody>
      </p:sp>
    </p:spTree>
    <p:extLst>
      <p:ext uri="{BB962C8B-B14F-4D97-AF65-F5344CB8AC3E}">
        <p14:creationId xmlns:p14="http://schemas.microsoft.com/office/powerpoint/2010/main" val="2149708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4849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6964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dirty="0"/>
          </a:p>
        </p:txBody>
      </p:sp>
    </p:spTree>
    <p:extLst>
      <p:ext uri="{BB962C8B-B14F-4D97-AF65-F5344CB8AC3E}">
        <p14:creationId xmlns:p14="http://schemas.microsoft.com/office/powerpoint/2010/main" val="62230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2097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5160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2437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8934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684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731521" y="4560570"/>
            <a:ext cx="5852159" cy="1133896"/>
          </a:xfrm>
          <a:prstGeom prst="rect">
            <a:avLst/>
          </a:prstGeom>
        </p:spPr>
        <p:txBody>
          <a:bodyPr lIns="96645" tIns="96645" rIns="96645" bIns="96645" anchor="t" anchorCtr="0">
            <a:spAutoFit/>
          </a:bodyPr>
          <a:lstStyle/>
          <a:p>
            <a:pPr lvl="0" rtl="0">
              <a:buNone/>
            </a:pPr>
            <a:r>
              <a:rPr lang="x-none" sz="2500"/>
              <a:t>Design space exploration as first order requirement</a:t>
            </a:r>
          </a:p>
          <a:p>
            <a:pPr>
              <a:buNone/>
            </a:pPr>
            <a:r>
              <a:rPr lang="x-none"/>
              <a:t>The process is not completely automated though.</a:t>
            </a:r>
          </a:p>
        </p:txBody>
      </p:sp>
    </p:spTree>
    <p:extLst>
      <p:ext uri="{BB962C8B-B14F-4D97-AF65-F5344CB8AC3E}">
        <p14:creationId xmlns:p14="http://schemas.microsoft.com/office/powerpoint/2010/main" val="2872464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2668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dirty="0"/>
          </a:p>
        </p:txBody>
      </p:sp>
    </p:spTree>
    <p:extLst>
      <p:ext uri="{BB962C8B-B14F-4D97-AF65-F5344CB8AC3E}">
        <p14:creationId xmlns:p14="http://schemas.microsoft.com/office/powerpoint/2010/main" val="3572196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dirty="0"/>
          </a:p>
        </p:txBody>
      </p:sp>
    </p:spTree>
    <p:extLst>
      <p:ext uri="{BB962C8B-B14F-4D97-AF65-F5344CB8AC3E}">
        <p14:creationId xmlns:p14="http://schemas.microsoft.com/office/powerpoint/2010/main" val="110697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9" name="Shape 409"/>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dirty="0"/>
          </a:p>
        </p:txBody>
      </p:sp>
    </p:spTree>
    <p:extLst>
      <p:ext uri="{BB962C8B-B14F-4D97-AF65-F5344CB8AC3E}">
        <p14:creationId xmlns:p14="http://schemas.microsoft.com/office/powerpoint/2010/main" val="808058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5" name="Shape 415"/>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dirty="0"/>
          </a:p>
        </p:txBody>
      </p:sp>
    </p:spTree>
    <p:extLst>
      <p:ext uri="{BB962C8B-B14F-4D97-AF65-F5344CB8AC3E}">
        <p14:creationId xmlns:p14="http://schemas.microsoft.com/office/powerpoint/2010/main" val="3558410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1" name="Shape 421"/>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dirty="0"/>
          </a:p>
        </p:txBody>
      </p:sp>
    </p:spTree>
    <p:extLst>
      <p:ext uri="{BB962C8B-B14F-4D97-AF65-F5344CB8AC3E}">
        <p14:creationId xmlns:p14="http://schemas.microsoft.com/office/powerpoint/2010/main" val="37180478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component has one input, one output, and </a:t>
            </a:r>
            <a:r>
              <a:rPr lang="en-US" baseline="0" smtClean="0"/>
              <a:t>n offloads</a:t>
            </a:r>
            <a:endParaRPr lang="en-US" dirty="0"/>
          </a:p>
        </p:txBody>
      </p:sp>
    </p:spTree>
    <p:extLst>
      <p:ext uri="{BB962C8B-B14F-4D97-AF65-F5344CB8AC3E}">
        <p14:creationId xmlns:p14="http://schemas.microsoft.com/office/powerpoint/2010/main" val="295723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4143063" y="9120156"/>
            <a:ext cx="3170475" cy="479404"/>
          </a:xfrm>
          <a:prstGeom prst="rect">
            <a:avLst/>
          </a:prstGeom>
        </p:spPr>
        <p:txBody>
          <a:bodyPr lIns="95076" tIns="47538" rIns="95076" bIns="47538"/>
          <a:lstStyle/>
          <a:p>
            <a:fld id="{2477ED88-B740-4F11-ABF1-5BE9962F6863}" type="slidenum">
              <a:rPr lang="en-US" smtClean="0"/>
              <a:pPr/>
              <a:t>44</a:t>
            </a:fld>
            <a:endParaRPr lang="en-US" dirty="0"/>
          </a:p>
        </p:txBody>
      </p:sp>
    </p:spTree>
    <p:extLst>
      <p:ext uri="{BB962C8B-B14F-4D97-AF65-F5344CB8AC3E}">
        <p14:creationId xmlns:p14="http://schemas.microsoft.com/office/powerpoint/2010/main" val="3773437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it is not a secret that the disruption in </a:t>
            </a:r>
            <a:r>
              <a:rPr lang="en-US" dirty="0" err="1" smtClean="0"/>
              <a:t>dennards</a:t>
            </a:r>
            <a:r>
              <a:rPr lang="en-US" dirty="0" smtClean="0"/>
              <a:t> scaling is one of the main challenges</a:t>
            </a:r>
            <a:r>
              <a:rPr lang="en-US" baseline="0" dirty="0" smtClean="0"/>
              <a:t> in current micro-preprocessor industry because of the </a:t>
            </a:r>
          </a:p>
          <a:p>
            <a:r>
              <a:rPr lang="en-US" baseline="0" dirty="0" smtClean="0"/>
              <a:t>Damage to processors energy efficiency.</a:t>
            </a:r>
          </a:p>
          <a:p>
            <a:r>
              <a:rPr lang="en-US" baseline="0" dirty="0" smtClean="0"/>
              <a:t>One of the solutions for this problem is using specialized hardware also known </a:t>
            </a:r>
            <a:r>
              <a:rPr lang="en-US" baseline="0" smtClean="0"/>
              <a:t>as accelerators.</a:t>
            </a:r>
          </a:p>
          <a:p>
            <a:endParaRPr lang="en-US" baseline="0" dirty="0" smtClean="0"/>
          </a:p>
        </p:txBody>
      </p:sp>
    </p:spTree>
    <p:extLst>
      <p:ext uri="{BB962C8B-B14F-4D97-AF65-F5344CB8AC3E}">
        <p14:creationId xmlns:p14="http://schemas.microsoft.com/office/powerpoint/2010/main" val="705561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4143063" y="9120156"/>
            <a:ext cx="3170475" cy="479404"/>
          </a:xfrm>
          <a:prstGeom prst="rect">
            <a:avLst/>
          </a:prstGeom>
        </p:spPr>
        <p:txBody>
          <a:bodyPr lIns="95076" tIns="47538" rIns="95076" bIns="47538"/>
          <a:lstStyle/>
          <a:p>
            <a:fld id="{2477ED88-B740-4F11-ABF1-5BE9962F6863}" type="slidenum">
              <a:rPr lang="en-US" smtClean="0"/>
              <a:pPr/>
              <a:t>46</a:t>
            </a:fld>
            <a:endParaRPr lang="en-US" dirty="0"/>
          </a:p>
        </p:txBody>
      </p:sp>
    </p:spTree>
    <p:extLst>
      <p:ext uri="{BB962C8B-B14F-4D97-AF65-F5344CB8AC3E}">
        <p14:creationId xmlns:p14="http://schemas.microsoft.com/office/powerpoint/2010/main" val="16635185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r>
              <a:rPr lang="en-US" dirty="0" smtClean="0"/>
              <a:t>In order to present the thesis</a:t>
            </a:r>
            <a:r>
              <a:rPr lang="en-US" baseline="0" dirty="0" smtClean="0"/>
              <a:t> statement </a:t>
            </a:r>
            <a:endParaRPr lang="en-US" dirty="0"/>
          </a:p>
        </p:txBody>
      </p:sp>
    </p:spTree>
    <p:extLst>
      <p:ext uri="{BB962C8B-B14F-4D97-AF65-F5344CB8AC3E}">
        <p14:creationId xmlns:p14="http://schemas.microsoft.com/office/powerpoint/2010/main" val="42623184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4143063" y="9120156"/>
            <a:ext cx="3170475" cy="479404"/>
          </a:xfrm>
          <a:prstGeom prst="rect">
            <a:avLst/>
          </a:prstGeom>
        </p:spPr>
        <p:txBody>
          <a:bodyPr lIns="95076" tIns="47538" rIns="95076" bIns="47538"/>
          <a:lstStyle/>
          <a:p>
            <a:fld id="{2477ED88-B740-4F11-ABF1-5BE9962F6863}" type="slidenum">
              <a:rPr lang="en-US" smtClean="0"/>
              <a:pPr/>
              <a:t>59</a:t>
            </a:fld>
            <a:endParaRPr lang="en-US" dirty="0"/>
          </a:p>
        </p:txBody>
      </p:sp>
    </p:spTree>
    <p:extLst>
      <p:ext uri="{BB962C8B-B14F-4D97-AF65-F5344CB8AC3E}">
        <p14:creationId xmlns:p14="http://schemas.microsoft.com/office/powerpoint/2010/main" val="7457046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r>
              <a:rPr lang="en-US" dirty="0" smtClean="0"/>
              <a:t>Mix this with Chisel code</a:t>
            </a:r>
            <a:endParaRPr dirty="0"/>
          </a:p>
        </p:txBody>
      </p:sp>
    </p:spTree>
    <p:extLst>
      <p:ext uri="{BB962C8B-B14F-4D97-AF65-F5344CB8AC3E}">
        <p14:creationId xmlns:p14="http://schemas.microsoft.com/office/powerpoint/2010/main" val="33466423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4143063" y="9120156"/>
            <a:ext cx="3170475" cy="479404"/>
          </a:xfrm>
          <a:prstGeom prst="rect">
            <a:avLst/>
          </a:prstGeom>
        </p:spPr>
        <p:txBody>
          <a:bodyPr lIns="95076" tIns="47538" rIns="95076" bIns="47538"/>
          <a:lstStyle/>
          <a:p>
            <a:fld id="{2477ED88-B740-4F11-ABF1-5BE9962F6863}" type="slidenum">
              <a:rPr lang="en-US" smtClean="0"/>
              <a:pPr/>
              <a:t>69</a:t>
            </a:fld>
            <a:endParaRPr lang="en-US" dirty="0"/>
          </a:p>
        </p:txBody>
      </p:sp>
    </p:spTree>
    <p:extLst>
      <p:ext uri="{BB962C8B-B14F-4D97-AF65-F5344CB8AC3E}">
        <p14:creationId xmlns:p14="http://schemas.microsoft.com/office/powerpoint/2010/main" val="23520948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4143063" y="9120156"/>
            <a:ext cx="3170475" cy="479404"/>
          </a:xfrm>
          <a:prstGeom prst="rect">
            <a:avLst/>
          </a:prstGeom>
        </p:spPr>
        <p:txBody>
          <a:bodyPr lIns="95076" tIns="47538" rIns="95076" bIns="47538"/>
          <a:lstStyle/>
          <a:p>
            <a:fld id="{2477ED88-B740-4F11-ABF1-5BE9962F6863}" type="slidenum">
              <a:rPr lang="en-US" smtClean="0"/>
              <a:pPr/>
              <a:t>70</a:t>
            </a:fld>
            <a:endParaRPr lang="en-US" dirty="0"/>
          </a:p>
        </p:txBody>
      </p:sp>
    </p:spTree>
    <p:extLst>
      <p:ext uri="{BB962C8B-B14F-4D97-AF65-F5344CB8AC3E}">
        <p14:creationId xmlns:p14="http://schemas.microsoft.com/office/powerpoint/2010/main" val="21827020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4143063" y="9120156"/>
            <a:ext cx="3170475" cy="479404"/>
          </a:xfrm>
          <a:prstGeom prst="rect">
            <a:avLst/>
          </a:prstGeom>
        </p:spPr>
        <p:txBody>
          <a:bodyPr lIns="95076" tIns="47538" rIns="95076" bIns="47538"/>
          <a:lstStyle/>
          <a:p>
            <a:fld id="{2477ED88-B740-4F11-ABF1-5BE9962F6863}" type="slidenum">
              <a:rPr lang="en-US" smtClean="0"/>
              <a:pPr/>
              <a:t>71</a:t>
            </a:fld>
            <a:endParaRPr lang="en-US" dirty="0"/>
          </a:p>
        </p:txBody>
      </p:sp>
    </p:spTree>
    <p:extLst>
      <p:ext uri="{BB962C8B-B14F-4D97-AF65-F5344CB8AC3E}">
        <p14:creationId xmlns:p14="http://schemas.microsoft.com/office/powerpoint/2010/main" val="38982487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731521" y="4560570"/>
            <a:ext cx="5852159" cy="533732"/>
          </a:xfrm>
          <a:prstGeom prst="rect">
            <a:avLst/>
          </a:prstGeom>
        </p:spPr>
        <p:txBody>
          <a:bodyPr lIns="96645" tIns="96645" rIns="96645" bIns="96645" anchor="t" anchorCtr="0">
            <a:spAutoFit/>
          </a:bodyPr>
          <a:lstStyle/>
          <a:p>
            <a:r>
              <a:rPr lang="en-US" dirty="0" smtClean="0"/>
              <a:t>There are research</a:t>
            </a:r>
            <a:r>
              <a:rPr lang="en-US" baseline="0" dirty="0" smtClean="0"/>
              <a:t> on FPGA accelrators, In-line accelerators, and HLS. We focus on the intersection of these three</a:t>
            </a:r>
            <a:endParaRPr dirty="0"/>
          </a:p>
        </p:txBody>
      </p:sp>
    </p:spTree>
    <p:extLst>
      <p:ext uri="{BB962C8B-B14F-4D97-AF65-F5344CB8AC3E}">
        <p14:creationId xmlns:p14="http://schemas.microsoft.com/office/powerpoint/2010/main" val="14664040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GPU: 0.2 GFLOPS/Watt</a:t>
            </a:r>
          </a:p>
          <a:p>
            <a:r>
              <a:rPr lang="en-US" dirty="0" smtClean="0"/>
              <a:t>CPU:</a:t>
            </a:r>
            <a:r>
              <a:rPr lang="en-US" baseline="0" dirty="0" smtClean="0"/>
              <a:t> Peak 0.3 GIPS for networking it is 1 GIPS</a:t>
            </a:r>
            <a:endParaRPr lang="en-US" dirty="0" smtClean="0"/>
          </a:p>
          <a:p>
            <a:r>
              <a:rPr lang="en-US" dirty="0" smtClean="0"/>
              <a:t>Internet</a:t>
            </a:r>
            <a:r>
              <a:rPr lang="en-US" baseline="0" dirty="0" smtClean="0"/>
              <a:t> routers are a successful practice in customization with respect to computation, memory, and IO resources. </a:t>
            </a:r>
            <a:r>
              <a:rPr lang="en-US" dirty="0" smtClean="0"/>
              <a:t>Lets briefly look at the Internet</a:t>
            </a:r>
            <a:r>
              <a:rPr lang="en-US" baseline="0" dirty="0" smtClean="0"/>
              <a:t> routers architecture which is my role model in this research.</a:t>
            </a:r>
          </a:p>
          <a:p>
            <a:r>
              <a:rPr lang="en-US" baseline="0" dirty="0" smtClean="0"/>
              <a:t>The highest capacity router I could find </a:t>
            </a:r>
          </a:p>
          <a:p>
            <a:endParaRPr lang="en-US" baseline="0" dirty="0" smtClean="0"/>
          </a:p>
          <a:p>
            <a:pPr lvl="1"/>
            <a:r>
              <a:rPr lang="en-US" dirty="0" smtClean="0"/>
              <a:t>2.73 Watts per Gbps (total power)</a:t>
            </a:r>
          </a:p>
          <a:p>
            <a:pPr lvl="1"/>
            <a:r>
              <a:rPr lang="en-US" dirty="0" smtClean="0"/>
              <a:t>Compute power : 35%</a:t>
            </a:r>
          </a:p>
          <a:p>
            <a:endParaRPr lang="en-US" dirty="0"/>
          </a:p>
        </p:txBody>
      </p:sp>
    </p:spTree>
    <p:extLst>
      <p:ext uri="{BB962C8B-B14F-4D97-AF65-F5344CB8AC3E}">
        <p14:creationId xmlns:p14="http://schemas.microsoft.com/office/powerpoint/2010/main" val="31901995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731521" y="4560570"/>
            <a:ext cx="5852159" cy="3657664"/>
          </a:xfrm>
          <a:prstGeom prst="rect">
            <a:avLst/>
          </a:prstGeom>
        </p:spPr>
        <p:txBody>
          <a:bodyPr lIns="96645" tIns="96645" rIns="96645" bIns="96645" anchor="t" anchorCtr="0">
            <a:spAutoFit/>
          </a:bodyPr>
          <a:lstStyle/>
          <a:p>
            <a:r>
              <a:rPr lang="en-US" sz="2500" dirty="0"/>
              <a:t>This graph shows energy efficiency of 20 different fabricated chips which have publication in ISSCC before 2000. The graph is not implementation of single application using different substrate.  The efficiency is based on  the max throughput of chip among different benchmarks. The operation is basic ALU operation for that particular chip.</a:t>
            </a:r>
            <a:endParaRPr lang="x-none" sz="2500"/>
          </a:p>
        </p:txBody>
      </p:sp>
    </p:spTree>
    <p:extLst>
      <p:ext uri="{BB962C8B-B14F-4D97-AF65-F5344CB8AC3E}">
        <p14:creationId xmlns:p14="http://schemas.microsoft.com/office/powerpoint/2010/main" val="3685067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731521" y="4560570"/>
            <a:ext cx="5852159" cy="8843699"/>
          </a:xfrm>
          <a:prstGeom prst="rect">
            <a:avLst/>
          </a:prstGeom>
        </p:spPr>
        <p:txBody>
          <a:bodyPr lIns="96645" tIns="96645" rIns="96645" bIns="96645" anchor="t" anchorCtr="0">
            <a:spAutoFit/>
          </a:bodyPr>
          <a:lstStyle/>
          <a:p>
            <a:pPr>
              <a:spcBef>
                <a:spcPts val="634"/>
              </a:spcBef>
              <a:buClr>
                <a:srgbClr val="000000"/>
              </a:buClr>
              <a:buSzPct val="36666"/>
            </a:pPr>
            <a:r>
              <a:rPr lang="x-none" sz="3200"/>
              <a:t>N</a:t>
            </a:r>
            <a:r>
              <a:rPr lang="x-none" sz="2500"/>
              <a:t>etworking and data center applications are an important class of applications which can use specialization for improving the energy.  Like many other data parallel applications such applications can utilize large number of hardware execution contexts. Since specialization enables better ratio of required resources(both transistors and energy) over unit of throughput we can increase number of execution units for a particular aggregate resource budget and consequently achieve better efficiency.</a:t>
            </a:r>
          </a:p>
          <a:p>
            <a:pPr>
              <a:spcBef>
                <a:spcPts val="634"/>
              </a:spcBef>
              <a:buClr>
                <a:srgbClr val="000000"/>
              </a:buClr>
              <a:buSzPct val="45833"/>
            </a:pPr>
            <a:r>
              <a:rPr lang="x-none" sz="2500"/>
              <a:t>Our targeted applications have two important characteristics which differentiate them with other types of data parallel architectures, (i)irregularity and (ii)requirement to access shared resources. </a:t>
            </a:r>
          </a:p>
          <a:p>
            <a:endParaRPr lang="x-none" sz="2500"/>
          </a:p>
        </p:txBody>
      </p:sp>
    </p:spTree>
    <p:extLst>
      <p:ext uri="{BB962C8B-B14F-4D97-AF65-F5344CB8AC3E}">
        <p14:creationId xmlns:p14="http://schemas.microsoft.com/office/powerpoint/2010/main" val="24216641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1" name="Shape 421"/>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dirty="0"/>
          </a:p>
        </p:txBody>
      </p:sp>
    </p:spTree>
    <p:extLst>
      <p:ext uri="{BB962C8B-B14F-4D97-AF65-F5344CB8AC3E}">
        <p14:creationId xmlns:p14="http://schemas.microsoft.com/office/powerpoint/2010/main" val="7364308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1" name="Shape 421"/>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dirty="0"/>
          </a:p>
        </p:txBody>
      </p:sp>
    </p:spTree>
    <p:extLst>
      <p:ext uri="{BB962C8B-B14F-4D97-AF65-F5344CB8AC3E}">
        <p14:creationId xmlns:p14="http://schemas.microsoft.com/office/powerpoint/2010/main" val="30487166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 applied this methodology on</a:t>
            </a:r>
            <a:r>
              <a:rPr lang="en-US" baseline="0" dirty="0" smtClean="0"/>
              <a:t> Memcached. Memcached has 10687 lines of code.</a:t>
            </a:r>
          </a:p>
          <a:p>
            <a:r>
              <a:rPr lang="en-US" baseline="0" dirty="0" smtClean="0"/>
              <a:t>It is using libevent and as the result it has the threading model that we want. </a:t>
            </a:r>
          </a:p>
          <a:p>
            <a:r>
              <a:rPr lang="en-US" baseline="0" dirty="0" smtClean="0"/>
              <a:t>After passing the memcached through the slicer, it is not a surprise that the hot trace </a:t>
            </a:r>
          </a:p>
          <a:p>
            <a:r>
              <a:rPr lang="en-US" baseline="0" dirty="0" smtClean="0"/>
              <a:t>Contains most of the get operations on top of UDP. Get operations that hit expired item is not in the hot path.</a:t>
            </a:r>
          </a:p>
          <a:p>
            <a:r>
              <a:rPr lang="en-US" baseline="0" dirty="0" smtClean="0"/>
              <a:t>The hot routines contains only 963 lines of code and hot instructions are only 2000 static instructions.</a:t>
            </a:r>
          </a:p>
          <a:p>
            <a:endParaRPr lang="en-US" baseline="0" dirty="0" smtClean="0"/>
          </a:p>
          <a:p>
            <a:r>
              <a:rPr lang="en-US" baseline="0" dirty="0" smtClean="0"/>
              <a:t>The roll back code is only 30 lines of code and there are few lines of code for annotating the memory types.</a:t>
            </a:r>
          </a:p>
          <a:p>
            <a:r>
              <a:rPr lang="en-US" baseline="0" dirty="0" smtClean="0"/>
              <a:t>And then we pass the hot trace plus the rollback code to the HLS tool and generate the hardware.</a:t>
            </a:r>
          </a:p>
          <a:p>
            <a:endParaRPr lang="en-US" baseline="0" dirty="0" smtClean="0"/>
          </a:p>
          <a:p>
            <a:r>
              <a:rPr lang="en-US" baseline="0" dirty="0" smtClean="0"/>
              <a:t>The generated hardware has 57 FSM states. I should mention that each state is performing large set of operations and for example parsing the IP and UDP is done in 4 steps.</a:t>
            </a:r>
          </a:p>
          <a:p>
            <a:endParaRPr lang="en-US" baseline="0" dirty="0" smtClean="0"/>
          </a:p>
          <a:p>
            <a:r>
              <a:rPr lang="en-US" baseline="0" dirty="0" smtClean="0"/>
              <a:t>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776D3369-CDDF-49EC-89BA-DF411C2CAB9B}" type="slidenum">
              <a:rPr lang="en-US" smtClean="0"/>
              <a:t>80</a:t>
            </a:fld>
            <a:endParaRPr lang="en-US" dirty="0"/>
          </a:p>
        </p:txBody>
      </p:sp>
    </p:spTree>
    <p:extLst>
      <p:ext uri="{BB962C8B-B14F-4D97-AF65-F5344CB8AC3E}">
        <p14:creationId xmlns:p14="http://schemas.microsoft.com/office/powerpoint/2010/main" val="37910262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54325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In</a:t>
            </a:r>
            <a:r>
              <a:rPr lang="en-US" baseline="0" dirty="0" smtClean="0"/>
              <a:t> this graph we compare the accelerator performance with the best software implementation which is heavily tuned by Intel on top of Xeon processor.</a:t>
            </a:r>
          </a:p>
          <a:p>
            <a:r>
              <a:rPr lang="en-US" baseline="0" dirty="0" smtClean="0"/>
              <a:t>We are showing the performance for one and two inline accelerator engine. And one and two Xeon cores.</a:t>
            </a:r>
          </a:p>
          <a:p>
            <a:r>
              <a:rPr lang="en-US" baseline="0" dirty="0" smtClean="0"/>
              <a:t>X axis is the offered load and Y axis is the sustained throughput.  We can see that single accelerator engine can deliver 590 thousand requests per second while consuming only one watt and the Xeon core can deliver 175 thousand requests per second while consuming eight watts.</a:t>
            </a:r>
          </a:p>
          <a:p>
            <a:endParaRPr lang="en-US" baseline="0" dirty="0" smtClean="0"/>
          </a:p>
          <a:p>
            <a:r>
              <a:rPr lang="en-US" baseline="0" dirty="0" smtClean="0"/>
              <a:t>This translates into 27X energy efficiency gap between the accelerator and the Xeon core.</a:t>
            </a:r>
          </a:p>
          <a:p>
            <a:r>
              <a:rPr lang="en-US" baseline="0" dirty="0" smtClean="0"/>
              <a:t>Please note that this experiment only contains the fast path operations that all can be handled using FPGA.</a:t>
            </a:r>
          </a:p>
          <a:p>
            <a:endParaRPr lang="en-US" baseline="0" dirty="0" smtClean="0"/>
          </a:p>
          <a:p>
            <a:r>
              <a:rPr lang="en-US" baseline="0" dirty="0" smtClean="0"/>
              <a:t>But what we are really interested is the real work load with slow path as well as fast path operations when there is a overhead for bail out, synchronization between fast path and slow path, and cache coherency overhead.</a:t>
            </a:r>
          </a:p>
          <a:p>
            <a:endParaRPr lang="en-US" baseline="0" dirty="0" smtClean="0"/>
          </a:p>
          <a:p>
            <a:endParaRPr lang="en-US" baseline="0" dirty="0" smtClean="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776D3369-CDDF-49EC-89BA-DF411C2CAB9B}" type="slidenum">
              <a:rPr lang="en-US" smtClean="0"/>
              <a:t>82</a:t>
            </a:fld>
            <a:endParaRPr lang="en-US" dirty="0"/>
          </a:p>
        </p:txBody>
      </p:sp>
    </p:spTree>
    <p:extLst>
      <p:ext uri="{BB962C8B-B14F-4D97-AF65-F5344CB8AC3E}">
        <p14:creationId xmlns:p14="http://schemas.microsoft.com/office/powerpoint/2010/main" val="32545462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In order to measure</a:t>
            </a:r>
            <a:r>
              <a:rPr lang="en-US" baseline="0" dirty="0" smtClean="0"/>
              <a:t> the performance of in-line accelerator cooperating with general purpose core, </a:t>
            </a:r>
          </a:p>
          <a:p>
            <a:r>
              <a:rPr lang="en-US" baseline="0" dirty="0" smtClean="0"/>
              <a:t>We spent a good deal of time to simulate the full system stack of both client and server system in Gem5 environment. We changed the server NIC model and added the fast path state machine to NIC state machine.</a:t>
            </a:r>
          </a:p>
          <a:p>
            <a:endParaRPr lang="en-US" baseline="0" dirty="0" smtClean="0"/>
          </a:p>
          <a:p>
            <a:r>
              <a:rPr lang="en-US" baseline="0" dirty="0" smtClean="0"/>
              <a:t>On the client we are running mcblaster and on the server we are running original memcached with some changes in libc library. </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776D3369-CDDF-49EC-89BA-DF411C2CAB9B}" type="slidenum">
              <a:rPr lang="en-US" smtClean="0"/>
              <a:t>83</a:t>
            </a:fld>
            <a:endParaRPr lang="en-US" dirty="0"/>
          </a:p>
        </p:txBody>
      </p:sp>
    </p:spTree>
    <p:extLst>
      <p:ext uri="{BB962C8B-B14F-4D97-AF65-F5344CB8AC3E}">
        <p14:creationId xmlns:p14="http://schemas.microsoft.com/office/powerpoint/2010/main" val="859609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And</a:t>
            </a:r>
            <a:r>
              <a:rPr lang="en-US" baseline="0" dirty="0" smtClean="0"/>
              <a:t> this is the performance of a hybrid FPGA/general purpose core when we have both slow path operations which are the set operations as well as the fast path operations which are the get operations. </a:t>
            </a:r>
          </a:p>
          <a:p>
            <a:endParaRPr lang="en-US" baseline="0" dirty="0" smtClean="0"/>
          </a:p>
          <a:p>
            <a:r>
              <a:rPr lang="en-US" baseline="0" dirty="0" smtClean="0"/>
              <a:t>The X axis is the different set operation rates and the Y axis is the maximum throughput for single engine.</a:t>
            </a:r>
          </a:p>
          <a:p>
            <a:r>
              <a:rPr lang="en-US" baseline="0" dirty="0" smtClean="0"/>
              <a:t>As we see having some slow path operations mixed with fast path operations degrades the performance of the system. However we still far higher than Xeon core pure Get performance and of course the big win is the gap between the power consumption of these two hardware.</a:t>
            </a:r>
          </a:p>
          <a:p>
            <a:r>
              <a:rPr lang="en-US" baseline="0" dirty="0" smtClean="0"/>
              <a:t> </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776D3369-CDDF-49EC-89BA-DF411C2CAB9B}" type="slidenum">
              <a:rPr lang="en-US" smtClean="0"/>
              <a:t>84</a:t>
            </a:fld>
            <a:endParaRPr lang="en-US" dirty="0"/>
          </a:p>
        </p:txBody>
      </p:sp>
    </p:spTree>
    <p:extLst>
      <p:ext uri="{BB962C8B-B14F-4D97-AF65-F5344CB8AC3E}">
        <p14:creationId xmlns:p14="http://schemas.microsoft.com/office/powerpoint/2010/main" val="37625321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A picture from board required here</a:t>
            </a:r>
            <a:endParaRPr lang="en-US" dirty="0"/>
          </a:p>
        </p:txBody>
      </p:sp>
    </p:spTree>
    <p:extLst>
      <p:ext uri="{BB962C8B-B14F-4D97-AF65-F5344CB8AC3E}">
        <p14:creationId xmlns:p14="http://schemas.microsoft.com/office/powerpoint/2010/main" val="37093778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r>
              <a:rPr lang="en-US" dirty="0" smtClean="0"/>
              <a:t>Mix this with Chisel code</a:t>
            </a:r>
            <a:endParaRPr dirty="0"/>
          </a:p>
        </p:txBody>
      </p:sp>
    </p:spTree>
    <p:extLst>
      <p:ext uri="{BB962C8B-B14F-4D97-AF65-F5344CB8AC3E}">
        <p14:creationId xmlns:p14="http://schemas.microsoft.com/office/powerpoint/2010/main" val="35603155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r>
              <a:rPr lang="en-US" dirty="0" smtClean="0"/>
              <a:t>Mix this with Chisel code</a:t>
            </a:r>
            <a:endParaRPr dirty="0"/>
          </a:p>
        </p:txBody>
      </p:sp>
    </p:spTree>
    <p:extLst>
      <p:ext uri="{BB962C8B-B14F-4D97-AF65-F5344CB8AC3E}">
        <p14:creationId xmlns:p14="http://schemas.microsoft.com/office/powerpoint/2010/main" val="848398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dirty="0"/>
          </a:p>
        </p:txBody>
      </p:sp>
    </p:spTree>
    <p:extLst>
      <p:ext uri="{BB962C8B-B14F-4D97-AF65-F5344CB8AC3E}">
        <p14:creationId xmlns:p14="http://schemas.microsoft.com/office/powerpoint/2010/main" val="6993280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r>
              <a:rPr lang="en-US" dirty="0" smtClean="0"/>
              <a:t>Mix this with Chisel code</a:t>
            </a:r>
            <a:endParaRPr dirty="0"/>
          </a:p>
        </p:txBody>
      </p:sp>
    </p:spTree>
    <p:extLst>
      <p:ext uri="{BB962C8B-B14F-4D97-AF65-F5344CB8AC3E}">
        <p14:creationId xmlns:p14="http://schemas.microsoft.com/office/powerpoint/2010/main" val="8112274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731521" y="4560570"/>
            <a:ext cx="5852159" cy="703009"/>
          </a:xfrm>
          <a:prstGeom prst="rect">
            <a:avLst/>
          </a:prstGeom>
        </p:spPr>
        <p:txBody>
          <a:bodyPr lIns="96645" tIns="96645" rIns="96645" bIns="96645" anchor="t" anchorCtr="0">
            <a:spAutoFit/>
          </a:bodyPr>
          <a:lstStyle/>
          <a:p>
            <a:r>
              <a:rPr lang="en-US" dirty="0" smtClean="0"/>
              <a:t>We show</a:t>
            </a:r>
            <a:r>
              <a:rPr lang="en-US" baseline="0" dirty="0" smtClean="0"/>
              <a:t> a simplified view of a router architecture. </a:t>
            </a:r>
            <a:endParaRPr lang="en-US" dirty="0" smtClean="0"/>
          </a:p>
          <a:p>
            <a:r>
              <a:rPr lang="en-US" dirty="0" smtClean="0"/>
              <a:t>Fast-path accelerator = Data-plane</a:t>
            </a:r>
            <a:r>
              <a:rPr lang="en-US" baseline="0" dirty="0" smtClean="0"/>
              <a:t> accelerator = In-line accelerator</a:t>
            </a:r>
          </a:p>
          <a:p>
            <a:r>
              <a:rPr lang="en-US" baseline="0" dirty="0" smtClean="0"/>
              <a:t>FCRAM: Fast cycle RAM: more aggressive pipelining on handling DRAM commands</a:t>
            </a:r>
            <a:endParaRPr dirty="0"/>
          </a:p>
        </p:txBody>
      </p:sp>
    </p:spTree>
    <p:extLst>
      <p:ext uri="{BB962C8B-B14F-4D97-AF65-F5344CB8AC3E}">
        <p14:creationId xmlns:p14="http://schemas.microsoft.com/office/powerpoint/2010/main" val="16266114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731521" y="4560570"/>
            <a:ext cx="5852159" cy="4042385"/>
          </a:xfrm>
          <a:prstGeom prst="rect">
            <a:avLst/>
          </a:prstGeom>
        </p:spPr>
        <p:txBody>
          <a:bodyPr lIns="96645" tIns="96645" rIns="96645" bIns="96645" anchor="t" anchorCtr="0">
            <a:spAutoFit/>
          </a:bodyPr>
          <a:lstStyle/>
          <a:p>
            <a:pPr>
              <a:spcBef>
                <a:spcPts val="634"/>
              </a:spcBef>
              <a:buClr>
                <a:srgbClr val="000000"/>
              </a:buClr>
              <a:buSzPct val="45833"/>
            </a:pPr>
            <a:r>
              <a:rPr lang="x-none" sz="2500"/>
              <a:t>Unlike ASICs, FPGAs are a highly flexible substrate for specialization. However they have the area and timing overhead of building logic, memory, and interconnects through programmable components. </a:t>
            </a:r>
          </a:p>
          <a:p>
            <a:pPr lvl="0" rtl="0">
              <a:buClr>
                <a:srgbClr val="000000"/>
              </a:buClr>
              <a:buSzPct val="45833"/>
              <a:buFont typeface="Arial"/>
              <a:buNone/>
            </a:pPr>
            <a:r>
              <a:rPr lang="x-none" sz="2500"/>
              <a:t>An important question is whether the benefit of customization can out weight the FPGAs overhead?</a:t>
            </a:r>
          </a:p>
          <a:p>
            <a:endParaRPr lang="x-none" sz="2500"/>
          </a:p>
        </p:txBody>
      </p:sp>
    </p:spTree>
    <p:extLst>
      <p:ext uri="{BB962C8B-B14F-4D97-AF65-F5344CB8AC3E}">
        <p14:creationId xmlns:p14="http://schemas.microsoft.com/office/powerpoint/2010/main" val="17489456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Pentium 4 with SSE</a:t>
            </a:r>
            <a:r>
              <a:rPr lang="en-US" baseline="0" dirty="0" smtClean="0"/>
              <a:t> 2.8Ghz</a:t>
            </a:r>
            <a:endParaRPr lang="en-US" dirty="0" smtClean="0"/>
          </a:p>
        </p:txBody>
      </p:sp>
    </p:spTree>
    <p:extLst>
      <p:ext uri="{BB962C8B-B14F-4D97-AF65-F5344CB8AC3E}">
        <p14:creationId xmlns:p14="http://schemas.microsoft.com/office/powerpoint/2010/main" val="33899701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r>
              <a:rPr lang="en-US" dirty="0" smtClean="0"/>
              <a:t>When</a:t>
            </a:r>
            <a:r>
              <a:rPr lang="en-US" baseline="0" dirty="0" smtClean="0"/>
              <a:t> we do not build a customized hardware for a computation? (</a:t>
            </a:r>
            <a:r>
              <a:rPr lang="en-US" baseline="0" dirty="0" err="1" smtClean="0"/>
              <a:t>i</a:t>
            </a:r>
            <a:r>
              <a:rPr lang="en-US" baseline="0" dirty="0" smtClean="0"/>
              <a:t>) Not fit into hardware (ii) Not used frequent enough</a:t>
            </a:r>
            <a:endParaRPr dirty="0"/>
          </a:p>
        </p:txBody>
      </p:sp>
    </p:spTree>
    <p:extLst>
      <p:ext uri="{BB962C8B-B14F-4D97-AF65-F5344CB8AC3E}">
        <p14:creationId xmlns:p14="http://schemas.microsoft.com/office/powerpoint/2010/main" val="21401778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latinLnBrk="0"/>
            <a:r>
              <a:rPr lang="en-US" sz="1200" b="0" i="0" u="none" strike="noStrike" kern="1200" dirty="0" smtClean="0">
                <a:solidFill>
                  <a:schemeClr val="tx1"/>
                </a:solidFill>
                <a:effectLst/>
                <a:latin typeface="+mn-lt"/>
                <a:ea typeface="+mn-ea"/>
                <a:cs typeface="+mn-cs"/>
              </a:rPr>
              <a:t>To study the design space of adding our automatically generated hardware accelerator engines to an existing system, we designed a model of incrementally adding engines to a baseline Xeon-based system</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rtl="0" latinLnBrk="0"/>
            <a:r>
              <a:rPr lang="en-US" sz="1200" b="0" i="0" kern="1200" dirty="0" smtClean="0">
                <a:solidFill>
                  <a:schemeClr val="tx1"/>
                </a:solidFill>
                <a:effectLst/>
                <a:latin typeface="+mn-lt"/>
                <a:ea typeface="+mn-ea"/>
                <a:cs typeface="+mn-cs"/>
              </a:rPr>
              <a:t>In this figure I am showing power vs. throughput of a Xeon processor as well as the projected power vs. throughput of a Xeon processor + an in-line accelerator.</a:t>
            </a:r>
          </a:p>
          <a:p>
            <a:pPr rtl="0" latinLnBrk="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rtl="0" latinLnBrk="0"/>
            <a:r>
              <a:rPr lang="en-US" sz="1200" b="0" i="0" kern="1200" dirty="0" smtClean="0">
                <a:solidFill>
                  <a:schemeClr val="tx1"/>
                </a:solidFill>
                <a:effectLst/>
                <a:latin typeface="+mn-lt"/>
                <a:ea typeface="+mn-ea"/>
                <a:cs typeface="+mn-cs"/>
              </a:rPr>
              <a:t>The Xeon performance and power is reported from Intel experience. And as you see the performance scales linearly with number of cores.</a:t>
            </a:r>
          </a:p>
          <a:p>
            <a:pPr rtl="0" latinLnBrk="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rtl="0" latinLnBrk="0"/>
            <a:r>
              <a:rPr lang="en-US" sz="1200" b="0" i="0" kern="1200" dirty="0" smtClean="0">
                <a:solidFill>
                  <a:schemeClr val="tx1"/>
                </a:solidFill>
                <a:effectLst/>
                <a:latin typeface="+mn-lt"/>
                <a:ea typeface="+mn-ea"/>
                <a:cs typeface="+mn-cs"/>
              </a:rPr>
              <a:t>For the system with in-line accelerator we are</a:t>
            </a:r>
            <a:r>
              <a:rPr lang="en-US" sz="1200" b="0" i="0" kern="1200" baseline="0" dirty="0" smtClean="0">
                <a:solidFill>
                  <a:schemeClr val="tx1"/>
                </a:solidFill>
                <a:effectLst/>
                <a:latin typeface="+mn-lt"/>
                <a:ea typeface="+mn-ea"/>
                <a:cs typeface="+mn-cs"/>
              </a:rPr>
              <a:t> assuming that we have FPGA resources  as big as the Virtex-6 part we saw before. We are also assuming that we can power gate the Xeon cores except one for processing slow path operations. </a:t>
            </a:r>
            <a:endParaRPr lang="en-US" sz="1200" b="0" i="0" kern="1200" dirty="0" smtClean="0">
              <a:solidFill>
                <a:schemeClr val="tx1"/>
              </a:solidFill>
              <a:effectLst/>
              <a:latin typeface="+mn-lt"/>
              <a:ea typeface="+mn-ea"/>
              <a:cs typeface="+mn-cs"/>
            </a:endParaRPr>
          </a:p>
          <a:p>
            <a:pPr rtl="0" latinLnBrk="0"/>
            <a:r>
              <a:rPr lang="en-US" sz="1200" b="0" i="0" kern="1200" dirty="0" smtClean="0">
                <a:solidFill>
                  <a:schemeClr val="tx1"/>
                </a:solidFill>
                <a:effectLst/>
                <a:latin typeface="+mn-lt"/>
                <a:ea typeface="+mn-ea"/>
                <a:cs typeface="+mn-cs"/>
              </a:rPr>
              <a:t>   </a:t>
            </a:r>
          </a:p>
          <a:p>
            <a:pPr rtl="0" latinLnBrk="0"/>
            <a:r>
              <a:rPr lang="en-US" sz="1200" b="0" i="0" kern="1200" dirty="0" smtClean="0">
                <a:solidFill>
                  <a:schemeClr val="tx1"/>
                </a:solidFill>
                <a:effectLst/>
                <a:latin typeface="+mn-lt"/>
                <a:ea typeface="+mn-ea"/>
                <a:cs typeface="+mn-cs"/>
              </a:rPr>
              <a:t>As you can see</a:t>
            </a:r>
            <a:r>
              <a:rPr lang="en-US" sz="1200" b="0" i="0" kern="1200" baseline="0" dirty="0" smtClean="0">
                <a:solidFill>
                  <a:schemeClr val="tx1"/>
                </a:solidFill>
                <a:effectLst/>
                <a:latin typeface="+mn-lt"/>
                <a:ea typeface="+mn-ea"/>
                <a:cs typeface="+mn-cs"/>
              </a:rPr>
              <a:t> using 8 engines we can deliver almost the same performance as two processors performance</a:t>
            </a:r>
            <a:r>
              <a:rPr lang="en-US" sz="1200" b="0" i="0" kern="1200" dirty="0" smtClean="0">
                <a:solidFill>
                  <a:schemeClr val="tx1"/>
                </a:solidFill>
                <a:effectLst/>
                <a:latin typeface="+mn-lt"/>
                <a:ea typeface="+mn-ea"/>
                <a:cs typeface="+mn-cs"/>
              </a:rPr>
              <a:t>. However, we can save a lot of power and improve the energy efficiency by 3.6x.</a:t>
            </a:r>
          </a:p>
          <a:p>
            <a:pPr rtl="0" latinLnBrk="0"/>
            <a:r>
              <a:rPr lang="en-US" sz="1200" b="0" i="0" u="none" strike="noStrike" kern="1200" dirty="0" smtClean="0">
                <a:solidFill>
                  <a:schemeClr val="tx1"/>
                </a:solidFill>
                <a:effectLst/>
                <a:latin typeface="+mn-lt"/>
                <a:ea typeface="+mn-ea"/>
                <a:cs typeface="+mn-cs"/>
              </a:rPr>
              <a:t>We still have scaling headroom in terms of network and memory bandwidth, as well as FPGA resources, allowing for larger configurations with equal power budgets rather than equal performance.</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776D3369-CDDF-49EC-89BA-DF411C2CAB9B}" type="slidenum">
              <a:rPr lang="en-US" smtClean="0"/>
              <a:t>111</a:t>
            </a:fld>
            <a:endParaRPr lang="en-US" dirty="0"/>
          </a:p>
        </p:txBody>
      </p:sp>
    </p:spTree>
    <p:extLst>
      <p:ext uri="{BB962C8B-B14F-4D97-AF65-F5344CB8AC3E}">
        <p14:creationId xmlns:p14="http://schemas.microsoft.com/office/powerpoint/2010/main" val="3030132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One</a:t>
            </a:r>
            <a:r>
              <a:rPr lang="en-US" baseline="0" dirty="0" smtClean="0"/>
              <a:t> solution for the first problem is using a hybrid FPGA/CPU architecture. We can split the application into two parts the part that handles the common requests and the part that handles the uncommon requests. And put only the common case part into the FPGA and let the uncommon case to be handled by the general purpose cores.</a:t>
            </a:r>
          </a:p>
          <a:p>
            <a:endParaRPr lang="en-US" baseline="0" dirty="0" smtClean="0"/>
          </a:p>
          <a:p>
            <a:r>
              <a:rPr lang="en-US" baseline="0" dirty="0" smtClean="0"/>
              <a:t>However, the second problem, dealing with application modifications, is still here. In a paper we published recently in computer architecture letter we proposed a solution we call In-line accleartion to solve both of these problems.</a:t>
            </a:r>
          </a:p>
          <a:p>
            <a:r>
              <a:rPr lang="en-US" baseline="0" dirty="0" smtClean="0"/>
              <a:t> </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776D3369-CDDF-49EC-89BA-DF411C2CAB9B}" type="slidenum">
              <a:rPr lang="en-US" smtClean="0"/>
              <a:t>7</a:t>
            </a:fld>
            <a:endParaRPr lang="en-US" dirty="0"/>
          </a:p>
        </p:txBody>
      </p:sp>
    </p:spTree>
    <p:extLst>
      <p:ext uri="{BB962C8B-B14F-4D97-AF65-F5344CB8AC3E}">
        <p14:creationId xmlns:p14="http://schemas.microsoft.com/office/powerpoint/2010/main" val="648981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One</a:t>
            </a:r>
            <a:r>
              <a:rPr lang="en-US" baseline="0" dirty="0" smtClean="0"/>
              <a:t> solution for the first problem is using a hybrid FPGA/CPU architecture. We can split the application into two parts the part that handles the common requests and the part that handles the uncommon requests. And put only the common case part into the FPGA and let the uncommon case to be handled by the general purpose cores.</a:t>
            </a:r>
          </a:p>
          <a:p>
            <a:endParaRPr lang="en-US" baseline="0" dirty="0" smtClean="0"/>
          </a:p>
          <a:p>
            <a:r>
              <a:rPr lang="en-US" baseline="0" dirty="0" smtClean="0"/>
              <a:t>However, the second problem, dealing with application modifications, is still here. In a paper we published recently in computer architecture letter we proposed a solution we call In-line accleartion to solve both of these problems.</a:t>
            </a:r>
          </a:p>
          <a:p>
            <a:r>
              <a:rPr lang="en-US" baseline="0" dirty="0" smtClean="0"/>
              <a:t> </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776D3369-CDDF-49EC-89BA-DF411C2CAB9B}" type="slidenum">
              <a:rPr lang="en-US" smtClean="0"/>
              <a:t>8</a:t>
            </a:fld>
            <a:endParaRPr lang="en-US" dirty="0"/>
          </a:p>
        </p:txBody>
      </p:sp>
    </p:spTree>
    <p:extLst>
      <p:ext uri="{BB962C8B-B14F-4D97-AF65-F5344CB8AC3E}">
        <p14:creationId xmlns:p14="http://schemas.microsoft.com/office/powerpoint/2010/main" val="155206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a:t>
            </a:r>
            <a:r>
              <a:rPr lang="en-US" baseline="0" dirty="0" smtClean="0"/>
              <a:t> know the concept of template at high level. We can introduce Gorilla++ methodology. Please know that the description of Gorilla++ methodology is at very high level in order to give an abstract idea of our goal. We will look at the Gorilla++ methodology in more details later and also we see some specific techniques that are the main enablers for this methodology as the contributions of this thesis. </a:t>
            </a:r>
            <a:endParaRPr lang="en-US" dirty="0"/>
          </a:p>
        </p:txBody>
      </p:sp>
    </p:spTree>
    <p:extLst>
      <p:ext uri="{BB962C8B-B14F-4D97-AF65-F5344CB8AC3E}">
        <p14:creationId xmlns:p14="http://schemas.microsoft.com/office/powerpoint/2010/main" val="1774850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731521" y="4560570"/>
            <a:ext cx="5852159" cy="3272943"/>
          </a:xfrm>
          <a:prstGeom prst="rect">
            <a:avLst/>
          </a:prstGeom>
        </p:spPr>
        <p:txBody>
          <a:bodyPr lIns="96645" tIns="96645" rIns="96645" bIns="96645" anchor="t" anchorCtr="0">
            <a:spAutoFit/>
          </a:bodyPr>
          <a:lstStyle/>
          <a:p>
            <a:pPr>
              <a:spcBef>
                <a:spcPts val="634"/>
              </a:spcBef>
              <a:buClr>
                <a:srgbClr val="000000"/>
              </a:buClr>
              <a:buSzPct val="45833"/>
            </a:pPr>
            <a:r>
              <a:rPr lang="x-none" sz="2500"/>
              <a:t>This can be done using (i)Automatic Slicing the applications into fast path/slow (ii)a template based design process which enables design space exploration as the first class character in the process for designing the fast path.</a:t>
            </a:r>
          </a:p>
          <a:p>
            <a:endParaRPr lang="x-none" sz="2500"/>
          </a:p>
        </p:txBody>
      </p:sp>
    </p:spTree>
    <p:extLst>
      <p:ext uri="{BB962C8B-B14F-4D97-AF65-F5344CB8AC3E}">
        <p14:creationId xmlns:p14="http://schemas.microsoft.com/office/powerpoint/2010/main" val="1582794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457200" y="751679"/>
            <a:ext cx="8229600" cy="4012499"/>
          </a:xfrm>
          <a:prstGeom prst="rect">
            <a:avLst/>
          </a:prstGeom>
          <a:noFill/>
          <a:ln>
            <a:noFill/>
          </a:ln>
        </p:spPr>
        <p:txBody>
          <a:bodyPr lIns="91425" tIns="91425" rIns="91425" bIns="91425" anchor="t" anchorCtr="0"/>
          <a:lstStyle>
            <a:lvl1pPr marL="0" indent="457200" algn="l" rtl="0">
              <a:spcBef>
                <a:spcPts val="0"/>
              </a:spcBef>
              <a:buClr>
                <a:srgbClr val="CC0202"/>
              </a:buClr>
              <a:buSzPct val="100000"/>
              <a:buFont typeface="Arial"/>
              <a:buNone/>
              <a:defRPr sz="7200" b="1" i="0" u="none" strike="noStrike" cap="none" baseline="0">
                <a:solidFill>
                  <a:srgbClr val="CC0202"/>
                </a:solidFill>
                <a:latin typeface="Arial"/>
                <a:ea typeface="Arial"/>
                <a:cs typeface="Arial"/>
                <a:sym typeface="Arial"/>
              </a:defRPr>
            </a:lvl1pPr>
            <a:lvl2pPr marL="0" indent="457200" algn="l" rtl="0">
              <a:spcBef>
                <a:spcPts val="0"/>
              </a:spcBef>
              <a:buClr>
                <a:srgbClr val="CC0202"/>
              </a:buClr>
              <a:buSzPct val="100000"/>
              <a:buFont typeface="Arial"/>
              <a:buNone/>
              <a:defRPr sz="7200" b="1" i="0" u="none" strike="noStrike" cap="none" baseline="0">
                <a:solidFill>
                  <a:srgbClr val="CC0202"/>
                </a:solidFill>
                <a:latin typeface="Arial"/>
                <a:ea typeface="Arial"/>
                <a:cs typeface="Arial"/>
                <a:sym typeface="Arial"/>
              </a:defRPr>
            </a:lvl2pPr>
            <a:lvl3pPr marL="0" indent="457200" algn="l" rtl="0">
              <a:spcBef>
                <a:spcPts val="0"/>
              </a:spcBef>
              <a:buClr>
                <a:srgbClr val="CC0202"/>
              </a:buClr>
              <a:buSzPct val="100000"/>
              <a:buFont typeface="Arial"/>
              <a:buNone/>
              <a:defRPr sz="7200" b="1" i="0" u="none" strike="noStrike" cap="none" baseline="0">
                <a:solidFill>
                  <a:srgbClr val="CC0202"/>
                </a:solidFill>
                <a:latin typeface="Arial"/>
                <a:ea typeface="Arial"/>
                <a:cs typeface="Arial"/>
                <a:sym typeface="Arial"/>
              </a:defRPr>
            </a:lvl3pPr>
            <a:lvl4pPr marL="0" indent="457200" algn="l" rtl="0">
              <a:spcBef>
                <a:spcPts val="0"/>
              </a:spcBef>
              <a:buClr>
                <a:srgbClr val="CC0202"/>
              </a:buClr>
              <a:buSzPct val="100000"/>
              <a:buFont typeface="Arial"/>
              <a:buNone/>
              <a:defRPr sz="7200" b="1" i="0" u="none" strike="noStrike" cap="none" baseline="0">
                <a:solidFill>
                  <a:srgbClr val="CC0202"/>
                </a:solidFill>
                <a:latin typeface="Arial"/>
                <a:ea typeface="Arial"/>
                <a:cs typeface="Arial"/>
                <a:sym typeface="Arial"/>
              </a:defRPr>
            </a:lvl4pPr>
            <a:lvl5pPr marL="0" indent="457200" algn="l" rtl="0">
              <a:spcBef>
                <a:spcPts val="0"/>
              </a:spcBef>
              <a:buClr>
                <a:srgbClr val="CC0202"/>
              </a:buClr>
              <a:buSzPct val="100000"/>
              <a:buFont typeface="Arial"/>
              <a:buNone/>
              <a:defRPr sz="7200" b="1" i="0" u="none" strike="noStrike" cap="none" baseline="0">
                <a:solidFill>
                  <a:srgbClr val="CC0202"/>
                </a:solidFill>
                <a:latin typeface="Arial"/>
                <a:ea typeface="Arial"/>
                <a:cs typeface="Arial"/>
                <a:sym typeface="Arial"/>
              </a:defRPr>
            </a:lvl5pPr>
            <a:lvl6pPr marL="0" indent="457200" algn="l" rtl="0">
              <a:spcBef>
                <a:spcPts val="0"/>
              </a:spcBef>
              <a:buClr>
                <a:srgbClr val="CC0202"/>
              </a:buClr>
              <a:buSzPct val="100000"/>
              <a:buFont typeface="Arial"/>
              <a:buNone/>
              <a:defRPr sz="7200" b="1" i="0" u="none" strike="noStrike" cap="none" baseline="0">
                <a:solidFill>
                  <a:srgbClr val="CC0202"/>
                </a:solidFill>
                <a:latin typeface="Arial"/>
                <a:ea typeface="Arial"/>
                <a:cs typeface="Arial"/>
                <a:sym typeface="Arial"/>
              </a:defRPr>
            </a:lvl6pPr>
            <a:lvl7pPr marL="0" indent="457200" algn="l" rtl="0">
              <a:spcBef>
                <a:spcPts val="0"/>
              </a:spcBef>
              <a:buClr>
                <a:srgbClr val="CC0202"/>
              </a:buClr>
              <a:buSzPct val="100000"/>
              <a:buFont typeface="Arial"/>
              <a:buNone/>
              <a:defRPr sz="7200" b="1" i="0" u="none" strike="noStrike" cap="none" baseline="0">
                <a:solidFill>
                  <a:srgbClr val="CC0202"/>
                </a:solidFill>
                <a:latin typeface="Arial"/>
                <a:ea typeface="Arial"/>
                <a:cs typeface="Arial"/>
                <a:sym typeface="Arial"/>
              </a:defRPr>
            </a:lvl7pPr>
            <a:lvl8pPr marL="0" indent="457200" algn="l" rtl="0">
              <a:spcBef>
                <a:spcPts val="0"/>
              </a:spcBef>
              <a:buClr>
                <a:srgbClr val="CC0202"/>
              </a:buClr>
              <a:buSzPct val="100000"/>
              <a:buFont typeface="Arial"/>
              <a:buNone/>
              <a:defRPr sz="7200" b="1" i="0" u="none" strike="noStrike" cap="none" baseline="0">
                <a:solidFill>
                  <a:srgbClr val="CC0202"/>
                </a:solidFill>
                <a:latin typeface="Arial"/>
                <a:ea typeface="Arial"/>
                <a:cs typeface="Arial"/>
                <a:sym typeface="Arial"/>
              </a:defRPr>
            </a:lvl8pPr>
            <a:lvl9pPr marL="0" indent="457200" algn="l" rtl="0">
              <a:spcBef>
                <a:spcPts val="0"/>
              </a:spcBef>
              <a:buClr>
                <a:srgbClr val="CC0202"/>
              </a:buClr>
              <a:buSzPct val="100000"/>
              <a:buFont typeface="Arial"/>
              <a:buNone/>
              <a:defRPr sz="7200" b="1" i="0" u="none" strike="noStrike" cap="none" baseline="0">
                <a:solidFill>
                  <a:srgbClr val="CC0202"/>
                </a:solidFill>
                <a:latin typeface="Arial"/>
                <a:ea typeface="Arial"/>
                <a:cs typeface="Arial"/>
                <a:sym typeface="Arial"/>
              </a:defRPr>
            </a:lvl9pPr>
          </a:lstStyle>
          <a:p>
            <a:endParaRPr/>
          </a:p>
        </p:txBody>
      </p:sp>
      <p:sp>
        <p:nvSpPr>
          <p:cNvPr id="10" name="Shape 10"/>
          <p:cNvSpPr txBox="1">
            <a:spLocks noGrp="1"/>
          </p:cNvSpPr>
          <p:nvPr>
            <p:ph type="subTitle" idx="1"/>
          </p:nvPr>
        </p:nvSpPr>
        <p:spPr>
          <a:xfrm>
            <a:off x="457200" y="4955189"/>
            <a:ext cx="8229600" cy="1643400"/>
          </a:xfrm>
          <a:prstGeom prst="rect">
            <a:avLst/>
          </a:prstGeom>
          <a:noFill/>
          <a:ln>
            <a:noFill/>
          </a:ln>
        </p:spPr>
        <p:txBody>
          <a:bodyPr lIns="91425" tIns="91425" rIns="91425" bIns="91425" anchor="t" anchorCtr="0"/>
          <a:lstStyle>
            <a:lvl1pPr marL="0" indent="304800" algn="l" rtl="0">
              <a:spcBef>
                <a:spcPts val="0"/>
              </a:spcBef>
              <a:buClr>
                <a:srgbClr val="5B595A"/>
              </a:buClr>
              <a:buSzPct val="100000"/>
              <a:buFont typeface="Arial"/>
              <a:buNone/>
              <a:defRPr sz="4800" b="0" i="0" u="none" strike="noStrike" cap="none" baseline="0">
                <a:solidFill>
                  <a:srgbClr val="5B595A"/>
                </a:solidFill>
                <a:latin typeface="Arial"/>
                <a:ea typeface="Arial"/>
                <a:cs typeface="Arial"/>
                <a:sym typeface="Arial"/>
              </a:defRPr>
            </a:lvl1pPr>
            <a:lvl2pPr marL="0" indent="304800" algn="l" rtl="0">
              <a:spcBef>
                <a:spcPts val="0"/>
              </a:spcBef>
              <a:buClr>
                <a:srgbClr val="5B595A"/>
              </a:buClr>
              <a:buSzPct val="100000"/>
              <a:buFont typeface="Arial"/>
              <a:buNone/>
              <a:defRPr sz="4800" b="0" i="0" u="none" strike="noStrike" cap="none" baseline="0">
                <a:solidFill>
                  <a:srgbClr val="5B595A"/>
                </a:solidFill>
                <a:latin typeface="Arial"/>
                <a:ea typeface="Arial"/>
                <a:cs typeface="Arial"/>
                <a:sym typeface="Arial"/>
              </a:defRPr>
            </a:lvl2pPr>
            <a:lvl3pPr marL="0" indent="304800" algn="l" rtl="0">
              <a:spcBef>
                <a:spcPts val="0"/>
              </a:spcBef>
              <a:buClr>
                <a:srgbClr val="5B595A"/>
              </a:buClr>
              <a:buSzPct val="100000"/>
              <a:buFont typeface="Arial"/>
              <a:buNone/>
              <a:defRPr sz="4800" b="0" i="0" u="none" strike="noStrike" cap="none" baseline="0">
                <a:solidFill>
                  <a:srgbClr val="5B595A"/>
                </a:solidFill>
                <a:latin typeface="Arial"/>
                <a:ea typeface="Arial"/>
                <a:cs typeface="Arial"/>
                <a:sym typeface="Arial"/>
              </a:defRPr>
            </a:lvl3pPr>
            <a:lvl4pPr marL="0" indent="304800" algn="l" rtl="0">
              <a:spcBef>
                <a:spcPts val="0"/>
              </a:spcBef>
              <a:buClr>
                <a:srgbClr val="5B595A"/>
              </a:buClr>
              <a:buSzPct val="100000"/>
              <a:buFont typeface="Arial"/>
              <a:buNone/>
              <a:defRPr sz="4800" b="0" i="0" u="none" strike="noStrike" cap="none" baseline="0">
                <a:solidFill>
                  <a:srgbClr val="5B595A"/>
                </a:solidFill>
                <a:latin typeface="Arial"/>
                <a:ea typeface="Arial"/>
                <a:cs typeface="Arial"/>
                <a:sym typeface="Arial"/>
              </a:defRPr>
            </a:lvl4pPr>
            <a:lvl5pPr marL="0" indent="304800" algn="l" rtl="0">
              <a:spcBef>
                <a:spcPts val="0"/>
              </a:spcBef>
              <a:buClr>
                <a:srgbClr val="5B595A"/>
              </a:buClr>
              <a:buSzPct val="100000"/>
              <a:buFont typeface="Arial"/>
              <a:buNone/>
              <a:defRPr sz="4800" b="0" i="0" u="none" strike="noStrike" cap="none" baseline="0">
                <a:solidFill>
                  <a:srgbClr val="5B595A"/>
                </a:solidFill>
                <a:latin typeface="Arial"/>
                <a:ea typeface="Arial"/>
                <a:cs typeface="Arial"/>
                <a:sym typeface="Arial"/>
              </a:defRPr>
            </a:lvl5pPr>
            <a:lvl6pPr marL="0" indent="304800" algn="l" rtl="0">
              <a:spcBef>
                <a:spcPts val="0"/>
              </a:spcBef>
              <a:buClr>
                <a:srgbClr val="5B595A"/>
              </a:buClr>
              <a:buSzPct val="100000"/>
              <a:buFont typeface="Arial"/>
              <a:buNone/>
              <a:defRPr sz="4800" b="0" i="0" u="none" strike="noStrike" cap="none" baseline="0">
                <a:solidFill>
                  <a:srgbClr val="5B595A"/>
                </a:solidFill>
                <a:latin typeface="Arial"/>
                <a:ea typeface="Arial"/>
                <a:cs typeface="Arial"/>
                <a:sym typeface="Arial"/>
              </a:defRPr>
            </a:lvl6pPr>
            <a:lvl7pPr marL="0" indent="304800" algn="l" rtl="0">
              <a:spcBef>
                <a:spcPts val="0"/>
              </a:spcBef>
              <a:buClr>
                <a:srgbClr val="5B595A"/>
              </a:buClr>
              <a:buSzPct val="100000"/>
              <a:buFont typeface="Arial"/>
              <a:buNone/>
              <a:defRPr sz="4800" b="0" i="0" u="none" strike="noStrike" cap="none" baseline="0">
                <a:solidFill>
                  <a:srgbClr val="5B595A"/>
                </a:solidFill>
                <a:latin typeface="Arial"/>
                <a:ea typeface="Arial"/>
                <a:cs typeface="Arial"/>
                <a:sym typeface="Arial"/>
              </a:defRPr>
            </a:lvl7pPr>
            <a:lvl8pPr marL="0" indent="304800" algn="l" rtl="0">
              <a:spcBef>
                <a:spcPts val="0"/>
              </a:spcBef>
              <a:buClr>
                <a:srgbClr val="5B595A"/>
              </a:buClr>
              <a:buSzPct val="100000"/>
              <a:buFont typeface="Arial"/>
              <a:buNone/>
              <a:defRPr sz="4800" b="0" i="0" u="none" strike="noStrike" cap="none" baseline="0">
                <a:solidFill>
                  <a:srgbClr val="5B595A"/>
                </a:solidFill>
                <a:latin typeface="Arial"/>
                <a:ea typeface="Arial"/>
                <a:cs typeface="Arial"/>
                <a:sym typeface="Arial"/>
              </a:defRPr>
            </a:lvl8pPr>
            <a:lvl9pPr marL="0" indent="304800" algn="l" rtl="0">
              <a:spcBef>
                <a:spcPts val="0"/>
              </a:spcBef>
              <a:buClr>
                <a:srgbClr val="5B595A"/>
              </a:buClr>
              <a:buSzPct val="100000"/>
              <a:buFont typeface="Arial"/>
              <a:buNone/>
              <a:defRPr sz="4800" b="0" i="0" u="none" strike="noStrike" cap="none" baseline="0">
                <a:solidFill>
                  <a:srgbClr val="5B595A"/>
                </a:solidFill>
                <a:latin typeface="Arial"/>
                <a:ea typeface="Arial"/>
                <a:cs typeface="Arial"/>
                <a:sym typeface="Arial"/>
              </a:defRPr>
            </a:lvl9pPr>
          </a:lstStyle>
          <a:p>
            <a:endParaRPr/>
          </a:p>
        </p:txBody>
      </p:sp>
      <p:cxnSp>
        <p:nvCxnSpPr>
          <p:cNvPr id="11" name="Shape 11"/>
          <p:cNvCxnSpPr/>
          <p:nvPr/>
        </p:nvCxnSpPr>
        <p:spPr>
          <a:xfrm>
            <a:off x="457200" y="548639"/>
            <a:ext cx="8229600" cy="0"/>
          </a:xfrm>
          <a:prstGeom prst="straightConnector1">
            <a:avLst/>
          </a:prstGeom>
          <a:noFill/>
          <a:ln w="57150" cap="flat">
            <a:solidFill>
              <a:srgbClr val="CC0202"/>
            </a:solidFill>
            <a:prstDash val="solid"/>
            <a:round/>
            <a:headEnd type="none" w="med" len="med"/>
            <a:tailEnd type="none" w="med" len="med"/>
          </a:ln>
        </p:spPr>
      </p:cxnSp>
      <p:cxnSp>
        <p:nvCxnSpPr>
          <p:cNvPr id="12" name="Shape 12"/>
          <p:cNvCxnSpPr/>
          <p:nvPr/>
        </p:nvCxnSpPr>
        <p:spPr>
          <a:xfrm>
            <a:off x="457200" y="4844510"/>
            <a:ext cx="8229600" cy="0"/>
          </a:xfrm>
          <a:prstGeom prst="straightConnector1">
            <a:avLst/>
          </a:prstGeom>
          <a:noFill/>
          <a:ln w="57150" cap="flat">
            <a:solidFill>
              <a:srgbClr val="CC020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285750" y="453612"/>
            <a:ext cx="8229600" cy="456025"/>
          </a:xfrm>
          <a:prstGeom prst="rect">
            <a:avLst/>
          </a:prstGeom>
          <a:noFill/>
          <a:ln>
            <a:noFill/>
          </a:ln>
        </p:spPr>
        <p:txBody>
          <a:bodyPr lIns="91425" tIns="91425" rIns="91425" b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a:endParaRPr dirty="0"/>
          </a:p>
        </p:txBody>
      </p:sp>
      <p:sp>
        <p:nvSpPr>
          <p:cNvPr id="15" name="Shape 1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buSzPct val="13000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dirty="0"/>
          </a:p>
        </p:txBody>
      </p:sp>
      <p:cxnSp>
        <p:nvCxnSpPr>
          <p:cNvPr id="16" name="Shape 16"/>
          <p:cNvCxnSpPr/>
          <p:nvPr/>
        </p:nvCxnSpPr>
        <p:spPr>
          <a:xfrm>
            <a:off x="457200" y="884237"/>
            <a:ext cx="8229600" cy="0"/>
          </a:xfrm>
          <a:prstGeom prst="straightConnector1">
            <a:avLst/>
          </a:prstGeom>
          <a:noFill/>
          <a:ln w="50800" cap="flat">
            <a:solidFill>
              <a:srgbClr val="DA0002"/>
            </a:solidFill>
            <a:prstDash val="solid"/>
            <a:round/>
            <a:headEnd type="none" w="med" len="med"/>
            <a:tailEnd type="none" w="med" len="med"/>
          </a:ln>
        </p:spPr>
      </p:cxnSp>
      <p:sp>
        <p:nvSpPr>
          <p:cNvPr id="2" name="Slide Number Placeholder 1"/>
          <p:cNvSpPr>
            <a:spLocks noGrp="1"/>
          </p:cNvSpPr>
          <p:nvPr>
            <p:ph type="sldNum" sz="quarter" idx="10"/>
          </p:nvPr>
        </p:nvSpPr>
        <p:spPr/>
        <p:txBody>
          <a:bodyPr/>
          <a:lstStyle/>
          <a:p>
            <a:fld id="{8AB9F5D9-A55A-4736-91E9-19D5FD05D249}"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a:endParaRPr dirty="0"/>
          </a:p>
        </p:txBody>
      </p:sp>
      <p:sp>
        <p:nvSpPr>
          <p:cNvPr id="19" name="Shape 19"/>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20" name="Shape 20"/>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cxnSp>
        <p:nvCxnSpPr>
          <p:cNvPr id="21" name="Shape 21"/>
          <p:cNvCxnSpPr/>
          <p:nvPr/>
        </p:nvCxnSpPr>
        <p:spPr>
          <a:xfrm>
            <a:off x="457200" y="1524000"/>
            <a:ext cx="8229600" cy="0"/>
          </a:xfrm>
          <a:prstGeom prst="straightConnector1">
            <a:avLst/>
          </a:prstGeom>
          <a:noFill/>
          <a:ln w="50800" cap="flat">
            <a:solidFill>
              <a:srgbClr val="DA0002"/>
            </a:solidFill>
            <a:prstDash val="solid"/>
            <a:round/>
            <a:headEnd type="none" w="med" len="med"/>
            <a:tailEnd type="none" w="med" len="med"/>
          </a:ln>
        </p:spPr>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rgbClr val="CC0202"/>
                </a:solidFill>
              </a:defRPr>
            </a:lvl1pPr>
            <a:lvl2pPr rtl="0">
              <a:defRPr>
                <a:solidFill>
                  <a:srgbClr val="CC0202"/>
                </a:solidFill>
              </a:defRPr>
            </a:lvl2pPr>
            <a:lvl3pPr rtl="0">
              <a:defRPr>
                <a:solidFill>
                  <a:srgbClr val="CC0202"/>
                </a:solidFill>
              </a:defRPr>
            </a:lvl3pPr>
            <a:lvl4pPr rtl="0">
              <a:defRPr>
                <a:solidFill>
                  <a:srgbClr val="CC0202"/>
                </a:solidFill>
              </a:defRPr>
            </a:lvl4pPr>
            <a:lvl5pPr rtl="0">
              <a:defRPr>
                <a:solidFill>
                  <a:srgbClr val="CC0202"/>
                </a:solidFill>
              </a:defRPr>
            </a:lvl5pPr>
            <a:lvl6pPr rtl="0">
              <a:defRPr>
                <a:solidFill>
                  <a:srgbClr val="CC0202"/>
                </a:solidFill>
              </a:defRPr>
            </a:lvl6pPr>
            <a:lvl7pPr rtl="0">
              <a:defRPr>
                <a:solidFill>
                  <a:srgbClr val="CC0202"/>
                </a:solidFill>
              </a:defRPr>
            </a:lvl7pPr>
            <a:lvl8pPr rtl="0">
              <a:defRPr>
                <a:solidFill>
                  <a:srgbClr val="CC0202"/>
                </a:solidFill>
              </a:defRPr>
            </a:lvl8pPr>
            <a:lvl9pPr rtl="0">
              <a:defRPr>
                <a:solidFill>
                  <a:srgbClr val="CC0202"/>
                </a:solidFill>
              </a:defRPr>
            </a:lvl9pPr>
          </a:lstStyle>
          <a:p>
            <a:endParaRPr/>
          </a:p>
        </p:txBody>
      </p:sp>
      <p:cxnSp>
        <p:nvCxnSpPr>
          <p:cNvPr id="24" name="Shape 24"/>
          <p:cNvCxnSpPr/>
          <p:nvPr/>
        </p:nvCxnSpPr>
        <p:spPr>
          <a:xfrm>
            <a:off x="457200" y="1524000"/>
            <a:ext cx="8229600" cy="0"/>
          </a:xfrm>
          <a:prstGeom prst="straightConnector1">
            <a:avLst/>
          </a:prstGeom>
          <a:noFill/>
          <a:ln w="50800" cap="flat">
            <a:solidFill>
              <a:srgbClr val="CC020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022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endParaRPr lang="en-US" dirty="0"/>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6238716"/>
            <a:ext cx="1066800" cy="329184"/>
          </a:xfrm>
          <a:prstGeom prst="rect">
            <a:avLst/>
          </a:prstGeom>
        </p:spPr>
        <p:txBody>
          <a:bodyPr/>
          <a:lstStyle/>
          <a:p>
            <a:fld id="{5FFB3D0C-8D74-41D4-BD0C-D240EB708DFB}" type="slidenum">
              <a:rPr lang="en-US" smtClean="0"/>
              <a:pPr/>
              <a:t>‹#›</a:t>
            </a:fld>
            <a:endParaRPr lang="en-US" dirty="0"/>
          </a:p>
        </p:txBody>
      </p:sp>
      <p:cxnSp>
        <p:nvCxnSpPr>
          <p:cNvPr id="7" name="Shape 24"/>
          <p:cNvCxnSpPr/>
          <p:nvPr userDrawn="1"/>
        </p:nvCxnSpPr>
        <p:spPr>
          <a:xfrm>
            <a:off x="457200" y="914400"/>
            <a:ext cx="8229600" cy="0"/>
          </a:xfrm>
          <a:prstGeom prst="straightConnector1">
            <a:avLst/>
          </a:prstGeom>
          <a:noFill/>
          <a:ln w="50800" cap="flat">
            <a:solidFill>
              <a:srgbClr val="CC0202"/>
            </a:solidFill>
            <a:prstDash val="solid"/>
            <a:round/>
            <a:headEnd type="none" w="med" len="med"/>
            <a:tailEnd type="none" w="med" len="med"/>
          </a:ln>
        </p:spPr>
      </p:cxnSp>
    </p:spTree>
    <p:extLst>
      <p:ext uri="{BB962C8B-B14F-4D97-AF65-F5344CB8AC3E}">
        <p14:creationId xmlns:p14="http://schemas.microsoft.com/office/powerpoint/2010/main" val="22879052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702743" y="6553200"/>
            <a:ext cx="457199" cy="304800"/>
          </a:xfrm>
          <a:prstGeom prst="rect">
            <a:avLst/>
          </a:prstGeom>
        </p:spPr>
        <p:txBody>
          <a:bodyPr/>
          <a:lstStyle/>
          <a:p>
            <a:fld id="{D57F1E4F-1CFF-5643-939E-217C01CDF565}" type="slidenum">
              <a:rPr lang="en-US" smtClean="0"/>
              <a:pPr/>
              <a:t>‹#›</a:t>
            </a:fld>
            <a:endParaRPr lang="en-US" dirty="0"/>
          </a:p>
        </p:txBody>
      </p:sp>
      <p:sp>
        <p:nvSpPr>
          <p:cNvPr id="6" name="Title Placeholder 1"/>
          <p:cNvSpPr>
            <a:spLocks noGrp="1"/>
          </p:cNvSpPr>
          <p:nvPr>
            <p:ph type="title"/>
          </p:nvPr>
        </p:nvSpPr>
        <p:spPr>
          <a:xfrm>
            <a:off x="0" y="0"/>
            <a:ext cx="9144000" cy="914759"/>
          </a:xfrm>
          <a:prstGeom prst="rect">
            <a:avLst/>
          </a:prstGeom>
        </p:spPr>
        <p:txBody>
          <a:bodyPr vert="horz" lIns="274320" tIns="45720" rIns="274320" bIns="45720" rtlCol="0" anchor="ctr">
            <a:normAutofit/>
          </a:bodyPr>
          <a:lstStyle/>
          <a:p>
            <a:r>
              <a:rPr lang="en-US" dirty="0" smtClean="0"/>
              <a:t>Click to edit Master title style</a:t>
            </a:r>
            <a:endParaRPr lang="en-US" dirty="0"/>
          </a:p>
        </p:txBody>
      </p:sp>
      <p:cxnSp>
        <p:nvCxnSpPr>
          <p:cNvPr id="4" name="Shape 24"/>
          <p:cNvCxnSpPr/>
          <p:nvPr userDrawn="1"/>
        </p:nvCxnSpPr>
        <p:spPr>
          <a:xfrm>
            <a:off x="381000" y="914759"/>
            <a:ext cx="8229600" cy="0"/>
          </a:xfrm>
          <a:prstGeom prst="straightConnector1">
            <a:avLst/>
          </a:prstGeom>
          <a:noFill/>
          <a:ln w="50800" cap="flat">
            <a:solidFill>
              <a:srgbClr val="CC0202"/>
            </a:solidFill>
            <a:prstDash val="solid"/>
            <a:round/>
            <a:headEnd type="none" w="med" len="med"/>
            <a:tailEnd type="none" w="med" len="med"/>
          </a:ln>
        </p:spPr>
      </p:cxnSp>
    </p:spTree>
    <p:extLst>
      <p:ext uri="{BB962C8B-B14F-4D97-AF65-F5344CB8AC3E}">
        <p14:creationId xmlns:p14="http://schemas.microsoft.com/office/powerpoint/2010/main" val="19739616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8AB9F5D9-A55A-4736-91E9-19D5FD05D249}" type="slidenum">
              <a:rPr lang="en-US" smtClean="0"/>
              <a:t>‹#›</a:t>
            </a:fld>
            <a:endParaRPr lang="en-US" dirty="0"/>
          </a:p>
        </p:txBody>
      </p:sp>
    </p:spTree>
    <p:extLst>
      <p:ext uri="{BB962C8B-B14F-4D97-AF65-F5344CB8AC3E}">
        <p14:creationId xmlns:p14="http://schemas.microsoft.com/office/powerpoint/2010/main" val="2659133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AB9F5D9-A55A-4736-91E9-19D5FD05D249}" type="slidenum">
              <a:rPr lang="en-US" smtClean="0"/>
              <a:t>‹#›</a:t>
            </a:fld>
            <a:endParaRPr lang="en-US" dirty="0"/>
          </a:p>
        </p:txBody>
      </p:sp>
    </p:spTree>
    <p:extLst>
      <p:ext uri="{BB962C8B-B14F-4D97-AF65-F5344CB8AC3E}">
        <p14:creationId xmlns:p14="http://schemas.microsoft.com/office/powerpoint/2010/main" val="11068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rgbClr val="CC0202"/>
              </a:buClr>
              <a:buSzPct val="100000"/>
              <a:buFont typeface="Arial"/>
              <a:buNone/>
              <a:defRPr sz="3600" b="1" i="0" u="none" strike="noStrike" cap="none" baseline="0">
                <a:solidFill>
                  <a:srgbClr val="CC0202"/>
                </a:solidFill>
                <a:latin typeface="Arial"/>
                <a:ea typeface="Arial"/>
                <a:cs typeface="Arial"/>
                <a:sym typeface="Arial"/>
              </a:defRPr>
            </a:lvl1pPr>
            <a:lvl2pPr marL="0" indent="228600" algn="l" rtl="0">
              <a:spcBef>
                <a:spcPts val="0"/>
              </a:spcBef>
              <a:buClr>
                <a:srgbClr val="CC0202"/>
              </a:buClr>
              <a:buSzPct val="100000"/>
              <a:buFont typeface="Arial"/>
              <a:buNone/>
              <a:defRPr sz="3600" b="1" i="0" u="none" strike="noStrike" cap="none" baseline="0">
                <a:solidFill>
                  <a:srgbClr val="CC0202"/>
                </a:solidFill>
                <a:latin typeface="Arial"/>
                <a:ea typeface="Arial"/>
                <a:cs typeface="Arial"/>
                <a:sym typeface="Arial"/>
              </a:defRPr>
            </a:lvl2pPr>
            <a:lvl3pPr marL="0" indent="228600" algn="l" rtl="0">
              <a:spcBef>
                <a:spcPts val="0"/>
              </a:spcBef>
              <a:buClr>
                <a:srgbClr val="CC0202"/>
              </a:buClr>
              <a:buSzPct val="100000"/>
              <a:buFont typeface="Arial"/>
              <a:buNone/>
              <a:defRPr sz="3600" b="1" i="0" u="none" strike="noStrike" cap="none" baseline="0">
                <a:solidFill>
                  <a:srgbClr val="CC0202"/>
                </a:solidFill>
                <a:latin typeface="Arial"/>
                <a:ea typeface="Arial"/>
                <a:cs typeface="Arial"/>
                <a:sym typeface="Arial"/>
              </a:defRPr>
            </a:lvl3pPr>
            <a:lvl4pPr marL="0" indent="228600" algn="l" rtl="0">
              <a:spcBef>
                <a:spcPts val="0"/>
              </a:spcBef>
              <a:buClr>
                <a:srgbClr val="CC0202"/>
              </a:buClr>
              <a:buSzPct val="100000"/>
              <a:buFont typeface="Arial"/>
              <a:buNone/>
              <a:defRPr sz="3600" b="1" i="0" u="none" strike="noStrike" cap="none" baseline="0">
                <a:solidFill>
                  <a:srgbClr val="CC0202"/>
                </a:solidFill>
                <a:latin typeface="Arial"/>
                <a:ea typeface="Arial"/>
                <a:cs typeface="Arial"/>
                <a:sym typeface="Arial"/>
              </a:defRPr>
            </a:lvl4pPr>
            <a:lvl5pPr marL="0" indent="228600" algn="l" rtl="0">
              <a:spcBef>
                <a:spcPts val="0"/>
              </a:spcBef>
              <a:buClr>
                <a:srgbClr val="CC0202"/>
              </a:buClr>
              <a:buSzPct val="100000"/>
              <a:buFont typeface="Arial"/>
              <a:buNone/>
              <a:defRPr sz="3600" b="1" i="0" u="none" strike="noStrike" cap="none" baseline="0">
                <a:solidFill>
                  <a:srgbClr val="CC0202"/>
                </a:solidFill>
                <a:latin typeface="Arial"/>
                <a:ea typeface="Arial"/>
                <a:cs typeface="Arial"/>
                <a:sym typeface="Arial"/>
              </a:defRPr>
            </a:lvl5pPr>
            <a:lvl6pPr marL="0" indent="228600" algn="l" rtl="0">
              <a:spcBef>
                <a:spcPts val="0"/>
              </a:spcBef>
              <a:buClr>
                <a:srgbClr val="CC0202"/>
              </a:buClr>
              <a:buSzPct val="100000"/>
              <a:buFont typeface="Arial"/>
              <a:buNone/>
              <a:defRPr sz="3600" b="1" i="0" u="none" strike="noStrike" cap="none" baseline="0">
                <a:solidFill>
                  <a:srgbClr val="CC0202"/>
                </a:solidFill>
                <a:latin typeface="Arial"/>
                <a:ea typeface="Arial"/>
                <a:cs typeface="Arial"/>
                <a:sym typeface="Arial"/>
              </a:defRPr>
            </a:lvl6pPr>
            <a:lvl7pPr marL="0" indent="228600" algn="l" rtl="0">
              <a:spcBef>
                <a:spcPts val="0"/>
              </a:spcBef>
              <a:buClr>
                <a:srgbClr val="CC0202"/>
              </a:buClr>
              <a:buSzPct val="100000"/>
              <a:buFont typeface="Arial"/>
              <a:buNone/>
              <a:defRPr sz="3600" b="1" i="0" u="none" strike="noStrike" cap="none" baseline="0">
                <a:solidFill>
                  <a:srgbClr val="CC0202"/>
                </a:solidFill>
                <a:latin typeface="Arial"/>
                <a:ea typeface="Arial"/>
                <a:cs typeface="Arial"/>
                <a:sym typeface="Arial"/>
              </a:defRPr>
            </a:lvl7pPr>
            <a:lvl8pPr marL="0" indent="228600" algn="l" rtl="0">
              <a:spcBef>
                <a:spcPts val="0"/>
              </a:spcBef>
              <a:buClr>
                <a:srgbClr val="CC0202"/>
              </a:buClr>
              <a:buSzPct val="100000"/>
              <a:buFont typeface="Arial"/>
              <a:buNone/>
              <a:defRPr sz="3600" b="1" i="0" u="none" strike="noStrike" cap="none" baseline="0">
                <a:solidFill>
                  <a:srgbClr val="CC0202"/>
                </a:solidFill>
                <a:latin typeface="Arial"/>
                <a:ea typeface="Arial"/>
                <a:cs typeface="Arial"/>
                <a:sym typeface="Arial"/>
              </a:defRPr>
            </a:lvl8pPr>
            <a:lvl9pPr marL="0" indent="228600" algn="l" rtl="0">
              <a:spcBef>
                <a:spcPts val="0"/>
              </a:spcBef>
              <a:buClr>
                <a:srgbClr val="CC0202"/>
              </a:buClr>
              <a:buSzPct val="100000"/>
              <a:buFont typeface="Arial"/>
              <a:buNone/>
              <a:defRPr sz="3600" b="1" i="0" u="none" strike="noStrike" cap="none" baseline="0">
                <a:solidFill>
                  <a:srgbClr val="CC0202"/>
                </a:solidFill>
                <a:latin typeface="Arial"/>
                <a:ea typeface="Arial"/>
                <a:cs typeface="Arial"/>
                <a:sym typeface="Arial"/>
              </a:defRPr>
            </a:lvl9pPr>
          </a:lstStyle>
          <a:p>
            <a:endParaRPr dirty="0"/>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rgbClr val="000000"/>
              </a:buClr>
              <a:buSzPct val="166666"/>
              <a:buFont typeface="Arial"/>
              <a:buChar char="•"/>
              <a:defRPr sz="3000" b="0" i="0" u="none" strike="noStrike" cap="none" baseline="0">
                <a:solidFill>
                  <a:srgbClr val="000000"/>
                </a:solidFill>
                <a:latin typeface="Arial"/>
                <a:ea typeface="Arial"/>
                <a:cs typeface="Arial"/>
                <a:sym typeface="Arial"/>
              </a:defRPr>
            </a:lvl1pPr>
            <a:lvl2pPr marL="742950" indent="-285750" algn="l" rtl="0">
              <a:spcBef>
                <a:spcPts val="480"/>
              </a:spcBef>
              <a:buClr>
                <a:srgbClr val="000000"/>
              </a:buClr>
              <a:buSzPct val="100000"/>
              <a:buFont typeface="Courier New"/>
              <a:buChar char="o"/>
              <a:defRPr sz="2400" b="0" i="0" u="none" strike="noStrike" cap="none" baseline="0">
                <a:solidFill>
                  <a:srgbClr val="000000"/>
                </a:solidFill>
                <a:latin typeface="Arial"/>
                <a:ea typeface="Arial"/>
                <a:cs typeface="Arial"/>
                <a:sym typeface="Arial"/>
              </a:defRPr>
            </a:lvl2pPr>
            <a:lvl3pPr marL="1143000" indent="-228600" algn="l" rtl="0">
              <a:spcBef>
                <a:spcPts val="480"/>
              </a:spcBef>
              <a:buClr>
                <a:srgbClr val="000000"/>
              </a:buClr>
              <a:buSzPct val="100000"/>
              <a:buFont typeface="Wingdings"/>
              <a:buChar char="§"/>
              <a:defRPr sz="2400" b="0" i="0" u="none" strike="noStrike" cap="none" baseline="0">
                <a:solidFill>
                  <a:srgbClr val="000000"/>
                </a:solidFill>
                <a:latin typeface="Arial"/>
                <a:ea typeface="Arial"/>
                <a:cs typeface="Arial"/>
                <a:sym typeface="Arial"/>
              </a:defRPr>
            </a:lvl3pPr>
            <a:lvl4pPr marL="1600200" indent="-228600" algn="l" rtl="0">
              <a:spcBef>
                <a:spcPts val="360"/>
              </a:spcBef>
              <a:buClr>
                <a:srgbClr val="000000"/>
              </a:buClr>
              <a:buSzPct val="166666"/>
              <a:buFont typeface="Arial"/>
              <a:buChar char="•"/>
              <a:defRPr sz="1800" b="0" i="0" u="none" strike="noStrike" cap="none" baseline="0">
                <a:solidFill>
                  <a:srgbClr val="000000"/>
                </a:solidFill>
                <a:latin typeface="Arial"/>
                <a:ea typeface="Arial"/>
                <a:cs typeface="Arial"/>
                <a:sym typeface="Arial"/>
              </a:defRPr>
            </a:lvl4pPr>
            <a:lvl5pPr marL="2057400" indent="-228600" algn="l" rtl="0">
              <a:spcBef>
                <a:spcPts val="360"/>
              </a:spcBef>
              <a:buClr>
                <a:srgbClr val="000000"/>
              </a:buClr>
              <a:buSzPct val="100000"/>
              <a:buFont typeface="Courier New"/>
              <a:buChar char="o"/>
              <a:defRPr sz="1800" b="0" i="0" u="none" strike="noStrike" cap="none" baseline="0">
                <a:solidFill>
                  <a:srgbClr val="000000"/>
                </a:solidFill>
                <a:latin typeface="Arial"/>
                <a:ea typeface="Arial"/>
                <a:cs typeface="Arial"/>
                <a:sym typeface="Arial"/>
              </a:defRPr>
            </a:lvl5pPr>
            <a:lvl6pPr marL="2514600" indent="-228600" algn="l" rtl="0">
              <a:spcBef>
                <a:spcPts val="360"/>
              </a:spcBef>
              <a:buClr>
                <a:srgbClr val="000000"/>
              </a:buClr>
              <a:buSzPct val="100000"/>
              <a:buFont typeface="Wingdings"/>
              <a:buChar char="§"/>
              <a:defRPr sz="1800" b="0" i="0" u="none" strike="noStrike" cap="none" baseline="0">
                <a:solidFill>
                  <a:srgbClr val="000000"/>
                </a:solidFill>
                <a:latin typeface="Arial"/>
                <a:ea typeface="Arial"/>
                <a:cs typeface="Arial"/>
                <a:sym typeface="Arial"/>
              </a:defRPr>
            </a:lvl6pPr>
            <a:lvl7pPr marL="2971800" indent="-228600" algn="l" rtl="0">
              <a:spcBef>
                <a:spcPts val="360"/>
              </a:spcBef>
              <a:buClr>
                <a:srgbClr val="000000"/>
              </a:buClr>
              <a:buSzPct val="166666"/>
              <a:buFont typeface="Arial"/>
              <a:buChar char="•"/>
              <a:defRPr sz="1800" b="0" i="0" u="none" strike="noStrike" cap="none" baseline="0">
                <a:solidFill>
                  <a:srgbClr val="000000"/>
                </a:solidFill>
                <a:latin typeface="Arial"/>
                <a:ea typeface="Arial"/>
                <a:cs typeface="Arial"/>
                <a:sym typeface="Arial"/>
              </a:defRPr>
            </a:lvl7pPr>
            <a:lvl8pPr marL="3429000" indent="-228600" algn="l" rtl="0">
              <a:spcBef>
                <a:spcPts val="360"/>
              </a:spcBef>
              <a:buClr>
                <a:srgbClr val="000000"/>
              </a:buClr>
              <a:buSzPct val="100000"/>
              <a:buFont typeface="Courier New"/>
              <a:buChar char="o"/>
              <a:defRPr sz="1800" b="0" i="0" u="none" strike="noStrike" cap="none" baseline="0">
                <a:solidFill>
                  <a:srgbClr val="000000"/>
                </a:solidFill>
                <a:latin typeface="Arial"/>
                <a:ea typeface="Arial"/>
                <a:cs typeface="Arial"/>
                <a:sym typeface="Arial"/>
              </a:defRPr>
            </a:lvl8pPr>
            <a:lvl9pPr marL="3886200" indent="-228600" algn="l" rtl="0">
              <a:spcBef>
                <a:spcPts val="360"/>
              </a:spcBef>
              <a:buClr>
                <a:srgbClr val="000000"/>
              </a:buClr>
              <a:buSzPct val="100000"/>
              <a:buFont typeface="Wingdings"/>
              <a:buChar char="§"/>
              <a:defRPr sz="1800" b="0" i="0" u="none" strike="noStrike" cap="none" baseline="0">
                <a:solidFill>
                  <a:srgbClr val="000000"/>
                </a:solidFill>
                <a:latin typeface="Arial"/>
                <a:ea typeface="Arial"/>
                <a:cs typeface="Arial"/>
                <a:sym typeface="Arial"/>
              </a:defRPr>
            </a:lvl9pPr>
          </a:lstStyle>
          <a:p>
            <a:endParaRPr dirty="0"/>
          </a:p>
        </p:txBody>
      </p:sp>
      <p:cxnSp>
        <p:nvCxnSpPr>
          <p:cNvPr id="7" name="Shape 7"/>
          <p:cNvCxnSpPr/>
          <p:nvPr/>
        </p:nvCxnSpPr>
        <p:spPr>
          <a:xfrm>
            <a:off x="457200" y="6697679"/>
            <a:ext cx="8229600" cy="0"/>
          </a:xfrm>
          <a:prstGeom prst="straightConnector1">
            <a:avLst/>
          </a:prstGeom>
          <a:noFill/>
          <a:ln w="50800" cap="flat">
            <a:solidFill>
              <a:srgbClr val="CFD4D4"/>
            </a:solidFill>
            <a:prstDash val="solid"/>
            <a:round/>
            <a:headEnd type="none" w="med" len="med"/>
            <a:tailEnd type="none" w="med" len="med"/>
          </a:ln>
        </p:spPr>
      </p:cxnSp>
      <p:sp>
        <p:nvSpPr>
          <p:cNvPr id="2" name="Slide Number Placeholder 1"/>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9F5D9-A55A-4736-91E9-19D5FD05D249}" type="slidenum">
              <a:rPr lang="en-US" smtClean="0"/>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 id="2147483657" r:id="rId8"/>
  </p:sldLayoutIdLst>
  <p:timing>
    <p:tnLst>
      <p:par>
        <p:cTn id="1" dur="indefinite" restart="never" nodeType="tmRoot"/>
      </p:par>
    </p:tnLst>
  </p:timing>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152400" y="2362200"/>
            <a:ext cx="8839200" cy="1169521"/>
          </a:xfrm>
          <a:prstGeom prst="rect">
            <a:avLst/>
          </a:prstGeom>
        </p:spPr>
        <p:txBody>
          <a:bodyPr wrap="square" lIns="91425" tIns="91425" rIns="91425" bIns="91425" anchor="t" anchorCtr="0">
            <a:spAutoFit/>
          </a:bodyPr>
          <a:lstStyle/>
          <a:p>
            <a:pPr lvl="0" indent="0" algn="ctr">
              <a:buNone/>
            </a:pPr>
            <a:r>
              <a:rPr lang="en-US" sz="3200" dirty="0" smtClean="0"/>
              <a:t>Generating Network-attached </a:t>
            </a:r>
            <a:r>
              <a:rPr lang="x-none" sz="3200" dirty="0" smtClean="0"/>
              <a:t>Accelerators</a:t>
            </a:r>
            <a:r>
              <a:rPr lang="en-US" sz="3200" dirty="0" smtClean="0"/>
              <a:t>:                 Methodology and Applications</a:t>
            </a:r>
            <a:r>
              <a:rPr lang="x-none" sz="3200" dirty="0" smtClean="0"/>
              <a:t> </a:t>
            </a:r>
            <a:endParaRPr lang="x-none" sz="3200" dirty="0"/>
          </a:p>
        </p:txBody>
      </p:sp>
      <p:sp>
        <p:nvSpPr>
          <p:cNvPr id="32" name="Shape 32"/>
          <p:cNvSpPr txBox="1"/>
          <p:nvPr/>
        </p:nvSpPr>
        <p:spPr>
          <a:xfrm>
            <a:off x="664900" y="5048525"/>
            <a:ext cx="7506599" cy="978699"/>
          </a:xfrm>
          <a:prstGeom prst="rect">
            <a:avLst/>
          </a:prstGeom>
          <a:noFill/>
        </p:spPr>
        <p:txBody>
          <a:bodyPr lIns="91425" tIns="91425" rIns="91425" bIns="91425" anchor="t" anchorCtr="0">
            <a:spAutoFit/>
          </a:bodyPr>
          <a:lstStyle/>
          <a:p>
            <a:pPr lvl="0" rtl="0">
              <a:buNone/>
            </a:pPr>
            <a:r>
              <a:rPr lang="en-US" sz="2400" dirty="0" smtClean="0"/>
              <a:t>Proposal for PhD thesis by: </a:t>
            </a:r>
            <a:r>
              <a:rPr lang="x-none" sz="2400" dirty="0" smtClean="0"/>
              <a:t>Maysam </a:t>
            </a:r>
            <a:r>
              <a:rPr lang="x-none" sz="2400" dirty="0"/>
              <a:t>Lavasani</a:t>
            </a:r>
          </a:p>
          <a:p>
            <a:pPr marL="0" marR="0" lvl="0" indent="0" algn="l" rtl="0">
              <a:lnSpc>
                <a:spcPct val="115000"/>
              </a:lnSpc>
              <a:spcBef>
                <a:spcPts val="0"/>
              </a:spcBef>
              <a:spcAft>
                <a:spcPts val="0"/>
              </a:spcAft>
              <a:buNone/>
            </a:pPr>
            <a:r>
              <a:rPr lang="en-US" sz="2400" dirty="0" smtClean="0"/>
              <a:t>Advisor: </a:t>
            </a:r>
            <a:r>
              <a:rPr lang="x-none" sz="2400" dirty="0" smtClean="0"/>
              <a:t>Prof</a:t>
            </a:r>
            <a:r>
              <a:rPr lang="x-none" sz="2400" dirty="0"/>
              <a:t>. Derek Chiou</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76200" y="152400"/>
            <a:ext cx="8229600" cy="738633"/>
          </a:xfrm>
          <a:prstGeom prst="rect">
            <a:avLst/>
          </a:prstGeom>
        </p:spPr>
        <p:txBody>
          <a:bodyPr lIns="91425" tIns="91425" rIns="91425" bIns="91425" anchor="b" anchorCtr="0">
            <a:spAutoFit/>
          </a:bodyPr>
          <a:lstStyle/>
          <a:p>
            <a:pPr lvl="0">
              <a:buClr>
                <a:srgbClr val="000000"/>
              </a:buClr>
              <a:buSzPct val="30555"/>
              <a:buFont typeface="Arial"/>
              <a:buNone/>
            </a:pPr>
            <a:r>
              <a:rPr lang="x-none" dirty="0"/>
              <a:t>Thesis </a:t>
            </a:r>
            <a:r>
              <a:rPr lang="en-US" dirty="0" smtClean="0"/>
              <a:t>S</a:t>
            </a:r>
            <a:r>
              <a:rPr lang="x-none" dirty="0" smtClean="0"/>
              <a:t>tatement</a:t>
            </a:r>
            <a:endParaRPr lang="x-none" dirty="0"/>
          </a:p>
        </p:txBody>
      </p:sp>
      <p:sp>
        <p:nvSpPr>
          <p:cNvPr id="188" name="Shape 188"/>
          <p:cNvSpPr txBox="1">
            <a:spLocks noGrp="1"/>
          </p:cNvSpPr>
          <p:nvPr>
            <p:ph type="body" idx="1"/>
          </p:nvPr>
        </p:nvSpPr>
        <p:spPr>
          <a:xfrm>
            <a:off x="381000" y="1600200"/>
            <a:ext cx="8458200" cy="2031295"/>
          </a:xfrm>
          <a:prstGeom prst="rect">
            <a:avLst/>
          </a:prstGeom>
          <a:ln w="9525" cap="flat">
            <a:solidFill>
              <a:srgbClr val="000000"/>
            </a:solidFill>
            <a:prstDash val="solid"/>
            <a:round/>
            <a:headEnd type="none" w="med" len="med"/>
            <a:tailEnd type="none" w="med" len="med"/>
          </a:ln>
        </p:spPr>
        <p:txBody>
          <a:bodyPr wrap="square" lIns="91425" tIns="91425" rIns="91425" bIns="91425" anchor="t" anchorCtr="0">
            <a:spAutoFit/>
          </a:bodyPr>
          <a:lstStyle/>
          <a:p>
            <a:pPr marL="0" indent="0">
              <a:buNone/>
            </a:pPr>
            <a:r>
              <a:rPr lang="en-US" sz="2400" dirty="0" smtClean="0"/>
              <a:t>FPGA-based accelerators can improve the performance and energy efficiency of a class of network-intensive applications. Such accelerators can be generated using a design process that facilitates </a:t>
            </a:r>
            <a:r>
              <a:rPr lang="en-US" sz="2400" u="sng" dirty="0" smtClean="0"/>
              <a:t>micro-architecture refinements</a:t>
            </a:r>
            <a:r>
              <a:rPr lang="en-US" sz="2400" dirty="0" smtClean="0"/>
              <a:t> using generic predefined rules. </a:t>
            </a:r>
          </a:p>
        </p:txBody>
      </p:sp>
      <p:sp>
        <p:nvSpPr>
          <p:cNvPr id="2" name="Slide Number Placeholder 1"/>
          <p:cNvSpPr>
            <a:spLocks noGrp="1"/>
          </p:cNvSpPr>
          <p:nvPr>
            <p:ph type="sldNum" sz="quarter" idx="10"/>
          </p:nvPr>
        </p:nvSpPr>
        <p:spPr/>
        <p:txBody>
          <a:bodyPr/>
          <a:lstStyle/>
          <a:p>
            <a:fld id="{8AB9F5D9-A55A-4736-91E9-19D5FD05D249}" type="slidenum">
              <a:rPr lang="en-US" smtClean="0"/>
              <a:t>10</a:t>
            </a:fld>
            <a:endParaRPr lang="en-US" dirty="0"/>
          </a:p>
        </p:txBody>
      </p:sp>
    </p:spTree>
  </p:cSld>
  <p:clrMapOvr>
    <a:masterClrMapping/>
  </p:clrMapOvr>
  <p:transition spd="slow">
    <p:cut/>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Packet Header Processing</a:t>
            </a:r>
            <a:endParaRPr lang="en-US" dirty="0"/>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653729"/>
            <a:ext cx="5532619" cy="4747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5FFB3D0C-8D74-41D4-BD0C-D240EB708DFB}" type="slidenum">
              <a:rPr lang="en-US" smtClean="0"/>
              <a:pPr/>
              <a:t>100</a:t>
            </a:fld>
            <a:endParaRPr lang="en-US" dirty="0"/>
          </a:p>
        </p:txBody>
      </p:sp>
    </p:spTree>
    <p:extLst>
      <p:ext uri="{BB962C8B-B14F-4D97-AF65-F5344CB8AC3E}">
        <p14:creationId xmlns:p14="http://schemas.microsoft.com/office/powerpoint/2010/main" val="275801704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1" name="Rectangle 60"/>
          <p:cNvSpPr/>
          <p:nvPr/>
        </p:nvSpPr>
        <p:spPr>
          <a:xfrm>
            <a:off x="5638800" y="4930300"/>
            <a:ext cx="2357685" cy="16991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a:off x="5557201" y="4854100"/>
            <a:ext cx="2357685" cy="16991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5490915" y="4800600"/>
            <a:ext cx="2357685" cy="16991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Shape 64"/>
          <p:cNvSpPr txBox="1">
            <a:spLocks noGrp="1"/>
          </p:cNvSpPr>
          <p:nvPr>
            <p:ph type="title"/>
          </p:nvPr>
        </p:nvSpPr>
        <p:spPr>
          <a:xfrm>
            <a:off x="457200" y="679004"/>
            <a:ext cx="8229600" cy="738633"/>
          </a:xfrm>
          <a:prstGeom prst="rect">
            <a:avLst/>
          </a:prstGeom>
        </p:spPr>
        <p:txBody>
          <a:bodyPr lIns="91425" tIns="91425" rIns="91425" bIns="91425" anchor="b" anchorCtr="0">
            <a:spAutoFit/>
          </a:bodyPr>
          <a:lstStyle/>
          <a:p>
            <a:pPr>
              <a:buNone/>
            </a:pPr>
            <a:r>
              <a:rPr lang="x-none" dirty="0"/>
              <a:t>In-line </a:t>
            </a:r>
            <a:r>
              <a:rPr lang="en-US" dirty="0" smtClean="0"/>
              <a:t>A</a:t>
            </a:r>
            <a:r>
              <a:rPr lang="x-none" dirty="0" smtClean="0"/>
              <a:t>cceleration </a:t>
            </a:r>
            <a:r>
              <a:rPr lang="x-none" dirty="0"/>
              <a:t>in </a:t>
            </a:r>
            <a:r>
              <a:rPr lang="en-US" dirty="0" smtClean="0"/>
              <a:t>C</a:t>
            </a:r>
            <a:r>
              <a:rPr lang="x-none" dirty="0" smtClean="0"/>
              <a:t>ore </a:t>
            </a:r>
            <a:r>
              <a:rPr lang="en-US" dirty="0"/>
              <a:t>R</a:t>
            </a:r>
            <a:r>
              <a:rPr lang="x-none" dirty="0" smtClean="0"/>
              <a:t>outers</a:t>
            </a:r>
            <a:endParaRPr lang="x-none" dirty="0"/>
          </a:p>
        </p:txBody>
      </p:sp>
      <p:sp>
        <p:nvSpPr>
          <p:cNvPr id="66" name="Shape 66"/>
          <p:cNvSpPr txBox="1"/>
          <p:nvPr/>
        </p:nvSpPr>
        <p:spPr>
          <a:xfrm>
            <a:off x="240299" y="3799374"/>
            <a:ext cx="5191381" cy="2677626"/>
          </a:xfrm>
          <a:prstGeom prst="rect">
            <a:avLst/>
          </a:prstGeom>
          <a:noFill/>
        </p:spPr>
        <p:txBody>
          <a:bodyPr wrap="square" lIns="91425" tIns="91425" rIns="91425" bIns="91425" anchor="t" anchorCtr="0">
            <a:spAutoFit/>
          </a:bodyPr>
          <a:lstStyle/>
          <a:p>
            <a:pPr marL="457200" lvl="0" indent="-342900" rtl="0">
              <a:buClr>
                <a:srgbClr val="000000"/>
              </a:buClr>
              <a:buSzPct val="166666"/>
              <a:buFont typeface="Arial"/>
              <a:buChar char="•"/>
            </a:pPr>
            <a:r>
              <a:rPr lang="en-US" sz="1800" dirty="0" smtClean="0"/>
              <a:t>Throughput machines </a:t>
            </a:r>
            <a:endParaRPr lang="en-US" sz="1800" dirty="0"/>
          </a:p>
          <a:p>
            <a:pPr marL="457200" lvl="0" indent="-342900" rtl="0">
              <a:buClr>
                <a:srgbClr val="000000"/>
              </a:buClr>
              <a:buSzPct val="166666"/>
              <a:buFont typeface="Arial"/>
              <a:buChar char="•"/>
            </a:pPr>
            <a:r>
              <a:rPr lang="en-US" sz="1800" dirty="0" smtClean="0"/>
              <a:t>IO intensive</a:t>
            </a:r>
          </a:p>
          <a:p>
            <a:pPr marL="457200" lvl="0" indent="-342900" rtl="0">
              <a:buClr>
                <a:srgbClr val="000000"/>
              </a:buClr>
              <a:buSzPct val="166666"/>
              <a:buFont typeface="Arial"/>
              <a:buChar char="•"/>
            </a:pPr>
            <a:r>
              <a:rPr lang="en-US" sz="1800" dirty="0" smtClean="0"/>
              <a:t>Irregularity in control-flow</a:t>
            </a:r>
          </a:p>
          <a:p>
            <a:pPr marL="457200" lvl="0" indent="-342900" rtl="0">
              <a:buClr>
                <a:srgbClr val="000000"/>
              </a:buClr>
              <a:buSzPct val="166666"/>
              <a:buFont typeface="Arial"/>
              <a:buChar char="•"/>
            </a:pPr>
            <a:r>
              <a:rPr lang="en-US" sz="1800" dirty="0" smtClean="0"/>
              <a:t>High bandwidth random  memory accesses</a:t>
            </a:r>
          </a:p>
          <a:p>
            <a:pPr marL="457200" lvl="0" indent="-342900" rtl="0">
              <a:buClr>
                <a:srgbClr val="000000"/>
              </a:buClr>
              <a:buSzPct val="166666"/>
              <a:buFont typeface="Arial"/>
              <a:buChar char="•"/>
            </a:pPr>
            <a:r>
              <a:rPr lang="x-none" sz="1800" smtClean="0"/>
              <a:t>Customization </a:t>
            </a:r>
            <a:r>
              <a:rPr lang="x-none" sz="1800"/>
              <a:t>at various levels </a:t>
            </a:r>
          </a:p>
          <a:p>
            <a:pPr marL="914400" lvl="1" indent="-342900" rtl="0">
              <a:buClr>
                <a:srgbClr val="000000"/>
              </a:buClr>
              <a:buSzPct val="100000"/>
              <a:buFont typeface="Courier New"/>
              <a:buChar char="o"/>
            </a:pPr>
            <a:r>
              <a:rPr lang="x-none" sz="1800"/>
              <a:t>Network </a:t>
            </a:r>
            <a:r>
              <a:rPr lang="x-none" sz="1800" smtClean="0"/>
              <a:t>interfaces</a:t>
            </a:r>
            <a:endParaRPr lang="x-none" sz="1800"/>
          </a:p>
          <a:p>
            <a:pPr marL="914400" lvl="1" indent="-342900" rtl="0">
              <a:buClr>
                <a:srgbClr val="000000"/>
              </a:buClr>
              <a:buSzPct val="100000"/>
              <a:buFont typeface="Courier New"/>
              <a:buChar char="o"/>
            </a:pPr>
            <a:r>
              <a:rPr lang="en-US" sz="1800" dirty="0" smtClean="0"/>
              <a:t>Inter-core communication</a:t>
            </a:r>
            <a:endParaRPr lang="x-none" sz="1800"/>
          </a:p>
          <a:p>
            <a:pPr marL="914400" lvl="1" indent="-342900" rtl="0">
              <a:buClr>
                <a:srgbClr val="000000"/>
              </a:buClr>
              <a:buSzPct val="100000"/>
              <a:buFont typeface="Courier New"/>
              <a:buChar char="o"/>
            </a:pPr>
            <a:r>
              <a:rPr lang="x-none" sz="1800"/>
              <a:t>Memory interfaces</a:t>
            </a:r>
          </a:p>
          <a:p>
            <a:pPr marL="914400" lvl="1" indent="-342900" rtl="0">
              <a:buClr>
                <a:srgbClr val="000000"/>
              </a:buClr>
              <a:buSzPct val="100000"/>
              <a:buFont typeface="Courier New"/>
              <a:buChar char="o"/>
            </a:pPr>
            <a:r>
              <a:rPr lang="x-none" sz="1800"/>
              <a:t>Core architecture </a:t>
            </a:r>
          </a:p>
        </p:txBody>
      </p:sp>
      <p:sp>
        <p:nvSpPr>
          <p:cNvPr id="68" name="Shape 68"/>
          <p:cNvSpPr/>
          <p:nvPr/>
        </p:nvSpPr>
        <p:spPr>
          <a:xfrm>
            <a:off x="5920201" y="5421001"/>
            <a:ext cx="328199" cy="293999"/>
          </a:xfrm>
          <a:prstGeom prst="rect">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69" name="Shape 69"/>
          <p:cNvSpPr/>
          <p:nvPr/>
        </p:nvSpPr>
        <p:spPr>
          <a:xfrm>
            <a:off x="6453601" y="5421001"/>
            <a:ext cx="328199" cy="293999"/>
          </a:xfrm>
          <a:prstGeom prst="rect">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70" name="Shape 70"/>
          <p:cNvSpPr/>
          <p:nvPr/>
        </p:nvSpPr>
        <p:spPr>
          <a:xfrm>
            <a:off x="6981625" y="5421001"/>
            <a:ext cx="328199" cy="293999"/>
          </a:xfrm>
          <a:prstGeom prst="rect">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71" name="Shape 71"/>
          <p:cNvSpPr txBox="1"/>
          <p:nvPr/>
        </p:nvSpPr>
        <p:spPr>
          <a:xfrm>
            <a:off x="5730044" y="5037760"/>
            <a:ext cx="2443799" cy="430857"/>
          </a:xfrm>
          <a:prstGeom prst="rect">
            <a:avLst/>
          </a:prstGeom>
          <a:noFill/>
        </p:spPr>
        <p:txBody>
          <a:bodyPr lIns="91425" tIns="91425" rIns="91425" bIns="91425" anchor="t" anchorCtr="0">
            <a:spAutoFit/>
          </a:bodyPr>
          <a:lstStyle/>
          <a:p>
            <a:pPr>
              <a:buNone/>
            </a:pPr>
            <a:r>
              <a:rPr lang="en-US" sz="1600" dirty="0" smtClean="0"/>
              <a:t>Network processor</a:t>
            </a:r>
            <a:endParaRPr lang="x-none" sz="1600" dirty="0"/>
          </a:p>
        </p:txBody>
      </p:sp>
      <p:sp>
        <p:nvSpPr>
          <p:cNvPr id="72" name="Shape 72"/>
          <p:cNvSpPr/>
          <p:nvPr/>
        </p:nvSpPr>
        <p:spPr>
          <a:xfrm>
            <a:off x="5474636" y="2738003"/>
            <a:ext cx="2279699" cy="1691699"/>
          </a:xfrm>
          <a:prstGeom prst="rect">
            <a:avLst/>
          </a:prstGeom>
          <a:solidFill>
            <a:schemeClr val="lt2"/>
          </a:solidFill>
          <a:ln w="19050" cap="flat">
            <a:solidFill>
              <a:schemeClr val="tx1"/>
            </a:solidFill>
            <a:prstDash val="solid"/>
            <a:round/>
            <a:headEnd type="none" w="med" len="med"/>
            <a:tailEnd type="none" w="med" len="med"/>
          </a:ln>
        </p:spPr>
        <p:txBody>
          <a:bodyPr lIns="91425" tIns="91425" rIns="91425" bIns="91425" anchor="ctr" anchorCtr="0">
            <a:spAutoFit/>
          </a:bodyPr>
          <a:lstStyle/>
          <a:p>
            <a:endParaRPr dirty="0"/>
          </a:p>
        </p:txBody>
      </p:sp>
      <p:cxnSp>
        <p:nvCxnSpPr>
          <p:cNvPr id="73" name="Shape 73"/>
          <p:cNvCxnSpPr/>
          <p:nvPr/>
        </p:nvCxnSpPr>
        <p:spPr>
          <a:xfrm>
            <a:off x="6705344" y="3141683"/>
            <a:ext cx="18000" cy="1040399"/>
          </a:xfrm>
          <a:prstGeom prst="straightConnector1">
            <a:avLst/>
          </a:prstGeom>
          <a:noFill/>
          <a:ln w="19050" cap="flat">
            <a:solidFill>
              <a:schemeClr val="dk2"/>
            </a:solidFill>
            <a:prstDash val="solid"/>
            <a:round/>
            <a:headEnd type="none" w="lg" len="lg"/>
            <a:tailEnd type="none" w="lg" len="lg"/>
          </a:ln>
        </p:spPr>
      </p:cxnSp>
      <p:cxnSp>
        <p:nvCxnSpPr>
          <p:cNvPr id="74" name="Shape 74"/>
          <p:cNvCxnSpPr/>
          <p:nvPr/>
        </p:nvCxnSpPr>
        <p:spPr>
          <a:xfrm rot="10800000" flipH="1">
            <a:off x="6013260" y="3404051"/>
            <a:ext cx="1196099" cy="14999"/>
          </a:xfrm>
          <a:prstGeom prst="straightConnector1">
            <a:avLst/>
          </a:prstGeom>
          <a:noFill/>
          <a:ln w="19050" cap="flat">
            <a:solidFill>
              <a:schemeClr val="dk2"/>
            </a:solidFill>
            <a:prstDash val="solid"/>
            <a:round/>
            <a:headEnd type="none" w="lg" len="lg"/>
            <a:tailEnd type="none" w="lg" len="lg"/>
          </a:ln>
        </p:spPr>
      </p:cxnSp>
      <p:cxnSp>
        <p:nvCxnSpPr>
          <p:cNvPr id="75" name="Shape 75"/>
          <p:cNvCxnSpPr/>
          <p:nvPr/>
        </p:nvCxnSpPr>
        <p:spPr>
          <a:xfrm rot="10800000" flipH="1">
            <a:off x="6013260" y="3648022"/>
            <a:ext cx="1196099" cy="14999"/>
          </a:xfrm>
          <a:prstGeom prst="straightConnector1">
            <a:avLst/>
          </a:prstGeom>
          <a:noFill/>
          <a:ln w="19050" cap="flat">
            <a:solidFill>
              <a:schemeClr val="dk2"/>
            </a:solidFill>
            <a:prstDash val="solid"/>
            <a:round/>
            <a:headEnd type="none" w="lg" len="lg"/>
            <a:tailEnd type="none" w="lg" len="lg"/>
          </a:ln>
        </p:spPr>
      </p:cxnSp>
      <p:cxnSp>
        <p:nvCxnSpPr>
          <p:cNvPr id="76" name="Shape 76"/>
          <p:cNvCxnSpPr/>
          <p:nvPr/>
        </p:nvCxnSpPr>
        <p:spPr>
          <a:xfrm rot="10800000" flipH="1">
            <a:off x="6013260" y="3891993"/>
            <a:ext cx="1196099" cy="14999"/>
          </a:xfrm>
          <a:prstGeom prst="straightConnector1">
            <a:avLst/>
          </a:prstGeom>
          <a:noFill/>
          <a:ln w="19050" cap="flat">
            <a:solidFill>
              <a:schemeClr val="dk2"/>
            </a:solidFill>
            <a:prstDash val="solid"/>
            <a:round/>
            <a:headEnd type="none" w="lg" len="lg"/>
            <a:tailEnd type="none" w="lg" len="lg"/>
          </a:ln>
        </p:spPr>
      </p:cxnSp>
      <p:cxnSp>
        <p:nvCxnSpPr>
          <p:cNvPr id="77" name="Shape 77"/>
          <p:cNvCxnSpPr/>
          <p:nvPr/>
        </p:nvCxnSpPr>
        <p:spPr>
          <a:xfrm>
            <a:off x="6933944" y="3141683"/>
            <a:ext cx="18000" cy="1040399"/>
          </a:xfrm>
          <a:prstGeom prst="straightConnector1">
            <a:avLst/>
          </a:prstGeom>
          <a:noFill/>
          <a:ln w="19050" cap="flat">
            <a:solidFill>
              <a:schemeClr val="dk2"/>
            </a:solidFill>
            <a:prstDash val="solid"/>
            <a:round/>
            <a:headEnd type="none" w="lg" len="lg"/>
            <a:tailEnd type="none" w="lg" len="lg"/>
          </a:ln>
        </p:spPr>
      </p:cxnSp>
      <p:cxnSp>
        <p:nvCxnSpPr>
          <p:cNvPr id="78" name="Shape 78"/>
          <p:cNvCxnSpPr/>
          <p:nvPr/>
        </p:nvCxnSpPr>
        <p:spPr>
          <a:xfrm>
            <a:off x="6476744" y="3141683"/>
            <a:ext cx="18000" cy="1040399"/>
          </a:xfrm>
          <a:prstGeom prst="straightConnector1">
            <a:avLst/>
          </a:prstGeom>
          <a:noFill/>
          <a:ln w="19050" cap="flat">
            <a:solidFill>
              <a:schemeClr val="dk2"/>
            </a:solidFill>
            <a:prstDash val="solid"/>
            <a:round/>
            <a:headEnd type="none" w="lg" len="lg"/>
            <a:tailEnd type="none" w="lg" len="lg"/>
          </a:ln>
        </p:spPr>
      </p:cxnSp>
      <p:cxnSp>
        <p:nvCxnSpPr>
          <p:cNvPr id="79" name="Shape 79"/>
          <p:cNvCxnSpPr/>
          <p:nvPr/>
        </p:nvCxnSpPr>
        <p:spPr>
          <a:xfrm>
            <a:off x="6248144" y="3141683"/>
            <a:ext cx="18000" cy="1040399"/>
          </a:xfrm>
          <a:prstGeom prst="straightConnector1">
            <a:avLst/>
          </a:prstGeom>
          <a:noFill/>
          <a:ln w="19050" cap="flat">
            <a:solidFill>
              <a:schemeClr val="dk2"/>
            </a:solidFill>
            <a:prstDash val="solid"/>
            <a:round/>
            <a:headEnd type="none" w="lg" len="lg"/>
            <a:tailEnd type="none" w="lg" len="lg"/>
          </a:ln>
        </p:spPr>
      </p:cxnSp>
      <p:sp>
        <p:nvSpPr>
          <p:cNvPr id="80" name="Shape 80"/>
          <p:cNvSpPr txBox="1"/>
          <p:nvPr/>
        </p:nvSpPr>
        <p:spPr>
          <a:xfrm>
            <a:off x="5819567" y="2681162"/>
            <a:ext cx="1969799" cy="314999"/>
          </a:xfrm>
          <a:prstGeom prst="rect">
            <a:avLst/>
          </a:prstGeom>
          <a:noFill/>
        </p:spPr>
        <p:txBody>
          <a:bodyPr lIns="91425" tIns="91425" rIns="91425" bIns="91425" anchor="t" anchorCtr="0">
            <a:spAutoFit/>
          </a:bodyPr>
          <a:lstStyle/>
          <a:p>
            <a:pPr>
              <a:buNone/>
            </a:pPr>
            <a:r>
              <a:rPr lang="x-none" sz="1800"/>
              <a:t>Interconnect</a:t>
            </a:r>
          </a:p>
        </p:txBody>
      </p:sp>
      <p:sp>
        <p:nvSpPr>
          <p:cNvPr id="2" name="Rounded Rectangle 1"/>
          <p:cNvSpPr/>
          <p:nvPr/>
        </p:nvSpPr>
        <p:spPr>
          <a:xfrm>
            <a:off x="6044065" y="6143566"/>
            <a:ext cx="1118735" cy="25723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248144" y="6143566"/>
            <a:ext cx="891001" cy="307777"/>
          </a:xfrm>
          <a:prstGeom prst="rect">
            <a:avLst/>
          </a:prstGeom>
          <a:noFill/>
        </p:spPr>
        <p:txBody>
          <a:bodyPr wrap="square" rtlCol="0">
            <a:spAutoFit/>
          </a:bodyPr>
          <a:lstStyle/>
          <a:p>
            <a:r>
              <a:rPr lang="en-US" dirty="0" smtClean="0"/>
              <a:t>Memory</a:t>
            </a:r>
            <a:endParaRPr lang="en-US" dirty="0"/>
          </a:p>
        </p:txBody>
      </p:sp>
      <p:cxnSp>
        <p:nvCxnSpPr>
          <p:cNvPr id="6" name="Straight Arrow Connector 5"/>
          <p:cNvCxnSpPr>
            <a:endCxn id="3" idx="1"/>
          </p:cNvCxnSpPr>
          <p:nvPr/>
        </p:nvCxnSpPr>
        <p:spPr>
          <a:xfrm>
            <a:off x="4783634" y="5650150"/>
            <a:ext cx="70728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979519" y="5638800"/>
            <a:ext cx="70728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552944" y="4429702"/>
            <a:ext cx="256" cy="354148"/>
          </a:xfrm>
          <a:prstGeom prst="straightConnector1">
            <a:avLst/>
          </a:prstGeom>
          <a:ln w="254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553200" y="2389052"/>
            <a:ext cx="256" cy="354148"/>
          </a:xfrm>
          <a:prstGeom prst="straightConnector1">
            <a:avLst/>
          </a:prstGeom>
          <a:ln w="254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783101" y="1600200"/>
            <a:ext cx="1532099" cy="788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sz="1800">
                <a:solidFill>
                  <a:schemeClr val="tx1"/>
                </a:solidFill>
              </a:rPr>
              <a:t>Slow-path processor</a:t>
            </a:r>
          </a:p>
        </p:txBody>
      </p:sp>
      <p:sp>
        <p:nvSpPr>
          <p:cNvPr id="11" name="Oval 10"/>
          <p:cNvSpPr/>
          <p:nvPr/>
        </p:nvSpPr>
        <p:spPr>
          <a:xfrm>
            <a:off x="4724400" y="5336977"/>
            <a:ext cx="228600" cy="1548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4724400" y="5334000"/>
            <a:ext cx="228600" cy="1548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4724400" y="5334000"/>
            <a:ext cx="228600" cy="1548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4724400" y="5334000"/>
            <a:ext cx="228600" cy="1548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4724400" y="5334000"/>
            <a:ext cx="228600" cy="1548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4724400" y="5334000"/>
            <a:ext cx="228600" cy="1548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783101" y="5116751"/>
            <a:ext cx="1836899" cy="8238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304800" y="1828800"/>
            <a:ext cx="5181600" cy="1323439"/>
          </a:xfrm>
          <a:prstGeom prst="rect">
            <a:avLst/>
          </a:prstGeom>
          <a:noFill/>
        </p:spPr>
        <p:txBody>
          <a:bodyPr wrap="square" rtlCol="0">
            <a:spAutoFit/>
          </a:bodyPr>
          <a:lstStyle/>
          <a:p>
            <a:r>
              <a:rPr lang="en-US" sz="2000" dirty="0" smtClean="0"/>
              <a:t>Metro NP (CRS-1 2007)</a:t>
            </a:r>
          </a:p>
          <a:p>
            <a:pPr marL="285750" lvl="8" indent="-285750">
              <a:buFont typeface="Arial" pitchFamily="34" charset="0"/>
              <a:buChar char="•"/>
            </a:pPr>
            <a:r>
              <a:rPr lang="en-US" sz="2000" dirty="0" smtClean="0"/>
              <a:t>188 32-Bit embedded RISCs</a:t>
            </a:r>
          </a:p>
          <a:p>
            <a:pPr marL="285750" lvl="8" indent="-285750">
              <a:buFont typeface="Arial" pitchFamily="34" charset="0"/>
              <a:buChar char="•"/>
            </a:pPr>
            <a:r>
              <a:rPr lang="en-US" sz="2000" dirty="0" smtClean="0"/>
              <a:t>96Gbps bandwidth</a:t>
            </a:r>
          </a:p>
          <a:p>
            <a:pPr lvl="8"/>
            <a:endParaRPr lang="en-US" sz="2000" dirty="0"/>
          </a:p>
        </p:txBody>
      </p:sp>
      <p:sp>
        <p:nvSpPr>
          <p:cNvPr id="7" name="Slide Number Placeholder 6"/>
          <p:cNvSpPr>
            <a:spLocks noGrp="1"/>
          </p:cNvSpPr>
          <p:nvPr>
            <p:ph type="sldNum" sz="quarter" idx="10"/>
          </p:nvPr>
        </p:nvSpPr>
        <p:spPr/>
        <p:txBody>
          <a:bodyPr/>
          <a:lstStyle/>
          <a:p>
            <a:fld id="{8AB9F5D9-A55A-4736-91E9-19D5FD05D249}" type="slidenum">
              <a:rPr lang="en-US" smtClean="0"/>
              <a:t>101</a:t>
            </a:fld>
            <a:endParaRPr lang="en-US" dirty="0"/>
          </a:p>
        </p:txBody>
      </p:sp>
      <p:sp>
        <p:nvSpPr>
          <p:cNvPr id="37" name="Shape 71"/>
          <p:cNvSpPr txBox="1"/>
          <p:nvPr/>
        </p:nvSpPr>
        <p:spPr>
          <a:xfrm>
            <a:off x="5431680" y="4698379"/>
            <a:ext cx="2443799" cy="430857"/>
          </a:xfrm>
          <a:prstGeom prst="rect">
            <a:avLst/>
          </a:prstGeom>
          <a:noFill/>
        </p:spPr>
        <p:txBody>
          <a:bodyPr lIns="91425" tIns="91425" rIns="91425" bIns="91425" anchor="t" anchorCtr="0">
            <a:spAutoFit/>
          </a:bodyPr>
          <a:lstStyle/>
          <a:p>
            <a:pPr>
              <a:buNone/>
            </a:pPr>
            <a:r>
              <a:rPr lang="en-US" sz="1600" dirty="0" smtClean="0"/>
              <a:t>Line card</a:t>
            </a:r>
            <a:endParaRPr lang="x-none" sz="1600" dirty="0"/>
          </a:p>
        </p:txBody>
      </p:sp>
    </p:spTree>
    <p:extLst>
      <p:ext uri="{BB962C8B-B14F-4D97-AF65-F5344CB8AC3E}">
        <p14:creationId xmlns:p14="http://schemas.microsoft.com/office/powerpoint/2010/main" val="356294375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3.33333E-6 -0.00046 L 0.4125 -0.00046 " pathEditMode="relative" rAng="0" ptsTypes="AA">
                                      <p:cBhvr>
                                        <p:cTn id="9" dur="2000" fill="hold"/>
                                        <p:tgtEl>
                                          <p:spTgt spid="11"/>
                                        </p:tgtEl>
                                        <p:attrNameLst>
                                          <p:attrName>ppt_x</p:attrName>
                                          <p:attrName>ppt_y</p:attrName>
                                        </p:attrNameLst>
                                      </p:cBhvr>
                                      <p:rCtr x="20625" y="0"/>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par>
                          <p:cTn id="13" fill="hold">
                            <p:stCondLst>
                              <p:cond delay="2000"/>
                            </p:stCondLst>
                            <p:childTnLst>
                              <p:par>
                                <p:cTn id="14" presetID="42" presetClass="path" presetSubtype="0" accel="50000" decel="50000" fill="hold" grpId="1" nodeType="afterEffect">
                                  <p:stCondLst>
                                    <p:cond delay="0"/>
                                  </p:stCondLst>
                                  <p:childTnLst>
                                    <p:animMotion origin="layout" path="M 3.33333E-6 -0.00046 L 0.4125 -0.00046 " pathEditMode="relative" rAng="0" ptsTypes="AA">
                                      <p:cBhvr>
                                        <p:cTn id="15" dur="2000" fill="hold"/>
                                        <p:tgtEl>
                                          <p:spTgt spid="38"/>
                                        </p:tgtEl>
                                        <p:attrNameLst>
                                          <p:attrName>ppt_x</p:attrName>
                                          <p:attrName>ppt_y</p:attrName>
                                        </p:attrNameLst>
                                      </p:cBhvr>
                                      <p:rCtr x="20625" y="0"/>
                                    </p:animMotion>
                                  </p:childTnLst>
                                </p:cTn>
                              </p:par>
                            </p:childTnLst>
                          </p:cTn>
                        </p:par>
                        <p:par>
                          <p:cTn id="16" fill="hold">
                            <p:stCondLst>
                              <p:cond delay="4000"/>
                            </p:stCondLst>
                            <p:childTnLst>
                              <p:par>
                                <p:cTn id="17" presetID="1"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par>
                          <p:cTn id="19" fill="hold">
                            <p:stCondLst>
                              <p:cond delay="4000"/>
                            </p:stCondLst>
                            <p:childTnLst>
                              <p:par>
                                <p:cTn id="20" presetID="42" presetClass="path" presetSubtype="0" accel="50000" decel="50000" fill="hold" grpId="1" nodeType="afterEffect">
                                  <p:stCondLst>
                                    <p:cond delay="0"/>
                                  </p:stCondLst>
                                  <p:childTnLst>
                                    <p:animMotion origin="layout" path="M 3.33333E-6 -0.00046 L 0.4125 -0.00046 " pathEditMode="relative" rAng="0" ptsTypes="AA">
                                      <p:cBhvr>
                                        <p:cTn id="21" dur="2000" fill="hold"/>
                                        <p:tgtEl>
                                          <p:spTgt spid="39"/>
                                        </p:tgtEl>
                                        <p:attrNameLst>
                                          <p:attrName>ppt_x</p:attrName>
                                          <p:attrName>ppt_y</p:attrName>
                                        </p:attrNameLst>
                                      </p:cBhvr>
                                      <p:rCtr x="20625" y="0"/>
                                    </p:animMotion>
                                  </p:childTnLst>
                                </p:cTn>
                              </p:par>
                            </p:childTnLst>
                          </p:cTn>
                        </p:par>
                        <p:par>
                          <p:cTn id="22" fill="hold">
                            <p:stCondLst>
                              <p:cond delay="6000"/>
                            </p:stCondLst>
                            <p:childTnLst>
                              <p:par>
                                <p:cTn id="23" presetID="1"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6000"/>
                            </p:stCondLst>
                            <p:childTnLst>
                              <p:par>
                                <p:cTn id="26" presetID="42" presetClass="path" presetSubtype="0" accel="50000" decel="50000" fill="hold" grpId="1" nodeType="afterEffect">
                                  <p:stCondLst>
                                    <p:cond delay="0"/>
                                  </p:stCondLst>
                                  <p:childTnLst>
                                    <p:animMotion origin="layout" path="M 3.33333E-6 -0.00046 L 0.4125 -0.00046 " pathEditMode="relative" rAng="0" ptsTypes="AA">
                                      <p:cBhvr>
                                        <p:cTn id="27" dur="2000" fill="hold"/>
                                        <p:tgtEl>
                                          <p:spTgt spid="40"/>
                                        </p:tgtEl>
                                        <p:attrNameLst>
                                          <p:attrName>ppt_x</p:attrName>
                                          <p:attrName>ppt_y</p:attrName>
                                        </p:attrNameLst>
                                      </p:cBhvr>
                                      <p:rCtr x="20625" y="0"/>
                                    </p:animMotion>
                                  </p:childTnLst>
                                </p:cTn>
                              </p:par>
                            </p:childTnLst>
                          </p:cTn>
                        </p:par>
                        <p:par>
                          <p:cTn id="28" fill="hold">
                            <p:stCondLst>
                              <p:cond delay="8000"/>
                            </p:stCondLst>
                            <p:childTnLst>
                              <p:par>
                                <p:cTn id="29" presetID="1" presetClass="entr" presetSubtype="0"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par>
                          <p:cTn id="31" fill="hold">
                            <p:stCondLst>
                              <p:cond delay="8000"/>
                            </p:stCondLst>
                            <p:childTnLst>
                              <p:par>
                                <p:cTn id="32" presetID="42" presetClass="path" presetSubtype="0" accel="50000" decel="50000" fill="hold" grpId="1" nodeType="afterEffect">
                                  <p:stCondLst>
                                    <p:cond delay="0"/>
                                  </p:stCondLst>
                                  <p:childTnLst>
                                    <p:animMotion origin="layout" path="M 3.33333E-6 -0.01133 L 0.4125 -0.01133 " pathEditMode="relative" rAng="0" ptsTypes="AA">
                                      <p:cBhvr>
                                        <p:cTn id="33" dur="2000" fill="hold"/>
                                        <p:tgtEl>
                                          <p:spTgt spid="41"/>
                                        </p:tgtEl>
                                        <p:attrNameLst>
                                          <p:attrName>ppt_x</p:attrName>
                                          <p:attrName>ppt_y</p:attrName>
                                        </p:attrNameLst>
                                      </p:cBhvr>
                                      <p:rCtr x="20625" y="0"/>
                                    </p:animMotion>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1" nodeType="clickEffect">
                                  <p:stCondLst>
                                    <p:cond delay="0"/>
                                  </p:stCondLst>
                                  <p:childTnLst>
                                    <p:animMotion origin="layout" path="M 0.01458 -0.0111 C 0.02552 -0.0074 0.03628 -0.00092 0.04757 -3.79278E-7 C 0.08854 0.00324 0.09861 -0.00254 0.12968 -0.0111 C 0.1342 -0.01526 0.13889 -0.01966 0.1434 -0.02382 C 0.14722 -0.02729 0.14479 -0.03608 0.14618 -0.04209 C 0.15225 -0.06915 0.14843 -0.04255 0.15295 -0.06406 C 0.16215 -0.10823 0.16041 -0.10037 0.16527 -0.14061 C 0.16875 -0.20791 0.18038 -0.27197 0.18316 -0.3395 C 0.18455 -0.37234 0.17986 -0.40726 0.19271 -0.43617 C 0.19375 -0.45028 0.19288 -0.47086 0.19826 -0.48543 C 0.23472 -0.01203 0.11232 0.01457 0.31059 0.01827 C 0.31979 0.0185 0.32882 0.01573 0.33802 0.01457 C 0.35034 0.01087 0.36163 0.00439 0.37361 -3.79278E-7 C 0.3835 -0.0037 0.40746 -0.00185 0.41198 -0.00185 " pathEditMode="relative" ptsTypes="fffffffffffffA">
                                      <p:cBhvr>
                                        <p:cTn id="41" dur="2000" fill="hold"/>
                                        <p:tgtEl>
                                          <p:spTgt spid="42"/>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1" grpId="0" animBg="1"/>
      <p:bldP spid="11"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8"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286637" y="76200"/>
            <a:ext cx="8229600" cy="738633"/>
          </a:xfrm>
          <a:prstGeom prst="rect">
            <a:avLst/>
          </a:prstGeom>
        </p:spPr>
        <p:txBody>
          <a:bodyPr lIns="91425" tIns="91425" rIns="91425" bIns="91425" anchor="b" anchorCtr="0">
            <a:spAutoFit/>
          </a:bodyPr>
          <a:lstStyle/>
          <a:p>
            <a:pPr>
              <a:buNone/>
            </a:pPr>
            <a:r>
              <a:rPr lang="x-none" dirty="0" smtClean="0"/>
              <a:t>FPGA</a:t>
            </a:r>
            <a:r>
              <a:rPr lang="en-US" dirty="0" smtClean="0"/>
              <a:t> Overheads</a:t>
            </a:r>
            <a:endParaRPr lang="x-none" dirty="0"/>
          </a:p>
        </p:txBody>
      </p:sp>
      <p:sp>
        <p:nvSpPr>
          <p:cNvPr id="59" name="Shape 59"/>
          <p:cNvSpPr txBox="1"/>
          <p:nvPr/>
        </p:nvSpPr>
        <p:spPr>
          <a:xfrm>
            <a:off x="457200" y="5032601"/>
            <a:ext cx="8083800" cy="1396200"/>
          </a:xfrm>
          <a:prstGeom prst="rect">
            <a:avLst/>
          </a:prstGeom>
        </p:spPr>
        <p:txBody>
          <a:bodyPr lIns="91425" tIns="91425" rIns="91425" bIns="91425" anchor="ctr" anchorCtr="0">
            <a:spAutoFit/>
          </a:bodyPr>
          <a:lstStyle/>
          <a:p>
            <a:endParaRP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637" y="2057400"/>
            <a:ext cx="8400163" cy="268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600200" y="5257800"/>
            <a:ext cx="6629400" cy="523220"/>
          </a:xfrm>
          <a:prstGeom prst="rect">
            <a:avLst/>
          </a:prstGeom>
          <a:noFill/>
        </p:spPr>
        <p:txBody>
          <a:bodyPr wrap="square" rtlCol="0">
            <a:spAutoFit/>
          </a:bodyPr>
          <a:lstStyle/>
          <a:p>
            <a:r>
              <a:rPr lang="en-US" dirty="0" smtClean="0"/>
              <a:t>From</a:t>
            </a:r>
            <a:r>
              <a:rPr lang="en-US" dirty="0"/>
              <a:t>: H. Wong et al</a:t>
            </a:r>
            <a:r>
              <a:rPr lang="en-US" dirty="0" smtClean="0"/>
              <a:t>, “Comparing FPGA vs Custom CMOS and the Impact on Processor Microarchitecture”, FPGA 2011</a:t>
            </a:r>
            <a:endParaRPr lang="en-US" dirty="0"/>
          </a:p>
        </p:txBody>
      </p:sp>
      <p:sp>
        <p:nvSpPr>
          <p:cNvPr id="2" name="Slide Number Placeholder 1"/>
          <p:cNvSpPr>
            <a:spLocks noGrp="1"/>
          </p:cNvSpPr>
          <p:nvPr>
            <p:ph type="sldNum" sz="quarter" idx="10"/>
          </p:nvPr>
        </p:nvSpPr>
        <p:spPr/>
        <p:txBody>
          <a:bodyPr/>
          <a:lstStyle/>
          <a:p>
            <a:fld id="{8AB9F5D9-A55A-4736-91E9-19D5FD05D249}" type="slidenum">
              <a:rPr lang="en-US" smtClean="0"/>
              <a:t>102</a:t>
            </a:fld>
            <a:endParaRPr lang="en-US" dirty="0"/>
          </a:p>
        </p:txBody>
      </p:sp>
    </p:spTree>
    <p:extLst>
      <p:ext uri="{BB962C8B-B14F-4D97-AF65-F5344CB8AC3E}">
        <p14:creationId xmlns:p14="http://schemas.microsoft.com/office/powerpoint/2010/main" val="1188831066"/>
      </p:ext>
    </p:extLst>
  </p:cSld>
  <p:clrMapOvr>
    <a:masterClrMapping/>
  </p:clrMapOvr>
  <p:transition spd="slow">
    <p:cu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GPP-ASIC Gap</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1590675"/>
            <a:ext cx="7391400"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84548" y="6249888"/>
            <a:ext cx="7696200" cy="307777"/>
          </a:xfrm>
          <a:prstGeom prst="rect">
            <a:avLst/>
          </a:prstGeom>
          <a:noFill/>
        </p:spPr>
        <p:txBody>
          <a:bodyPr wrap="square" rtlCol="0">
            <a:spAutoFit/>
          </a:bodyPr>
          <a:lstStyle/>
          <a:p>
            <a:r>
              <a:rPr lang="en-US" dirty="0" smtClean="0"/>
              <a:t>Reconfigurable components for application-specific processor architectures, Nolll, T et al.</a:t>
            </a:r>
            <a:endParaRPr lang="en-US" dirty="0"/>
          </a:p>
        </p:txBody>
      </p:sp>
      <p:sp>
        <p:nvSpPr>
          <p:cNvPr id="5" name="TextBox 4"/>
          <p:cNvSpPr txBox="1"/>
          <p:nvPr/>
        </p:nvSpPr>
        <p:spPr>
          <a:xfrm>
            <a:off x="6629400" y="3805237"/>
            <a:ext cx="1651348" cy="523220"/>
          </a:xfrm>
          <a:prstGeom prst="rect">
            <a:avLst/>
          </a:prstGeom>
          <a:noFill/>
        </p:spPr>
        <p:txBody>
          <a:bodyPr wrap="square" rtlCol="0">
            <a:spAutoFit/>
          </a:bodyPr>
          <a:lstStyle/>
          <a:p>
            <a:r>
              <a:rPr lang="en-US" dirty="0" smtClean="0"/>
              <a:t>Five orders of magnitude gap</a:t>
            </a:r>
            <a:endParaRPr lang="en-US" dirty="0"/>
          </a:p>
        </p:txBody>
      </p:sp>
      <p:sp>
        <p:nvSpPr>
          <p:cNvPr id="3" name="Slide Number Placeholder 2"/>
          <p:cNvSpPr>
            <a:spLocks noGrp="1"/>
          </p:cNvSpPr>
          <p:nvPr>
            <p:ph type="sldNum" sz="quarter" idx="10"/>
          </p:nvPr>
        </p:nvSpPr>
        <p:spPr/>
        <p:txBody>
          <a:bodyPr/>
          <a:lstStyle/>
          <a:p>
            <a:fld id="{8AB9F5D9-A55A-4736-91E9-19D5FD05D249}" type="slidenum">
              <a:rPr lang="en-US" smtClean="0"/>
              <a:t>103</a:t>
            </a:fld>
            <a:endParaRPr lang="en-US" dirty="0"/>
          </a:p>
        </p:txBody>
      </p:sp>
    </p:spTree>
    <p:extLst>
      <p:ext uri="{BB962C8B-B14F-4D97-AF65-F5344CB8AC3E}">
        <p14:creationId xmlns:p14="http://schemas.microsoft.com/office/powerpoint/2010/main" val="21527903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GPP-ASIC Gap</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2105025"/>
            <a:ext cx="74295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43000" y="5486400"/>
            <a:ext cx="6934200" cy="523220"/>
          </a:xfrm>
          <a:prstGeom prst="rect">
            <a:avLst/>
          </a:prstGeom>
          <a:noFill/>
        </p:spPr>
        <p:txBody>
          <a:bodyPr wrap="square" rtlCol="0">
            <a:spAutoFit/>
          </a:bodyPr>
          <a:lstStyle/>
          <a:p>
            <a:r>
              <a:rPr lang="en-US" dirty="0" smtClean="0"/>
              <a:t>Understanding the source of inefficiencies in general-purpose chips, ISCA 2010, Horowitz. M.  et al.</a:t>
            </a:r>
            <a:endParaRPr lang="en-US" dirty="0"/>
          </a:p>
        </p:txBody>
      </p:sp>
      <p:sp>
        <p:nvSpPr>
          <p:cNvPr id="5" name="Rectangle 4"/>
          <p:cNvSpPr/>
          <p:nvPr/>
        </p:nvSpPr>
        <p:spPr>
          <a:xfrm>
            <a:off x="857250" y="1981200"/>
            <a:ext cx="89535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p:cNvSpPr>
            <a:spLocks noGrp="1"/>
          </p:cNvSpPr>
          <p:nvPr>
            <p:ph type="sldNum" sz="quarter" idx="10"/>
          </p:nvPr>
        </p:nvSpPr>
        <p:spPr/>
        <p:txBody>
          <a:bodyPr/>
          <a:lstStyle/>
          <a:p>
            <a:fld id="{8AB9F5D9-A55A-4736-91E9-19D5FD05D249}" type="slidenum">
              <a:rPr lang="en-US" smtClean="0"/>
              <a:t>104</a:t>
            </a:fld>
            <a:endParaRPr lang="en-US" dirty="0"/>
          </a:p>
        </p:txBody>
      </p:sp>
    </p:spTree>
    <p:extLst>
      <p:ext uri="{BB962C8B-B14F-4D97-AF65-F5344CB8AC3E}">
        <p14:creationId xmlns:p14="http://schemas.microsoft.com/office/powerpoint/2010/main" val="339946543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Gorilla++ </a:t>
            </a:r>
            <a:r>
              <a:rPr lang="en-US" dirty="0"/>
              <a:t>M</a:t>
            </a:r>
            <a:r>
              <a:rPr lang="en-US" dirty="0" smtClean="0"/>
              <a:t>ethodology (High-level)</a:t>
            </a:r>
            <a:endParaRPr lang="en-US" dirty="0"/>
          </a:p>
        </p:txBody>
      </p:sp>
      <p:sp>
        <p:nvSpPr>
          <p:cNvPr id="8" name="Rectangle 7"/>
          <p:cNvSpPr/>
          <p:nvPr/>
        </p:nvSpPr>
        <p:spPr>
          <a:xfrm>
            <a:off x="6827157" y="5653547"/>
            <a:ext cx="5334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a:off x="7360557" y="5805947"/>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979557" y="5958347"/>
            <a:ext cx="0" cy="304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208157" y="5958347"/>
            <a:ext cx="0" cy="304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369957" y="5805947"/>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019800" y="5653547"/>
            <a:ext cx="5334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p:cNvCxnSpPr/>
          <p:nvPr/>
        </p:nvCxnSpPr>
        <p:spPr>
          <a:xfrm>
            <a:off x="5791200" y="5805947"/>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945851" y="1448294"/>
            <a:ext cx="4242152" cy="1384995"/>
          </a:xfrm>
          <a:prstGeom prst="rect">
            <a:avLst/>
          </a:prstGeom>
          <a:noFill/>
        </p:spPr>
        <p:txBody>
          <a:bodyPr wrap="square" rtlCol="0">
            <a:spAutoFit/>
          </a:bodyPr>
          <a:lstStyle/>
          <a:p>
            <a:endParaRPr lang="en-US" dirty="0" smtClean="0"/>
          </a:p>
          <a:p>
            <a:r>
              <a:rPr lang="en-US" dirty="0" smtClean="0"/>
              <a:t>Router: </a:t>
            </a:r>
            <a:r>
              <a:rPr lang="en-US" dirty="0" err="1" smtClean="0"/>
              <a:t>Inport</a:t>
            </a:r>
            <a:r>
              <a:rPr lang="en-US" dirty="0" smtClean="0"/>
              <a:t> </a:t>
            </a:r>
            <a:r>
              <a:rPr lang="en-US" dirty="0" smtClean="0">
                <a:sym typeface="Wingdings" panose="05000000000000000000" pitchFamily="2" charset="2"/>
              </a:rPr>
              <a:t></a:t>
            </a:r>
            <a:r>
              <a:rPr lang="en-US" dirty="0" smtClean="0"/>
              <a:t> </a:t>
            </a:r>
            <a:r>
              <a:rPr lang="en-US" dirty="0" smtClean="0">
                <a:solidFill>
                  <a:srgbClr val="0070C0"/>
                </a:solidFill>
              </a:rPr>
              <a:t>Classify </a:t>
            </a:r>
            <a:r>
              <a:rPr lang="en-US" dirty="0" smtClean="0">
                <a:sym typeface="Wingdings" panose="05000000000000000000" pitchFamily="2" charset="2"/>
              </a:rPr>
              <a:t></a:t>
            </a:r>
            <a:r>
              <a:rPr lang="en-US" dirty="0" smtClean="0"/>
              <a:t> </a:t>
            </a:r>
            <a:r>
              <a:rPr lang="en-US" dirty="0" err="1" smtClean="0"/>
              <a:t>CountQoS</a:t>
            </a:r>
            <a:r>
              <a:rPr lang="en-US" dirty="0" smtClean="0"/>
              <a:t> </a:t>
            </a:r>
            <a:r>
              <a:rPr lang="en-US" dirty="0" smtClean="0">
                <a:sym typeface="Wingdings" panose="05000000000000000000" pitchFamily="2" charset="2"/>
              </a:rPr>
              <a:t></a:t>
            </a:r>
            <a:r>
              <a:rPr lang="en-US" dirty="0" smtClean="0"/>
              <a:t> </a:t>
            </a:r>
            <a:r>
              <a:rPr lang="en-US" dirty="0" err="1" smtClean="0"/>
              <a:t>Outport</a:t>
            </a:r>
            <a:endParaRPr lang="en-US" dirty="0"/>
          </a:p>
          <a:p>
            <a:endParaRPr lang="en-US" dirty="0" smtClean="0">
              <a:solidFill>
                <a:srgbClr val="0070C0"/>
              </a:solidFill>
            </a:endParaRPr>
          </a:p>
          <a:p>
            <a:r>
              <a:rPr lang="en-US" dirty="0" smtClean="0">
                <a:solidFill>
                  <a:srgbClr val="0070C0"/>
                </a:solidFill>
              </a:rPr>
              <a:t>   Classify(Input) {</a:t>
            </a:r>
          </a:p>
          <a:p>
            <a:r>
              <a:rPr lang="en-US" dirty="0" smtClean="0">
                <a:solidFill>
                  <a:srgbClr val="0070C0"/>
                </a:solidFill>
              </a:rPr>
              <a:t>      if (Input.protocol </a:t>
            </a:r>
            <a:r>
              <a:rPr lang="en-US" dirty="0">
                <a:solidFill>
                  <a:srgbClr val="0070C0"/>
                </a:solidFill>
              </a:rPr>
              <a:t>=</a:t>
            </a:r>
            <a:r>
              <a:rPr lang="en-US" dirty="0" smtClean="0">
                <a:solidFill>
                  <a:srgbClr val="0070C0"/>
                </a:solidFill>
              </a:rPr>
              <a:t>= ICMP) </a:t>
            </a:r>
            <a:r>
              <a:rPr lang="en-US" dirty="0" err="1" smtClean="0">
                <a:solidFill>
                  <a:srgbClr val="0070C0"/>
                </a:solidFill>
              </a:rPr>
              <a:t>ProcessICMP</a:t>
            </a:r>
            <a:r>
              <a:rPr lang="en-US" dirty="0" smtClean="0">
                <a:solidFill>
                  <a:srgbClr val="0070C0"/>
                </a:solidFill>
              </a:rPr>
              <a:t>();</a:t>
            </a:r>
          </a:p>
          <a:p>
            <a:r>
              <a:rPr lang="en-US" dirty="0" smtClean="0">
                <a:solidFill>
                  <a:srgbClr val="0070C0"/>
                </a:solidFill>
              </a:rPr>
              <a:t>      Lookup(); return Output;}</a:t>
            </a:r>
            <a:endParaRPr lang="en-US" dirty="0">
              <a:solidFill>
                <a:srgbClr val="0070C0"/>
              </a:solidFill>
            </a:endParaRPr>
          </a:p>
        </p:txBody>
      </p:sp>
      <p:sp>
        <p:nvSpPr>
          <p:cNvPr id="27" name="Down Arrow 26"/>
          <p:cNvSpPr/>
          <p:nvPr/>
        </p:nvSpPr>
        <p:spPr>
          <a:xfrm>
            <a:off x="6149522" y="2922877"/>
            <a:ext cx="228600" cy="430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5912306" y="6220100"/>
            <a:ext cx="2819400" cy="307777"/>
          </a:xfrm>
          <a:prstGeom prst="rect">
            <a:avLst/>
          </a:prstGeom>
          <a:noFill/>
        </p:spPr>
        <p:txBody>
          <a:bodyPr wrap="square" rtlCol="0">
            <a:spAutoFit/>
          </a:bodyPr>
          <a:lstStyle/>
          <a:p>
            <a:r>
              <a:rPr lang="en-US" dirty="0" smtClean="0"/>
              <a:t>Classify();</a:t>
            </a:r>
          </a:p>
        </p:txBody>
      </p:sp>
      <p:sp>
        <p:nvSpPr>
          <p:cNvPr id="29" name="TextBox 28"/>
          <p:cNvSpPr txBox="1"/>
          <p:nvPr/>
        </p:nvSpPr>
        <p:spPr>
          <a:xfrm>
            <a:off x="6827157" y="6245423"/>
            <a:ext cx="2819400" cy="307777"/>
          </a:xfrm>
          <a:prstGeom prst="rect">
            <a:avLst/>
          </a:prstGeom>
          <a:noFill/>
        </p:spPr>
        <p:txBody>
          <a:bodyPr wrap="square" rtlCol="0">
            <a:spAutoFit/>
          </a:bodyPr>
          <a:lstStyle/>
          <a:p>
            <a:r>
              <a:rPr lang="en-US" dirty="0" err="1" smtClean="0"/>
              <a:t>QoSCount</a:t>
            </a:r>
            <a:r>
              <a:rPr lang="en-US" dirty="0" smtClean="0"/>
              <a:t>();</a:t>
            </a:r>
          </a:p>
        </p:txBody>
      </p:sp>
      <p:sp>
        <p:nvSpPr>
          <p:cNvPr id="30" name="Down Arrow 29"/>
          <p:cNvSpPr/>
          <p:nvPr/>
        </p:nvSpPr>
        <p:spPr>
          <a:xfrm flipV="1">
            <a:off x="902849" y="4495800"/>
            <a:ext cx="228600" cy="430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975676" y="5695939"/>
            <a:ext cx="533400" cy="3048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Arrow Connector 31"/>
          <p:cNvCxnSpPr/>
          <p:nvPr/>
        </p:nvCxnSpPr>
        <p:spPr>
          <a:xfrm>
            <a:off x="4509076" y="5848339"/>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128076" y="6000739"/>
            <a:ext cx="0" cy="304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356676" y="6000739"/>
            <a:ext cx="0" cy="304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518476" y="5848339"/>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168319" y="5695939"/>
            <a:ext cx="533400" cy="3048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Arrow Connector 36"/>
          <p:cNvCxnSpPr/>
          <p:nvPr/>
        </p:nvCxnSpPr>
        <p:spPr>
          <a:xfrm>
            <a:off x="2939719" y="5848339"/>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646010" y="3581400"/>
            <a:ext cx="533400" cy="3048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Arrow Connector 40"/>
          <p:cNvCxnSpPr/>
          <p:nvPr/>
        </p:nvCxnSpPr>
        <p:spPr>
          <a:xfrm>
            <a:off x="2179410" y="3733800"/>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798410" y="3886200"/>
            <a:ext cx="0" cy="304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027010" y="3886200"/>
            <a:ext cx="0" cy="304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5" idx="3"/>
            <a:endCxn id="40" idx="1"/>
          </p:cNvCxnSpPr>
          <p:nvPr/>
        </p:nvCxnSpPr>
        <p:spPr>
          <a:xfrm>
            <a:off x="1326243" y="3563256"/>
            <a:ext cx="319767" cy="170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92843" y="3410856"/>
            <a:ext cx="533400" cy="3048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777874" y="3795515"/>
            <a:ext cx="533400" cy="3048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Arrow Connector 51"/>
          <p:cNvCxnSpPr>
            <a:stCxn id="49" idx="3"/>
            <a:endCxn id="40" idx="1"/>
          </p:cNvCxnSpPr>
          <p:nvPr/>
        </p:nvCxnSpPr>
        <p:spPr>
          <a:xfrm flipV="1">
            <a:off x="1311274" y="3733800"/>
            <a:ext cx="334736" cy="2141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5" idx="1"/>
          </p:cNvCxnSpPr>
          <p:nvPr/>
        </p:nvCxnSpPr>
        <p:spPr>
          <a:xfrm flipV="1">
            <a:off x="457200" y="3563256"/>
            <a:ext cx="335643" cy="152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228600" y="3721940"/>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49" idx="1"/>
          </p:cNvCxnSpPr>
          <p:nvPr/>
        </p:nvCxnSpPr>
        <p:spPr>
          <a:xfrm>
            <a:off x="457654" y="3719315"/>
            <a:ext cx="320220" cy="22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Down Arrow 71"/>
          <p:cNvSpPr/>
          <p:nvPr/>
        </p:nvSpPr>
        <p:spPr>
          <a:xfrm rot="5400000">
            <a:off x="5156775" y="5607390"/>
            <a:ext cx="228600" cy="430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Down Arrow 72"/>
          <p:cNvSpPr/>
          <p:nvPr/>
        </p:nvSpPr>
        <p:spPr>
          <a:xfrm>
            <a:off x="6118679" y="4951580"/>
            <a:ext cx="228600" cy="430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6347279" y="2925879"/>
            <a:ext cx="1288143" cy="400110"/>
          </a:xfrm>
          <a:prstGeom prst="rect">
            <a:avLst/>
          </a:prstGeom>
          <a:noFill/>
        </p:spPr>
        <p:txBody>
          <a:bodyPr wrap="square" rtlCol="0">
            <a:spAutoFit/>
          </a:bodyPr>
          <a:lstStyle/>
          <a:p>
            <a:r>
              <a:rPr lang="en-US" sz="2000" dirty="0" smtClean="0"/>
              <a:t>Slice </a:t>
            </a:r>
            <a:endParaRPr lang="en-US" sz="2000" dirty="0"/>
          </a:p>
        </p:txBody>
      </p:sp>
      <p:sp>
        <p:nvSpPr>
          <p:cNvPr id="76" name="TextBox 75"/>
          <p:cNvSpPr txBox="1"/>
          <p:nvPr/>
        </p:nvSpPr>
        <p:spPr>
          <a:xfrm>
            <a:off x="6298589" y="4941921"/>
            <a:ext cx="3077972" cy="400110"/>
          </a:xfrm>
          <a:prstGeom prst="rect">
            <a:avLst/>
          </a:prstGeom>
          <a:noFill/>
        </p:spPr>
        <p:txBody>
          <a:bodyPr wrap="square" rtlCol="0">
            <a:spAutoFit/>
          </a:bodyPr>
          <a:lstStyle/>
          <a:p>
            <a:pPr defTabSz="182880">
              <a:tabLst>
                <a:tab pos="91440" algn="l"/>
              </a:tabLst>
            </a:pPr>
            <a:r>
              <a:rPr lang="en-US" sz="2000" dirty="0" smtClean="0"/>
              <a:t>Build base template</a:t>
            </a:r>
          </a:p>
        </p:txBody>
      </p:sp>
      <p:sp>
        <p:nvSpPr>
          <p:cNvPr id="77" name="TextBox 76"/>
          <p:cNvSpPr txBox="1"/>
          <p:nvPr/>
        </p:nvSpPr>
        <p:spPr>
          <a:xfrm>
            <a:off x="4703367" y="5975423"/>
            <a:ext cx="2537681" cy="400110"/>
          </a:xfrm>
          <a:prstGeom prst="rect">
            <a:avLst/>
          </a:prstGeom>
          <a:noFill/>
        </p:spPr>
        <p:txBody>
          <a:bodyPr wrap="square" rtlCol="0">
            <a:spAutoFit/>
          </a:bodyPr>
          <a:lstStyle/>
          <a:p>
            <a:r>
              <a:rPr lang="en-US" sz="2000" dirty="0" smtClean="0"/>
              <a:t>Synthesis</a:t>
            </a:r>
            <a:endParaRPr lang="en-US" sz="2000" dirty="0"/>
          </a:p>
        </p:txBody>
      </p:sp>
      <p:sp>
        <p:nvSpPr>
          <p:cNvPr id="78" name="Down Arrow 77"/>
          <p:cNvSpPr/>
          <p:nvPr/>
        </p:nvSpPr>
        <p:spPr>
          <a:xfrm rot="5400000">
            <a:off x="2350033" y="5647304"/>
            <a:ext cx="228600" cy="430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a:off x="2064584" y="6090629"/>
            <a:ext cx="2537681" cy="400110"/>
          </a:xfrm>
          <a:prstGeom prst="rect">
            <a:avLst/>
          </a:prstGeom>
          <a:noFill/>
        </p:spPr>
        <p:txBody>
          <a:bodyPr wrap="square" rtlCol="0">
            <a:spAutoFit/>
          </a:bodyPr>
          <a:lstStyle/>
          <a:p>
            <a:r>
              <a:rPr lang="en-US" sz="2000" dirty="0" smtClean="0"/>
              <a:t>Profile</a:t>
            </a:r>
            <a:endParaRPr lang="en-US" sz="2000" dirty="0"/>
          </a:p>
        </p:txBody>
      </p:sp>
      <p:sp>
        <p:nvSpPr>
          <p:cNvPr id="80" name="TextBox 79"/>
          <p:cNvSpPr txBox="1"/>
          <p:nvPr/>
        </p:nvSpPr>
        <p:spPr>
          <a:xfrm>
            <a:off x="149828" y="5567409"/>
            <a:ext cx="2047184" cy="523220"/>
          </a:xfrm>
          <a:prstGeom prst="rect">
            <a:avLst/>
          </a:prstGeom>
          <a:noFill/>
        </p:spPr>
        <p:txBody>
          <a:bodyPr wrap="square" rtlCol="0">
            <a:spAutoFit/>
          </a:bodyPr>
          <a:lstStyle/>
          <a:p>
            <a:r>
              <a:rPr lang="en-US" dirty="0" smtClean="0"/>
              <a:t>A.backPressure = 0.8</a:t>
            </a:r>
          </a:p>
          <a:p>
            <a:r>
              <a:rPr lang="en-US" dirty="0" smtClean="0"/>
              <a:t>B.stallTime = 0.75</a:t>
            </a:r>
            <a:endParaRPr lang="en-US" dirty="0"/>
          </a:p>
        </p:txBody>
      </p:sp>
      <p:sp>
        <p:nvSpPr>
          <p:cNvPr id="81" name="TextBox 80"/>
          <p:cNvSpPr txBox="1"/>
          <p:nvPr/>
        </p:nvSpPr>
        <p:spPr>
          <a:xfrm>
            <a:off x="1143000" y="4498041"/>
            <a:ext cx="2537681" cy="400110"/>
          </a:xfrm>
          <a:prstGeom prst="rect">
            <a:avLst/>
          </a:prstGeom>
          <a:noFill/>
        </p:spPr>
        <p:txBody>
          <a:bodyPr wrap="square" rtlCol="0">
            <a:spAutoFit/>
          </a:bodyPr>
          <a:lstStyle/>
          <a:p>
            <a:r>
              <a:rPr lang="en-US" sz="2000" dirty="0" smtClean="0"/>
              <a:t>Refinement rules</a:t>
            </a:r>
            <a:endParaRPr lang="en-US" sz="2000" dirty="0"/>
          </a:p>
        </p:txBody>
      </p:sp>
      <p:sp>
        <p:nvSpPr>
          <p:cNvPr id="83" name="TextBox 82"/>
          <p:cNvSpPr txBox="1"/>
          <p:nvPr/>
        </p:nvSpPr>
        <p:spPr>
          <a:xfrm>
            <a:off x="304800" y="1623536"/>
            <a:ext cx="2336758" cy="738664"/>
          </a:xfrm>
          <a:prstGeom prst="rect">
            <a:avLst/>
          </a:prstGeom>
          <a:noFill/>
        </p:spPr>
        <p:txBody>
          <a:bodyPr wrap="square" rtlCol="0">
            <a:spAutoFit/>
          </a:bodyPr>
          <a:lstStyle/>
          <a:p>
            <a:r>
              <a:rPr lang="en-US" dirty="0" smtClean="0"/>
              <a:t>FPGA-based accelerator</a:t>
            </a:r>
          </a:p>
          <a:p>
            <a:r>
              <a:rPr lang="en-US" dirty="0" smtClean="0"/>
              <a:t>High throughput</a:t>
            </a:r>
          </a:p>
          <a:p>
            <a:r>
              <a:rPr lang="en-US" dirty="0" smtClean="0"/>
              <a:t>High energy efficiency </a:t>
            </a:r>
            <a:endParaRPr lang="en-US" dirty="0"/>
          </a:p>
        </p:txBody>
      </p:sp>
      <p:sp>
        <p:nvSpPr>
          <p:cNvPr id="85" name="Down Arrow 84"/>
          <p:cNvSpPr/>
          <p:nvPr/>
        </p:nvSpPr>
        <p:spPr>
          <a:xfrm flipV="1">
            <a:off x="944538" y="2589592"/>
            <a:ext cx="228600" cy="430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90"/>
          <p:cNvSpPr/>
          <p:nvPr/>
        </p:nvSpPr>
        <p:spPr>
          <a:xfrm>
            <a:off x="1762960" y="3623464"/>
            <a:ext cx="142040" cy="201050"/>
          </a:xfrm>
          <a:custGeom>
            <a:avLst/>
            <a:gdLst>
              <a:gd name="connsiteX0" fmla="*/ 220659 w 220659"/>
              <a:gd name="connsiteY0" fmla="*/ 0 h 478971"/>
              <a:gd name="connsiteX1" fmla="*/ 119059 w 220659"/>
              <a:gd name="connsiteY1" fmla="*/ 14514 h 478971"/>
              <a:gd name="connsiteX2" fmla="*/ 61001 w 220659"/>
              <a:gd name="connsiteY2" fmla="*/ 43542 h 478971"/>
              <a:gd name="connsiteX3" fmla="*/ 17459 w 220659"/>
              <a:gd name="connsiteY3" fmla="*/ 58057 h 478971"/>
              <a:gd name="connsiteX4" fmla="*/ 17459 w 220659"/>
              <a:gd name="connsiteY4" fmla="*/ 174171 h 478971"/>
              <a:gd name="connsiteX5" fmla="*/ 61001 w 220659"/>
              <a:gd name="connsiteY5" fmla="*/ 188685 h 478971"/>
              <a:gd name="connsiteX6" fmla="*/ 104544 w 220659"/>
              <a:gd name="connsiteY6" fmla="*/ 217714 h 478971"/>
              <a:gd name="connsiteX7" fmla="*/ 148087 w 220659"/>
              <a:gd name="connsiteY7" fmla="*/ 232228 h 478971"/>
              <a:gd name="connsiteX8" fmla="*/ 191630 w 220659"/>
              <a:gd name="connsiteY8" fmla="*/ 275771 h 478971"/>
              <a:gd name="connsiteX9" fmla="*/ 177116 w 220659"/>
              <a:gd name="connsiteY9" fmla="*/ 377371 h 478971"/>
              <a:gd name="connsiteX10" fmla="*/ 90030 w 220659"/>
              <a:gd name="connsiteY10" fmla="*/ 435428 h 478971"/>
              <a:gd name="connsiteX11" fmla="*/ 61001 w 220659"/>
              <a:gd name="connsiteY11" fmla="*/ 478971 h 47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659" h="478971">
                <a:moveTo>
                  <a:pt x="220659" y="0"/>
                </a:moveTo>
                <a:cubicBezTo>
                  <a:pt x="186792" y="4838"/>
                  <a:pt x="152064" y="5513"/>
                  <a:pt x="119059" y="14514"/>
                </a:cubicBezTo>
                <a:cubicBezTo>
                  <a:pt x="98185" y="20207"/>
                  <a:pt x="80888" y="35019"/>
                  <a:pt x="61001" y="43542"/>
                </a:cubicBezTo>
                <a:cubicBezTo>
                  <a:pt x="46939" y="49569"/>
                  <a:pt x="31973" y="53219"/>
                  <a:pt x="17459" y="58057"/>
                </a:cubicBezTo>
                <a:cubicBezTo>
                  <a:pt x="3591" y="99659"/>
                  <a:pt x="-13679" y="127464"/>
                  <a:pt x="17459" y="174171"/>
                </a:cubicBezTo>
                <a:cubicBezTo>
                  <a:pt x="25945" y="186901"/>
                  <a:pt x="46487" y="183847"/>
                  <a:pt x="61001" y="188685"/>
                </a:cubicBezTo>
                <a:cubicBezTo>
                  <a:pt x="75515" y="198361"/>
                  <a:pt x="88942" y="209913"/>
                  <a:pt x="104544" y="217714"/>
                </a:cubicBezTo>
                <a:cubicBezTo>
                  <a:pt x="118228" y="224556"/>
                  <a:pt x="135357" y="223741"/>
                  <a:pt x="148087" y="232228"/>
                </a:cubicBezTo>
                <a:cubicBezTo>
                  <a:pt x="165166" y="243614"/>
                  <a:pt x="177116" y="261257"/>
                  <a:pt x="191630" y="275771"/>
                </a:cubicBezTo>
                <a:cubicBezTo>
                  <a:pt x="186792" y="309638"/>
                  <a:pt x="195483" y="348509"/>
                  <a:pt x="177116" y="377371"/>
                </a:cubicBezTo>
                <a:cubicBezTo>
                  <a:pt x="158385" y="406805"/>
                  <a:pt x="90030" y="435428"/>
                  <a:pt x="90030" y="435428"/>
                </a:cubicBezTo>
                <a:lnTo>
                  <a:pt x="61001" y="478971"/>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91"/>
          <p:cNvSpPr/>
          <p:nvPr/>
        </p:nvSpPr>
        <p:spPr>
          <a:xfrm>
            <a:off x="1915360" y="3624942"/>
            <a:ext cx="142040" cy="201050"/>
          </a:xfrm>
          <a:custGeom>
            <a:avLst/>
            <a:gdLst>
              <a:gd name="connsiteX0" fmla="*/ 220659 w 220659"/>
              <a:gd name="connsiteY0" fmla="*/ 0 h 478971"/>
              <a:gd name="connsiteX1" fmla="*/ 119059 w 220659"/>
              <a:gd name="connsiteY1" fmla="*/ 14514 h 478971"/>
              <a:gd name="connsiteX2" fmla="*/ 61001 w 220659"/>
              <a:gd name="connsiteY2" fmla="*/ 43542 h 478971"/>
              <a:gd name="connsiteX3" fmla="*/ 17459 w 220659"/>
              <a:gd name="connsiteY3" fmla="*/ 58057 h 478971"/>
              <a:gd name="connsiteX4" fmla="*/ 17459 w 220659"/>
              <a:gd name="connsiteY4" fmla="*/ 174171 h 478971"/>
              <a:gd name="connsiteX5" fmla="*/ 61001 w 220659"/>
              <a:gd name="connsiteY5" fmla="*/ 188685 h 478971"/>
              <a:gd name="connsiteX6" fmla="*/ 104544 w 220659"/>
              <a:gd name="connsiteY6" fmla="*/ 217714 h 478971"/>
              <a:gd name="connsiteX7" fmla="*/ 148087 w 220659"/>
              <a:gd name="connsiteY7" fmla="*/ 232228 h 478971"/>
              <a:gd name="connsiteX8" fmla="*/ 191630 w 220659"/>
              <a:gd name="connsiteY8" fmla="*/ 275771 h 478971"/>
              <a:gd name="connsiteX9" fmla="*/ 177116 w 220659"/>
              <a:gd name="connsiteY9" fmla="*/ 377371 h 478971"/>
              <a:gd name="connsiteX10" fmla="*/ 90030 w 220659"/>
              <a:gd name="connsiteY10" fmla="*/ 435428 h 478971"/>
              <a:gd name="connsiteX11" fmla="*/ 61001 w 220659"/>
              <a:gd name="connsiteY11" fmla="*/ 478971 h 47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659" h="478971">
                <a:moveTo>
                  <a:pt x="220659" y="0"/>
                </a:moveTo>
                <a:cubicBezTo>
                  <a:pt x="186792" y="4838"/>
                  <a:pt x="152064" y="5513"/>
                  <a:pt x="119059" y="14514"/>
                </a:cubicBezTo>
                <a:cubicBezTo>
                  <a:pt x="98185" y="20207"/>
                  <a:pt x="80888" y="35019"/>
                  <a:pt x="61001" y="43542"/>
                </a:cubicBezTo>
                <a:cubicBezTo>
                  <a:pt x="46939" y="49569"/>
                  <a:pt x="31973" y="53219"/>
                  <a:pt x="17459" y="58057"/>
                </a:cubicBezTo>
                <a:cubicBezTo>
                  <a:pt x="3591" y="99659"/>
                  <a:pt x="-13679" y="127464"/>
                  <a:pt x="17459" y="174171"/>
                </a:cubicBezTo>
                <a:cubicBezTo>
                  <a:pt x="25945" y="186901"/>
                  <a:pt x="46487" y="183847"/>
                  <a:pt x="61001" y="188685"/>
                </a:cubicBezTo>
                <a:cubicBezTo>
                  <a:pt x="75515" y="198361"/>
                  <a:pt x="88942" y="209913"/>
                  <a:pt x="104544" y="217714"/>
                </a:cubicBezTo>
                <a:cubicBezTo>
                  <a:pt x="118228" y="224556"/>
                  <a:pt x="135357" y="223741"/>
                  <a:pt x="148087" y="232228"/>
                </a:cubicBezTo>
                <a:cubicBezTo>
                  <a:pt x="165166" y="243614"/>
                  <a:pt x="177116" y="261257"/>
                  <a:pt x="191630" y="275771"/>
                </a:cubicBezTo>
                <a:cubicBezTo>
                  <a:pt x="186792" y="309638"/>
                  <a:pt x="195483" y="348509"/>
                  <a:pt x="177116" y="377371"/>
                </a:cubicBezTo>
                <a:cubicBezTo>
                  <a:pt x="158385" y="406805"/>
                  <a:pt x="90030" y="435428"/>
                  <a:pt x="90030" y="435428"/>
                </a:cubicBezTo>
                <a:lnTo>
                  <a:pt x="61001" y="478971"/>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3214539" y="5381587"/>
            <a:ext cx="241876" cy="307777"/>
          </a:xfrm>
          <a:prstGeom prst="rect">
            <a:avLst/>
          </a:prstGeom>
          <a:noFill/>
        </p:spPr>
        <p:txBody>
          <a:bodyPr wrap="square" rtlCol="0">
            <a:spAutoFit/>
          </a:bodyPr>
          <a:lstStyle/>
          <a:p>
            <a:r>
              <a:rPr lang="en-US" dirty="0" smtClean="0"/>
              <a:t>A</a:t>
            </a:r>
            <a:endParaRPr lang="en-US" dirty="0"/>
          </a:p>
        </p:txBody>
      </p:sp>
      <p:sp>
        <p:nvSpPr>
          <p:cNvPr id="50" name="TextBox 49"/>
          <p:cNvSpPr txBox="1"/>
          <p:nvPr/>
        </p:nvSpPr>
        <p:spPr>
          <a:xfrm>
            <a:off x="3930319" y="5388162"/>
            <a:ext cx="241876" cy="307777"/>
          </a:xfrm>
          <a:prstGeom prst="rect">
            <a:avLst/>
          </a:prstGeom>
          <a:noFill/>
        </p:spPr>
        <p:txBody>
          <a:bodyPr wrap="square" rtlCol="0">
            <a:spAutoFit/>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fld id="{8AB9F5D9-A55A-4736-91E9-19D5FD05D249}" type="slidenum">
              <a:rPr lang="en-US" smtClean="0"/>
              <a:t>105</a:t>
            </a:fld>
            <a:endParaRPr lang="en-US" dirty="0"/>
          </a:p>
        </p:txBody>
      </p: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3759" y="3526647"/>
            <a:ext cx="906220" cy="934923"/>
          </a:xfrm>
          <a:prstGeom prst="rect">
            <a:avLst/>
          </a:prstGeom>
        </p:spPr>
      </p:pic>
      <p:pic>
        <p:nvPicPr>
          <p:cNvPr id="53" name="Picture 2" descr="http://amcalumninetwork.org/wp-content/uploads/2011/09/HHM-Carto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539" y="1616709"/>
            <a:ext cx="1336863" cy="989278"/>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rot="10800000">
            <a:off x="4623376" y="2052128"/>
            <a:ext cx="405824" cy="223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ight Arrow 53"/>
          <p:cNvSpPr/>
          <p:nvPr/>
        </p:nvSpPr>
        <p:spPr>
          <a:xfrm rot="10800000">
            <a:off x="2464333" y="1987117"/>
            <a:ext cx="405824" cy="223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5124383" y="2140792"/>
            <a:ext cx="3607323" cy="6954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5124383" y="1987117"/>
            <a:ext cx="1581217" cy="153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705600" y="1987117"/>
            <a:ext cx="2026106" cy="153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025918" y="3339405"/>
            <a:ext cx="4194282" cy="1384995"/>
          </a:xfrm>
          <a:prstGeom prst="rect">
            <a:avLst/>
          </a:prstGeom>
          <a:noFill/>
        </p:spPr>
        <p:txBody>
          <a:bodyPr wrap="square" rtlCol="0">
            <a:spAutoFit/>
          </a:bodyPr>
          <a:lstStyle/>
          <a:p>
            <a:endParaRPr lang="en-US" dirty="0" smtClean="0"/>
          </a:p>
          <a:p>
            <a:r>
              <a:rPr lang="en-US" dirty="0" smtClean="0"/>
              <a:t>Router: </a:t>
            </a:r>
            <a:r>
              <a:rPr lang="en-US" dirty="0" err="1" smtClean="0"/>
              <a:t>Inport</a:t>
            </a:r>
            <a:r>
              <a:rPr lang="en-US" dirty="0" smtClean="0"/>
              <a:t> </a:t>
            </a:r>
            <a:r>
              <a:rPr lang="en-US" dirty="0" smtClean="0">
                <a:sym typeface="Wingdings" panose="05000000000000000000" pitchFamily="2" charset="2"/>
              </a:rPr>
              <a:t></a:t>
            </a:r>
            <a:r>
              <a:rPr lang="en-US" dirty="0" smtClean="0"/>
              <a:t> </a:t>
            </a:r>
            <a:r>
              <a:rPr lang="en-US" dirty="0" smtClean="0">
                <a:solidFill>
                  <a:srgbClr val="0070C0"/>
                </a:solidFill>
              </a:rPr>
              <a:t>Classify </a:t>
            </a:r>
            <a:r>
              <a:rPr lang="en-US" dirty="0" smtClean="0">
                <a:sym typeface="Wingdings" panose="05000000000000000000" pitchFamily="2" charset="2"/>
              </a:rPr>
              <a:t></a:t>
            </a:r>
            <a:r>
              <a:rPr lang="en-US" dirty="0" smtClean="0"/>
              <a:t> </a:t>
            </a:r>
            <a:r>
              <a:rPr lang="en-US" dirty="0" err="1" smtClean="0"/>
              <a:t>CountQoS</a:t>
            </a:r>
            <a:r>
              <a:rPr lang="en-US" dirty="0" smtClean="0"/>
              <a:t> </a:t>
            </a:r>
            <a:r>
              <a:rPr lang="en-US" dirty="0" smtClean="0">
                <a:sym typeface="Wingdings" panose="05000000000000000000" pitchFamily="2" charset="2"/>
              </a:rPr>
              <a:t></a:t>
            </a:r>
            <a:r>
              <a:rPr lang="en-US" dirty="0" smtClean="0"/>
              <a:t> </a:t>
            </a:r>
            <a:r>
              <a:rPr lang="en-US" dirty="0" err="1" smtClean="0"/>
              <a:t>Outport</a:t>
            </a:r>
            <a:endParaRPr lang="en-US" dirty="0"/>
          </a:p>
          <a:p>
            <a:endParaRPr lang="en-US" dirty="0" smtClean="0">
              <a:solidFill>
                <a:srgbClr val="0070C0"/>
              </a:solidFill>
            </a:endParaRPr>
          </a:p>
          <a:p>
            <a:r>
              <a:rPr lang="en-US" dirty="0" smtClean="0">
                <a:solidFill>
                  <a:srgbClr val="0070C0"/>
                </a:solidFill>
              </a:rPr>
              <a:t>  Classify(Input) {</a:t>
            </a:r>
          </a:p>
          <a:p>
            <a:r>
              <a:rPr lang="en-US" dirty="0" smtClean="0">
                <a:solidFill>
                  <a:srgbClr val="0070C0"/>
                </a:solidFill>
              </a:rPr>
              <a:t>     if (Input.protocol </a:t>
            </a:r>
            <a:r>
              <a:rPr lang="en-US" dirty="0">
                <a:solidFill>
                  <a:srgbClr val="0070C0"/>
                </a:solidFill>
              </a:rPr>
              <a:t>=</a:t>
            </a:r>
            <a:r>
              <a:rPr lang="en-US" dirty="0" smtClean="0">
                <a:solidFill>
                  <a:srgbClr val="0070C0"/>
                </a:solidFill>
              </a:rPr>
              <a:t>= ICMP) </a:t>
            </a:r>
            <a:r>
              <a:rPr lang="en-US" dirty="0" err="1" smtClean="0">
                <a:solidFill>
                  <a:srgbClr val="0070C0"/>
                </a:solidFill>
              </a:rPr>
              <a:t>BailOut</a:t>
            </a:r>
            <a:r>
              <a:rPr lang="en-US" dirty="0" smtClean="0">
                <a:solidFill>
                  <a:srgbClr val="0070C0"/>
                </a:solidFill>
              </a:rPr>
              <a:t>();</a:t>
            </a:r>
          </a:p>
          <a:p>
            <a:r>
              <a:rPr lang="en-US" dirty="0" smtClean="0">
                <a:solidFill>
                  <a:srgbClr val="0070C0"/>
                </a:solidFill>
              </a:rPr>
              <a:t>     Lookup(); return Output;}</a:t>
            </a:r>
            <a:endParaRPr lang="en-US" dirty="0">
              <a:solidFill>
                <a:srgbClr val="0070C0"/>
              </a:solidFill>
            </a:endParaRPr>
          </a:p>
        </p:txBody>
      </p:sp>
      <p:sp>
        <p:nvSpPr>
          <p:cNvPr id="62" name="Rectangle 61"/>
          <p:cNvSpPr/>
          <p:nvPr/>
        </p:nvSpPr>
        <p:spPr>
          <a:xfrm>
            <a:off x="5181600" y="4001499"/>
            <a:ext cx="3607323" cy="7115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flipH="1">
            <a:off x="5181600" y="3847824"/>
            <a:ext cx="1581217" cy="153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762817" y="3847824"/>
            <a:ext cx="2026106" cy="153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94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1"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72"/>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77"/>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3"/>
                                        </p:tgtEl>
                                        <p:attrNameLst>
                                          <p:attrName>style.visibility</p:attrName>
                                        </p:attrNameLst>
                                      </p:cBhvr>
                                      <p:to>
                                        <p:strVal val="visible"/>
                                      </p:to>
                                    </p:set>
                                  </p:childTnLst>
                                </p:cTn>
                              </p:par>
                              <p:par>
                                <p:cTn id="71" presetID="1" presetClass="entr" presetSubtype="0" fill="hold" grpId="1"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3"/>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6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9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9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27" grpId="0" animBg="1"/>
      <p:bldP spid="28" grpId="0"/>
      <p:bldP spid="30" grpId="0" animBg="1"/>
      <p:bldP spid="31" grpId="0" animBg="1"/>
      <p:bldP spid="31" grpId="1" animBg="1"/>
      <p:bldP spid="36" grpId="0" animBg="1"/>
      <p:bldP spid="36" grpId="1" animBg="1"/>
      <p:bldP spid="40" grpId="0" animBg="1"/>
      <p:bldP spid="45" grpId="0" animBg="1"/>
      <p:bldP spid="49" grpId="0" animBg="1"/>
      <p:bldP spid="72" grpId="0" animBg="1"/>
      <p:bldP spid="72" grpId="1" animBg="1"/>
      <p:bldP spid="73" grpId="0" animBg="1"/>
      <p:bldP spid="75" grpId="0"/>
      <p:bldP spid="76" grpId="0"/>
      <p:bldP spid="77" grpId="0"/>
      <p:bldP spid="77" grpId="1"/>
      <p:bldP spid="78" grpId="0" animBg="1"/>
      <p:bldP spid="79" grpId="0"/>
      <p:bldP spid="80" grpId="0"/>
      <p:bldP spid="81" grpId="0"/>
      <p:bldP spid="85" grpId="0" animBg="1"/>
      <p:bldP spid="91" grpId="0" animBg="1"/>
      <p:bldP spid="92" grpId="0" animBg="1"/>
      <p:bldP spid="3" grpId="0"/>
      <p:bldP spid="3" grpId="1"/>
      <p:bldP spid="50" grpId="0"/>
      <p:bldP spid="50" grpId="1"/>
      <p:bldP spid="4" grpId="0"/>
      <p:bldP spid="5" grpId="0" animBg="1"/>
      <p:bldP spid="54" grpId="0" animBg="1"/>
      <p:bldP spid="61" grpId="0"/>
      <p:bldP spid="62"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Gorilla++ </a:t>
            </a:r>
            <a:r>
              <a:rPr lang="en-US" dirty="0"/>
              <a:t>M</a:t>
            </a:r>
            <a:r>
              <a:rPr lang="en-US" dirty="0" smtClean="0"/>
              <a:t>ethodology (High-level)</a:t>
            </a:r>
            <a:endParaRPr lang="en-US" dirty="0"/>
          </a:p>
        </p:txBody>
      </p:sp>
      <p:sp>
        <p:nvSpPr>
          <p:cNvPr id="8" name="Rectangle 7"/>
          <p:cNvSpPr/>
          <p:nvPr/>
        </p:nvSpPr>
        <p:spPr>
          <a:xfrm>
            <a:off x="6827157" y="5291608"/>
            <a:ext cx="5334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a:off x="7360557" y="5444008"/>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979557" y="5596408"/>
            <a:ext cx="0" cy="304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208157" y="5596408"/>
            <a:ext cx="0" cy="304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369957" y="5444008"/>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019800" y="5291608"/>
            <a:ext cx="5334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p:cNvCxnSpPr/>
          <p:nvPr/>
        </p:nvCxnSpPr>
        <p:spPr>
          <a:xfrm>
            <a:off x="5791200" y="5444008"/>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29200" y="1616709"/>
            <a:ext cx="3962400" cy="1384995"/>
          </a:xfrm>
          <a:prstGeom prst="rect">
            <a:avLst/>
          </a:prstGeom>
          <a:noFill/>
        </p:spPr>
        <p:txBody>
          <a:bodyPr wrap="square" rtlCol="0">
            <a:spAutoFit/>
          </a:bodyPr>
          <a:lstStyle/>
          <a:p>
            <a:endParaRPr lang="en-US" dirty="0" smtClean="0"/>
          </a:p>
          <a:p>
            <a:endParaRPr lang="en-US" dirty="0"/>
          </a:p>
          <a:p>
            <a:r>
              <a:rPr lang="en-US" dirty="0" smtClean="0"/>
              <a:t>Router(Input) {</a:t>
            </a:r>
          </a:p>
          <a:p>
            <a:r>
              <a:rPr lang="en-US" dirty="0" smtClean="0"/>
              <a:t>  if (Input.protocol </a:t>
            </a:r>
            <a:r>
              <a:rPr lang="en-US" dirty="0"/>
              <a:t>=</a:t>
            </a:r>
            <a:r>
              <a:rPr lang="en-US" dirty="0" smtClean="0"/>
              <a:t>= ICMP) </a:t>
            </a:r>
            <a:r>
              <a:rPr lang="en-US" dirty="0" err="1" smtClean="0"/>
              <a:t>ProcessICMP</a:t>
            </a:r>
            <a:r>
              <a:rPr lang="en-US" dirty="0" smtClean="0"/>
              <a:t>();</a:t>
            </a:r>
          </a:p>
          <a:p>
            <a:r>
              <a:rPr lang="en-US" dirty="0"/>
              <a:t> </a:t>
            </a:r>
            <a:r>
              <a:rPr lang="en-US" dirty="0" smtClean="0"/>
              <a:t> Classify();</a:t>
            </a:r>
          </a:p>
          <a:p>
            <a:r>
              <a:rPr lang="en-US" dirty="0"/>
              <a:t> </a:t>
            </a:r>
            <a:r>
              <a:rPr lang="en-US" dirty="0" smtClean="0"/>
              <a:t> return Output;}</a:t>
            </a:r>
            <a:endParaRPr lang="en-US" dirty="0"/>
          </a:p>
        </p:txBody>
      </p:sp>
      <p:sp>
        <p:nvSpPr>
          <p:cNvPr id="27" name="Down Arrow 26"/>
          <p:cNvSpPr/>
          <p:nvPr/>
        </p:nvSpPr>
        <p:spPr>
          <a:xfrm>
            <a:off x="6149522" y="2845951"/>
            <a:ext cx="228600" cy="430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5912306" y="5858161"/>
            <a:ext cx="2819400" cy="307777"/>
          </a:xfrm>
          <a:prstGeom prst="rect">
            <a:avLst/>
          </a:prstGeom>
          <a:noFill/>
        </p:spPr>
        <p:txBody>
          <a:bodyPr wrap="square" rtlCol="0">
            <a:spAutoFit/>
          </a:bodyPr>
          <a:lstStyle/>
          <a:p>
            <a:r>
              <a:rPr lang="en-US" dirty="0" smtClean="0"/>
              <a:t>process();</a:t>
            </a:r>
          </a:p>
        </p:txBody>
      </p:sp>
      <p:sp>
        <p:nvSpPr>
          <p:cNvPr id="29" name="TextBox 28"/>
          <p:cNvSpPr txBox="1"/>
          <p:nvPr/>
        </p:nvSpPr>
        <p:spPr>
          <a:xfrm>
            <a:off x="6827157" y="5883484"/>
            <a:ext cx="2819400" cy="307777"/>
          </a:xfrm>
          <a:prstGeom prst="rect">
            <a:avLst/>
          </a:prstGeom>
          <a:noFill/>
        </p:spPr>
        <p:txBody>
          <a:bodyPr wrap="square" rtlCol="0">
            <a:spAutoFit/>
          </a:bodyPr>
          <a:lstStyle/>
          <a:p>
            <a:r>
              <a:rPr lang="en-US" dirty="0" smtClean="0"/>
              <a:t>Generate();</a:t>
            </a:r>
          </a:p>
        </p:txBody>
      </p:sp>
      <p:sp>
        <p:nvSpPr>
          <p:cNvPr id="30" name="Down Arrow 29"/>
          <p:cNvSpPr/>
          <p:nvPr/>
        </p:nvSpPr>
        <p:spPr>
          <a:xfrm flipV="1">
            <a:off x="902849" y="4264959"/>
            <a:ext cx="228600" cy="430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975676" y="5334000"/>
            <a:ext cx="533400" cy="3048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Arrow Connector 31"/>
          <p:cNvCxnSpPr/>
          <p:nvPr/>
        </p:nvCxnSpPr>
        <p:spPr>
          <a:xfrm>
            <a:off x="4509076" y="5486400"/>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128076" y="5638800"/>
            <a:ext cx="0" cy="304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356676" y="5638800"/>
            <a:ext cx="0" cy="304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518476" y="5486400"/>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168319" y="5334000"/>
            <a:ext cx="533400" cy="3048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Arrow Connector 36"/>
          <p:cNvCxnSpPr/>
          <p:nvPr/>
        </p:nvCxnSpPr>
        <p:spPr>
          <a:xfrm>
            <a:off x="2939719" y="5486400"/>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646010" y="3352800"/>
            <a:ext cx="533400" cy="3048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Arrow Connector 40"/>
          <p:cNvCxnSpPr/>
          <p:nvPr/>
        </p:nvCxnSpPr>
        <p:spPr>
          <a:xfrm>
            <a:off x="2179410" y="3505200"/>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798410" y="3657600"/>
            <a:ext cx="0" cy="304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027010" y="3657600"/>
            <a:ext cx="0" cy="304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5" idx="3"/>
            <a:endCxn id="40" idx="1"/>
          </p:cNvCxnSpPr>
          <p:nvPr/>
        </p:nvCxnSpPr>
        <p:spPr>
          <a:xfrm>
            <a:off x="1326243" y="3334656"/>
            <a:ext cx="319767" cy="170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92843" y="3182256"/>
            <a:ext cx="533400" cy="3048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777874" y="3566915"/>
            <a:ext cx="533400" cy="3048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Arrow Connector 51"/>
          <p:cNvCxnSpPr>
            <a:stCxn id="49" idx="3"/>
            <a:endCxn id="40" idx="1"/>
          </p:cNvCxnSpPr>
          <p:nvPr/>
        </p:nvCxnSpPr>
        <p:spPr>
          <a:xfrm flipV="1">
            <a:off x="1311274" y="3505200"/>
            <a:ext cx="334736" cy="2141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5" idx="1"/>
          </p:cNvCxnSpPr>
          <p:nvPr/>
        </p:nvCxnSpPr>
        <p:spPr>
          <a:xfrm flipV="1">
            <a:off x="457200" y="3334656"/>
            <a:ext cx="335643" cy="152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228600" y="3493340"/>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49" idx="1"/>
          </p:cNvCxnSpPr>
          <p:nvPr/>
        </p:nvCxnSpPr>
        <p:spPr>
          <a:xfrm>
            <a:off x="457654" y="3490715"/>
            <a:ext cx="320220" cy="22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Down Arrow 71"/>
          <p:cNvSpPr/>
          <p:nvPr/>
        </p:nvSpPr>
        <p:spPr>
          <a:xfrm rot="5400000">
            <a:off x="5156775" y="5245451"/>
            <a:ext cx="228600" cy="430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Down Arrow 72"/>
          <p:cNvSpPr/>
          <p:nvPr/>
        </p:nvSpPr>
        <p:spPr>
          <a:xfrm>
            <a:off x="6118679" y="4589641"/>
            <a:ext cx="228600" cy="430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a:off x="5029200" y="3251188"/>
            <a:ext cx="3886200" cy="954107"/>
          </a:xfrm>
          <a:prstGeom prst="rect">
            <a:avLst/>
          </a:prstGeom>
          <a:noFill/>
        </p:spPr>
        <p:txBody>
          <a:bodyPr wrap="square" rtlCol="0">
            <a:spAutoFit/>
          </a:bodyPr>
          <a:lstStyle/>
          <a:p>
            <a:r>
              <a:rPr lang="en-US" dirty="0" smtClean="0"/>
              <a:t>RouterFastPath(Input) {</a:t>
            </a:r>
          </a:p>
          <a:p>
            <a:r>
              <a:rPr lang="en-US" dirty="0"/>
              <a:t> </a:t>
            </a:r>
            <a:r>
              <a:rPr lang="en-US" dirty="0" smtClean="0"/>
              <a:t> if (</a:t>
            </a:r>
            <a:r>
              <a:rPr lang="en-US" dirty="0" err="1" smtClean="0"/>
              <a:t>Input.protocol</a:t>
            </a:r>
            <a:r>
              <a:rPr lang="en-US" dirty="0" smtClean="0"/>
              <a:t> == ICMP) Bailout();</a:t>
            </a:r>
          </a:p>
          <a:p>
            <a:r>
              <a:rPr lang="en-US" dirty="0" smtClean="0"/>
              <a:t>  Classify();</a:t>
            </a:r>
          </a:p>
          <a:p>
            <a:r>
              <a:rPr lang="en-US" dirty="0"/>
              <a:t> </a:t>
            </a:r>
            <a:r>
              <a:rPr lang="en-US" dirty="0" smtClean="0"/>
              <a:t> return Output;}</a:t>
            </a:r>
            <a:endParaRPr lang="en-US" dirty="0"/>
          </a:p>
        </p:txBody>
      </p:sp>
      <p:sp>
        <p:nvSpPr>
          <p:cNvPr id="75" name="TextBox 74"/>
          <p:cNvSpPr txBox="1"/>
          <p:nvPr/>
        </p:nvSpPr>
        <p:spPr>
          <a:xfrm>
            <a:off x="6465207" y="2747601"/>
            <a:ext cx="1288143" cy="400110"/>
          </a:xfrm>
          <a:prstGeom prst="rect">
            <a:avLst/>
          </a:prstGeom>
          <a:noFill/>
        </p:spPr>
        <p:txBody>
          <a:bodyPr wrap="square" rtlCol="0">
            <a:spAutoFit/>
          </a:bodyPr>
          <a:lstStyle/>
          <a:p>
            <a:r>
              <a:rPr lang="en-US" sz="2000" dirty="0" smtClean="0"/>
              <a:t>Slice</a:t>
            </a:r>
            <a:endParaRPr lang="en-US" sz="2000" dirty="0"/>
          </a:p>
        </p:txBody>
      </p:sp>
      <p:sp>
        <p:nvSpPr>
          <p:cNvPr id="76" name="TextBox 75"/>
          <p:cNvSpPr txBox="1"/>
          <p:nvPr/>
        </p:nvSpPr>
        <p:spPr>
          <a:xfrm>
            <a:off x="6286500" y="4439126"/>
            <a:ext cx="3077972" cy="707886"/>
          </a:xfrm>
          <a:prstGeom prst="rect">
            <a:avLst/>
          </a:prstGeom>
          <a:noFill/>
        </p:spPr>
        <p:txBody>
          <a:bodyPr wrap="square" rtlCol="0">
            <a:spAutoFit/>
          </a:bodyPr>
          <a:lstStyle/>
          <a:p>
            <a:pPr defTabSz="182880">
              <a:tabLst>
                <a:tab pos="91440" algn="l"/>
              </a:tabLst>
            </a:pPr>
            <a:r>
              <a:rPr lang="en-US" sz="2000" dirty="0" smtClean="0"/>
              <a:t>- Select a base template</a:t>
            </a:r>
          </a:p>
          <a:p>
            <a:pPr defTabSz="182880"/>
            <a:r>
              <a:rPr lang="en-US" sz="2000" dirty="0" smtClean="0"/>
              <a:t>- Refactor the code</a:t>
            </a:r>
            <a:endParaRPr lang="en-US" sz="2000" dirty="0"/>
          </a:p>
        </p:txBody>
      </p:sp>
      <p:sp>
        <p:nvSpPr>
          <p:cNvPr id="77" name="TextBox 76"/>
          <p:cNvSpPr txBox="1"/>
          <p:nvPr/>
        </p:nvSpPr>
        <p:spPr>
          <a:xfrm>
            <a:off x="4529581" y="4805360"/>
            <a:ext cx="2537681" cy="400110"/>
          </a:xfrm>
          <a:prstGeom prst="rect">
            <a:avLst/>
          </a:prstGeom>
          <a:noFill/>
        </p:spPr>
        <p:txBody>
          <a:bodyPr wrap="square" rtlCol="0">
            <a:spAutoFit/>
          </a:bodyPr>
          <a:lstStyle/>
          <a:p>
            <a:r>
              <a:rPr lang="en-US" sz="2000" dirty="0" smtClean="0"/>
              <a:t>Synthesis</a:t>
            </a:r>
            <a:endParaRPr lang="en-US" sz="2000" dirty="0"/>
          </a:p>
        </p:txBody>
      </p:sp>
      <p:sp>
        <p:nvSpPr>
          <p:cNvPr id="78" name="Down Arrow 77"/>
          <p:cNvSpPr/>
          <p:nvPr/>
        </p:nvSpPr>
        <p:spPr>
          <a:xfrm rot="5400000">
            <a:off x="2350033" y="5285365"/>
            <a:ext cx="228600" cy="430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a:off x="2000401" y="4839867"/>
            <a:ext cx="2537681" cy="400110"/>
          </a:xfrm>
          <a:prstGeom prst="rect">
            <a:avLst/>
          </a:prstGeom>
          <a:noFill/>
        </p:spPr>
        <p:txBody>
          <a:bodyPr wrap="square" rtlCol="0">
            <a:spAutoFit/>
          </a:bodyPr>
          <a:lstStyle/>
          <a:p>
            <a:r>
              <a:rPr lang="en-US" sz="2000" dirty="0" smtClean="0"/>
              <a:t>Profile</a:t>
            </a:r>
            <a:endParaRPr lang="en-US" sz="2000" dirty="0"/>
          </a:p>
        </p:txBody>
      </p:sp>
      <p:sp>
        <p:nvSpPr>
          <p:cNvPr id="80" name="TextBox 79"/>
          <p:cNvSpPr txBox="1"/>
          <p:nvPr/>
        </p:nvSpPr>
        <p:spPr>
          <a:xfrm>
            <a:off x="201824" y="5222209"/>
            <a:ext cx="2047184" cy="523220"/>
          </a:xfrm>
          <a:prstGeom prst="rect">
            <a:avLst/>
          </a:prstGeom>
          <a:noFill/>
        </p:spPr>
        <p:txBody>
          <a:bodyPr wrap="square" rtlCol="0">
            <a:spAutoFit/>
          </a:bodyPr>
          <a:lstStyle/>
          <a:p>
            <a:r>
              <a:rPr lang="en-US" dirty="0" smtClean="0"/>
              <a:t>A.backPressure = 0.8</a:t>
            </a:r>
          </a:p>
          <a:p>
            <a:r>
              <a:rPr lang="en-US" dirty="0" smtClean="0"/>
              <a:t>B.stallTime = 0.75</a:t>
            </a:r>
            <a:endParaRPr lang="en-US" dirty="0"/>
          </a:p>
        </p:txBody>
      </p:sp>
      <p:sp>
        <p:nvSpPr>
          <p:cNvPr id="81" name="TextBox 80"/>
          <p:cNvSpPr txBox="1"/>
          <p:nvPr/>
        </p:nvSpPr>
        <p:spPr>
          <a:xfrm>
            <a:off x="1143000" y="4267200"/>
            <a:ext cx="2537681" cy="400110"/>
          </a:xfrm>
          <a:prstGeom prst="rect">
            <a:avLst/>
          </a:prstGeom>
          <a:noFill/>
        </p:spPr>
        <p:txBody>
          <a:bodyPr wrap="square" rtlCol="0">
            <a:spAutoFit/>
          </a:bodyPr>
          <a:lstStyle/>
          <a:p>
            <a:r>
              <a:rPr lang="en-US" sz="2000" dirty="0" smtClean="0"/>
              <a:t>Refinement rules</a:t>
            </a:r>
            <a:endParaRPr lang="en-US" sz="2000" dirty="0"/>
          </a:p>
        </p:txBody>
      </p:sp>
      <p:sp>
        <p:nvSpPr>
          <p:cNvPr id="83" name="TextBox 82"/>
          <p:cNvSpPr txBox="1"/>
          <p:nvPr/>
        </p:nvSpPr>
        <p:spPr>
          <a:xfrm>
            <a:off x="304800" y="1623536"/>
            <a:ext cx="2336758" cy="738664"/>
          </a:xfrm>
          <a:prstGeom prst="rect">
            <a:avLst/>
          </a:prstGeom>
          <a:noFill/>
        </p:spPr>
        <p:txBody>
          <a:bodyPr wrap="square" rtlCol="0">
            <a:spAutoFit/>
          </a:bodyPr>
          <a:lstStyle/>
          <a:p>
            <a:r>
              <a:rPr lang="en-US" dirty="0" smtClean="0"/>
              <a:t>FPGA-based accelerator</a:t>
            </a:r>
          </a:p>
          <a:p>
            <a:r>
              <a:rPr lang="en-US" dirty="0" smtClean="0"/>
              <a:t>High throughput</a:t>
            </a:r>
          </a:p>
          <a:p>
            <a:r>
              <a:rPr lang="en-US" dirty="0" smtClean="0"/>
              <a:t>High energy efficiency </a:t>
            </a:r>
            <a:endParaRPr lang="en-US" dirty="0"/>
          </a:p>
        </p:txBody>
      </p:sp>
      <p:sp>
        <p:nvSpPr>
          <p:cNvPr id="85" name="Down Arrow 84"/>
          <p:cNvSpPr/>
          <p:nvPr/>
        </p:nvSpPr>
        <p:spPr>
          <a:xfrm flipV="1">
            <a:off x="938094" y="2424874"/>
            <a:ext cx="228600" cy="430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85"/>
          <p:cNvSpPr txBox="1"/>
          <p:nvPr/>
        </p:nvSpPr>
        <p:spPr>
          <a:xfrm>
            <a:off x="1219826" y="2438557"/>
            <a:ext cx="2537681" cy="400110"/>
          </a:xfrm>
          <a:prstGeom prst="rect">
            <a:avLst/>
          </a:prstGeom>
          <a:noFill/>
        </p:spPr>
        <p:txBody>
          <a:bodyPr wrap="square" rtlCol="0">
            <a:spAutoFit/>
          </a:bodyPr>
          <a:lstStyle/>
          <a:p>
            <a:r>
              <a:rPr lang="en-US" sz="2000" dirty="0" smtClean="0"/>
              <a:t>Profile</a:t>
            </a:r>
            <a:endParaRPr lang="en-US" sz="2000" dirty="0"/>
          </a:p>
        </p:txBody>
      </p:sp>
      <p:sp>
        <p:nvSpPr>
          <p:cNvPr id="91" name="Freeform 90"/>
          <p:cNvSpPr/>
          <p:nvPr/>
        </p:nvSpPr>
        <p:spPr>
          <a:xfrm>
            <a:off x="1762960" y="3394864"/>
            <a:ext cx="142040" cy="201050"/>
          </a:xfrm>
          <a:custGeom>
            <a:avLst/>
            <a:gdLst>
              <a:gd name="connsiteX0" fmla="*/ 220659 w 220659"/>
              <a:gd name="connsiteY0" fmla="*/ 0 h 478971"/>
              <a:gd name="connsiteX1" fmla="*/ 119059 w 220659"/>
              <a:gd name="connsiteY1" fmla="*/ 14514 h 478971"/>
              <a:gd name="connsiteX2" fmla="*/ 61001 w 220659"/>
              <a:gd name="connsiteY2" fmla="*/ 43542 h 478971"/>
              <a:gd name="connsiteX3" fmla="*/ 17459 w 220659"/>
              <a:gd name="connsiteY3" fmla="*/ 58057 h 478971"/>
              <a:gd name="connsiteX4" fmla="*/ 17459 w 220659"/>
              <a:gd name="connsiteY4" fmla="*/ 174171 h 478971"/>
              <a:gd name="connsiteX5" fmla="*/ 61001 w 220659"/>
              <a:gd name="connsiteY5" fmla="*/ 188685 h 478971"/>
              <a:gd name="connsiteX6" fmla="*/ 104544 w 220659"/>
              <a:gd name="connsiteY6" fmla="*/ 217714 h 478971"/>
              <a:gd name="connsiteX7" fmla="*/ 148087 w 220659"/>
              <a:gd name="connsiteY7" fmla="*/ 232228 h 478971"/>
              <a:gd name="connsiteX8" fmla="*/ 191630 w 220659"/>
              <a:gd name="connsiteY8" fmla="*/ 275771 h 478971"/>
              <a:gd name="connsiteX9" fmla="*/ 177116 w 220659"/>
              <a:gd name="connsiteY9" fmla="*/ 377371 h 478971"/>
              <a:gd name="connsiteX10" fmla="*/ 90030 w 220659"/>
              <a:gd name="connsiteY10" fmla="*/ 435428 h 478971"/>
              <a:gd name="connsiteX11" fmla="*/ 61001 w 220659"/>
              <a:gd name="connsiteY11" fmla="*/ 478971 h 47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659" h="478971">
                <a:moveTo>
                  <a:pt x="220659" y="0"/>
                </a:moveTo>
                <a:cubicBezTo>
                  <a:pt x="186792" y="4838"/>
                  <a:pt x="152064" y="5513"/>
                  <a:pt x="119059" y="14514"/>
                </a:cubicBezTo>
                <a:cubicBezTo>
                  <a:pt x="98185" y="20207"/>
                  <a:pt x="80888" y="35019"/>
                  <a:pt x="61001" y="43542"/>
                </a:cubicBezTo>
                <a:cubicBezTo>
                  <a:pt x="46939" y="49569"/>
                  <a:pt x="31973" y="53219"/>
                  <a:pt x="17459" y="58057"/>
                </a:cubicBezTo>
                <a:cubicBezTo>
                  <a:pt x="3591" y="99659"/>
                  <a:pt x="-13679" y="127464"/>
                  <a:pt x="17459" y="174171"/>
                </a:cubicBezTo>
                <a:cubicBezTo>
                  <a:pt x="25945" y="186901"/>
                  <a:pt x="46487" y="183847"/>
                  <a:pt x="61001" y="188685"/>
                </a:cubicBezTo>
                <a:cubicBezTo>
                  <a:pt x="75515" y="198361"/>
                  <a:pt x="88942" y="209913"/>
                  <a:pt x="104544" y="217714"/>
                </a:cubicBezTo>
                <a:cubicBezTo>
                  <a:pt x="118228" y="224556"/>
                  <a:pt x="135357" y="223741"/>
                  <a:pt x="148087" y="232228"/>
                </a:cubicBezTo>
                <a:cubicBezTo>
                  <a:pt x="165166" y="243614"/>
                  <a:pt x="177116" y="261257"/>
                  <a:pt x="191630" y="275771"/>
                </a:cubicBezTo>
                <a:cubicBezTo>
                  <a:pt x="186792" y="309638"/>
                  <a:pt x="195483" y="348509"/>
                  <a:pt x="177116" y="377371"/>
                </a:cubicBezTo>
                <a:cubicBezTo>
                  <a:pt x="158385" y="406805"/>
                  <a:pt x="90030" y="435428"/>
                  <a:pt x="90030" y="435428"/>
                </a:cubicBezTo>
                <a:lnTo>
                  <a:pt x="61001" y="478971"/>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91"/>
          <p:cNvSpPr/>
          <p:nvPr/>
        </p:nvSpPr>
        <p:spPr>
          <a:xfrm>
            <a:off x="1915360" y="3396342"/>
            <a:ext cx="142040" cy="201050"/>
          </a:xfrm>
          <a:custGeom>
            <a:avLst/>
            <a:gdLst>
              <a:gd name="connsiteX0" fmla="*/ 220659 w 220659"/>
              <a:gd name="connsiteY0" fmla="*/ 0 h 478971"/>
              <a:gd name="connsiteX1" fmla="*/ 119059 w 220659"/>
              <a:gd name="connsiteY1" fmla="*/ 14514 h 478971"/>
              <a:gd name="connsiteX2" fmla="*/ 61001 w 220659"/>
              <a:gd name="connsiteY2" fmla="*/ 43542 h 478971"/>
              <a:gd name="connsiteX3" fmla="*/ 17459 w 220659"/>
              <a:gd name="connsiteY3" fmla="*/ 58057 h 478971"/>
              <a:gd name="connsiteX4" fmla="*/ 17459 w 220659"/>
              <a:gd name="connsiteY4" fmla="*/ 174171 h 478971"/>
              <a:gd name="connsiteX5" fmla="*/ 61001 w 220659"/>
              <a:gd name="connsiteY5" fmla="*/ 188685 h 478971"/>
              <a:gd name="connsiteX6" fmla="*/ 104544 w 220659"/>
              <a:gd name="connsiteY6" fmla="*/ 217714 h 478971"/>
              <a:gd name="connsiteX7" fmla="*/ 148087 w 220659"/>
              <a:gd name="connsiteY7" fmla="*/ 232228 h 478971"/>
              <a:gd name="connsiteX8" fmla="*/ 191630 w 220659"/>
              <a:gd name="connsiteY8" fmla="*/ 275771 h 478971"/>
              <a:gd name="connsiteX9" fmla="*/ 177116 w 220659"/>
              <a:gd name="connsiteY9" fmla="*/ 377371 h 478971"/>
              <a:gd name="connsiteX10" fmla="*/ 90030 w 220659"/>
              <a:gd name="connsiteY10" fmla="*/ 435428 h 478971"/>
              <a:gd name="connsiteX11" fmla="*/ 61001 w 220659"/>
              <a:gd name="connsiteY11" fmla="*/ 478971 h 47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659" h="478971">
                <a:moveTo>
                  <a:pt x="220659" y="0"/>
                </a:moveTo>
                <a:cubicBezTo>
                  <a:pt x="186792" y="4838"/>
                  <a:pt x="152064" y="5513"/>
                  <a:pt x="119059" y="14514"/>
                </a:cubicBezTo>
                <a:cubicBezTo>
                  <a:pt x="98185" y="20207"/>
                  <a:pt x="80888" y="35019"/>
                  <a:pt x="61001" y="43542"/>
                </a:cubicBezTo>
                <a:cubicBezTo>
                  <a:pt x="46939" y="49569"/>
                  <a:pt x="31973" y="53219"/>
                  <a:pt x="17459" y="58057"/>
                </a:cubicBezTo>
                <a:cubicBezTo>
                  <a:pt x="3591" y="99659"/>
                  <a:pt x="-13679" y="127464"/>
                  <a:pt x="17459" y="174171"/>
                </a:cubicBezTo>
                <a:cubicBezTo>
                  <a:pt x="25945" y="186901"/>
                  <a:pt x="46487" y="183847"/>
                  <a:pt x="61001" y="188685"/>
                </a:cubicBezTo>
                <a:cubicBezTo>
                  <a:pt x="75515" y="198361"/>
                  <a:pt x="88942" y="209913"/>
                  <a:pt x="104544" y="217714"/>
                </a:cubicBezTo>
                <a:cubicBezTo>
                  <a:pt x="118228" y="224556"/>
                  <a:pt x="135357" y="223741"/>
                  <a:pt x="148087" y="232228"/>
                </a:cubicBezTo>
                <a:cubicBezTo>
                  <a:pt x="165166" y="243614"/>
                  <a:pt x="177116" y="261257"/>
                  <a:pt x="191630" y="275771"/>
                </a:cubicBezTo>
                <a:cubicBezTo>
                  <a:pt x="186792" y="309638"/>
                  <a:pt x="195483" y="348509"/>
                  <a:pt x="177116" y="377371"/>
                </a:cubicBezTo>
                <a:cubicBezTo>
                  <a:pt x="158385" y="406805"/>
                  <a:pt x="90030" y="435428"/>
                  <a:pt x="90030" y="435428"/>
                </a:cubicBezTo>
                <a:lnTo>
                  <a:pt x="61001" y="478971"/>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3214539" y="5019648"/>
            <a:ext cx="241876" cy="307777"/>
          </a:xfrm>
          <a:prstGeom prst="rect">
            <a:avLst/>
          </a:prstGeom>
          <a:noFill/>
        </p:spPr>
        <p:txBody>
          <a:bodyPr wrap="square" rtlCol="0">
            <a:spAutoFit/>
          </a:bodyPr>
          <a:lstStyle/>
          <a:p>
            <a:r>
              <a:rPr lang="en-US" dirty="0" smtClean="0"/>
              <a:t>A</a:t>
            </a:r>
            <a:endParaRPr lang="en-US" dirty="0"/>
          </a:p>
        </p:txBody>
      </p:sp>
      <p:sp>
        <p:nvSpPr>
          <p:cNvPr id="50" name="TextBox 49"/>
          <p:cNvSpPr txBox="1"/>
          <p:nvPr/>
        </p:nvSpPr>
        <p:spPr>
          <a:xfrm>
            <a:off x="3930319" y="5026223"/>
            <a:ext cx="241876" cy="307777"/>
          </a:xfrm>
          <a:prstGeom prst="rect">
            <a:avLst/>
          </a:prstGeom>
          <a:noFill/>
        </p:spPr>
        <p:txBody>
          <a:bodyPr wrap="square" rtlCol="0">
            <a:spAutoFit/>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fld id="{8AB9F5D9-A55A-4736-91E9-19D5FD05D249}" type="slidenum">
              <a:rPr lang="en-US" smtClean="0"/>
              <a:t>106</a:t>
            </a:fld>
            <a:endParaRPr lang="en-US" dirty="0"/>
          </a:p>
        </p:txBody>
      </p: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5486" y="5107614"/>
            <a:ext cx="906220" cy="934923"/>
          </a:xfrm>
          <a:prstGeom prst="rect">
            <a:avLst/>
          </a:prstGeom>
        </p:spPr>
      </p:pic>
      <p:pic>
        <p:nvPicPr>
          <p:cNvPr id="53" name="Picture 2" descr="http://amcalumninetwork.org/wp-content/uploads/2011/09/HHM-Carto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539" y="1616709"/>
            <a:ext cx="1336863" cy="989278"/>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rot="10800000">
            <a:off x="4623376" y="2052128"/>
            <a:ext cx="405824" cy="223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ight Arrow 53"/>
          <p:cNvSpPr/>
          <p:nvPr/>
        </p:nvSpPr>
        <p:spPr>
          <a:xfrm rot="10800000">
            <a:off x="2464333" y="1987117"/>
            <a:ext cx="405824" cy="223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316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27" grpId="0" animBg="1"/>
      <p:bldP spid="28" grpId="0"/>
      <p:bldP spid="29" grpId="0"/>
      <p:bldP spid="30" grpId="0" animBg="1"/>
      <p:bldP spid="31" grpId="0" animBg="1"/>
      <p:bldP spid="36" grpId="0" animBg="1"/>
      <p:bldP spid="40" grpId="0" animBg="1"/>
      <p:bldP spid="45" grpId="0" animBg="1"/>
      <p:bldP spid="49" grpId="0" animBg="1"/>
      <p:bldP spid="72" grpId="0" animBg="1"/>
      <p:bldP spid="73" grpId="0" animBg="1"/>
      <p:bldP spid="74" grpId="0"/>
      <p:bldP spid="75" grpId="0"/>
      <p:bldP spid="76" grpId="0"/>
      <p:bldP spid="77" grpId="0"/>
      <p:bldP spid="78" grpId="0" animBg="1"/>
      <p:bldP spid="79" grpId="0"/>
      <p:bldP spid="80" grpId="0"/>
      <p:bldP spid="81" grpId="0"/>
      <p:bldP spid="85" grpId="0" animBg="1"/>
      <p:bldP spid="86" grpId="0"/>
      <p:bldP spid="91" grpId="0" animBg="1"/>
      <p:bldP spid="92" grpId="0" animBg="1"/>
      <p:bldP spid="3" grpId="0"/>
      <p:bldP spid="50" grpId="0"/>
      <p:bldP spid="4" grpId="0"/>
      <p:bldP spid="5" grpId="0" animBg="1"/>
      <p:bldP spid="54"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285750" y="152400"/>
            <a:ext cx="8229600" cy="738633"/>
          </a:xfrm>
          <a:prstGeom prst="rect">
            <a:avLst/>
          </a:prstGeom>
        </p:spPr>
        <p:txBody>
          <a:bodyPr lIns="91425" tIns="91425" rIns="91425" bIns="91425" anchor="b" anchorCtr="0">
            <a:spAutoFit/>
          </a:bodyPr>
          <a:lstStyle/>
          <a:p>
            <a:pPr lvl="0" rtl="0">
              <a:buNone/>
            </a:pPr>
            <a:r>
              <a:rPr lang="en-US" dirty="0" smtClean="0"/>
              <a:t>Accelerators Flexibility Challenge</a:t>
            </a:r>
            <a:endParaRPr lang="x-none" dirty="0"/>
          </a:p>
        </p:txBody>
      </p:sp>
      <p:sp>
        <p:nvSpPr>
          <p:cNvPr id="2" name="Slide Number Placeholder 1"/>
          <p:cNvSpPr>
            <a:spLocks noGrp="1"/>
          </p:cNvSpPr>
          <p:nvPr>
            <p:ph type="sldNum" sz="quarter" idx="10"/>
          </p:nvPr>
        </p:nvSpPr>
        <p:spPr/>
        <p:txBody>
          <a:bodyPr/>
          <a:lstStyle/>
          <a:p>
            <a:fld id="{8AB9F5D9-A55A-4736-91E9-19D5FD05D249}" type="slidenum">
              <a:rPr lang="en-US" smtClean="0"/>
              <a:t>107</a:t>
            </a:fld>
            <a:endParaRPr lang="en-US" dirty="0"/>
          </a:p>
        </p:txBody>
      </p:sp>
      <p:sp>
        <p:nvSpPr>
          <p:cNvPr id="5" name="Text Placeholder 2"/>
          <p:cNvSpPr>
            <a:spLocks noGrp="1"/>
          </p:cNvSpPr>
          <p:nvPr>
            <p:ph type="body" idx="1"/>
          </p:nvPr>
        </p:nvSpPr>
        <p:spPr>
          <a:xfrm>
            <a:off x="371475" y="1571212"/>
            <a:ext cx="8848725" cy="4967700"/>
          </a:xfrm>
        </p:spPr>
        <p:txBody>
          <a:bodyPr/>
          <a:lstStyle/>
          <a:p>
            <a:r>
              <a:rPr lang="en-US" sz="2800" dirty="0" smtClean="0"/>
              <a:t>Rarely used accelerators not justifiable</a:t>
            </a:r>
          </a:p>
          <a:p>
            <a:r>
              <a:rPr lang="en-US" sz="2800" dirty="0" smtClean="0"/>
              <a:t>Part of specialization is traded for some flexibility</a:t>
            </a:r>
          </a:p>
          <a:p>
            <a:pPr lvl="1"/>
            <a:r>
              <a:rPr lang="en-US" sz="2000" dirty="0" smtClean="0"/>
              <a:t>Cover larger set of computations </a:t>
            </a:r>
          </a:p>
          <a:p>
            <a:pPr lvl="1"/>
            <a:r>
              <a:rPr lang="en-US" sz="2000" dirty="0" smtClean="0"/>
              <a:t>Amortize the cost of specialized hardware</a:t>
            </a:r>
          </a:p>
          <a:p>
            <a:r>
              <a:rPr lang="en-US" sz="2800" dirty="0" smtClean="0"/>
              <a:t>Achieve flexibility using FPGAs</a:t>
            </a:r>
          </a:p>
          <a:p>
            <a:pPr lvl="1"/>
            <a:r>
              <a:rPr lang="en-US" sz="2200" dirty="0" smtClean="0"/>
              <a:t>Lower performance than ASIC but high flexibility</a:t>
            </a:r>
          </a:p>
          <a:p>
            <a:pPr lvl="1"/>
            <a:r>
              <a:rPr lang="en-US" sz="2200" dirty="0" smtClean="0">
                <a:solidFill>
                  <a:srgbClr val="FF0000"/>
                </a:solidFill>
              </a:rPr>
              <a:t>FPGA-based </a:t>
            </a:r>
            <a:r>
              <a:rPr lang="en-US" sz="2200" dirty="0">
                <a:solidFill>
                  <a:srgbClr val="FF0000"/>
                </a:solidFill>
              </a:rPr>
              <a:t>network-attached accelerators</a:t>
            </a:r>
            <a:r>
              <a:rPr lang="en-US" sz="2200" dirty="0" smtClean="0">
                <a:solidFill>
                  <a:srgbClr val="FF0000"/>
                </a:solidFill>
              </a:rPr>
              <a:t>?</a:t>
            </a:r>
          </a:p>
          <a:p>
            <a:pPr marL="0" indent="0">
              <a:buNone/>
            </a:pPr>
            <a:endParaRPr lang="en-US" sz="2800" dirty="0"/>
          </a:p>
          <a:p>
            <a:pPr marL="914400" lvl="2" indent="0">
              <a:buNone/>
            </a:pPr>
            <a:endParaRPr lang="en-US" sz="1800" dirty="0"/>
          </a:p>
        </p:txBody>
      </p:sp>
    </p:spTree>
  </p:cSld>
  <p:clrMapOvr>
    <a:masterClrMapping/>
  </p:clrMapOvr>
  <p:transition spd="slow">
    <p:cut/>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Accelerators Design Challenge</a:t>
            </a:r>
            <a:endParaRPr lang="en-US" dirty="0"/>
          </a:p>
        </p:txBody>
      </p:sp>
      <p:sp>
        <p:nvSpPr>
          <p:cNvPr id="3" name="Text Placeholder 2"/>
          <p:cNvSpPr>
            <a:spLocks noGrp="1"/>
          </p:cNvSpPr>
          <p:nvPr>
            <p:ph type="body" idx="1"/>
          </p:nvPr>
        </p:nvSpPr>
        <p:spPr>
          <a:xfrm>
            <a:off x="377371" y="1592983"/>
            <a:ext cx="8690429" cy="4967700"/>
          </a:xfrm>
        </p:spPr>
        <p:txBody>
          <a:bodyPr/>
          <a:lstStyle/>
          <a:p>
            <a:r>
              <a:rPr lang="en-US" dirty="0" smtClean="0"/>
              <a:t>Design challenges for accelerators</a:t>
            </a:r>
          </a:p>
          <a:p>
            <a:pPr lvl="1"/>
            <a:r>
              <a:rPr lang="en-US" dirty="0" smtClean="0"/>
              <a:t>Complex hardware design/verification process</a:t>
            </a:r>
          </a:p>
          <a:p>
            <a:pPr lvl="2"/>
            <a:r>
              <a:rPr lang="en-US" sz="1800" dirty="0" smtClean="0"/>
              <a:t>FPGA-based hardware requires very efficient micro-architecture</a:t>
            </a:r>
          </a:p>
          <a:p>
            <a:pPr lvl="1"/>
            <a:r>
              <a:rPr lang="en-US" dirty="0" smtClean="0"/>
              <a:t>Both domain expertise and hardware knowledge</a:t>
            </a:r>
          </a:p>
          <a:p>
            <a:r>
              <a:rPr lang="en-US" dirty="0" smtClean="0"/>
              <a:t>High Level Synthesis </a:t>
            </a:r>
          </a:p>
          <a:p>
            <a:pPr lvl="1"/>
            <a:r>
              <a:rPr lang="en-US" dirty="0" smtClean="0"/>
              <a:t>For complex designs, designer assistance is required</a:t>
            </a:r>
          </a:p>
          <a:p>
            <a:pPr lvl="2"/>
            <a:r>
              <a:rPr lang="en-US" dirty="0" smtClean="0"/>
              <a:t>Large number of HLS directives </a:t>
            </a:r>
          </a:p>
          <a:p>
            <a:pPr lvl="1"/>
            <a:r>
              <a:rPr lang="en-US" dirty="0" smtClean="0">
                <a:solidFill>
                  <a:srgbClr val="FF0000"/>
                </a:solidFill>
              </a:rPr>
              <a:t> Reduce/</a:t>
            </a:r>
            <a:r>
              <a:rPr lang="en-US" dirty="0">
                <a:solidFill>
                  <a:srgbClr val="FF0000"/>
                </a:solidFill>
              </a:rPr>
              <a:t>e</a:t>
            </a:r>
            <a:r>
              <a:rPr lang="en-US" dirty="0" smtClean="0">
                <a:solidFill>
                  <a:srgbClr val="FF0000"/>
                </a:solidFill>
              </a:rPr>
              <a:t>liminate </a:t>
            </a:r>
            <a:r>
              <a:rPr lang="en-US" dirty="0">
                <a:solidFill>
                  <a:srgbClr val="FF0000"/>
                </a:solidFill>
              </a:rPr>
              <a:t>directives for </a:t>
            </a:r>
            <a:r>
              <a:rPr lang="en-US" dirty="0" smtClean="0">
                <a:solidFill>
                  <a:srgbClr val="FF0000"/>
                </a:solidFill>
              </a:rPr>
              <a:t>the target </a:t>
            </a:r>
            <a:r>
              <a:rPr lang="en-US" dirty="0">
                <a:solidFill>
                  <a:srgbClr val="FF0000"/>
                </a:solidFill>
              </a:rPr>
              <a:t>accelerators</a:t>
            </a:r>
            <a:r>
              <a:rPr lang="en-US" dirty="0" smtClean="0">
                <a:solidFill>
                  <a:srgbClr val="FF0000"/>
                </a:solidFill>
              </a:rPr>
              <a:t>?</a:t>
            </a:r>
          </a:p>
        </p:txBody>
      </p:sp>
      <p:sp>
        <p:nvSpPr>
          <p:cNvPr id="4" name="Slide Number Placeholder 3"/>
          <p:cNvSpPr>
            <a:spLocks noGrp="1"/>
          </p:cNvSpPr>
          <p:nvPr>
            <p:ph type="sldNum" sz="quarter" idx="10"/>
          </p:nvPr>
        </p:nvSpPr>
        <p:spPr/>
        <p:txBody>
          <a:bodyPr/>
          <a:lstStyle/>
          <a:p>
            <a:fld id="{8AB9F5D9-A55A-4736-91E9-19D5FD05D249}" type="slidenum">
              <a:rPr lang="en-US" smtClean="0"/>
              <a:t>108</a:t>
            </a:fld>
            <a:endParaRPr lang="en-US" dirty="0"/>
          </a:p>
        </p:txBody>
      </p:sp>
    </p:spTree>
    <p:extLst>
      <p:ext uri="{BB962C8B-B14F-4D97-AF65-F5344CB8AC3E}">
        <p14:creationId xmlns:p14="http://schemas.microsoft.com/office/powerpoint/2010/main" val="367560123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9850"/>
            <a:ext cx="8839200" cy="456025"/>
          </a:xfrm>
        </p:spPr>
        <p:txBody>
          <a:bodyPr/>
          <a:lstStyle/>
          <a:p>
            <a:r>
              <a:rPr lang="en-US" dirty="0" smtClean="0"/>
              <a:t>Flexibility Challenge for Accelerators</a:t>
            </a:r>
            <a:endParaRPr lang="en-US" dirty="0"/>
          </a:p>
        </p:txBody>
      </p:sp>
      <p:sp>
        <p:nvSpPr>
          <p:cNvPr id="3" name="Text Placeholder 2"/>
          <p:cNvSpPr>
            <a:spLocks noGrp="1"/>
          </p:cNvSpPr>
          <p:nvPr>
            <p:ph type="body" idx="1"/>
          </p:nvPr>
        </p:nvSpPr>
        <p:spPr>
          <a:xfrm>
            <a:off x="457200" y="1066800"/>
            <a:ext cx="8839200" cy="4967700"/>
          </a:xfrm>
        </p:spPr>
        <p:txBody>
          <a:bodyPr/>
          <a:lstStyle/>
          <a:p>
            <a:r>
              <a:rPr lang="en-US" sz="2800" dirty="0" smtClean="0">
                <a:sym typeface="Wingdings" panose="05000000000000000000" pitchFamily="2" charset="2"/>
              </a:rPr>
              <a:t>ASICs: specialization  less flexibility </a:t>
            </a:r>
          </a:p>
          <a:p>
            <a:pPr lvl="1"/>
            <a:r>
              <a:rPr lang="en-US" sz="2000" dirty="0" smtClean="0">
                <a:sym typeface="Wingdings" panose="05000000000000000000" pitchFamily="2" charset="2"/>
              </a:rPr>
              <a:t>Covering smaller variety of computations </a:t>
            </a:r>
          </a:p>
          <a:p>
            <a:pPr lvl="1"/>
            <a:r>
              <a:rPr lang="en-US" sz="2000" dirty="0">
                <a:sym typeface="Wingdings" panose="05000000000000000000" pitchFamily="2" charset="2"/>
              </a:rPr>
              <a:t>D</a:t>
            </a:r>
            <a:r>
              <a:rPr lang="en-US" sz="2000" dirty="0" smtClean="0">
                <a:sym typeface="Wingdings" panose="05000000000000000000" pitchFamily="2" charset="2"/>
              </a:rPr>
              <a:t>emanded quantity of accelerator is high  works</a:t>
            </a:r>
          </a:p>
          <a:p>
            <a:pPr lvl="1"/>
            <a:r>
              <a:rPr lang="en-US" sz="2000" dirty="0">
                <a:sym typeface="Wingdings" panose="05000000000000000000" pitchFamily="2" charset="2"/>
              </a:rPr>
              <a:t>Demanded quantity of accelerator is </a:t>
            </a:r>
            <a:r>
              <a:rPr lang="en-US" sz="2000" dirty="0" smtClean="0">
                <a:sym typeface="Wingdings" panose="05000000000000000000" pitchFamily="2" charset="2"/>
              </a:rPr>
              <a:t>not high enough  problem</a:t>
            </a:r>
          </a:p>
          <a:p>
            <a:pPr lvl="2"/>
            <a:r>
              <a:rPr lang="en-US" sz="1800" dirty="0" smtClean="0">
                <a:sym typeface="Wingdings" panose="05000000000000000000" pitchFamily="2" charset="2"/>
              </a:rPr>
              <a:t>Cost of the specialization not justifiable</a:t>
            </a:r>
          </a:p>
          <a:p>
            <a:pPr lvl="2"/>
            <a:r>
              <a:rPr lang="en-US" sz="2000" dirty="0" smtClean="0">
                <a:sym typeface="Wingdings" panose="05000000000000000000" pitchFamily="2" charset="2"/>
              </a:rPr>
              <a:t>Buy back some flexibility to cover more computations</a:t>
            </a:r>
          </a:p>
          <a:p>
            <a:r>
              <a:rPr lang="en-US" sz="2800" dirty="0" smtClean="0">
                <a:sym typeface="Wingdings" panose="05000000000000000000" pitchFamily="2" charset="2"/>
              </a:rPr>
              <a:t>FPGAs: both specialization and flexibility</a:t>
            </a:r>
          </a:p>
          <a:p>
            <a:pPr lvl="1"/>
            <a:r>
              <a:rPr lang="en-US" sz="2000" dirty="0" smtClean="0">
                <a:sym typeface="Wingdings" panose="05000000000000000000" pitchFamily="2" charset="2"/>
              </a:rPr>
              <a:t>FPGA overhead</a:t>
            </a:r>
          </a:p>
          <a:p>
            <a:pPr lvl="1"/>
            <a:r>
              <a:rPr lang="en-US" sz="2000" dirty="0" smtClean="0">
                <a:sym typeface="Wingdings" panose="05000000000000000000" pitchFamily="2" charset="2"/>
              </a:rPr>
              <a:t>Less efficient than</a:t>
            </a:r>
            <a:r>
              <a:rPr lang="en-US" sz="2000" dirty="0" smtClean="0"/>
              <a:t> ASIC</a:t>
            </a:r>
            <a:endParaRPr lang="en-US" sz="2000" dirty="0" smtClean="0">
              <a:solidFill>
                <a:srgbClr val="FF0000"/>
              </a:solidFill>
            </a:endParaRPr>
          </a:p>
          <a:p>
            <a:r>
              <a:rPr lang="en-US" sz="2800" dirty="0" smtClean="0">
                <a:solidFill>
                  <a:srgbClr val="FF0000"/>
                </a:solidFill>
              </a:rPr>
              <a:t>Merit of specialization &gt; FPGA overhead?</a:t>
            </a:r>
          </a:p>
          <a:p>
            <a:pPr lvl="2"/>
            <a:r>
              <a:rPr lang="en-US" sz="2000" dirty="0" smtClean="0">
                <a:solidFill>
                  <a:srgbClr val="FF0000"/>
                </a:solidFill>
              </a:rPr>
              <a:t>FPGA-based accelerator for target applications </a:t>
            </a:r>
          </a:p>
        </p:txBody>
      </p:sp>
      <p:sp>
        <p:nvSpPr>
          <p:cNvPr id="4" name="Slide Number Placeholder 3"/>
          <p:cNvSpPr>
            <a:spLocks noGrp="1"/>
          </p:cNvSpPr>
          <p:nvPr>
            <p:ph type="sldNum" sz="quarter" idx="10"/>
          </p:nvPr>
        </p:nvSpPr>
        <p:spPr/>
        <p:txBody>
          <a:bodyPr/>
          <a:lstStyle/>
          <a:p>
            <a:fld id="{8AB9F5D9-A55A-4736-91E9-19D5FD05D249}" type="slidenum">
              <a:rPr lang="en-US" smtClean="0"/>
              <a:t>109</a:t>
            </a:fld>
            <a:endParaRPr lang="en-US" dirty="0"/>
          </a:p>
        </p:txBody>
      </p:sp>
    </p:spTree>
    <p:extLst>
      <p:ext uri="{BB962C8B-B14F-4D97-AF65-F5344CB8AC3E}">
        <p14:creationId xmlns:p14="http://schemas.microsoft.com/office/powerpoint/2010/main" val="2851353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ctrTitle"/>
          </p:nvPr>
        </p:nvSpPr>
        <p:spPr>
          <a:xfrm>
            <a:off x="609600" y="2362200"/>
            <a:ext cx="8229600" cy="861744"/>
          </a:xfrm>
          <a:prstGeom prst="rect">
            <a:avLst/>
          </a:prstGeom>
        </p:spPr>
        <p:txBody>
          <a:bodyPr lIns="91425" tIns="91425" rIns="91425" bIns="91425" anchor="t" anchorCtr="0">
            <a:spAutoFit/>
          </a:bodyPr>
          <a:lstStyle/>
          <a:p>
            <a:pPr indent="0">
              <a:buNone/>
            </a:pPr>
            <a:r>
              <a:rPr lang="en-US" sz="4400" dirty="0" smtClean="0"/>
              <a:t>Gorilla++ </a:t>
            </a:r>
            <a:endParaRPr lang="x-none" sz="4400" dirty="0"/>
          </a:p>
        </p:txBody>
      </p:sp>
      <p:sp>
        <p:nvSpPr>
          <p:cNvPr id="350" name="Shape 350"/>
          <p:cNvSpPr txBox="1">
            <a:spLocks noGrp="1"/>
          </p:cNvSpPr>
          <p:nvPr>
            <p:ph type="subTitle" idx="1"/>
          </p:nvPr>
        </p:nvSpPr>
        <p:spPr>
          <a:xfrm>
            <a:off x="457200" y="4955189"/>
            <a:ext cx="8229600" cy="1643400"/>
          </a:xfrm>
          <a:prstGeom prst="rect">
            <a:avLst/>
          </a:prstGeom>
        </p:spPr>
        <p:txBody>
          <a:bodyPr lIns="91425" tIns="91425" rIns="91425" bIns="91425" anchor="t" anchorCtr="0">
            <a:spAutoFit/>
          </a:bodyPr>
          <a:lstStyle/>
          <a:p>
            <a:endParaRPr dirty="0"/>
          </a:p>
        </p:txBody>
      </p:sp>
    </p:spTree>
  </p:cSld>
  <p:clrMapOvr>
    <a:masterClrMapping/>
  </p:clrMapOvr>
  <p:transition spd="slow">
    <p:cut/>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9850"/>
            <a:ext cx="8839200" cy="456025"/>
          </a:xfrm>
        </p:spPr>
        <p:txBody>
          <a:bodyPr/>
          <a:lstStyle/>
          <a:p>
            <a:r>
              <a:rPr lang="en-US" dirty="0" smtClean="0"/>
              <a:t>Design Challenge for Accelerators</a:t>
            </a:r>
            <a:endParaRPr lang="en-US" dirty="0"/>
          </a:p>
        </p:txBody>
      </p:sp>
      <p:sp>
        <p:nvSpPr>
          <p:cNvPr id="3" name="Text Placeholder 2"/>
          <p:cNvSpPr>
            <a:spLocks noGrp="1"/>
          </p:cNvSpPr>
          <p:nvPr>
            <p:ph type="body" idx="1"/>
          </p:nvPr>
        </p:nvSpPr>
        <p:spPr>
          <a:xfrm>
            <a:off x="127715" y="990600"/>
            <a:ext cx="9144000" cy="4967700"/>
          </a:xfrm>
        </p:spPr>
        <p:txBody>
          <a:bodyPr/>
          <a:lstStyle/>
          <a:p>
            <a:r>
              <a:rPr lang="en-US" sz="2800" dirty="0" smtClean="0"/>
              <a:t>HLS (High-Level Synthesis) quality of results</a:t>
            </a:r>
          </a:p>
          <a:p>
            <a:pPr lvl="1"/>
            <a:r>
              <a:rPr lang="en-US" sz="2000" dirty="0" smtClean="0"/>
              <a:t>Less efficient than hand-designed micro-architectures</a:t>
            </a:r>
          </a:p>
          <a:p>
            <a:pPr lvl="2"/>
            <a:r>
              <a:rPr lang="en-US" sz="2000" dirty="0" smtClean="0"/>
              <a:t>Efficient micro-architectures: exploits different types of parallelisms</a:t>
            </a:r>
          </a:p>
          <a:p>
            <a:pPr lvl="2"/>
            <a:r>
              <a:rPr lang="en-US" sz="2000" dirty="0" smtClean="0"/>
              <a:t>Conventional HLS: exploits only few types</a:t>
            </a:r>
          </a:p>
          <a:p>
            <a:pPr lvl="1"/>
            <a:r>
              <a:rPr lang="en-US" sz="2000" dirty="0" smtClean="0"/>
              <a:t>Designer provides micro-architecture: Architecture-centric HLS</a:t>
            </a:r>
          </a:p>
          <a:p>
            <a:pPr lvl="1"/>
            <a:r>
              <a:rPr lang="en-US" sz="2000" dirty="0" smtClean="0"/>
              <a:t>Designer provides hints about micro-architecture: Modern HLS tools</a:t>
            </a:r>
            <a:endParaRPr lang="en-US" sz="2000" dirty="0"/>
          </a:p>
          <a:p>
            <a:pPr lvl="1"/>
            <a:r>
              <a:rPr lang="en-US" sz="2000" dirty="0" smtClean="0"/>
              <a:t>Start from non-sequential programming model: e.g., SDF </a:t>
            </a:r>
          </a:p>
          <a:p>
            <a:pPr lvl="2"/>
            <a:r>
              <a:rPr lang="en-US" sz="2000" dirty="0" smtClean="0"/>
              <a:t>Regular computation  </a:t>
            </a:r>
          </a:p>
          <a:p>
            <a:r>
              <a:rPr lang="en-US" sz="2800" dirty="0" smtClean="0">
                <a:solidFill>
                  <a:srgbClr val="FF0000"/>
                </a:solidFill>
              </a:rPr>
              <a:t>A methodology  to improve designer’s productivity?</a:t>
            </a:r>
          </a:p>
          <a:p>
            <a:pPr lvl="1"/>
            <a:r>
              <a:rPr lang="en-US" sz="2200" dirty="0">
                <a:solidFill>
                  <a:srgbClr val="FF0000"/>
                </a:solidFill>
              </a:rPr>
              <a:t>E</a:t>
            </a:r>
            <a:r>
              <a:rPr lang="en-US" sz="2200" dirty="0" smtClean="0">
                <a:solidFill>
                  <a:srgbClr val="FF0000"/>
                </a:solidFill>
              </a:rPr>
              <a:t>xploits different parallelization opportunities automatically</a:t>
            </a:r>
            <a:endParaRPr lang="en-US" sz="2200" dirty="0">
              <a:solidFill>
                <a:srgbClr val="FF0000"/>
              </a:solidFill>
            </a:endParaRPr>
          </a:p>
          <a:p>
            <a:pPr lvl="1"/>
            <a:r>
              <a:rPr lang="en-US" sz="2200" dirty="0">
                <a:solidFill>
                  <a:srgbClr val="FF0000"/>
                </a:solidFill>
              </a:rPr>
              <a:t>M</a:t>
            </a:r>
            <a:r>
              <a:rPr lang="en-US" sz="2200" dirty="0" smtClean="0">
                <a:solidFill>
                  <a:srgbClr val="FF0000"/>
                </a:solidFill>
              </a:rPr>
              <a:t>ore generic applications than SDF</a:t>
            </a:r>
          </a:p>
          <a:p>
            <a:pPr marL="457200" lvl="1" indent="0">
              <a:buNone/>
            </a:pPr>
            <a:endParaRPr lang="en-US" dirty="0" smtClean="0">
              <a:solidFill>
                <a:srgbClr val="FF0000"/>
              </a:solidFill>
            </a:endParaRPr>
          </a:p>
          <a:p>
            <a:pPr marL="914400" lvl="2" indent="0">
              <a:buNone/>
            </a:pPr>
            <a:endParaRPr lang="en-US" dirty="0" smtClean="0">
              <a:solidFill>
                <a:srgbClr val="FF0000"/>
              </a:solidFill>
            </a:endParaRPr>
          </a:p>
        </p:txBody>
      </p:sp>
      <p:sp>
        <p:nvSpPr>
          <p:cNvPr id="4" name="Slide Number Placeholder 3"/>
          <p:cNvSpPr>
            <a:spLocks noGrp="1"/>
          </p:cNvSpPr>
          <p:nvPr>
            <p:ph type="sldNum" sz="quarter" idx="10"/>
          </p:nvPr>
        </p:nvSpPr>
        <p:spPr/>
        <p:txBody>
          <a:bodyPr/>
          <a:lstStyle/>
          <a:p>
            <a:fld id="{8AB9F5D9-A55A-4736-91E9-19D5FD05D249}" type="slidenum">
              <a:rPr lang="en-US" smtClean="0"/>
              <a:t>110</a:t>
            </a:fld>
            <a:endParaRPr lang="en-US" dirty="0"/>
          </a:p>
        </p:txBody>
      </p:sp>
    </p:spTree>
    <p:extLst>
      <p:ext uri="{BB962C8B-B14F-4D97-AF65-F5344CB8AC3E}">
        <p14:creationId xmlns:p14="http://schemas.microsoft.com/office/powerpoint/2010/main" val="3758952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111</a:t>
            </a:fld>
            <a:endParaRPr lang="en-US" dirty="0"/>
          </a:p>
        </p:txBody>
      </p:sp>
      <p:sp>
        <p:nvSpPr>
          <p:cNvPr id="3" name="Title 2"/>
          <p:cNvSpPr>
            <a:spLocks noGrp="1"/>
          </p:cNvSpPr>
          <p:nvPr>
            <p:ph type="title"/>
          </p:nvPr>
        </p:nvSpPr>
        <p:spPr>
          <a:xfrm>
            <a:off x="429599" y="-914759"/>
            <a:ext cx="9144000" cy="914759"/>
          </a:xfrm>
        </p:spPr>
        <p:txBody>
          <a:bodyPr/>
          <a:lstStyle/>
          <a:p>
            <a:r>
              <a:rPr lang="en-US" dirty="0" smtClean="0"/>
              <a:t>Scaling the Performance - Projection</a:t>
            </a:r>
            <a:endParaRPr lang="en-US" dirty="0"/>
          </a:p>
        </p:txBody>
      </p:sp>
      <p:sp>
        <p:nvSpPr>
          <p:cNvPr id="6" name="Content Placeholder 2"/>
          <p:cNvSpPr txBox="1">
            <a:spLocks/>
          </p:cNvSpPr>
          <p:nvPr/>
        </p:nvSpPr>
        <p:spPr>
          <a:xfrm>
            <a:off x="381000" y="5029200"/>
            <a:ext cx="9159942" cy="1486795"/>
          </a:xfrm>
          <a:prstGeom prst="rect">
            <a:avLst/>
          </a:prstGeom>
        </p:spPr>
        <p:txBody>
          <a:bodyPr vert="horz" lIns="0" tIns="45720" rIns="0" bIns="45720" rtlCol="0">
            <a:normAutofit fontScale="4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200" b="1"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5500" dirty="0" smtClean="0">
                <a:solidFill>
                  <a:srgbClr val="000000"/>
                </a:solidFill>
              </a:rPr>
              <a:t>Projecting the performance of Xeon +  In-line accelerator</a:t>
            </a:r>
          </a:p>
          <a:p>
            <a:pPr lvl="1">
              <a:buFont typeface="Wingdings" charset="2"/>
              <a:buChar char="§"/>
            </a:pPr>
            <a:r>
              <a:rPr lang="en-US" sz="5000" dirty="0" smtClean="0">
                <a:solidFill>
                  <a:srgbClr val="000000"/>
                </a:solidFill>
              </a:rPr>
              <a:t>Assumes </a:t>
            </a:r>
            <a:r>
              <a:rPr lang="en-US" sz="5000" dirty="0">
                <a:solidFill>
                  <a:srgbClr val="000000"/>
                </a:solidFill>
              </a:rPr>
              <a:t>u</a:t>
            </a:r>
            <a:r>
              <a:rPr lang="en-US" sz="5000" dirty="0" smtClean="0">
                <a:solidFill>
                  <a:srgbClr val="000000"/>
                </a:solidFill>
              </a:rPr>
              <a:t>nused cores can be clock gated</a:t>
            </a:r>
          </a:p>
          <a:p>
            <a:pPr lvl="1">
              <a:buFont typeface="Wingdings" charset="2"/>
              <a:buChar char="§"/>
            </a:pPr>
            <a:r>
              <a:rPr lang="en-US" sz="5000" dirty="0" smtClean="0">
                <a:solidFill>
                  <a:srgbClr val="000000"/>
                </a:solidFill>
              </a:rPr>
              <a:t>Almost the same 3.15M reqs/sec throughput as dual package configuration</a:t>
            </a:r>
            <a:endParaRPr lang="en-US" sz="5000" dirty="0">
              <a:solidFill>
                <a:srgbClr val="000000"/>
              </a:solidFill>
            </a:endParaRPr>
          </a:p>
          <a:p>
            <a:pPr lvl="2">
              <a:buFont typeface="Wingdings" charset="2"/>
              <a:buChar char="§"/>
            </a:pPr>
            <a:r>
              <a:rPr lang="en-US" sz="4800" dirty="0" smtClean="0">
                <a:solidFill>
                  <a:srgbClr val="000000"/>
                </a:solidFill>
              </a:rPr>
              <a:t>Eight engines (fast path) + single Xeon core (slow path) + Xeon un-core</a:t>
            </a:r>
          </a:p>
          <a:p>
            <a:pPr lvl="2">
              <a:buFont typeface="Wingdings" charset="2"/>
              <a:buChar char="§"/>
            </a:pPr>
            <a:r>
              <a:rPr lang="en-US" sz="4800" dirty="0" smtClean="0">
                <a:solidFill>
                  <a:srgbClr val="000000"/>
                </a:solidFill>
              </a:rPr>
              <a:t>3.6X more energy efficient</a:t>
            </a:r>
            <a:endParaRPr lang="en-US" dirty="0" smtClean="0">
              <a:solidFill>
                <a:srgbClr val="000000"/>
              </a:solidFill>
            </a:endParaRPr>
          </a:p>
        </p:txBody>
      </p:sp>
      <p:graphicFrame>
        <p:nvGraphicFramePr>
          <p:cNvPr id="7" name="Chart 6"/>
          <p:cNvGraphicFramePr>
            <a:graphicFrameLocks/>
          </p:cNvGraphicFramePr>
          <p:nvPr>
            <p:extLst/>
          </p:nvPr>
        </p:nvGraphicFramePr>
        <p:xfrm>
          <a:off x="373029" y="1146666"/>
          <a:ext cx="8397942" cy="361950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
          <p:cNvSpPr txBox="1"/>
          <p:nvPr/>
        </p:nvSpPr>
        <p:spPr>
          <a:xfrm>
            <a:off x="2514600" y="1981206"/>
            <a:ext cx="3581400" cy="784952"/>
          </a:xfrm>
          <a:prstGeom prst="rect">
            <a:avLst/>
          </a:prstGeom>
          <a:ln>
            <a:solidFill>
              <a:sysClr val="windowText" lastClr="000000"/>
            </a:solidFill>
          </a:ln>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600" dirty="0" smtClean="0"/>
              <a:t>Network</a:t>
            </a:r>
            <a:r>
              <a:rPr lang="en-US" sz="1600" dirty="0"/>
              <a:t>: </a:t>
            </a:r>
            <a:r>
              <a:rPr lang="en-US" sz="1600" dirty="0" smtClean="0"/>
              <a:t>30% (3G bits/sec)</a:t>
            </a:r>
            <a:endParaRPr lang="en-US" sz="1600" dirty="0"/>
          </a:p>
          <a:p>
            <a:r>
              <a:rPr lang="en-US" sz="1600" dirty="0" smtClean="0"/>
              <a:t>FPGA</a:t>
            </a:r>
            <a:r>
              <a:rPr lang="en-US" sz="1600" baseline="0" dirty="0" smtClean="0"/>
              <a:t> </a:t>
            </a:r>
            <a:r>
              <a:rPr lang="en-US" sz="1600" baseline="0" dirty="0"/>
              <a:t>area: </a:t>
            </a:r>
            <a:r>
              <a:rPr lang="en-US" sz="1600" dirty="0" smtClean="0"/>
              <a:t>40</a:t>
            </a:r>
            <a:r>
              <a:rPr lang="en-US" sz="1600" baseline="0" dirty="0" smtClean="0"/>
              <a:t>% (69600 LUTs)</a:t>
            </a:r>
            <a:endParaRPr lang="en-US" sz="1600" baseline="0" dirty="0"/>
          </a:p>
          <a:p>
            <a:r>
              <a:rPr lang="en-US" sz="1600" baseline="0" dirty="0" smtClean="0"/>
              <a:t>Memory </a:t>
            </a:r>
            <a:r>
              <a:rPr lang="en-US" sz="1600" baseline="0" dirty="0"/>
              <a:t>BW: </a:t>
            </a:r>
            <a:r>
              <a:rPr lang="en-US" sz="1600" baseline="0" dirty="0" smtClean="0"/>
              <a:t>2.3% (1.15G</a:t>
            </a:r>
            <a:r>
              <a:rPr lang="en-US" sz="1600" dirty="0" smtClean="0"/>
              <a:t> bytes/sec)</a:t>
            </a:r>
            <a:endParaRPr lang="en-US" sz="1600" dirty="0"/>
          </a:p>
        </p:txBody>
      </p:sp>
      <p:cxnSp>
        <p:nvCxnSpPr>
          <p:cNvPr id="13" name="Straight Arrow Connector 12"/>
          <p:cNvCxnSpPr>
            <a:endCxn id="12" idx="0"/>
          </p:cNvCxnSpPr>
          <p:nvPr/>
        </p:nvCxnSpPr>
        <p:spPr>
          <a:xfrm>
            <a:off x="2971800" y="1600200"/>
            <a:ext cx="1333500" cy="3810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752600" y="4578931"/>
            <a:ext cx="6248400" cy="369332"/>
          </a:xfrm>
          <a:prstGeom prst="rect">
            <a:avLst/>
          </a:prstGeom>
          <a:noFill/>
        </p:spPr>
        <p:txBody>
          <a:bodyPr wrap="square" rtlCol="0">
            <a:spAutoFit/>
          </a:bodyPr>
          <a:lstStyle/>
          <a:p>
            <a:r>
              <a:rPr lang="en-US" dirty="0">
                <a:solidFill>
                  <a:srgbClr val="000000">
                    <a:lumMod val="65000"/>
                    <a:lumOff val="35000"/>
                  </a:srgbClr>
                </a:solidFill>
              </a:rPr>
              <a:t>Number of cores/engines is labeled for each data point</a:t>
            </a:r>
          </a:p>
        </p:txBody>
      </p:sp>
      <p:cxnSp>
        <p:nvCxnSpPr>
          <p:cNvPr id="19" name="Straight Arrow Connector 18"/>
          <p:cNvCxnSpPr/>
          <p:nvPr/>
        </p:nvCxnSpPr>
        <p:spPr>
          <a:xfrm flipH="1" flipV="1">
            <a:off x="6400800" y="1752600"/>
            <a:ext cx="228600" cy="404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45495" y="2081201"/>
            <a:ext cx="1120209" cy="646331"/>
          </a:xfrm>
          <a:prstGeom prst="rect">
            <a:avLst/>
          </a:prstGeom>
          <a:noFill/>
        </p:spPr>
        <p:txBody>
          <a:bodyPr wrap="square" rtlCol="0">
            <a:spAutoFit/>
          </a:bodyPr>
          <a:lstStyle/>
          <a:p>
            <a:r>
              <a:rPr lang="en-US" dirty="0" smtClean="0"/>
              <a:t>Two Xeons</a:t>
            </a:r>
            <a:endParaRPr lang="en-US" dirty="0"/>
          </a:p>
        </p:txBody>
      </p:sp>
      <p:sp>
        <p:nvSpPr>
          <p:cNvPr id="14" name="Title 1"/>
          <p:cNvSpPr txBox="1">
            <a:spLocks/>
          </p:cNvSpPr>
          <p:nvPr/>
        </p:nvSpPr>
        <p:spPr>
          <a:xfrm>
            <a:off x="0" y="0"/>
            <a:ext cx="9144000" cy="914759"/>
          </a:xfrm>
          <a:prstGeom prst="rect">
            <a:avLst/>
          </a:prstGeom>
        </p:spPr>
        <p:txBody>
          <a:bodyPr vert="horz" lIns="274320" tIns="45720" rIns="274320" bIns="45720" rtlCol="0" anchor="ctr">
            <a:normAutofit/>
          </a:bodyPr>
          <a:lstStyle>
            <a:lvl1pPr algn="l" defTabSz="914400" rtl="0" eaLnBrk="1" latinLnBrk="0" hangingPunct="1">
              <a:lnSpc>
                <a:spcPct val="85000"/>
              </a:lnSpc>
              <a:spcBef>
                <a:spcPct val="0"/>
              </a:spcBef>
              <a:buNone/>
              <a:defRPr sz="3600" b="1" kern="1200" spc="-50" baseline="0">
                <a:solidFill>
                  <a:schemeClr val="bg1"/>
                </a:solidFill>
                <a:latin typeface="+mj-lt"/>
                <a:ea typeface="+mj-ea"/>
                <a:cs typeface="+mj-cs"/>
              </a:defRPr>
            </a:lvl1pPr>
          </a:lstStyle>
          <a:p>
            <a:r>
              <a:rPr lang="en-US" dirty="0" smtClean="0"/>
              <a:t>Scaling the Performance - Projection</a:t>
            </a:r>
            <a:endParaRPr lang="en-US" dirty="0"/>
          </a:p>
        </p:txBody>
      </p:sp>
    </p:spTree>
    <p:extLst>
      <p:ext uri="{BB962C8B-B14F-4D97-AF65-F5344CB8AC3E}">
        <p14:creationId xmlns:p14="http://schemas.microsoft.com/office/powerpoint/2010/main" val="383627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Text Placeholder 2"/>
          <p:cNvSpPr>
            <a:spLocks noGrp="1"/>
          </p:cNvSpPr>
          <p:nvPr>
            <p:ph type="body" idx="1"/>
          </p:nvPr>
        </p:nvSpPr>
        <p:spPr>
          <a:xfrm>
            <a:off x="457200" y="1388650"/>
            <a:ext cx="8229600" cy="4967700"/>
          </a:xfrm>
        </p:spPr>
        <p:txBody>
          <a:bodyPr/>
          <a:lstStyle/>
          <a:p>
            <a:r>
              <a:rPr lang="en-US" dirty="0" err="1" smtClean="0"/>
              <a:t>Magilla</a:t>
            </a:r>
            <a:r>
              <a:rPr lang="en-US" dirty="0" smtClean="0"/>
              <a:t> - developed in </a:t>
            </a:r>
            <a:r>
              <a:rPr lang="en-US" dirty="0" err="1"/>
              <a:t>A</a:t>
            </a:r>
            <a:r>
              <a:rPr lang="en-US" dirty="0" err="1" smtClean="0"/>
              <a:t>vici</a:t>
            </a:r>
            <a:r>
              <a:rPr lang="en-US" dirty="0" smtClean="0"/>
              <a:t> company</a:t>
            </a:r>
            <a:endParaRPr lang="en-US" dirty="0"/>
          </a:p>
          <a:p>
            <a:pPr lvl="1"/>
            <a:r>
              <a:rPr lang="en-US" dirty="0" smtClean="0"/>
              <a:t>Network processing on FPGA</a:t>
            </a:r>
          </a:p>
          <a:p>
            <a:r>
              <a:rPr lang="en-US" dirty="0" smtClean="0"/>
              <a:t>Gorilla  - FPGA2012 paper</a:t>
            </a:r>
          </a:p>
          <a:p>
            <a:pPr lvl="1"/>
            <a:r>
              <a:rPr lang="en-US" dirty="0" smtClean="0"/>
              <a:t>Decoupling the functionality and micro-architecture </a:t>
            </a:r>
          </a:p>
          <a:p>
            <a:r>
              <a:rPr lang="en-US" dirty="0" smtClean="0"/>
              <a:t>Gorilla++ - work in progress </a:t>
            </a:r>
          </a:p>
          <a:p>
            <a:pPr lvl="1"/>
            <a:r>
              <a:rPr lang="en-US" dirty="0" smtClean="0"/>
              <a:t>Composition templates</a:t>
            </a:r>
          </a:p>
          <a:p>
            <a:pPr lvl="1"/>
            <a:r>
              <a:rPr lang="en-US" dirty="0" smtClean="0"/>
              <a:t>Automatic refinement</a:t>
            </a:r>
            <a:endParaRPr lang="en-US" dirty="0"/>
          </a:p>
        </p:txBody>
      </p:sp>
      <p:sp>
        <p:nvSpPr>
          <p:cNvPr id="4" name="Slide Number Placeholder 3"/>
          <p:cNvSpPr>
            <a:spLocks noGrp="1"/>
          </p:cNvSpPr>
          <p:nvPr>
            <p:ph type="sldNum" sz="quarter" idx="10"/>
          </p:nvPr>
        </p:nvSpPr>
        <p:spPr/>
        <p:txBody>
          <a:bodyPr/>
          <a:lstStyle/>
          <a:p>
            <a:fld id="{8AB9F5D9-A55A-4736-91E9-19D5FD05D249}" type="slidenum">
              <a:rPr lang="en-US" smtClean="0"/>
              <a:t>12</a:t>
            </a:fld>
            <a:endParaRPr lang="en-US" dirty="0"/>
          </a:p>
        </p:txBody>
      </p:sp>
    </p:spTree>
    <p:extLst>
      <p:ext uri="{BB962C8B-B14F-4D97-AF65-F5344CB8AC3E}">
        <p14:creationId xmlns:p14="http://schemas.microsoft.com/office/powerpoint/2010/main" val="127528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743220" y="1219199"/>
            <a:ext cx="5348911" cy="2592801"/>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Design Components</a:t>
            </a:r>
            <a:endParaRPr lang="en-US" dirty="0"/>
          </a:p>
        </p:txBody>
      </p:sp>
      <p:sp>
        <p:nvSpPr>
          <p:cNvPr id="4" name="Slide Number Placeholder 3"/>
          <p:cNvSpPr>
            <a:spLocks noGrp="1"/>
          </p:cNvSpPr>
          <p:nvPr>
            <p:ph type="sldNum" sz="quarter" idx="10"/>
          </p:nvPr>
        </p:nvSpPr>
        <p:spPr/>
        <p:txBody>
          <a:bodyPr/>
          <a:lstStyle/>
          <a:p>
            <a:fld id="{8AB9F5D9-A55A-4736-91E9-19D5FD05D249}" type="slidenum">
              <a:rPr lang="en-US" smtClean="0"/>
              <a:t>13</a:t>
            </a:fld>
            <a:endParaRPr lang="en-US" dirty="0"/>
          </a:p>
        </p:txBody>
      </p:sp>
      <p:sp>
        <p:nvSpPr>
          <p:cNvPr id="5" name="Rectangle 4"/>
          <p:cNvSpPr/>
          <p:nvPr/>
        </p:nvSpPr>
        <p:spPr>
          <a:xfrm>
            <a:off x="5087799" y="2083275"/>
            <a:ext cx="1734226" cy="863362"/>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p:cNvCxnSpPr/>
          <p:nvPr/>
        </p:nvCxnSpPr>
        <p:spPr>
          <a:xfrm flipV="1">
            <a:off x="6822026" y="2514956"/>
            <a:ext cx="664624" cy="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3"/>
            <a:endCxn id="5" idx="1"/>
          </p:cNvCxnSpPr>
          <p:nvPr/>
        </p:nvCxnSpPr>
        <p:spPr>
          <a:xfrm>
            <a:off x="4543644" y="2031881"/>
            <a:ext cx="544155" cy="4830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809419" y="1600200"/>
            <a:ext cx="1734226" cy="863362"/>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2760750" y="2689767"/>
            <a:ext cx="1734226" cy="863362"/>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Arrow Connector 11"/>
          <p:cNvCxnSpPr>
            <a:stCxn id="11" idx="3"/>
            <a:endCxn id="5" idx="1"/>
          </p:cNvCxnSpPr>
          <p:nvPr/>
        </p:nvCxnSpPr>
        <p:spPr>
          <a:xfrm flipV="1">
            <a:off x="4494977" y="2514956"/>
            <a:ext cx="592824" cy="6064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flipV="1">
            <a:off x="2114839" y="2031881"/>
            <a:ext cx="694578" cy="4830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371600" y="2521632"/>
            <a:ext cx="74323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1" idx="1"/>
          </p:cNvCxnSpPr>
          <p:nvPr/>
        </p:nvCxnSpPr>
        <p:spPr>
          <a:xfrm>
            <a:off x="2114839" y="2514956"/>
            <a:ext cx="645910" cy="6064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5468035" y="2202424"/>
            <a:ext cx="461810" cy="569485"/>
          </a:xfrm>
          <a:custGeom>
            <a:avLst/>
            <a:gdLst>
              <a:gd name="connsiteX0" fmla="*/ 220659 w 220659"/>
              <a:gd name="connsiteY0" fmla="*/ 0 h 478971"/>
              <a:gd name="connsiteX1" fmla="*/ 119059 w 220659"/>
              <a:gd name="connsiteY1" fmla="*/ 14514 h 478971"/>
              <a:gd name="connsiteX2" fmla="*/ 61001 w 220659"/>
              <a:gd name="connsiteY2" fmla="*/ 43542 h 478971"/>
              <a:gd name="connsiteX3" fmla="*/ 17459 w 220659"/>
              <a:gd name="connsiteY3" fmla="*/ 58057 h 478971"/>
              <a:gd name="connsiteX4" fmla="*/ 17459 w 220659"/>
              <a:gd name="connsiteY4" fmla="*/ 174171 h 478971"/>
              <a:gd name="connsiteX5" fmla="*/ 61001 w 220659"/>
              <a:gd name="connsiteY5" fmla="*/ 188685 h 478971"/>
              <a:gd name="connsiteX6" fmla="*/ 104544 w 220659"/>
              <a:gd name="connsiteY6" fmla="*/ 217714 h 478971"/>
              <a:gd name="connsiteX7" fmla="*/ 148087 w 220659"/>
              <a:gd name="connsiteY7" fmla="*/ 232228 h 478971"/>
              <a:gd name="connsiteX8" fmla="*/ 191630 w 220659"/>
              <a:gd name="connsiteY8" fmla="*/ 275771 h 478971"/>
              <a:gd name="connsiteX9" fmla="*/ 177116 w 220659"/>
              <a:gd name="connsiteY9" fmla="*/ 377371 h 478971"/>
              <a:gd name="connsiteX10" fmla="*/ 90030 w 220659"/>
              <a:gd name="connsiteY10" fmla="*/ 435428 h 478971"/>
              <a:gd name="connsiteX11" fmla="*/ 61001 w 220659"/>
              <a:gd name="connsiteY11" fmla="*/ 478971 h 47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659" h="478971">
                <a:moveTo>
                  <a:pt x="220659" y="0"/>
                </a:moveTo>
                <a:cubicBezTo>
                  <a:pt x="186792" y="4838"/>
                  <a:pt x="152064" y="5513"/>
                  <a:pt x="119059" y="14514"/>
                </a:cubicBezTo>
                <a:cubicBezTo>
                  <a:pt x="98185" y="20207"/>
                  <a:pt x="80888" y="35019"/>
                  <a:pt x="61001" y="43542"/>
                </a:cubicBezTo>
                <a:cubicBezTo>
                  <a:pt x="46939" y="49569"/>
                  <a:pt x="31973" y="53219"/>
                  <a:pt x="17459" y="58057"/>
                </a:cubicBezTo>
                <a:cubicBezTo>
                  <a:pt x="3591" y="99659"/>
                  <a:pt x="-13679" y="127464"/>
                  <a:pt x="17459" y="174171"/>
                </a:cubicBezTo>
                <a:cubicBezTo>
                  <a:pt x="25945" y="186901"/>
                  <a:pt x="46487" y="183847"/>
                  <a:pt x="61001" y="188685"/>
                </a:cubicBezTo>
                <a:cubicBezTo>
                  <a:pt x="75515" y="198361"/>
                  <a:pt x="88942" y="209913"/>
                  <a:pt x="104544" y="217714"/>
                </a:cubicBezTo>
                <a:cubicBezTo>
                  <a:pt x="118228" y="224556"/>
                  <a:pt x="135357" y="223741"/>
                  <a:pt x="148087" y="232228"/>
                </a:cubicBezTo>
                <a:cubicBezTo>
                  <a:pt x="165166" y="243614"/>
                  <a:pt x="177116" y="261257"/>
                  <a:pt x="191630" y="275771"/>
                </a:cubicBezTo>
                <a:cubicBezTo>
                  <a:pt x="186792" y="309638"/>
                  <a:pt x="195483" y="348509"/>
                  <a:pt x="177116" y="377371"/>
                </a:cubicBezTo>
                <a:cubicBezTo>
                  <a:pt x="158385" y="406805"/>
                  <a:pt x="90030" y="435428"/>
                  <a:pt x="90030" y="435428"/>
                </a:cubicBezTo>
                <a:lnTo>
                  <a:pt x="61001" y="478971"/>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p:cNvSpPr/>
          <p:nvPr/>
        </p:nvSpPr>
        <p:spPr>
          <a:xfrm>
            <a:off x="5963528" y="2206610"/>
            <a:ext cx="461810" cy="569485"/>
          </a:xfrm>
          <a:custGeom>
            <a:avLst/>
            <a:gdLst>
              <a:gd name="connsiteX0" fmla="*/ 220659 w 220659"/>
              <a:gd name="connsiteY0" fmla="*/ 0 h 478971"/>
              <a:gd name="connsiteX1" fmla="*/ 119059 w 220659"/>
              <a:gd name="connsiteY1" fmla="*/ 14514 h 478971"/>
              <a:gd name="connsiteX2" fmla="*/ 61001 w 220659"/>
              <a:gd name="connsiteY2" fmla="*/ 43542 h 478971"/>
              <a:gd name="connsiteX3" fmla="*/ 17459 w 220659"/>
              <a:gd name="connsiteY3" fmla="*/ 58057 h 478971"/>
              <a:gd name="connsiteX4" fmla="*/ 17459 w 220659"/>
              <a:gd name="connsiteY4" fmla="*/ 174171 h 478971"/>
              <a:gd name="connsiteX5" fmla="*/ 61001 w 220659"/>
              <a:gd name="connsiteY5" fmla="*/ 188685 h 478971"/>
              <a:gd name="connsiteX6" fmla="*/ 104544 w 220659"/>
              <a:gd name="connsiteY6" fmla="*/ 217714 h 478971"/>
              <a:gd name="connsiteX7" fmla="*/ 148087 w 220659"/>
              <a:gd name="connsiteY7" fmla="*/ 232228 h 478971"/>
              <a:gd name="connsiteX8" fmla="*/ 191630 w 220659"/>
              <a:gd name="connsiteY8" fmla="*/ 275771 h 478971"/>
              <a:gd name="connsiteX9" fmla="*/ 177116 w 220659"/>
              <a:gd name="connsiteY9" fmla="*/ 377371 h 478971"/>
              <a:gd name="connsiteX10" fmla="*/ 90030 w 220659"/>
              <a:gd name="connsiteY10" fmla="*/ 435428 h 478971"/>
              <a:gd name="connsiteX11" fmla="*/ 61001 w 220659"/>
              <a:gd name="connsiteY11" fmla="*/ 478971 h 47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659" h="478971">
                <a:moveTo>
                  <a:pt x="220659" y="0"/>
                </a:moveTo>
                <a:cubicBezTo>
                  <a:pt x="186792" y="4838"/>
                  <a:pt x="152064" y="5513"/>
                  <a:pt x="119059" y="14514"/>
                </a:cubicBezTo>
                <a:cubicBezTo>
                  <a:pt x="98185" y="20207"/>
                  <a:pt x="80888" y="35019"/>
                  <a:pt x="61001" y="43542"/>
                </a:cubicBezTo>
                <a:cubicBezTo>
                  <a:pt x="46939" y="49569"/>
                  <a:pt x="31973" y="53219"/>
                  <a:pt x="17459" y="58057"/>
                </a:cubicBezTo>
                <a:cubicBezTo>
                  <a:pt x="3591" y="99659"/>
                  <a:pt x="-13679" y="127464"/>
                  <a:pt x="17459" y="174171"/>
                </a:cubicBezTo>
                <a:cubicBezTo>
                  <a:pt x="25945" y="186901"/>
                  <a:pt x="46487" y="183847"/>
                  <a:pt x="61001" y="188685"/>
                </a:cubicBezTo>
                <a:cubicBezTo>
                  <a:pt x="75515" y="198361"/>
                  <a:pt x="88942" y="209913"/>
                  <a:pt x="104544" y="217714"/>
                </a:cubicBezTo>
                <a:cubicBezTo>
                  <a:pt x="118228" y="224556"/>
                  <a:pt x="135357" y="223741"/>
                  <a:pt x="148087" y="232228"/>
                </a:cubicBezTo>
                <a:cubicBezTo>
                  <a:pt x="165166" y="243614"/>
                  <a:pt x="177116" y="261257"/>
                  <a:pt x="191630" y="275771"/>
                </a:cubicBezTo>
                <a:cubicBezTo>
                  <a:pt x="186792" y="309638"/>
                  <a:pt x="195483" y="348509"/>
                  <a:pt x="177116" y="377371"/>
                </a:cubicBezTo>
                <a:cubicBezTo>
                  <a:pt x="158385" y="406805"/>
                  <a:pt x="90030" y="435428"/>
                  <a:pt x="90030" y="435428"/>
                </a:cubicBezTo>
                <a:lnTo>
                  <a:pt x="61001" y="478971"/>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Arrow Connector 27"/>
          <p:cNvCxnSpPr>
            <a:endCxn id="32" idx="0"/>
          </p:cNvCxnSpPr>
          <p:nvPr/>
        </p:nvCxnSpPr>
        <p:spPr>
          <a:xfrm>
            <a:off x="6457610" y="2948294"/>
            <a:ext cx="340" cy="106773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948101" y="1688981"/>
            <a:ext cx="115080" cy="685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p:cNvSpPr txBox="1">
            <a:spLocks/>
          </p:cNvSpPr>
          <p:nvPr/>
        </p:nvSpPr>
        <p:spPr>
          <a:xfrm>
            <a:off x="319080" y="4973015"/>
            <a:ext cx="8722697" cy="1676400"/>
          </a:xfrm>
          <a:prstGeom prst="rect">
            <a:avLst/>
          </a:prstGeom>
          <a:noFill/>
          <a:ln>
            <a:noFill/>
          </a:ln>
        </p:spPr>
        <p:txBody>
          <a:bodyPr lIns="91425" tIns="91425" rIns="91425" bIns="91425" anchor="t" anchorCtr="0">
            <a:normAutofit fontScale="70000" lnSpcReduction="20000"/>
          </a:bodyPr>
          <a:lstStyle>
            <a:defPPr marR="0" algn="l" rtl="0">
              <a:lnSpc>
                <a:spcPct val="100000"/>
              </a:lnSpc>
              <a:spcBef>
                <a:spcPts val="0"/>
              </a:spcBef>
              <a:spcAft>
                <a:spcPts val="0"/>
              </a:spcAft>
            </a:defPPr>
            <a:lvl1pPr marL="342900" marR="0" indent="-342900" algn="l" rtl="0">
              <a:lnSpc>
                <a:spcPct val="100000"/>
              </a:lnSpc>
              <a:spcBef>
                <a:spcPts val="600"/>
              </a:spcBef>
              <a:spcAft>
                <a:spcPts val="0"/>
              </a:spcAft>
              <a:buClr>
                <a:srgbClr val="000000"/>
              </a:buClr>
              <a:buSzPct val="166666"/>
              <a:buFont typeface="Arial"/>
              <a:buChar char="•"/>
              <a:defRPr sz="3000" b="0" i="0" u="none" strike="noStrike" cap="none" baseline="0">
                <a:solidFill>
                  <a:srgbClr val="000000"/>
                </a:solidFill>
                <a:latin typeface="Arial"/>
                <a:ea typeface="Arial"/>
                <a:cs typeface="Arial"/>
                <a:sym typeface="Arial"/>
                <a:rtl val="0"/>
              </a:defRPr>
            </a:lvl1pPr>
            <a:lvl2pPr marL="742950" marR="0" indent="-285750" algn="l" rtl="0">
              <a:lnSpc>
                <a:spcPct val="100000"/>
              </a:lnSpc>
              <a:spcBef>
                <a:spcPts val="480"/>
              </a:spcBef>
              <a:spcAft>
                <a:spcPts val="0"/>
              </a:spcAft>
              <a:buClr>
                <a:srgbClr val="000000"/>
              </a:buClr>
              <a:buSzPct val="100000"/>
              <a:buFont typeface="Courier New"/>
              <a:buChar char="o"/>
              <a:defRPr sz="2400" b="0" i="0" u="none" strike="noStrike" cap="none" baseline="0">
                <a:solidFill>
                  <a:srgbClr val="000000"/>
                </a:solidFill>
                <a:latin typeface="Arial"/>
                <a:ea typeface="Arial"/>
                <a:cs typeface="Arial"/>
                <a:sym typeface="Arial"/>
                <a:rtl val="0"/>
              </a:defRPr>
            </a:lvl2pPr>
            <a:lvl3pPr marL="1143000" marR="0" indent="-228600" algn="l" rtl="0">
              <a:lnSpc>
                <a:spcPct val="100000"/>
              </a:lnSpc>
              <a:spcBef>
                <a:spcPts val="480"/>
              </a:spcBef>
              <a:spcAft>
                <a:spcPts val="0"/>
              </a:spcAft>
              <a:buClr>
                <a:srgbClr val="000000"/>
              </a:buClr>
              <a:buSzPct val="100000"/>
              <a:buFont typeface="Wingdings"/>
              <a:buChar char="§"/>
              <a:defRPr sz="2400" b="0" i="0" u="none" strike="noStrike" cap="none" baseline="0">
                <a:solidFill>
                  <a:srgbClr val="000000"/>
                </a:solidFill>
                <a:latin typeface="Arial"/>
                <a:ea typeface="Arial"/>
                <a:cs typeface="Arial"/>
                <a:sym typeface="Arial"/>
                <a:rtl val="0"/>
              </a:defRPr>
            </a:lvl3pPr>
            <a:lvl4pPr marL="1600200" marR="0" indent="-228600" algn="l" rtl="0">
              <a:lnSpc>
                <a:spcPct val="100000"/>
              </a:lnSpc>
              <a:spcBef>
                <a:spcPts val="360"/>
              </a:spcBef>
              <a:spcAft>
                <a:spcPts val="0"/>
              </a:spcAft>
              <a:buClr>
                <a:srgbClr val="000000"/>
              </a:buClr>
              <a:buSzPct val="166666"/>
              <a:buFont typeface="Arial"/>
              <a:buChar char="•"/>
              <a:defRPr sz="1800" b="0" i="0" u="none" strike="noStrike" cap="none" baseline="0">
                <a:solidFill>
                  <a:srgbClr val="000000"/>
                </a:solidFill>
                <a:latin typeface="Arial"/>
                <a:ea typeface="Arial"/>
                <a:cs typeface="Arial"/>
                <a:sym typeface="Arial"/>
                <a:rtl val="0"/>
              </a:defRPr>
            </a:lvl4pPr>
            <a:lvl5pPr marL="2057400" marR="0" indent="-228600" algn="l" rtl="0">
              <a:lnSpc>
                <a:spcPct val="100000"/>
              </a:lnSpc>
              <a:spcBef>
                <a:spcPts val="360"/>
              </a:spcBef>
              <a:spcAft>
                <a:spcPts val="0"/>
              </a:spcAft>
              <a:buClr>
                <a:srgbClr val="000000"/>
              </a:buClr>
              <a:buSzPct val="100000"/>
              <a:buFont typeface="Courier New"/>
              <a:buChar char="o"/>
              <a:defRPr sz="1800" b="0" i="0" u="none" strike="noStrike" cap="none" baseline="0">
                <a:solidFill>
                  <a:srgbClr val="000000"/>
                </a:solidFill>
                <a:latin typeface="Arial"/>
                <a:ea typeface="Arial"/>
                <a:cs typeface="Arial"/>
                <a:sym typeface="Arial"/>
                <a:rtl val="0"/>
              </a:defRPr>
            </a:lvl5pPr>
            <a:lvl6pPr marL="2514600" marR="0" indent="-228600" algn="l" rtl="0">
              <a:lnSpc>
                <a:spcPct val="100000"/>
              </a:lnSpc>
              <a:spcBef>
                <a:spcPts val="360"/>
              </a:spcBef>
              <a:spcAft>
                <a:spcPts val="0"/>
              </a:spcAft>
              <a:buClr>
                <a:srgbClr val="000000"/>
              </a:buClr>
              <a:buSzPct val="100000"/>
              <a:buFont typeface="Wingdings"/>
              <a:buChar char="§"/>
              <a:defRPr sz="1800" b="0" i="0" u="none" strike="noStrike" cap="none" baseline="0">
                <a:solidFill>
                  <a:srgbClr val="000000"/>
                </a:solidFill>
                <a:latin typeface="Arial"/>
                <a:ea typeface="Arial"/>
                <a:cs typeface="Arial"/>
                <a:sym typeface="Arial"/>
                <a:rtl val="0"/>
              </a:defRPr>
            </a:lvl6pPr>
            <a:lvl7pPr marL="2971800" marR="0" indent="-228600" algn="l" rtl="0">
              <a:lnSpc>
                <a:spcPct val="100000"/>
              </a:lnSpc>
              <a:spcBef>
                <a:spcPts val="360"/>
              </a:spcBef>
              <a:spcAft>
                <a:spcPts val="0"/>
              </a:spcAft>
              <a:buClr>
                <a:srgbClr val="000000"/>
              </a:buClr>
              <a:buSzPct val="166666"/>
              <a:buFont typeface="Arial"/>
              <a:buChar char="•"/>
              <a:defRPr sz="1800" b="0" i="0" u="none" strike="noStrike" cap="none" baseline="0">
                <a:solidFill>
                  <a:srgbClr val="000000"/>
                </a:solidFill>
                <a:latin typeface="Arial"/>
                <a:ea typeface="Arial"/>
                <a:cs typeface="Arial"/>
                <a:sym typeface="Arial"/>
                <a:rtl val="0"/>
              </a:defRPr>
            </a:lvl7pPr>
            <a:lvl8pPr marL="3429000" marR="0" indent="-228600" algn="l" rtl="0">
              <a:lnSpc>
                <a:spcPct val="100000"/>
              </a:lnSpc>
              <a:spcBef>
                <a:spcPts val="360"/>
              </a:spcBef>
              <a:spcAft>
                <a:spcPts val="0"/>
              </a:spcAft>
              <a:buClr>
                <a:srgbClr val="000000"/>
              </a:buClr>
              <a:buSzPct val="100000"/>
              <a:buFont typeface="Courier New"/>
              <a:buChar char="o"/>
              <a:defRPr sz="1800" b="0" i="0" u="none" strike="noStrike" cap="none" baseline="0">
                <a:solidFill>
                  <a:srgbClr val="000000"/>
                </a:solidFill>
                <a:latin typeface="Arial"/>
                <a:ea typeface="Arial"/>
                <a:cs typeface="Arial"/>
                <a:sym typeface="Arial"/>
                <a:rtl val="0"/>
              </a:defRPr>
            </a:lvl8pPr>
            <a:lvl9pPr marL="3886200" marR="0" indent="-228600" algn="l" rtl="0">
              <a:lnSpc>
                <a:spcPct val="100000"/>
              </a:lnSpc>
              <a:spcBef>
                <a:spcPts val="360"/>
              </a:spcBef>
              <a:spcAft>
                <a:spcPts val="0"/>
              </a:spcAft>
              <a:buClr>
                <a:srgbClr val="000000"/>
              </a:buClr>
              <a:buSzPct val="100000"/>
              <a:buFont typeface="Wingdings"/>
              <a:buChar char="§"/>
              <a:defRPr sz="1800" b="0" i="0" u="none" strike="noStrike" cap="none" baseline="0">
                <a:solidFill>
                  <a:srgbClr val="000000"/>
                </a:solidFill>
                <a:latin typeface="Arial"/>
                <a:ea typeface="Arial"/>
                <a:cs typeface="Arial"/>
                <a:sym typeface="Arial"/>
                <a:rtl val="0"/>
              </a:defRPr>
            </a:lvl9pPr>
          </a:lstStyle>
          <a:p>
            <a:r>
              <a:rPr lang="en-US" dirty="0" smtClean="0"/>
              <a:t>Design is a hierarchy of components</a:t>
            </a:r>
          </a:p>
          <a:p>
            <a:r>
              <a:rPr lang="en-US" dirty="0" smtClean="0"/>
              <a:t>Composite components</a:t>
            </a:r>
          </a:p>
          <a:p>
            <a:r>
              <a:rPr lang="en-US" dirty="0" smtClean="0"/>
              <a:t>Application </a:t>
            </a:r>
            <a:r>
              <a:rPr lang="en-US" dirty="0"/>
              <a:t>specific </a:t>
            </a:r>
            <a:r>
              <a:rPr lang="en-US" dirty="0" smtClean="0"/>
              <a:t>engines</a:t>
            </a:r>
            <a:endParaRPr lang="en-US" dirty="0"/>
          </a:p>
          <a:p>
            <a:r>
              <a:rPr lang="en-US" sz="3200" dirty="0" smtClean="0"/>
              <a:t>Infrastructure components - Memory / Cache / Lock engine </a:t>
            </a:r>
          </a:p>
          <a:p>
            <a:pPr marL="457200" lvl="1" indent="0">
              <a:buFont typeface="Courier New"/>
              <a:buNone/>
            </a:pPr>
            <a:endParaRPr lang="en-US" dirty="0" smtClean="0"/>
          </a:p>
          <a:p>
            <a:endParaRPr lang="en-US" dirty="0" smtClean="0"/>
          </a:p>
          <a:p>
            <a:pPr lvl="1">
              <a:buFont typeface="Courier New"/>
              <a:buNone/>
            </a:pPr>
            <a:endParaRPr lang="en-US" dirty="0" smtClean="0"/>
          </a:p>
          <a:p>
            <a:pPr lvl="2">
              <a:buFont typeface="Wingdings"/>
              <a:buNone/>
            </a:pPr>
            <a:endParaRPr lang="en-US" dirty="0" smtClean="0"/>
          </a:p>
          <a:p>
            <a:pPr lvl="2"/>
            <a:endParaRPr lang="en-US" dirty="0" smtClean="0">
              <a:solidFill>
                <a:srgbClr val="00B0F0"/>
              </a:solidFill>
            </a:endParaRPr>
          </a:p>
          <a:p>
            <a:pPr lvl="1">
              <a:buFont typeface="Courier New"/>
              <a:buNone/>
            </a:pPr>
            <a:endParaRPr lang="en-US" dirty="0" smtClean="0"/>
          </a:p>
        </p:txBody>
      </p:sp>
      <p:sp>
        <p:nvSpPr>
          <p:cNvPr id="27" name="Rectangle 26"/>
          <p:cNvSpPr/>
          <p:nvPr/>
        </p:nvSpPr>
        <p:spPr>
          <a:xfrm>
            <a:off x="4966615" y="4006200"/>
            <a:ext cx="946932" cy="63476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984484" y="4016033"/>
            <a:ext cx="946932" cy="63476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612351" y="1689279"/>
            <a:ext cx="115080" cy="685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276600" y="1676400"/>
            <a:ext cx="115080" cy="685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948101" y="2793344"/>
            <a:ext cx="115080" cy="685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612351" y="2793642"/>
            <a:ext cx="115080" cy="685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276600" y="2780763"/>
            <a:ext cx="115080" cy="685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981200" y="909637"/>
            <a:ext cx="2562444" cy="309563"/>
          </a:xfrm>
          <a:prstGeom prst="rect">
            <a:avLst/>
          </a:prstGeom>
          <a:noFill/>
        </p:spPr>
        <p:txBody>
          <a:bodyPr wrap="square" rtlCol="0">
            <a:spAutoFit/>
          </a:bodyPr>
          <a:lstStyle/>
          <a:p>
            <a:r>
              <a:rPr lang="en-US" dirty="0" smtClean="0"/>
              <a:t>Composite component A</a:t>
            </a:r>
            <a:endParaRPr lang="en-US" dirty="0"/>
          </a:p>
        </p:txBody>
      </p:sp>
      <p:sp>
        <p:nvSpPr>
          <p:cNvPr id="45" name="TextBox 44"/>
          <p:cNvSpPr txBox="1"/>
          <p:nvPr/>
        </p:nvSpPr>
        <p:spPr>
          <a:xfrm>
            <a:off x="2667000" y="1320274"/>
            <a:ext cx="2562444" cy="309563"/>
          </a:xfrm>
          <a:prstGeom prst="rect">
            <a:avLst/>
          </a:prstGeom>
          <a:noFill/>
        </p:spPr>
        <p:txBody>
          <a:bodyPr wrap="square" rtlCol="0">
            <a:spAutoFit/>
          </a:bodyPr>
          <a:lstStyle/>
          <a:p>
            <a:r>
              <a:rPr lang="en-US" dirty="0"/>
              <a:t>E</a:t>
            </a:r>
            <a:r>
              <a:rPr lang="en-US" dirty="0" smtClean="0"/>
              <a:t>ngine </a:t>
            </a:r>
            <a:r>
              <a:rPr lang="en-US" dirty="0"/>
              <a:t>c</a:t>
            </a:r>
            <a:r>
              <a:rPr lang="en-US" dirty="0" smtClean="0"/>
              <a:t>omponent B</a:t>
            </a:r>
            <a:endParaRPr lang="en-US" dirty="0"/>
          </a:p>
        </p:txBody>
      </p:sp>
      <p:sp>
        <p:nvSpPr>
          <p:cNvPr id="46" name="TextBox 45"/>
          <p:cNvSpPr txBox="1"/>
          <p:nvPr/>
        </p:nvSpPr>
        <p:spPr>
          <a:xfrm>
            <a:off x="2589750" y="3524872"/>
            <a:ext cx="2562444" cy="309563"/>
          </a:xfrm>
          <a:prstGeom prst="rect">
            <a:avLst/>
          </a:prstGeom>
          <a:noFill/>
        </p:spPr>
        <p:txBody>
          <a:bodyPr wrap="square" rtlCol="0">
            <a:spAutoFit/>
          </a:bodyPr>
          <a:lstStyle/>
          <a:p>
            <a:r>
              <a:rPr lang="en-US" dirty="0" smtClean="0"/>
              <a:t>Engine component C</a:t>
            </a:r>
            <a:endParaRPr lang="en-US" dirty="0"/>
          </a:p>
        </p:txBody>
      </p:sp>
      <p:sp>
        <p:nvSpPr>
          <p:cNvPr id="47" name="TextBox 46"/>
          <p:cNvSpPr txBox="1"/>
          <p:nvPr/>
        </p:nvSpPr>
        <p:spPr>
          <a:xfrm>
            <a:off x="4953000" y="1824037"/>
            <a:ext cx="2562444" cy="309563"/>
          </a:xfrm>
          <a:prstGeom prst="rect">
            <a:avLst/>
          </a:prstGeom>
          <a:noFill/>
        </p:spPr>
        <p:txBody>
          <a:bodyPr wrap="square" rtlCol="0">
            <a:spAutoFit/>
          </a:bodyPr>
          <a:lstStyle/>
          <a:p>
            <a:r>
              <a:rPr lang="en-US" dirty="0" smtClean="0"/>
              <a:t>Engine </a:t>
            </a:r>
            <a:r>
              <a:rPr lang="en-US" dirty="0"/>
              <a:t>c</a:t>
            </a:r>
            <a:r>
              <a:rPr lang="en-US" dirty="0" smtClean="0"/>
              <a:t>omponent D</a:t>
            </a:r>
            <a:endParaRPr lang="en-US" dirty="0"/>
          </a:p>
        </p:txBody>
      </p:sp>
      <p:cxnSp>
        <p:nvCxnSpPr>
          <p:cNvPr id="52" name="Straight Arrow Connector 51"/>
          <p:cNvCxnSpPr/>
          <p:nvPr/>
        </p:nvCxnSpPr>
        <p:spPr>
          <a:xfrm>
            <a:off x="5424797" y="2946637"/>
            <a:ext cx="340" cy="106773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841583" y="4665235"/>
            <a:ext cx="2932011" cy="307777"/>
          </a:xfrm>
          <a:prstGeom prst="rect">
            <a:avLst/>
          </a:prstGeom>
          <a:noFill/>
        </p:spPr>
        <p:txBody>
          <a:bodyPr wrap="square" rtlCol="0">
            <a:spAutoFit/>
          </a:bodyPr>
          <a:lstStyle/>
          <a:p>
            <a:r>
              <a:rPr lang="en-US" dirty="0" smtClean="0"/>
              <a:t>Memory components E, F</a:t>
            </a:r>
            <a:endParaRPr lang="en-US" dirty="0"/>
          </a:p>
        </p:txBody>
      </p:sp>
    </p:spTree>
    <p:extLst>
      <p:ext uri="{BB962C8B-B14F-4D97-AF65-F5344CB8AC3E}">
        <p14:creationId xmlns:p14="http://schemas.microsoft.com/office/powerpoint/2010/main" val="183588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177085" y="47576"/>
            <a:ext cx="9144000" cy="738633"/>
          </a:xfrm>
          <a:prstGeom prst="rect">
            <a:avLst/>
          </a:prstGeom>
        </p:spPr>
        <p:txBody>
          <a:bodyPr wrap="square" lIns="91425" tIns="91425" rIns="91425" bIns="91425" anchor="b" anchorCtr="0">
            <a:spAutoFit/>
          </a:bodyPr>
          <a:lstStyle/>
          <a:p>
            <a:pPr lvl="0" rtl="0">
              <a:buNone/>
            </a:pPr>
            <a:r>
              <a:rPr lang="en-US" dirty="0" smtClean="0"/>
              <a:t>Design components – contd.</a:t>
            </a:r>
            <a:endParaRPr lang="x-none" dirty="0"/>
          </a:p>
        </p:txBody>
      </p:sp>
      <p:sp>
        <p:nvSpPr>
          <p:cNvPr id="245" name="Shape 245"/>
          <p:cNvSpPr/>
          <p:nvPr/>
        </p:nvSpPr>
        <p:spPr>
          <a:xfrm>
            <a:off x="3072602" y="1752600"/>
            <a:ext cx="2587199" cy="492412"/>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en-US" sz="2000" dirty="0" smtClean="0"/>
              <a:t>Component</a:t>
            </a:r>
            <a:endParaRPr lang="x-none" sz="2000" dirty="0"/>
          </a:p>
        </p:txBody>
      </p:sp>
      <p:cxnSp>
        <p:nvCxnSpPr>
          <p:cNvPr id="36" name="Straight Arrow Connector 35"/>
          <p:cNvCxnSpPr/>
          <p:nvPr/>
        </p:nvCxnSpPr>
        <p:spPr>
          <a:xfrm flipV="1">
            <a:off x="3627002" y="2275790"/>
            <a:ext cx="1" cy="815070"/>
          </a:xfrm>
          <a:prstGeom prst="straightConnector1">
            <a:avLst/>
          </a:prstGeom>
          <a:ln w="60325" cmpd="sng">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026803" y="2024060"/>
            <a:ext cx="1045799" cy="0"/>
          </a:xfrm>
          <a:prstGeom prst="straightConnector1">
            <a:avLst/>
          </a:prstGeom>
          <a:ln w="60325"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659801" y="2024060"/>
            <a:ext cx="1045799" cy="0"/>
          </a:xfrm>
          <a:prstGeom prst="straightConnector1">
            <a:avLst/>
          </a:prstGeom>
          <a:ln w="60325"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227202" y="2275790"/>
            <a:ext cx="1" cy="815070"/>
          </a:xfrm>
          <a:prstGeom prst="straightConnector1">
            <a:avLst/>
          </a:prstGeom>
          <a:ln w="60325" cmpd="sng">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931802" y="2683325"/>
            <a:ext cx="990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331602" y="1752600"/>
            <a:ext cx="152400" cy="119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5989202" y="1752600"/>
            <a:ext cx="152400" cy="1190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0"/>
          </p:nvPr>
        </p:nvSpPr>
        <p:spPr/>
        <p:txBody>
          <a:bodyPr/>
          <a:lstStyle/>
          <a:p>
            <a:fld id="{8AB9F5D9-A55A-4736-91E9-19D5FD05D249}" type="slidenum">
              <a:rPr lang="en-US" smtClean="0"/>
              <a:t>14</a:t>
            </a:fld>
            <a:endParaRPr lang="en-US" dirty="0"/>
          </a:p>
        </p:txBody>
      </p:sp>
    </p:spTree>
    <p:extLst>
      <p:ext uri="{BB962C8B-B14F-4D97-AF65-F5344CB8AC3E}">
        <p14:creationId xmlns:p14="http://schemas.microsoft.com/office/powerpoint/2010/main" val="781018535"/>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90936" y="162982"/>
            <a:ext cx="8839200" cy="738633"/>
          </a:xfrm>
          <a:prstGeom prst="rect">
            <a:avLst/>
          </a:prstGeom>
        </p:spPr>
        <p:txBody>
          <a:bodyPr wrap="square" lIns="91425" tIns="91425" rIns="91425" bIns="91425" anchor="b" anchorCtr="0">
            <a:spAutoFit/>
          </a:bodyPr>
          <a:lstStyle/>
          <a:p>
            <a:pPr lvl="0" rtl="0">
              <a:buNone/>
            </a:pPr>
            <a:r>
              <a:rPr lang="en-US" dirty="0"/>
              <a:t>C</a:t>
            </a:r>
            <a:r>
              <a:rPr lang="en-US" dirty="0" smtClean="0"/>
              <a:t>omposition Templates</a:t>
            </a:r>
            <a:r>
              <a:rPr lang="x-none" dirty="0" smtClean="0"/>
              <a:t> </a:t>
            </a:r>
            <a:endParaRPr lang="x-none" dirty="0"/>
          </a:p>
        </p:txBody>
      </p:sp>
      <p:sp>
        <p:nvSpPr>
          <p:cNvPr id="272" name="Shape 272"/>
          <p:cNvSpPr/>
          <p:nvPr/>
        </p:nvSpPr>
        <p:spPr>
          <a:xfrm>
            <a:off x="2053300" y="18840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273" name="Shape 273"/>
          <p:cNvSpPr/>
          <p:nvPr/>
        </p:nvSpPr>
        <p:spPr>
          <a:xfrm>
            <a:off x="4491700" y="18840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cxnSp>
        <p:nvCxnSpPr>
          <p:cNvPr id="274" name="Shape 274"/>
          <p:cNvCxnSpPr>
            <a:endCxn id="272" idx="1"/>
          </p:cNvCxnSpPr>
          <p:nvPr/>
        </p:nvCxnSpPr>
        <p:spPr>
          <a:xfrm rot="10800000" flipH="1">
            <a:off x="1272999" y="2274150"/>
            <a:ext cx="780300" cy="20400"/>
          </a:xfrm>
          <a:prstGeom prst="straightConnector1">
            <a:avLst/>
          </a:prstGeom>
          <a:noFill/>
          <a:ln w="38100" cap="flat">
            <a:solidFill>
              <a:schemeClr val="dk2"/>
            </a:solidFill>
            <a:prstDash val="solid"/>
            <a:round/>
            <a:headEnd type="none" w="lg" len="lg"/>
            <a:tailEnd type="triangle" w="lg" len="lg"/>
          </a:ln>
        </p:spPr>
      </p:cxnSp>
      <p:cxnSp>
        <p:nvCxnSpPr>
          <p:cNvPr id="275" name="Shape 275"/>
          <p:cNvCxnSpPr>
            <a:stCxn id="272" idx="3"/>
          </p:cNvCxnSpPr>
          <p:nvPr/>
        </p:nvCxnSpPr>
        <p:spPr>
          <a:xfrm>
            <a:off x="3736900" y="2274150"/>
            <a:ext cx="754799" cy="0"/>
          </a:xfrm>
          <a:prstGeom prst="straightConnector1">
            <a:avLst/>
          </a:prstGeom>
          <a:noFill/>
          <a:ln w="38100" cap="flat">
            <a:solidFill>
              <a:schemeClr val="dk2"/>
            </a:solidFill>
            <a:prstDash val="solid"/>
            <a:round/>
            <a:headEnd type="none" w="lg" len="lg"/>
            <a:tailEnd type="triangle" w="lg" len="lg"/>
          </a:ln>
        </p:spPr>
      </p:cxnSp>
      <p:cxnSp>
        <p:nvCxnSpPr>
          <p:cNvPr id="276" name="Shape 276"/>
          <p:cNvCxnSpPr/>
          <p:nvPr/>
        </p:nvCxnSpPr>
        <p:spPr>
          <a:xfrm>
            <a:off x="6182725" y="2303275"/>
            <a:ext cx="749399" cy="6299"/>
          </a:xfrm>
          <a:prstGeom prst="straightConnector1">
            <a:avLst/>
          </a:prstGeom>
          <a:noFill/>
          <a:ln w="38100" cap="flat">
            <a:solidFill>
              <a:schemeClr val="dk2"/>
            </a:solidFill>
            <a:prstDash val="solid"/>
            <a:round/>
            <a:headEnd type="none" w="lg" len="lg"/>
            <a:tailEnd type="triangle" w="lg" len="lg"/>
          </a:ln>
        </p:spPr>
      </p:cxnSp>
      <p:sp>
        <p:nvSpPr>
          <p:cNvPr id="277" name="Shape 277"/>
          <p:cNvSpPr/>
          <p:nvPr/>
        </p:nvSpPr>
        <p:spPr>
          <a:xfrm>
            <a:off x="3424900" y="32556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278" name="Shape 278"/>
          <p:cNvSpPr/>
          <p:nvPr/>
        </p:nvSpPr>
        <p:spPr>
          <a:xfrm>
            <a:off x="3424900" y="42462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cxnSp>
        <p:nvCxnSpPr>
          <p:cNvPr id="279" name="Shape 279"/>
          <p:cNvCxnSpPr/>
          <p:nvPr/>
        </p:nvCxnSpPr>
        <p:spPr>
          <a:xfrm rot="10800000" flipH="1">
            <a:off x="960999" y="4168950"/>
            <a:ext cx="780300" cy="20400"/>
          </a:xfrm>
          <a:prstGeom prst="straightConnector1">
            <a:avLst/>
          </a:prstGeom>
          <a:noFill/>
          <a:ln w="38100" cap="flat">
            <a:solidFill>
              <a:schemeClr val="dk2"/>
            </a:solidFill>
            <a:prstDash val="solid"/>
            <a:round/>
            <a:headEnd type="none" w="lg" len="lg"/>
            <a:tailEnd type="triangle" w="lg" len="lg"/>
          </a:ln>
        </p:spPr>
      </p:cxnSp>
      <p:cxnSp>
        <p:nvCxnSpPr>
          <p:cNvPr id="280" name="Shape 280"/>
          <p:cNvCxnSpPr>
            <a:endCxn id="277" idx="1"/>
          </p:cNvCxnSpPr>
          <p:nvPr/>
        </p:nvCxnSpPr>
        <p:spPr>
          <a:xfrm rot="10800000" flipH="1">
            <a:off x="2732799" y="3645750"/>
            <a:ext cx="692100" cy="522299"/>
          </a:xfrm>
          <a:prstGeom prst="straightConnector1">
            <a:avLst/>
          </a:prstGeom>
          <a:noFill/>
          <a:ln w="38100" cap="flat">
            <a:solidFill>
              <a:schemeClr val="dk2"/>
            </a:solidFill>
            <a:prstDash val="solid"/>
            <a:round/>
            <a:headEnd type="none" w="lg" len="lg"/>
            <a:tailEnd type="triangle" w="lg" len="lg"/>
          </a:ln>
        </p:spPr>
      </p:cxnSp>
      <p:cxnSp>
        <p:nvCxnSpPr>
          <p:cNvPr id="281" name="Shape 281"/>
          <p:cNvCxnSpPr/>
          <p:nvPr/>
        </p:nvCxnSpPr>
        <p:spPr>
          <a:xfrm>
            <a:off x="2732800" y="4179150"/>
            <a:ext cx="692100" cy="522299"/>
          </a:xfrm>
          <a:prstGeom prst="straightConnector1">
            <a:avLst/>
          </a:prstGeom>
          <a:noFill/>
          <a:ln w="38100" cap="flat">
            <a:solidFill>
              <a:schemeClr val="dk2"/>
            </a:solidFill>
            <a:prstDash val="solid"/>
            <a:round/>
            <a:headEnd type="none" w="lg" len="lg"/>
            <a:tailEnd type="triangle" w="lg" len="lg"/>
          </a:ln>
        </p:spPr>
      </p:cxnSp>
      <p:sp>
        <p:nvSpPr>
          <p:cNvPr id="282" name="Shape 282"/>
          <p:cNvSpPr/>
          <p:nvPr/>
        </p:nvSpPr>
        <p:spPr>
          <a:xfrm>
            <a:off x="1741300" y="3941612"/>
            <a:ext cx="1052974" cy="400079"/>
          </a:xfrm>
          <a:prstGeom prst="rect">
            <a:avLst/>
          </a:prstGeom>
          <a:solidFill>
            <a:schemeClr val="lt2"/>
          </a:solidFill>
          <a:ln w="19050" cap="flat">
            <a:solidFill>
              <a:schemeClr val="dk2"/>
            </a:solidFill>
            <a:prstDash val="solid"/>
            <a:round/>
            <a:headEnd type="none" w="med" len="med"/>
            <a:tailEnd type="none" w="med" len="med"/>
          </a:ln>
        </p:spPr>
        <p:txBody>
          <a:bodyPr wrap="square" lIns="91425" tIns="91425" rIns="91425" bIns="91425" anchor="ctr" anchorCtr="0">
            <a:spAutoFit/>
          </a:bodyPr>
          <a:lstStyle/>
          <a:p>
            <a:r>
              <a:rPr lang="en-US" dirty="0" smtClean="0"/>
              <a:t>Distributer</a:t>
            </a:r>
            <a:endParaRPr dirty="0"/>
          </a:p>
        </p:txBody>
      </p:sp>
      <p:cxnSp>
        <p:nvCxnSpPr>
          <p:cNvPr id="283" name="Shape 283"/>
          <p:cNvCxnSpPr>
            <a:endCxn id="277" idx="3"/>
          </p:cNvCxnSpPr>
          <p:nvPr/>
        </p:nvCxnSpPr>
        <p:spPr>
          <a:xfrm rot="10800000">
            <a:off x="5108500" y="3645750"/>
            <a:ext cx="678599" cy="522299"/>
          </a:xfrm>
          <a:prstGeom prst="straightConnector1">
            <a:avLst/>
          </a:prstGeom>
          <a:noFill/>
          <a:ln w="38100" cap="flat">
            <a:solidFill>
              <a:schemeClr val="dk2"/>
            </a:solidFill>
            <a:prstDash val="solid"/>
            <a:round/>
            <a:headEnd type="triangle" w="lg" len="lg"/>
            <a:tailEnd type="none" w="lg" len="lg"/>
          </a:ln>
        </p:spPr>
      </p:cxnSp>
      <p:cxnSp>
        <p:nvCxnSpPr>
          <p:cNvPr id="284" name="Shape 284"/>
          <p:cNvCxnSpPr/>
          <p:nvPr/>
        </p:nvCxnSpPr>
        <p:spPr>
          <a:xfrm flipH="1">
            <a:off x="5108500" y="4179150"/>
            <a:ext cx="678599" cy="510000"/>
          </a:xfrm>
          <a:prstGeom prst="straightConnector1">
            <a:avLst/>
          </a:prstGeom>
          <a:noFill/>
          <a:ln w="38100" cap="flat">
            <a:solidFill>
              <a:schemeClr val="dk2"/>
            </a:solidFill>
            <a:prstDash val="solid"/>
            <a:round/>
            <a:headEnd type="triangle" w="lg" len="lg"/>
            <a:tailEnd type="none" w="lg" len="lg"/>
          </a:ln>
        </p:spPr>
      </p:cxnSp>
      <p:sp>
        <p:nvSpPr>
          <p:cNvPr id="285" name="Shape 285"/>
          <p:cNvSpPr/>
          <p:nvPr/>
        </p:nvSpPr>
        <p:spPr>
          <a:xfrm>
            <a:off x="5753772" y="3941612"/>
            <a:ext cx="1358228" cy="400079"/>
          </a:xfrm>
          <a:prstGeom prst="rect">
            <a:avLst/>
          </a:prstGeom>
          <a:solidFill>
            <a:schemeClr val="lt2"/>
          </a:solidFill>
          <a:ln w="19050" cap="flat">
            <a:solidFill>
              <a:schemeClr val="dk2"/>
            </a:solidFill>
            <a:prstDash val="solid"/>
            <a:round/>
            <a:headEnd type="none" w="med" len="med"/>
            <a:tailEnd type="none" w="med" len="med"/>
          </a:ln>
        </p:spPr>
        <p:txBody>
          <a:bodyPr wrap="square" lIns="91425" tIns="91425" rIns="91425" bIns="91425" anchor="ctr" anchorCtr="0">
            <a:spAutoFit/>
          </a:bodyPr>
          <a:lstStyle/>
          <a:p>
            <a:pPr algn="ctr"/>
            <a:r>
              <a:rPr lang="en-US" dirty="0"/>
              <a:t>A</a:t>
            </a:r>
            <a:r>
              <a:rPr lang="en-US" dirty="0" smtClean="0"/>
              <a:t>ggregator</a:t>
            </a:r>
            <a:endParaRPr dirty="0"/>
          </a:p>
        </p:txBody>
      </p:sp>
      <p:cxnSp>
        <p:nvCxnSpPr>
          <p:cNvPr id="286" name="Shape 286"/>
          <p:cNvCxnSpPr/>
          <p:nvPr/>
        </p:nvCxnSpPr>
        <p:spPr>
          <a:xfrm rot="10800000" flipH="1">
            <a:off x="7112000" y="4111052"/>
            <a:ext cx="780300" cy="20400"/>
          </a:xfrm>
          <a:prstGeom prst="straightConnector1">
            <a:avLst/>
          </a:prstGeom>
          <a:noFill/>
          <a:ln w="38100" cap="flat">
            <a:solidFill>
              <a:schemeClr val="dk2"/>
            </a:solidFill>
            <a:prstDash val="solid"/>
            <a:round/>
            <a:headEnd type="none" w="lg" len="lg"/>
            <a:tailEnd type="triangle" w="lg" len="lg"/>
          </a:ln>
        </p:spPr>
      </p:cxnSp>
      <p:sp>
        <p:nvSpPr>
          <p:cNvPr id="287" name="Shape 287"/>
          <p:cNvSpPr/>
          <p:nvPr/>
        </p:nvSpPr>
        <p:spPr>
          <a:xfrm>
            <a:off x="1581033" y="1889030"/>
            <a:ext cx="225900" cy="205200"/>
          </a:xfrm>
          <a:prstGeom prst="ellipse">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288" name="Shape 288"/>
          <p:cNvSpPr/>
          <p:nvPr/>
        </p:nvSpPr>
        <p:spPr>
          <a:xfrm>
            <a:off x="3943233" y="188903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289" name="Shape 289"/>
          <p:cNvSpPr/>
          <p:nvPr/>
        </p:nvSpPr>
        <p:spPr>
          <a:xfrm>
            <a:off x="2876433" y="3641630"/>
            <a:ext cx="225900" cy="205200"/>
          </a:xfrm>
          <a:prstGeom prst="ellipse">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290" name="Shape 290"/>
          <p:cNvSpPr/>
          <p:nvPr/>
        </p:nvSpPr>
        <p:spPr>
          <a:xfrm>
            <a:off x="2876433" y="455603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2" name="TextBox 1"/>
          <p:cNvSpPr txBox="1"/>
          <p:nvPr/>
        </p:nvSpPr>
        <p:spPr>
          <a:xfrm>
            <a:off x="7257300" y="1884000"/>
            <a:ext cx="1505700" cy="461665"/>
          </a:xfrm>
          <a:prstGeom prst="rect">
            <a:avLst/>
          </a:prstGeom>
          <a:noFill/>
        </p:spPr>
        <p:txBody>
          <a:bodyPr wrap="square" rtlCol="0">
            <a:spAutoFit/>
          </a:bodyPr>
          <a:lstStyle/>
          <a:p>
            <a:r>
              <a:rPr lang="en-US" sz="2400" dirty="0" smtClean="0"/>
              <a:t>Chain</a:t>
            </a:r>
            <a:endParaRPr lang="en-US" sz="2400" dirty="0"/>
          </a:p>
        </p:txBody>
      </p:sp>
      <p:sp>
        <p:nvSpPr>
          <p:cNvPr id="24" name="TextBox 23"/>
          <p:cNvSpPr txBox="1"/>
          <p:nvPr/>
        </p:nvSpPr>
        <p:spPr>
          <a:xfrm>
            <a:off x="6792100" y="4636350"/>
            <a:ext cx="2144475" cy="461665"/>
          </a:xfrm>
          <a:prstGeom prst="rect">
            <a:avLst/>
          </a:prstGeom>
          <a:noFill/>
        </p:spPr>
        <p:txBody>
          <a:bodyPr wrap="square" rtlCol="0">
            <a:spAutoFit/>
          </a:bodyPr>
          <a:lstStyle/>
          <a:p>
            <a:r>
              <a:rPr lang="en-US" sz="2400" dirty="0" err="1" smtClean="0"/>
              <a:t>MapReduce</a:t>
            </a:r>
            <a:endParaRPr lang="en-US" sz="2400" dirty="0"/>
          </a:p>
        </p:txBody>
      </p:sp>
      <p:sp>
        <p:nvSpPr>
          <p:cNvPr id="3" name="Slide Number Placeholder 2"/>
          <p:cNvSpPr>
            <a:spLocks noGrp="1"/>
          </p:cNvSpPr>
          <p:nvPr>
            <p:ph type="sldNum" sz="quarter" idx="10"/>
          </p:nvPr>
        </p:nvSpPr>
        <p:spPr/>
        <p:txBody>
          <a:bodyPr/>
          <a:lstStyle/>
          <a:p>
            <a:fld id="{8AB9F5D9-A55A-4736-91E9-19D5FD05D249}" type="slidenum">
              <a:rPr lang="en-US" smtClean="0"/>
              <a:t>15</a:t>
            </a:fld>
            <a:endParaRPr lang="en-US" dirty="0"/>
          </a:p>
        </p:txBody>
      </p:sp>
      <p:sp>
        <p:nvSpPr>
          <p:cNvPr id="25" name="Content Placeholder 2"/>
          <p:cNvSpPr txBox="1">
            <a:spLocks/>
          </p:cNvSpPr>
          <p:nvPr/>
        </p:nvSpPr>
        <p:spPr>
          <a:xfrm>
            <a:off x="491199" y="5426385"/>
            <a:ext cx="8001000" cy="854333"/>
          </a:xfrm>
          <a:prstGeom prst="rect">
            <a:avLst/>
          </a:prstGeom>
          <a:noFill/>
          <a:ln>
            <a:noFill/>
          </a:ln>
        </p:spPr>
        <p:txBody>
          <a:bodyPr lIns="91425" tIns="91425" rIns="91425" bIns="91425" anchor="t" anchorCtr="0">
            <a:normAutofit fontScale="85000" lnSpcReduction="20000"/>
          </a:bodyPr>
          <a:lstStyle>
            <a:defPPr marR="0" algn="l" rtl="0">
              <a:lnSpc>
                <a:spcPct val="100000"/>
              </a:lnSpc>
              <a:spcBef>
                <a:spcPts val="0"/>
              </a:spcBef>
              <a:spcAft>
                <a:spcPts val="0"/>
              </a:spcAft>
            </a:defPPr>
            <a:lvl1pPr marL="342900" marR="0" indent="-342900" algn="l" rtl="0">
              <a:lnSpc>
                <a:spcPct val="100000"/>
              </a:lnSpc>
              <a:spcBef>
                <a:spcPts val="600"/>
              </a:spcBef>
              <a:spcAft>
                <a:spcPts val="0"/>
              </a:spcAft>
              <a:buClr>
                <a:srgbClr val="000000"/>
              </a:buClr>
              <a:buSzPct val="166666"/>
              <a:buFont typeface="Arial"/>
              <a:buChar char="•"/>
              <a:defRPr sz="3000" b="0" i="0" u="none" strike="noStrike" cap="none" baseline="0">
                <a:solidFill>
                  <a:srgbClr val="000000"/>
                </a:solidFill>
                <a:latin typeface="Arial"/>
                <a:ea typeface="Arial"/>
                <a:cs typeface="Arial"/>
                <a:sym typeface="Arial"/>
                <a:rtl val="0"/>
              </a:defRPr>
            </a:lvl1pPr>
            <a:lvl2pPr marL="742950" marR="0" indent="-285750" algn="l" rtl="0">
              <a:lnSpc>
                <a:spcPct val="100000"/>
              </a:lnSpc>
              <a:spcBef>
                <a:spcPts val="480"/>
              </a:spcBef>
              <a:spcAft>
                <a:spcPts val="0"/>
              </a:spcAft>
              <a:buClr>
                <a:srgbClr val="000000"/>
              </a:buClr>
              <a:buSzPct val="100000"/>
              <a:buFont typeface="Courier New"/>
              <a:buChar char="o"/>
              <a:defRPr sz="2400" b="0" i="0" u="none" strike="noStrike" cap="none" baseline="0">
                <a:solidFill>
                  <a:srgbClr val="000000"/>
                </a:solidFill>
                <a:latin typeface="Arial"/>
                <a:ea typeface="Arial"/>
                <a:cs typeface="Arial"/>
                <a:sym typeface="Arial"/>
                <a:rtl val="0"/>
              </a:defRPr>
            </a:lvl2pPr>
            <a:lvl3pPr marL="1143000" marR="0" indent="-228600" algn="l" rtl="0">
              <a:lnSpc>
                <a:spcPct val="100000"/>
              </a:lnSpc>
              <a:spcBef>
                <a:spcPts val="480"/>
              </a:spcBef>
              <a:spcAft>
                <a:spcPts val="0"/>
              </a:spcAft>
              <a:buClr>
                <a:srgbClr val="000000"/>
              </a:buClr>
              <a:buSzPct val="100000"/>
              <a:buFont typeface="Wingdings"/>
              <a:buChar char="§"/>
              <a:defRPr sz="2400" b="0" i="0" u="none" strike="noStrike" cap="none" baseline="0">
                <a:solidFill>
                  <a:srgbClr val="000000"/>
                </a:solidFill>
                <a:latin typeface="Arial"/>
                <a:ea typeface="Arial"/>
                <a:cs typeface="Arial"/>
                <a:sym typeface="Arial"/>
                <a:rtl val="0"/>
              </a:defRPr>
            </a:lvl3pPr>
            <a:lvl4pPr marL="1600200" marR="0" indent="-228600" algn="l" rtl="0">
              <a:lnSpc>
                <a:spcPct val="100000"/>
              </a:lnSpc>
              <a:spcBef>
                <a:spcPts val="360"/>
              </a:spcBef>
              <a:spcAft>
                <a:spcPts val="0"/>
              </a:spcAft>
              <a:buClr>
                <a:srgbClr val="000000"/>
              </a:buClr>
              <a:buSzPct val="166666"/>
              <a:buFont typeface="Arial"/>
              <a:buChar char="•"/>
              <a:defRPr sz="1800" b="0" i="0" u="none" strike="noStrike" cap="none" baseline="0">
                <a:solidFill>
                  <a:srgbClr val="000000"/>
                </a:solidFill>
                <a:latin typeface="Arial"/>
                <a:ea typeface="Arial"/>
                <a:cs typeface="Arial"/>
                <a:sym typeface="Arial"/>
                <a:rtl val="0"/>
              </a:defRPr>
            </a:lvl4pPr>
            <a:lvl5pPr marL="2057400" marR="0" indent="-228600" algn="l" rtl="0">
              <a:lnSpc>
                <a:spcPct val="100000"/>
              </a:lnSpc>
              <a:spcBef>
                <a:spcPts val="360"/>
              </a:spcBef>
              <a:spcAft>
                <a:spcPts val="0"/>
              </a:spcAft>
              <a:buClr>
                <a:srgbClr val="000000"/>
              </a:buClr>
              <a:buSzPct val="100000"/>
              <a:buFont typeface="Courier New"/>
              <a:buChar char="o"/>
              <a:defRPr sz="1800" b="0" i="0" u="none" strike="noStrike" cap="none" baseline="0">
                <a:solidFill>
                  <a:srgbClr val="000000"/>
                </a:solidFill>
                <a:latin typeface="Arial"/>
                <a:ea typeface="Arial"/>
                <a:cs typeface="Arial"/>
                <a:sym typeface="Arial"/>
                <a:rtl val="0"/>
              </a:defRPr>
            </a:lvl5pPr>
            <a:lvl6pPr marL="2514600" marR="0" indent="-228600" algn="l" rtl="0">
              <a:lnSpc>
                <a:spcPct val="100000"/>
              </a:lnSpc>
              <a:spcBef>
                <a:spcPts val="360"/>
              </a:spcBef>
              <a:spcAft>
                <a:spcPts val="0"/>
              </a:spcAft>
              <a:buClr>
                <a:srgbClr val="000000"/>
              </a:buClr>
              <a:buSzPct val="100000"/>
              <a:buFont typeface="Wingdings"/>
              <a:buChar char="§"/>
              <a:defRPr sz="1800" b="0" i="0" u="none" strike="noStrike" cap="none" baseline="0">
                <a:solidFill>
                  <a:srgbClr val="000000"/>
                </a:solidFill>
                <a:latin typeface="Arial"/>
                <a:ea typeface="Arial"/>
                <a:cs typeface="Arial"/>
                <a:sym typeface="Arial"/>
                <a:rtl val="0"/>
              </a:defRPr>
            </a:lvl6pPr>
            <a:lvl7pPr marL="2971800" marR="0" indent="-228600" algn="l" rtl="0">
              <a:lnSpc>
                <a:spcPct val="100000"/>
              </a:lnSpc>
              <a:spcBef>
                <a:spcPts val="360"/>
              </a:spcBef>
              <a:spcAft>
                <a:spcPts val="0"/>
              </a:spcAft>
              <a:buClr>
                <a:srgbClr val="000000"/>
              </a:buClr>
              <a:buSzPct val="166666"/>
              <a:buFont typeface="Arial"/>
              <a:buChar char="•"/>
              <a:defRPr sz="1800" b="0" i="0" u="none" strike="noStrike" cap="none" baseline="0">
                <a:solidFill>
                  <a:srgbClr val="000000"/>
                </a:solidFill>
                <a:latin typeface="Arial"/>
                <a:ea typeface="Arial"/>
                <a:cs typeface="Arial"/>
                <a:sym typeface="Arial"/>
                <a:rtl val="0"/>
              </a:defRPr>
            </a:lvl7pPr>
            <a:lvl8pPr marL="3429000" marR="0" indent="-228600" algn="l" rtl="0">
              <a:lnSpc>
                <a:spcPct val="100000"/>
              </a:lnSpc>
              <a:spcBef>
                <a:spcPts val="360"/>
              </a:spcBef>
              <a:spcAft>
                <a:spcPts val="0"/>
              </a:spcAft>
              <a:buClr>
                <a:srgbClr val="000000"/>
              </a:buClr>
              <a:buSzPct val="100000"/>
              <a:buFont typeface="Courier New"/>
              <a:buChar char="o"/>
              <a:defRPr sz="1800" b="0" i="0" u="none" strike="noStrike" cap="none" baseline="0">
                <a:solidFill>
                  <a:srgbClr val="000000"/>
                </a:solidFill>
                <a:latin typeface="Arial"/>
                <a:ea typeface="Arial"/>
                <a:cs typeface="Arial"/>
                <a:sym typeface="Arial"/>
                <a:rtl val="0"/>
              </a:defRPr>
            </a:lvl8pPr>
            <a:lvl9pPr marL="3886200" marR="0" indent="-228600" algn="l" rtl="0">
              <a:lnSpc>
                <a:spcPct val="100000"/>
              </a:lnSpc>
              <a:spcBef>
                <a:spcPts val="360"/>
              </a:spcBef>
              <a:spcAft>
                <a:spcPts val="0"/>
              </a:spcAft>
              <a:buClr>
                <a:srgbClr val="000000"/>
              </a:buClr>
              <a:buSzPct val="100000"/>
              <a:buFont typeface="Wingdings"/>
              <a:buChar char="§"/>
              <a:defRPr sz="1800" b="0" i="0" u="none" strike="noStrike" cap="none" baseline="0">
                <a:solidFill>
                  <a:srgbClr val="000000"/>
                </a:solidFill>
                <a:latin typeface="Arial"/>
                <a:ea typeface="Arial"/>
                <a:cs typeface="Arial"/>
                <a:sym typeface="Arial"/>
                <a:rtl val="0"/>
              </a:defRPr>
            </a:lvl9pPr>
          </a:lstStyle>
          <a:p>
            <a:r>
              <a:rPr lang="en-US" dirty="0" smtClean="0"/>
              <a:t>Replicate is an special case for </a:t>
            </a:r>
            <a:r>
              <a:rPr lang="en-US" dirty="0" err="1" smtClean="0"/>
              <a:t>MapReduce</a:t>
            </a:r>
            <a:endParaRPr lang="en-US" dirty="0" smtClean="0"/>
          </a:p>
          <a:p>
            <a:pPr lvl="1"/>
            <a:r>
              <a:rPr lang="en-US" dirty="0" smtClean="0"/>
              <a:t>Divide the work between </a:t>
            </a:r>
            <a:r>
              <a:rPr lang="en-US" smtClean="0"/>
              <a:t>same components</a:t>
            </a:r>
            <a:endParaRPr lang="en-US" dirty="0" smtClean="0"/>
          </a:p>
          <a:p>
            <a:endParaRPr lang="en-US" dirty="0" smtClean="0"/>
          </a:p>
          <a:p>
            <a:pPr lvl="1">
              <a:buFont typeface="Courier New"/>
              <a:buNone/>
            </a:pPr>
            <a:endParaRPr lang="en-US" dirty="0" smtClean="0"/>
          </a:p>
          <a:p>
            <a:pPr lvl="2">
              <a:buFont typeface="Wingdings"/>
              <a:buNone/>
            </a:pPr>
            <a:endParaRPr lang="en-US" dirty="0" smtClean="0"/>
          </a:p>
          <a:p>
            <a:pPr lvl="2"/>
            <a:endParaRPr lang="en-US" dirty="0" smtClean="0">
              <a:solidFill>
                <a:srgbClr val="00B0F0"/>
              </a:solidFill>
            </a:endParaRPr>
          </a:p>
          <a:p>
            <a:pPr lvl="1">
              <a:buFont typeface="Courier New"/>
              <a:buNone/>
            </a:pPr>
            <a:endParaRPr lang="en-US" dirty="0" smtClean="0"/>
          </a:p>
        </p:txBody>
      </p:sp>
    </p:spTree>
    <p:extLst>
      <p:ext uri="{BB962C8B-B14F-4D97-AF65-F5344CB8AC3E}">
        <p14:creationId xmlns:p14="http://schemas.microsoft.com/office/powerpoint/2010/main" val="2615436775"/>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Shape 272"/>
          <p:cNvSpPr/>
          <p:nvPr/>
        </p:nvSpPr>
        <p:spPr>
          <a:xfrm>
            <a:off x="3352801" y="2127233"/>
            <a:ext cx="1683600" cy="793034"/>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r>
              <a:rPr lang="en-US" sz="2000" dirty="0" smtClean="0"/>
              <a:t>Main</a:t>
            </a:r>
            <a:endParaRPr sz="2000" dirty="0"/>
          </a:p>
        </p:txBody>
      </p:sp>
      <p:cxnSp>
        <p:nvCxnSpPr>
          <p:cNvPr id="274" name="Shape 274"/>
          <p:cNvCxnSpPr>
            <a:endCxn id="272" idx="1"/>
          </p:cNvCxnSpPr>
          <p:nvPr/>
        </p:nvCxnSpPr>
        <p:spPr>
          <a:xfrm flipV="1">
            <a:off x="2572500" y="2523750"/>
            <a:ext cx="780301" cy="20406"/>
          </a:xfrm>
          <a:prstGeom prst="straightConnector1">
            <a:avLst/>
          </a:prstGeom>
          <a:noFill/>
          <a:ln w="38100" cap="flat">
            <a:solidFill>
              <a:schemeClr val="dk2"/>
            </a:solidFill>
            <a:prstDash val="solid"/>
            <a:round/>
            <a:headEnd type="none" w="lg" len="lg"/>
            <a:tailEnd type="triangle" w="lg" len="lg"/>
          </a:ln>
        </p:spPr>
      </p:cxnSp>
      <p:cxnSp>
        <p:nvCxnSpPr>
          <p:cNvPr id="275" name="Shape 275"/>
          <p:cNvCxnSpPr>
            <a:stCxn id="272" idx="3"/>
          </p:cNvCxnSpPr>
          <p:nvPr/>
        </p:nvCxnSpPr>
        <p:spPr>
          <a:xfrm>
            <a:off x="5036401" y="2523750"/>
            <a:ext cx="754799" cy="1"/>
          </a:xfrm>
          <a:prstGeom prst="straightConnector1">
            <a:avLst/>
          </a:prstGeom>
          <a:noFill/>
          <a:ln w="38100" cap="flat">
            <a:solidFill>
              <a:schemeClr val="dk2"/>
            </a:solidFill>
            <a:prstDash val="solid"/>
            <a:round/>
            <a:headEnd type="none" w="lg" len="lg"/>
            <a:tailEnd type="triangle" w="lg" len="lg"/>
          </a:ln>
        </p:spPr>
      </p:cxnSp>
      <p:sp>
        <p:nvSpPr>
          <p:cNvPr id="287" name="Shape 287"/>
          <p:cNvSpPr/>
          <p:nvPr/>
        </p:nvSpPr>
        <p:spPr>
          <a:xfrm>
            <a:off x="2880534" y="2138630"/>
            <a:ext cx="225900" cy="205200"/>
          </a:xfrm>
          <a:prstGeom prst="ellipse">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288" name="Shape 288"/>
          <p:cNvSpPr/>
          <p:nvPr/>
        </p:nvSpPr>
        <p:spPr>
          <a:xfrm>
            <a:off x="5242734" y="213863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22" name="Shape 654"/>
          <p:cNvSpPr/>
          <p:nvPr/>
        </p:nvSpPr>
        <p:spPr>
          <a:xfrm>
            <a:off x="3294902" y="3935756"/>
            <a:ext cx="1745445" cy="544796"/>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wrap="square" lIns="91425" tIns="91425" rIns="91425" bIns="91425" anchor="ctr" anchorCtr="0">
            <a:spAutoFit/>
          </a:bodyPr>
          <a:lstStyle/>
          <a:p>
            <a:pPr algn="ctr"/>
            <a:r>
              <a:rPr lang="en-US" sz="2000" dirty="0" smtClean="0"/>
              <a:t>Offloaded</a:t>
            </a:r>
            <a:endParaRPr sz="2000" dirty="0"/>
          </a:p>
        </p:txBody>
      </p:sp>
      <p:cxnSp>
        <p:nvCxnSpPr>
          <p:cNvPr id="23" name="Shape 655"/>
          <p:cNvCxnSpPr/>
          <p:nvPr/>
        </p:nvCxnSpPr>
        <p:spPr>
          <a:xfrm>
            <a:off x="4172699" y="2921202"/>
            <a:ext cx="0" cy="731475"/>
          </a:xfrm>
          <a:prstGeom prst="straightConnector1">
            <a:avLst/>
          </a:prstGeom>
          <a:noFill/>
          <a:ln w="38100" cap="flat">
            <a:solidFill>
              <a:schemeClr val="dk2"/>
            </a:solidFill>
            <a:prstDash val="solid"/>
            <a:round/>
            <a:headEnd type="triangle" w="lg" len="lg"/>
            <a:tailEnd type="triangle" w="lg" len="lg"/>
          </a:ln>
        </p:spPr>
      </p:cxnSp>
      <p:sp>
        <p:nvSpPr>
          <p:cNvPr id="32" name="TextBox 31"/>
          <p:cNvSpPr txBox="1"/>
          <p:nvPr/>
        </p:nvSpPr>
        <p:spPr>
          <a:xfrm>
            <a:off x="6324600" y="2286000"/>
            <a:ext cx="2059476" cy="461665"/>
          </a:xfrm>
          <a:prstGeom prst="rect">
            <a:avLst/>
          </a:prstGeom>
          <a:noFill/>
        </p:spPr>
        <p:txBody>
          <a:bodyPr wrap="square" rtlCol="0">
            <a:spAutoFit/>
          </a:bodyPr>
          <a:lstStyle/>
          <a:p>
            <a:r>
              <a:rPr lang="en-US" sz="2400" dirty="0" smtClean="0"/>
              <a:t>Offload</a:t>
            </a:r>
            <a:endParaRPr lang="en-US" sz="2400" dirty="0"/>
          </a:p>
        </p:txBody>
      </p:sp>
      <p:sp>
        <p:nvSpPr>
          <p:cNvPr id="12" name="Shape 271"/>
          <p:cNvSpPr txBox="1">
            <a:spLocks/>
          </p:cNvSpPr>
          <p:nvPr/>
        </p:nvSpPr>
        <p:spPr>
          <a:xfrm>
            <a:off x="92724" y="123584"/>
            <a:ext cx="8991600" cy="738633"/>
          </a:xfrm>
          <a:prstGeom prst="rect">
            <a:avLst/>
          </a:prstGeom>
          <a:noFill/>
          <a:ln>
            <a:noFill/>
          </a:ln>
        </p:spPr>
        <p:txBody>
          <a:bodyPr wrap="square" lIns="91425" tIns="91425" rIns="91425" bIns="91425" anchor="b" anchorCtr="0">
            <a:spAutoFit/>
          </a:bodyPr>
          <a:lstStyle>
            <a:defPPr marR="0" algn="l" rtl="0">
              <a:lnSpc>
                <a:spcPct val="100000"/>
              </a:lnSpc>
              <a:spcBef>
                <a:spcPts val="0"/>
              </a:spcBef>
              <a:spcAft>
                <a:spcPts val="0"/>
              </a:spcAft>
            </a:defPPr>
            <a:lvl1pPr marL="0" marR="0" indent="228600" algn="l" rtl="0">
              <a:lnSpc>
                <a:spcPct val="100000"/>
              </a:lnSpc>
              <a:spcBef>
                <a:spcPts val="0"/>
              </a:spcBef>
              <a:spcAft>
                <a:spcPts val="0"/>
              </a:spcAft>
              <a:buClr>
                <a:srgbClr val="CC0202"/>
              </a:buClr>
              <a:buSzPct val="100000"/>
              <a:buFont typeface="Arial"/>
              <a:buNone/>
              <a:defRPr sz="3600" b="1" i="0" u="none" strike="noStrike" cap="none" baseline="0">
                <a:solidFill>
                  <a:srgbClr val="DA0002"/>
                </a:solidFill>
                <a:latin typeface="Arial"/>
                <a:ea typeface="Arial"/>
                <a:cs typeface="Arial"/>
                <a:sym typeface="Arial"/>
                <a:rtl val="0"/>
              </a:defRPr>
            </a:lvl1pPr>
            <a:lvl2pPr marL="0" marR="0" indent="228600" algn="l" rtl="0">
              <a:lnSpc>
                <a:spcPct val="100000"/>
              </a:lnSpc>
              <a:spcBef>
                <a:spcPts val="0"/>
              </a:spcBef>
              <a:spcAft>
                <a:spcPts val="0"/>
              </a:spcAft>
              <a:buClr>
                <a:srgbClr val="CC0202"/>
              </a:buClr>
              <a:buSzPct val="100000"/>
              <a:buFont typeface="Arial"/>
              <a:buNone/>
              <a:defRPr sz="3600" b="1" i="0" u="none" strike="noStrike" cap="none" baseline="0">
                <a:solidFill>
                  <a:srgbClr val="DA0002"/>
                </a:solidFill>
                <a:latin typeface="Arial"/>
                <a:ea typeface="Arial"/>
                <a:cs typeface="Arial"/>
                <a:sym typeface="Arial"/>
                <a:rtl val="0"/>
              </a:defRPr>
            </a:lvl2pPr>
            <a:lvl3pPr marL="0" indent="228600" algn="l" rtl="0">
              <a:spcBef>
                <a:spcPts val="0"/>
              </a:spcBef>
              <a:buClr>
                <a:srgbClr val="CC0202"/>
              </a:buClr>
              <a:buSzPct val="100000"/>
              <a:buFont typeface="Arial"/>
              <a:buNone/>
              <a:defRPr sz="3600" b="1" i="0" u="none" strike="noStrike" cap="none" baseline="0">
                <a:solidFill>
                  <a:srgbClr val="DA0002"/>
                </a:solidFill>
                <a:latin typeface="Arial"/>
                <a:ea typeface="Arial"/>
                <a:cs typeface="Arial"/>
                <a:sym typeface="Arial"/>
              </a:defRPr>
            </a:lvl3pPr>
            <a:lvl4pPr marL="0" indent="228600" algn="l" rtl="0">
              <a:spcBef>
                <a:spcPts val="0"/>
              </a:spcBef>
              <a:buClr>
                <a:srgbClr val="CC0202"/>
              </a:buClr>
              <a:buSzPct val="100000"/>
              <a:buFont typeface="Arial"/>
              <a:buNone/>
              <a:defRPr sz="3600" b="1" i="0" u="none" strike="noStrike" cap="none" baseline="0">
                <a:solidFill>
                  <a:srgbClr val="DA0002"/>
                </a:solidFill>
                <a:latin typeface="Arial"/>
                <a:ea typeface="Arial"/>
                <a:cs typeface="Arial"/>
                <a:sym typeface="Arial"/>
              </a:defRPr>
            </a:lvl4pPr>
            <a:lvl5pPr marL="0" indent="228600" algn="l" rtl="0">
              <a:spcBef>
                <a:spcPts val="0"/>
              </a:spcBef>
              <a:buClr>
                <a:srgbClr val="CC0202"/>
              </a:buClr>
              <a:buSzPct val="100000"/>
              <a:buFont typeface="Arial"/>
              <a:buNone/>
              <a:defRPr sz="3600" b="1" i="0" u="none" strike="noStrike" cap="none" baseline="0">
                <a:solidFill>
                  <a:srgbClr val="DA0002"/>
                </a:solidFill>
                <a:latin typeface="Arial"/>
                <a:ea typeface="Arial"/>
                <a:cs typeface="Arial"/>
                <a:sym typeface="Arial"/>
              </a:defRPr>
            </a:lvl5pPr>
            <a:lvl6pPr marL="0" indent="228600" algn="l" rtl="0">
              <a:spcBef>
                <a:spcPts val="0"/>
              </a:spcBef>
              <a:buClr>
                <a:srgbClr val="CC0202"/>
              </a:buClr>
              <a:buSzPct val="100000"/>
              <a:buFont typeface="Arial"/>
              <a:buNone/>
              <a:defRPr sz="3600" b="1" i="0" u="none" strike="noStrike" cap="none" baseline="0">
                <a:solidFill>
                  <a:srgbClr val="DA0002"/>
                </a:solidFill>
                <a:latin typeface="Arial"/>
                <a:ea typeface="Arial"/>
                <a:cs typeface="Arial"/>
                <a:sym typeface="Arial"/>
              </a:defRPr>
            </a:lvl6pPr>
            <a:lvl7pPr marL="0" indent="228600" algn="l" rtl="0">
              <a:spcBef>
                <a:spcPts val="0"/>
              </a:spcBef>
              <a:buClr>
                <a:srgbClr val="CC0202"/>
              </a:buClr>
              <a:buSzPct val="100000"/>
              <a:buFont typeface="Arial"/>
              <a:buNone/>
              <a:defRPr sz="3600" b="1" i="0" u="none" strike="noStrike" cap="none" baseline="0">
                <a:solidFill>
                  <a:srgbClr val="DA0002"/>
                </a:solidFill>
                <a:latin typeface="Arial"/>
                <a:ea typeface="Arial"/>
                <a:cs typeface="Arial"/>
                <a:sym typeface="Arial"/>
              </a:defRPr>
            </a:lvl7pPr>
            <a:lvl8pPr marL="0" indent="228600" algn="l" rtl="0">
              <a:spcBef>
                <a:spcPts val="0"/>
              </a:spcBef>
              <a:buClr>
                <a:srgbClr val="CC0202"/>
              </a:buClr>
              <a:buSzPct val="100000"/>
              <a:buFont typeface="Arial"/>
              <a:buNone/>
              <a:defRPr sz="3600" b="1" i="0" u="none" strike="noStrike" cap="none" baseline="0">
                <a:solidFill>
                  <a:srgbClr val="DA0002"/>
                </a:solidFill>
                <a:latin typeface="Arial"/>
                <a:ea typeface="Arial"/>
                <a:cs typeface="Arial"/>
                <a:sym typeface="Arial"/>
              </a:defRPr>
            </a:lvl8pPr>
            <a:lvl9pPr marL="0" indent="228600" algn="l" rtl="0">
              <a:spcBef>
                <a:spcPts val="0"/>
              </a:spcBef>
              <a:buClr>
                <a:srgbClr val="CC0202"/>
              </a:buClr>
              <a:buSzPct val="100000"/>
              <a:buFont typeface="Arial"/>
              <a:buNone/>
              <a:defRPr sz="3600" b="1" i="0" u="none" strike="noStrike" cap="none" baseline="0">
                <a:solidFill>
                  <a:srgbClr val="DA0002"/>
                </a:solidFill>
                <a:latin typeface="Arial"/>
                <a:ea typeface="Arial"/>
                <a:cs typeface="Arial"/>
                <a:sym typeface="Arial"/>
              </a:defRPr>
            </a:lvl9pPr>
          </a:lstStyle>
          <a:p>
            <a:r>
              <a:rPr lang="en-US" dirty="0" smtClean="0"/>
              <a:t>Composition Templates – contd.</a:t>
            </a:r>
            <a:endParaRPr lang="x-none" dirty="0"/>
          </a:p>
        </p:txBody>
      </p:sp>
      <p:sp>
        <p:nvSpPr>
          <p:cNvPr id="2" name="Slide Number Placeholder 1"/>
          <p:cNvSpPr>
            <a:spLocks noGrp="1"/>
          </p:cNvSpPr>
          <p:nvPr>
            <p:ph type="sldNum" sz="quarter" idx="10"/>
          </p:nvPr>
        </p:nvSpPr>
        <p:spPr/>
        <p:txBody>
          <a:bodyPr/>
          <a:lstStyle/>
          <a:p>
            <a:fld id="{8AB9F5D9-A55A-4736-91E9-19D5FD05D249}" type="slidenum">
              <a:rPr lang="en-US" smtClean="0"/>
              <a:t>16</a:t>
            </a:fld>
            <a:endParaRPr lang="en-US" dirty="0"/>
          </a:p>
        </p:txBody>
      </p:sp>
      <p:cxnSp>
        <p:nvCxnSpPr>
          <p:cNvPr id="6" name="Elbow Connector 5"/>
          <p:cNvCxnSpPr>
            <a:endCxn id="22" idx="1"/>
          </p:cNvCxnSpPr>
          <p:nvPr/>
        </p:nvCxnSpPr>
        <p:spPr>
          <a:xfrm rot="10800000" flipV="1">
            <a:off x="3294902" y="3652676"/>
            <a:ext cx="841800" cy="555477"/>
          </a:xfrm>
          <a:prstGeom prst="bentConnector3">
            <a:avLst>
              <a:gd name="adj1" fmla="val 153019"/>
            </a:avLst>
          </a:prstGeom>
          <a:noFill/>
          <a:ln w="38100" cap="flat">
            <a:solidFill>
              <a:schemeClr val="dk2"/>
            </a:solidFill>
            <a:prstDash val="solid"/>
            <a:round/>
            <a:headEnd type="none" w="lg" len="lg"/>
            <a:tailEnd type="triangle" w="lg" len="lg"/>
          </a:ln>
        </p:spPr>
      </p:cxnSp>
      <p:cxnSp>
        <p:nvCxnSpPr>
          <p:cNvPr id="9" name="Elbow Connector 8"/>
          <p:cNvCxnSpPr>
            <a:stCxn id="22" idx="3"/>
          </p:cNvCxnSpPr>
          <p:nvPr/>
        </p:nvCxnSpPr>
        <p:spPr>
          <a:xfrm flipH="1" flipV="1">
            <a:off x="4136702" y="3649263"/>
            <a:ext cx="903645" cy="558891"/>
          </a:xfrm>
          <a:prstGeom prst="bentConnector3">
            <a:avLst>
              <a:gd name="adj1" fmla="val -49391"/>
            </a:avLst>
          </a:prstGeom>
          <a:noFill/>
          <a:ln w="38100"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2095656886"/>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p:cNvCxnSpPr>
            <a:stCxn id="15" idx="2"/>
            <a:endCxn id="16" idx="0"/>
          </p:cNvCxnSpPr>
          <p:nvPr/>
        </p:nvCxnSpPr>
        <p:spPr>
          <a:xfrm>
            <a:off x="3656264" y="3718864"/>
            <a:ext cx="0" cy="36975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23036" y="3010978"/>
            <a:ext cx="2266455" cy="707886"/>
          </a:xfrm>
          <a:prstGeom prst="rect">
            <a:avLst/>
          </a:prstGeom>
          <a:noFill/>
          <a:ln>
            <a:solidFill>
              <a:schemeClr val="tx1"/>
            </a:solidFill>
          </a:ln>
        </p:spPr>
        <p:txBody>
          <a:bodyPr wrap="square" rtlCol="0">
            <a:spAutoFit/>
          </a:bodyPr>
          <a:lstStyle/>
          <a:p>
            <a:pPr algn="ctr"/>
            <a:r>
              <a:rPr lang="en-US" sz="2000" dirty="0" smtClean="0"/>
              <a:t>Building base </a:t>
            </a:r>
          </a:p>
          <a:p>
            <a:pPr algn="ctr"/>
            <a:r>
              <a:rPr lang="en-US" sz="2000" dirty="0" smtClean="0"/>
              <a:t>Micro-architecture</a:t>
            </a:r>
          </a:p>
        </p:txBody>
      </p:sp>
      <p:sp>
        <p:nvSpPr>
          <p:cNvPr id="16" name="TextBox 15"/>
          <p:cNvSpPr txBox="1"/>
          <p:nvPr/>
        </p:nvSpPr>
        <p:spPr>
          <a:xfrm>
            <a:off x="2523036" y="4088614"/>
            <a:ext cx="2266455" cy="707886"/>
          </a:xfrm>
          <a:prstGeom prst="rect">
            <a:avLst/>
          </a:prstGeom>
          <a:noFill/>
          <a:ln>
            <a:solidFill>
              <a:schemeClr val="tx1"/>
            </a:solidFill>
          </a:ln>
        </p:spPr>
        <p:txBody>
          <a:bodyPr wrap="square" rtlCol="0">
            <a:spAutoFit/>
          </a:bodyPr>
          <a:lstStyle/>
          <a:p>
            <a:pPr algn="ctr"/>
            <a:r>
              <a:rPr lang="en-US" sz="2000" dirty="0" smtClean="0"/>
              <a:t>Refining the  </a:t>
            </a:r>
          </a:p>
          <a:p>
            <a:pPr algn="ctr"/>
            <a:r>
              <a:rPr lang="en-US" sz="2000" dirty="0" smtClean="0"/>
              <a:t>Micro-architecture</a:t>
            </a:r>
          </a:p>
        </p:txBody>
      </p:sp>
      <p:cxnSp>
        <p:nvCxnSpPr>
          <p:cNvPr id="17" name="Straight Arrow Connector 16"/>
          <p:cNvCxnSpPr>
            <a:endCxn id="14" idx="0"/>
          </p:cNvCxnSpPr>
          <p:nvPr/>
        </p:nvCxnSpPr>
        <p:spPr>
          <a:xfrm>
            <a:off x="3656263" y="2028941"/>
            <a:ext cx="1" cy="26452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2"/>
            <a:endCxn id="15" idx="0"/>
          </p:cNvCxnSpPr>
          <p:nvPr/>
        </p:nvCxnSpPr>
        <p:spPr>
          <a:xfrm>
            <a:off x="3656264" y="2693571"/>
            <a:ext cx="0" cy="317407"/>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2"/>
          </p:cNvCxnSpPr>
          <p:nvPr/>
        </p:nvCxnSpPr>
        <p:spPr>
          <a:xfrm flipH="1">
            <a:off x="3656263" y="4796500"/>
            <a:ext cx="1" cy="432841"/>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23036" y="2293461"/>
            <a:ext cx="2266455" cy="400110"/>
          </a:xfrm>
          <a:prstGeom prst="rect">
            <a:avLst/>
          </a:prstGeom>
          <a:noFill/>
          <a:ln>
            <a:solidFill>
              <a:schemeClr val="tx1"/>
            </a:solidFill>
          </a:ln>
        </p:spPr>
        <p:txBody>
          <a:bodyPr wrap="square" rtlCol="0">
            <a:spAutoFit/>
          </a:bodyPr>
          <a:lstStyle/>
          <a:p>
            <a:pPr algn="ctr"/>
            <a:r>
              <a:rPr lang="en-US" sz="2000" dirty="0" smtClean="0"/>
              <a:t>Slicing</a:t>
            </a:r>
          </a:p>
        </p:txBody>
      </p:sp>
      <p:sp>
        <p:nvSpPr>
          <p:cNvPr id="2" name="Title 1"/>
          <p:cNvSpPr>
            <a:spLocks noGrp="1"/>
          </p:cNvSpPr>
          <p:nvPr>
            <p:ph type="title"/>
          </p:nvPr>
        </p:nvSpPr>
        <p:spPr>
          <a:xfrm>
            <a:off x="173446" y="159408"/>
            <a:ext cx="8839200" cy="700400"/>
          </a:xfrm>
        </p:spPr>
        <p:txBody>
          <a:bodyPr/>
          <a:lstStyle/>
          <a:p>
            <a:r>
              <a:rPr lang="en-US" dirty="0" smtClean="0"/>
              <a:t>Gorilla++ Development Process</a:t>
            </a:r>
            <a:endParaRPr lang="en-US" dirty="0"/>
          </a:p>
        </p:txBody>
      </p:sp>
      <p:sp>
        <p:nvSpPr>
          <p:cNvPr id="10" name="Slide Number Placeholder 9"/>
          <p:cNvSpPr>
            <a:spLocks noGrp="1"/>
          </p:cNvSpPr>
          <p:nvPr>
            <p:ph type="sldNum" sz="quarter" idx="10"/>
          </p:nvPr>
        </p:nvSpPr>
        <p:spPr>
          <a:xfrm>
            <a:off x="6739282" y="6286961"/>
            <a:ext cx="2057400" cy="365125"/>
          </a:xfrm>
        </p:spPr>
        <p:txBody>
          <a:bodyPr/>
          <a:lstStyle/>
          <a:p>
            <a:fld id="{8AB9F5D9-A55A-4736-91E9-19D5FD05D249}" type="slidenum">
              <a:rPr lang="en-US" smtClean="0"/>
              <a:t>17</a:t>
            </a:fld>
            <a:endParaRPr lang="en-US" dirty="0"/>
          </a:p>
        </p:txBody>
      </p:sp>
      <p:sp>
        <p:nvSpPr>
          <p:cNvPr id="49" name="Shape 263"/>
          <p:cNvSpPr/>
          <p:nvPr/>
        </p:nvSpPr>
        <p:spPr>
          <a:xfrm>
            <a:off x="2410854" y="1155550"/>
            <a:ext cx="2490819" cy="544796"/>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Application Code</a:t>
            </a:r>
            <a:endParaRPr sz="2000" dirty="0">
              <a:solidFill>
                <a:srgbClr val="000000"/>
              </a:solidFill>
              <a:latin typeface="Arial" pitchFamily="34" charset="0"/>
              <a:ea typeface="Arial" panose="00000000000000000000"/>
              <a:cs typeface="Arial" pitchFamily="34" charset="0"/>
            </a:endParaRPr>
          </a:p>
        </p:txBody>
      </p:sp>
      <p:sp>
        <p:nvSpPr>
          <p:cNvPr id="50" name="Shape 263"/>
          <p:cNvSpPr/>
          <p:nvPr/>
        </p:nvSpPr>
        <p:spPr>
          <a:xfrm>
            <a:off x="228601" y="2922384"/>
            <a:ext cx="1756294" cy="544796"/>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Input data</a:t>
            </a:r>
            <a:endParaRPr sz="2000" dirty="0">
              <a:solidFill>
                <a:srgbClr val="000000"/>
              </a:solidFill>
              <a:latin typeface="Arial" pitchFamily="34" charset="0"/>
              <a:ea typeface="Arial" panose="00000000000000000000"/>
              <a:cs typeface="Arial" pitchFamily="34" charset="0"/>
            </a:endParaRPr>
          </a:p>
        </p:txBody>
      </p:sp>
      <p:sp>
        <p:nvSpPr>
          <p:cNvPr id="51" name="Shape 263"/>
          <p:cNvSpPr/>
          <p:nvPr/>
        </p:nvSpPr>
        <p:spPr>
          <a:xfrm>
            <a:off x="228600" y="3950313"/>
            <a:ext cx="1756294" cy="885315"/>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Performance goals</a:t>
            </a:r>
            <a:endParaRPr sz="2000" dirty="0">
              <a:solidFill>
                <a:srgbClr val="000000"/>
              </a:solidFill>
              <a:latin typeface="Arial" pitchFamily="34" charset="0"/>
              <a:ea typeface="Arial" panose="00000000000000000000"/>
              <a:cs typeface="Arial" pitchFamily="34" charset="0"/>
            </a:endParaRPr>
          </a:p>
        </p:txBody>
      </p:sp>
      <p:sp>
        <p:nvSpPr>
          <p:cNvPr id="63" name="Shape 263"/>
          <p:cNvSpPr/>
          <p:nvPr/>
        </p:nvSpPr>
        <p:spPr>
          <a:xfrm>
            <a:off x="2628197" y="5416160"/>
            <a:ext cx="2085159" cy="885315"/>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Accelerator Verilog Model</a:t>
            </a:r>
            <a:endParaRPr sz="2000" dirty="0">
              <a:solidFill>
                <a:srgbClr val="000000"/>
              </a:solidFill>
              <a:latin typeface="Arial" pitchFamily="34" charset="0"/>
              <a:ea typeface="Arial" panose="00000000000000000000"/>
              <a:cs typeface="Arial" pitchFamily="34" charset="0"/>
            </a:endParaRPr>
          </a:p>
        </p:txBody>
      </p:sp>
      <p:sp>
        <p:nvSpPr>
          <p:cNvPr id="48" name="Rectangle 47"/>
          <p:cNvSpPr/>
          <p:nvPr/>
        </p:nvSpPr>
        <p:spPr>
          <a:xfrm>
            <a:off x="2251185" y="2028941"/>
            <a:ext cx="2810156" cy="3200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55" name="Straight Arrow Connector 54"/>
          <p:cNvCxnSpPr>
            <a:stCxn id="49" idx="2"/>
            <a:endCxn id="48" idx="0"/>
          </p:cNvCxnSpPr>
          <p:nvPr/>
        </p:nvCxnSpPr>
        <p:spPr>
          <a:xfrm flipH="1">
            <a:off x="3656263" y="1700346"/>
            <a:ext cx="1" cy="328595"/>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8" idx="2"/>
          </p:cNvCxnSpPr>
          <p:nvPr/>
        </p:nvCxnSpPr>
        <p:spPr>
          <a:xfrm>
            <a:off x="3656263" y="5229341"/>
            <a:ext cx="0" cy="202025"/>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1984894" y="4419600"/>
            <a:ext cx="266291" cy="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291361" y="3051681"/>
            <a:ext cx="2729803" cy="830997"/>
          </a:xfrm>
          <a:prstGeom prst="rect">
            <a:avLst/>
          </a:prstGeom>
          <a:noFill/>
        </p:spPr>
        <p:txBody>
          <a:bodyPr wrap="square" rtlCol="0">
            <a:spAutoFit/>
          </a:bodyPr>
          <a:lstStyle/>
          <a:p>
            <a:pPr algn="ctr"/>
            <a:r>
              <a:rPr lang="en-US" sz="2400" dirty="0" smtClean="0"/>
              <a:t>Gorilla++ Methodology</a:t>
            </a:r>
            <a:endParaRPr lang="en-US" sz="2400" dirty="0"/>
          </a:p>
        </p:txBody>
      </p:sp>
      <p:cxnSp>
        <p:nvCxnSpPr>
          <p:cNvPr id="56" name="Straight Arrow Connector 55"/>
          <p:cNvCxnSpPr>
            <a:stCxn id="50" idx="3"/>
          </p:cNvCxnSpPr>
          <p:nvPr/>
        </p:nvCxnSpPr>
        <p:spPr>
          <a:xfrm>
            <a:off x="1984895" y="3194782"/>
            <a:ext cx="266290" cy="5618"/>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97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4" grpId="0" animBg="1"/>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251185" y="2028941"/>
            <a:ext cx="2810156" cy="3200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9" name="Straight Arrow Connector 18"/>
          <p:cNvCxnSpPr>
            <a:stCxn id="15" idx="2"/>
            <a:endCxn id="16" idx="0"/>
          </p:cNvCxnSpPr>
          <p:nvPr/>
        </p:nvCxnSpPr>
        <p:spPr>
          <a:xfrm>
            <a:off x="3656264" y="3718864"/>
            <a:ext cx="0" cy="36975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23036" y="3010978"/>
            <a:ext cx="2266455" cy="707886"/>
          </a:xfrm>
          <a:prstGeom prst="rect">
            <a:avLst/>
          </a:prstGeom>
          <a:noFill/>
          <a:ln>
            <a:solidFill>
              <a:schemeClr val="tx1"/>
            </a:solidFill>
          </a:ln>
        </p:spPr>
        <p:txBody>
          <a:bodyPr wrap="square" rtlCol="0">
            <a:spAutoFit/>
          </a:bodyPr>
          <a:lstStyle/>
          <a:p>
            <a:pPr algn="ctr"/>
            <a:r>
              <a:rPr lang="en-US" sz="2000" dirty="0" smtClean="0"/>
              <a:t>Building base </a:t>
            </a:r>
          </a:p>
          <a:p>
            <a:pPr algn="ctr"/>
            <a:r>
              <a:rPr lang="en-US" sz="2000" dirty="0" smtClean="0"/>
              <a:t>Micro-architecture</a:t>
            </a:r>
          </a:p>
        </p:txBody>
      </p:sp>
      <p:sp>
        <p:nvSpPr>
          <p:cNvPr id="16" name="TextBox 15"/>
          <p:cNvSpPr txBox="1"/>
          <p:nvPr/>
        </p:nvSpPr>
        <p:spPr>
          <a:xfrm>
            <a:off x="2523036" y="4088614"/>
            <a:ext cx="2266455" cy="707886"/>
          </a:xfrm>
          <a:prstGeom prst="rect">
            <a:avLst/>
          </a:prstGeom>
          <a:noFill/>
          <a:ln>
            <a:solidFill>
              <a:schemeClr val="tx1"/>
            </a:solidFill>
          </a:ln>
        </p:spPr>
        <p:txBody>
          <a:bodyPr wrap="square" rtlCol="0">
            <a:spAutoFit/>
          </a:bodyPr>
          <a:lstStyle/>
          <a:p>
            <a:pPr algn="ctr"/>
            <a:r>
              <a:rPr lang="en-US" sz="2000" dirty="0" smtClean="0"/>
              <a:t>Refining the  </a:t>
            </a:r>
          </a:p>
          <a:p>
            <a:pPr algn="ctr"/>
            <a:r>
              <a:rPr lang="en-US" sz="2000" dirty="0" smtClean="0"/>
              <a:t>Micro-architecture</a:t>
            </a:r>
          </a:p>
        </p:txBody>
      </p:sp>
      <p:cxnSp>
        <p:nvCxnSpPr>
          <p:cNvPr id="17" name="Straight Arrow Connector 16"/>
          <p:cNvCxnSpPr>
            <a:endCxn id="14" idx="0"/>
          </p:cNvCxnSpPr>
          <p:nvPr/>
        </p:nvCxnSpPr>
        <p:spPr>
          <a:xfrm>
            <a:off x="3656263" y="2028941"/>
            <a:ext cx="1" cy="26452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2"/>
            <a:endCxn id="15" idx="0"/>
          </p:cNvCxnSpPr>
          <p:nvPr/>
        </p:nvCxnSpPr>
        <p:spPr>
          <a:xfrm>
            <a:off x="3656264" y="2693571"/>
            <a:ext cx="0" cy="317407"/>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2"/>
          </p:cNvCxnSpPr>
          <p:nvPr/>
        </p:nvCxnSpPr>
        <p:spPr>
          <a:xfrm flipH="1">
            <a:off x="3656263" y="4796500"/>
            <a:ext cx="1" cy="432841"/>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23036" y="2293461"/>
            <a:ext cx="2266455" cy="400110"/>
          </a:xfrm>
          <a:prstGeom prst="rect">
            <a:avLst/>
          </a:prstGeom>
          <a:noFill/>
          <a:ln>
            <a:solidFill>
              <a:schemeClr val="tx1"/>
            </a:solidFill>
          </a:ln>
        </p:spPr>
        <p:txBody>
          <a:bodyPr wrap="square" rtlCol="0">
            <a:spAutoFit/>
          </a:bodyPr>
          <a:lstStyle/>
          <a:p>
            <a:pPr algn="ctr"/>
            <a:r>
              <a:rPr lang="en-US" sz="2000" dirty="0" smtClean="0"/>
              <a:t>Slicing</a:t>
            </a:r>
          </a:p>
        </p:txBody>
      </p:sp>
      <p:sp>
        <p:nvSpPr>
          <p:cNvPr id="2" name="Title 1"/>
          <p:cNvSpPr>
            <a:spLocks noGrp="1"/>
          </p:cNvSpPr>
          <p:nvPr>
            <p:ph type="title"/>
          </p:nvPr>
        </p:nvSpPr>
        <p:spPr>
          <a:xfrm>
            <a:off x="173446" y="159408"/>
            <a:ext cx="8839200" cy="700400"/>
          </a:xfrm>
        </p:spPr>
        <p:txBody>
          <a:bodyPr/>
          <a:lstStyle/>
          <a:p>
            <a:r>
              <a:rPr lang="en-US" dirty="0" smtClean="0"/>
              <a:t>Gorilla++ Development Process</a:t>
            </a:r>
            <a:endParaRPr lang="en-US" dirty="0"/>
          </a:p>
        </p:txBody>
      </p:sp>
      <p:sp>
        <p:nvSpPr>
          <p:cNvPr id="10" name="Slide Number Placeholder 9"/>
          <p:cNvSpPr>
            <a:spLocks noGrp="1"/>
          </p:cNvSpPr>
          <p:nvPr>
            <p:ph type="sldNum" sz="quarter" idx="10"/>
          </p:nvPr>
        </p:nvSpPr>
        <p:spPr>
          <a:xfrm>
            <a:off x="6739282" y="6286961"/>
            <a:ext cx="2057400" cy="365125"/>
          </a:xfrm>
        </p:spPr>
        <p:txBody>
          <a:bodyPr/>
          <a:lstStyle/>
          <a:p>
            <a:fld id="{8AB9F5D9-A55A-4736-91E9-19D5FD05D249}" type="slidenum">
              <a:rPr lang="en-US" smtClean="0"/>
              <a:t>18</a:t>
            </a:fld>
            <a:endParaRPr lang="en-US" dirty="0"/>
          </a:p>
        </p:txBody>
      </p:sp>
      <p:sp>
        <p:nvSpPr>
          <p:cNvPr id="49" name="Shape 263"/>
          <p:cNvSpPr/>
          <p:nvPr/>
        </p:nvSpPr>
        <p:spPr>
          <a:xfrm>
            <a:off x="2410854" y="1155550"/>
            <a:ext cx="2490819" cy="544796"/>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Application Code</a:t>
            </a:r>
            <a:endParaRPr sz="2000" dirty="0">
              <a:solidFill>
                <a:srgbClr val="000000"/>
              </a:solidFill>
              <a:latin typeface="Arial" pitchFamily="34" charset="0"/>
              <a:ea typeface="Arial" panose="00000000000000000000"/>
              <a:cs typeface="Arial" pitchFamily="34" charset="0"/>
            </a:endParaRPr>
          </a:p>
        </p:txBody>
      </p:sp>
      <p:sp>
        <p:nvSpPr>
          <p:cNvPr id="50" name="Shape 263"/>
          <p:cNvSpPr/>
          <p:nvPr/>
        </p:nvSpPr>
        <p:spPr>
          <a:xfrm>
            <a:off x="228601" y="2922384"/>
            <a:ext cx="1756294" cy="544796"/>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Input data</a:t>
            </a:r>
            <a:endParaRPr sz="2000" dirty="0">
              <a:solidFill>
                <a:srgbClr val="000000"/>
              </a:solidFill>
              <a:latin typeface="Arial" pitchFamily="34" charset="0"/>
              <a:ea typeface="Arial" panose="00000000000000000000"/>
              <a:cs typeface="Arial" pitchFamily="34" charset="0"/>
            </a:endParaRPr>
          </a:p>
        </p:txBody>
      </p:sp>
      <p:sp>
        <p:nvSpPr>
          <p:cNvPr id="51" name="Shape 263"/>
          <p:cNvSpPr/>
          <p:nvPr/>
        </p:nvSpPr>
        <p:spPr>
          <a:xfrm>
            <a:off x="228600" y="3950313"/>
            <a:ext cx="1756294" cy="885315"/>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Performance goals</a:t>
            </a:r>
            <a:endParaRPr sz="2000" dirty="0">
              <a:solidFill>
                <a:srgbClr val="000000"/>
              </a:solidFill>
              <a:latin typeface="Arial" pitchFamily="34" charset="0"/>
              <a:ea typeface="Arial" panose="00000000000000000000"/>
              <a:cs typeface="Arial" pitchFamily="34" charset="0"/>
            </a:endParaRPr>
          </a:p>
        </p:txBody>
      </p:sp>
      <p:sp>
        <p:nvSpPr>
          <p:cNvPr id="63" name="Shape 263"/>
          <p:cNvSpPr/>
          <p:nvPr/>
        </p:nvSpPr>
        <p:spPr>
          <a:xfrm>
            <a:off x="2628197" y="5416160"/>
            <a:ext cx="2085159" cy="885315"/>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Accelerator Verilog Model</a:t>
            </a:r>
            <a:endParaRPr sz="2000" dirty="0">
              <a:solidFill>
                <a:srgbClr val="000000"/>
              </a:solidFill>
              <a:latin typeface="Arial" pitchFamily="34" charset="0"/>
              <a:ea typeface="Arial" panose="00000000000000000000"/>
              <a:cs typeface="Arial" pitchFamily="34" charset="0"/>
            </a:endParaRPr>
          </a:p>
        </p:txBody>
      </p:sp>
      <p:cxnSp>
        <p:nvCxnSpPr>
          <p:cNvPr id="55" name="Straight Arrow Connector 54"/>
          <p:cNvCxnSpPr>
            <a:stCxn id="49" idx="2"/>
            <a:endCxn id="48" idx="0"/>
          </p:cNvCxnSpPr>
          <p:nvPr/>
        </p:nvCxnSpPr>
        <p:spPr>
          <a:xfrm flipH="1">
            <a:off x="3656263" y="1700346"/>
            <a:ext cx="1" cy="328595"/>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8" idx="2"/>
          </p:cNvCxnSpPr>
          <p:nvPr/>
        </p:nvCxnSpPr>
        <p:spPr>
          <a:xfrm>
            <a:off x="3656263" y="5229341"/>
            <a:ext cx="0" cy="202025"/>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1984894" y="4419600"/>
            <a:ext cx="266291" cy="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3"/>
          </p:cNvCxnSpPr>
          <p:nvPr/>
        </p:nvCxnSpPr>
        <p:spPr>
          <a:xfrm>
            <a:off x="1984895" y="3194782"/>
            <a:ext cx="266290" cy="5618"/>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82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51185" y="2028941"/>
            <a:ext cx="2810156" cy="3200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173446" y="159408"/>
            <a:ext cx="8839200" cy="700400"/>
          </a:xfrm>
        </p:spPr>
        <p:txBody>
          <a:bodyPr/>
          <a:lstStyle/>
          <a:p>
            <a:r>
              <a:rPr lang="en-US" dirty="0" smtClean="0"/>
              <a:t>Gorilla++ Application Code</a:t>
            </a:r>
            <a:endParaRPr lang="en-US" dirty="0"/>
          </a:p>
        </p:txBody>
      </p:sp>
      <p:sp>
        <p:nvSpPr>
          <p:cNvPr id="10" name="Slide Number Placeholder 9"/>
          <p:cNvSpPr>
            <a:spLocks noGrp="1"/>
          </p:cNvSpPr>
          <p:nvPr>
            <p:ph type="sldNum" sz="quarter" idx="10"/>
          </p:nvPr>
        </p:nvSpPr>
        <p:spPr>
          <a:xfrm>
            <a:off x="6739282" y="6286961"/>
            <a:ext cx="2057400" cy="365125"/>
          </a:xfrm>
        </p:spPr>
        <p:txBody>
          <a:bodyPr/>
          <a:lstStyle/>
          <a:p>
            <a:fld id="{8AB9F5D9-A55A-4736-91E9-19D5FD05D249}" type="slidenum">
              <a:rPr lang="en-US" smtClean="0"/>
              <a:t>19</a:t>
            </a:fld>
            <a:endParaRPr lang="en-US" dirty="0"/>
          </a:p>
        </p:txBody>
      </p:sp>
      <p:sp>
        <p:nvSpPr>
          <p:cNvPr id="32" name="Shape 263"/>
          <p:cNvSpPr/>
          <p:nvPr/>
        </p:nvSpPr>
        <p:spPr>
          <a:xfrm>
            <a:off x="2410854" y="1155550"/>
            <a:ext cx="2490819" cy="544796"/>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Application Code</a:t>
            </a:r>
            <a:endParaRPr sz="2000" dirty="0">
              <a:solidFill>
                <a:srgbClr val="000000"/>
              </a:solidFill>
              <a:latin typeface="Arial" pitchFamily="34" charset="0"/>
              <a:ea typeface="Arial" panose="00000000000000000000"/>
              <a:cs typeface="Arial" pitchFamily="34" charset="0"/>
            </a:endParaRPr>
          </a:p>
        </p:txBody>
      </p:sp>
      <p:sp>
        <p:nvSpPr>
          <p:cNvPr id="33" name="Shape 263"/>
          <p:cNvSpPr/>
          <p:nvPr/>
        </p:nvSpPr>
        <p:spPr>
          <a:xfrm>
            <a:off x="228601" y="2922384"/>
            <a:ext cx="1756294" cy="544796"/>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Input data</a:t>
            </a:r>
            <a:endParaRPr sz="2000" dirty="0">
              <a:solidFill>
                <a:srgbClr val="000000"/>
              </a:solidFill>
              <a:latin typeface="Arial" pitchFamily="34" charset="0"/>
              <a:ea typeface="Arial" panose="00000000000000000000"/>
              <a:cs typeface="Arial" pitchFamily="34" charset="0"/>
            </a:endParaRPr>
          </a:p>
        </p:txBody>
      </p:sp>
      <p:sp>
        <p:nvSpPr>
          <p:cNvPr id="34" name="Shape 263"/>
          <p:cNvSpPr/>
          <p:nvPr/>
        </p:nvSpPr>
        <p:spPr>
          <a:xfrm>
            <a:off x="228600" y="3950313"/>
            <a:ext cx="1756294" cy="885315"/>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Performance goals</a:t>
            </a:r>
            <a:endParaRPr sz="2000" dirty="0">
              <a:solidFill>
                <a:srgbClr val="000000"/>
              </a:solidFill>
              <a:latin typeface="Arial" pitchFamily="34" charset="0"/>
              <a:ea typeface="Arial" panose="00000000000000000000"/>
              <a:cs typeface="Arial" pitchFamily="34" charset="0"/>
            </a:endParaRPr>
          </a:p>
        </p:txBody>
      </p:sp>
      <p:sp>
        <p:nvSpPr>
          <p:cNvPr id="35" name="TextBox 34"/>
          <p:cNvSpPr txBox="1"/>
          <p:nvPr/>
        </p:nvSpPr>
        <p:spPr>
          <a:xfrm>
            <a:off x="2523036" y="2293461"/>
            <a:ext cx="2266455" cy="400110"/>
          </a:xfrm>
          <a:prstGeom prst="rect">
            <a:avLst/>
          </a:prstGeom>
          <a:noFill/>
          <a:ln>
            <a:solidFill>
              <a:schemeClr val="tx1"/>
            </a:solidFill>
          </a:ln>
        </p:spPr>
        <p:txBody>
          <a:bodyPr wrap="square" rtlCol="0">
            <a:spAutoFit/>
          </a:bodyPr>
          <a:lstStyle/>
          <a:p>
            <a:pPr algn="ctr"/>
            <a:r>
              <a:rPr lang="en-US" sz="2000" dirty="0" smtClean="0"/>
              <a:t>Slicing</a:t>
            </a:r>
          </a:p>
        </p:txBody>
      </p:sp>
      <p:sp>
        <p:nvSpPr>
          <p:cNvPr id="9" name="TextBox 8"/>
          <p:cNvSpPr txBox="1"/>
          <p:nvPr/>
        </p:nvSpPr>
        <p:spPr>
          <a:xfrm>
            <a:off x="2523036" y="3010978"/>
            <a:ext cx="2266455" cy="707886"/>
          </a:xfrm>
          <a:prstGeom prst="rect">
            <a:avLst/>
          </a:prstGeom>
          <a:noFill/>
          <a:ln>
            <a:solidFill>
              <a:schemeClr val="tx1"/>
            </a:solidFill>
          </a:ln>
        </p:spPr>
        <p:txBody>
          <a:bodyPr wrap="square" rtlCol="0">
            <a:spAutoFit/>
          </a:bodyPr>
          <a:lstStyle/>
          <a:p>
            <a:pPr algn="ctr"/>
            <a:r>
              <a:rPr lang="en-US" sz="2000" dirty="0" smtClean="0"/>
              <a:t>Building base </a:t>
            </a:r>
          </a:p>
          <a:p>
            <a:pPr algn="ctr"/>
            <a:r>
              <a:rPr lang="en-US" sz="2000" dirty="0" smtClean="0"/>
              <a:t>Micro-architecture</a:t>
            </a:r>
          </a:p>
        </p:txBody>
      </p:sp>
      <p:sp>
        <p:nvSpPr>
          <p:cNvPr id="11" name="TextBox 10"/>
          <p:cNvSpPr txBox="1"/>
          <p:nvPr/>
        </p:nvSpPr>
        <p:spPr>
          <a:xfrm>
            <a:off x="2523036" y="4088614"/>
            <a:ext cx="2266455" cy="707886"/>
          </a:xfrm>
          <a:prstGeom prst="rect">
            <a:avLst/>
          </a:prstGeom>
          <a:noFill/>
          <a:ln>
            <a:solidFill>
              <a:schemeClr val="tx1"/>
            </a:solidFill>
          </a:ln>
        </p:spPr>
        <p:txBody>
          <a:bodyPr wrap="square" rtlCol="0">
            <a:spAutoFit/>
          </a:bodyPr>
          <a:lstStyle/>
          <a:p>
            <a:pPr algn="ctr"/>
            <a:r>
              <a:rPr lang="en-US" sz="2000" dirty="0" smtClean="0"/>
              <a:t>Refining the  </a:t>
            </a:r>
          </a:p>
          <a:p>
            <a:pPr algn="ctr"/>
            <a:r>
              <a:rPr lang="en-US" sz="2000" dirty="0" smtClean="0"/>
              <a:t>Micro-architecture</a:t>
            </a:r>
          </a:p>
        </p:txBody>
      </p:sp>
      <p:cxnSp>
        <p:nvCxnSpPr>
          <p:cNvPr id="5" name="Straight Arrow Connector 4"/>
          <p:cNvCxnSpPr>
            <a:stCxn id="32" idx="2"/>
            <a:endCxn id="3" idx="0"/>
          </p:cNvCxnSpPr>
          <p:nvPr/>
        </p:nvCxnSpPr>
        <p:spPr>
          <a:xfrm flipH="1">
            <a:off x="3656263" y="1700346"/>
            <a:ext cx="1" cy="328595"/>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3" idx="3"/>
          </p:cNvCxnSpPr>
          <p:nvPr/>
        </p:nvCxnSpPr>
        <p:spPr>
          <a:xfrm>
            <a:off x="1984895" y="3194782"/>
            <a:ext cx="266290" cy="5618"/>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984894" y="4419600"/>
            <a:ext cx="266291" cy="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0"/>
            <a:endCxn id="35" idx="0"/>
          </p:cNvCxnSpPr>
          <p:nvPr/>
        </p:nvCxnSpPr>
        <p:spPr>
          <a:xfrm>
            <a:off x="3656263" y="2028941"/>
            <a:ext cx="1" cy="26452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5" idx="2"/>
            <a:endCxn id="9" idx="0"/>
          </p:cNvCxnSpPr>
          <p:nvPr/>
        </p:nvCxnSpPr>
        <p:spPr>
          <a:xfrm>
            <a:off x="3656264" y="2693571"/>
            <a:ext cx="0" cy="317407"/>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1" idx="0"/>
          </p:cNvCxnSpPr>
          <p:nvPr/>
        </p:nvCxnSpPr>
        <p:spPr>
          <a:xfrm>
            <a:off x="3656264" y="3718864"/>
            <a:ext cx="0" cy="36975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3" idx="2"/>
          </p:cNvCxnSpPr>
          <p:nvPr/>
        </p:nvCxnSpPr>
        <p:spPr>
          <a:xfrm flipH="1">
            <a:off x="3656263" y="4796500"/>
            <a:ext cx="1" cy="432841"/>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 idx="2"/>
          </p:cNvCxnSpPr>
          <p:nvPr/>
        </p:nvCxnSpPr>
        <p:spPr>
          <a:xfrm>
            <a:off x="3656263" y="5229341"/>
            <a:ext cx="0" cy="202025"/>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1" name="Shape 263"/>
          <p:cNvSpPr/>
          <p:nvPr/>
        </p:nvSpPr>
        <p:spPr>
          <a:xfrm>
            <a:off x="2628197" y="5416160"/>
            <a:ext cx="2085159" cy="885315"/>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Accelerator Verilog Model</a:t>
            </a:r>
            <a:endParaRPr sz="2000" dirty="0">
              <a:solidFill>
                <a:srgbClr val="000000"/>
              </a:solidFill>
              <a:latin typeface="Arial" pitchFamily="34" charset="0"/>
              <a:ea typeface="Arial" panose="00000000000000000000"/>
              <a:cs typeface="Arial" pitchFamily="34" charset="0"/>
            </a:endParaRPr>
          </a:p>
        </p:txBody>
      </p:sp>
      <p:cxnSp>
        <p:nvCxnSpPr>
          <p:cNvPr id="18" name="Straight Connector 17"/>
          <p:cNvCxnSpPr/>
          <p:nvPr/>
        </p:nvCxnSpPr>
        <p:spPr>
          <a:xfrm flipV="1">
            <a:off x="4901673" y="1188403"/>
            <a:ext cx="584727" cy="330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901673" y="1667342"/>
            <a:ext cx="584727" cy="168545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Content Placeholder 2"/>
          <p:cNvSpPr txBox="1">
            <a:spLocks/>
          </p:cNvSpPr>
          <p:nvPr/>
        </p:nvSpPr>
        <p:spPr>
          <a:xfrm>
            <a:off x="5486401" y="1155551"/>
            <a:ext cx="3526246" cy="2197250"/>
          </a:xfrm>
          <a:prstGeom prst="rect">
            <a:avLst/>
          </a:prstGeom>
          <a:noFill/>
          <a:ln>
            <a:solidFill>
              <a:schemeClr val="tx1"/>
            </a:solidFill>
          </a:ln>
        </p:spPr>
        <p:txBody>
          <a:bodyPr lIns="91425" tIns="91425" rIns="91425" bIns="91425" anchor="t" anchorCtr="0">
            <a:normAutofit fontScale="70000" lnSpcReduction="20000"/>
          </a:bodyPr>
          <a:lstStyle>
            <a:defPPr marR="0" algn="l" rtl="0">
              <a:lnSpc>
                <a:spcPct val="100000"/>
              </a:lnSpc>
              <a:spcBef>
                <a:spcPts val="0"/>
              </a:spcBef>
              <a:spcAft>
                <a:spcPts val="0"/>
              </a:spcAft>
            </a:defPPr>
            <a:lvl1pPr marL="342900" marR="0" indent="-342900" algn="l" rtl="0">
              <a:lnSpc>
                <a:spcPct val="100000"/>
              </a:lnSpc>
              <a:spcBef>
                <a:spcPts val="600"/>
              </a:spcBef>
              <a:spcAft>
                <a:spcPts val="0"/>
              </a:spcAft>
              <a:buClr>
                <a:srgbClr val="000000"/>
              </a:buClr>
              <a:buSzPct val="166666"/>
              <a:buFont typeface="Arial"/>
              <a:buChar char="•"/>
              <a:defRPr sz="3000" b="0" i="0" u="none" strike="noStrike" cap="none" baseline="0">
                <a:solidFill>
                  <a:srgbClr val="000000"/>
                </a:solidFill>
                <a:latin typeface="Arial"/>
                <a:ea typeface="Arial"/>
                <a:cs typeface="Arial"/>
                <a:sym typeface="Arial"/>
                <a:rtl val="0"/>
              </a:defRPr>
            </a:lvl1pPr>
            <a:lvl2pPr marL="742950" marR="0" indent="-285750" algn="l" rtl="0">
              <a:lnSpc>
                <a:spcPct val="100000"/>
              </a:lnSpc>
              <a:spcBef>
                <a:spcPts val="480"/>
              </a:spcBef>
              <a:spcAft>
                <a:spcPts val="0"/>
              </a:spcAft>
              <a:buClr>
                <a:srgbClr val="000000"/>
              </a:buClr>
              <a:buSzPct val="100000"/>
              <a:buFont typeface="Courier New"/>
              <a:buChar char="o"/>
              <a:defRPr sz="2400" b="0" i="0" u="none" strike="noStrike" cap="none" baseline="0">
                <a:solidFill>
                  <a:srgbClr val="000000"/>
                </a:solidFill>
                <a:latin typeface="Arial"/>
                <a:ea typeface="Arial"/>
                <a:cs typeface="Arial"/>
                <a:sym typeface="Arial"/>
                <a:rtl val="0"/>
              </a:defRPr>
            </a:lvl2pPr>
            <a:lvl3pPr marL="1143000" marR="0" indent="-228600" algn="l" rtl="0">
              <a:lnSpc>
                <a:spcPct val="100000"/>
              </a:lnSpc>
              <a:spcBef>
                <a:spcPts val="480"/>
              </a:spcBef>
              <a:spcAft>
                <a:spcPts val="0"/>
              </a:spcAft>
              <a:buClr>
                <a:srgbClr val="000000"/>
              </a:buClr>
              <a:buSzPct val="100000"/>
              <a:buFont typeface="Wingdings"/>
              <a:buChar char="§"/>
              <a:defRPr sz="2400" b="0" i="0" u="none" strike="noStrike" cap="none" baseline="0">
                <a:solidFill>
                  <a:srgbClr val="000000"/>
                </a:solidFill>
                <a:latin typeface="Arial"/>
                <a:ea typeface="Arial"/>
                <a:cs typeface="Arial"/>
                <a:sym typeface="Arial"/>
                <a:rtl val="0"/>
              </a:defRPr>
            </a:lvl3pPr>
            <a:lvl4pPr marL="1600200" marR="0" indent="-228600" algn="l" rtl="0">
              <a:lnSpc>
                <a:spcPct val="100000"/>
              </a:lnSpc>
              <a:spcBef>
                <a:spcPts val="360"/>
              </a:spcBef>
              <a:spcAft>
                <a:spcPts val="0"/>
              </a:spcAft>
              <a:buClr>
                <a:srgbClr val="000000"/>
              </a:buClr>
              <a:buSzPct val="166666"/>
              <a:buFont typeface="Arial"/>
              <a:buChar char="•"/>
              <a:defRPr sz="1800" b="0" i="0" u="none" strike="noStrike" cap="none" baseline="0">
                <a:solidFill>
                  <a:srgbClr val="000000"/>
                </a:solidFill>
                <a:latin typeface="Arial"/>
                <a:ea typeface="Arial"/>
                <a:cs typeface="Arial"/>
                <a:sym typeface="Arial"/>
                <a:rtl val="0"/>
              </a:defRPr>
            </a:lvl4pPr>
            <a:lvl5pPr marL="2057400" marR="0" indent="-228600" algn="l" rtl="0">
              <a:lnSpc>
                <a:spcPct val="100000"/>
              </a:lnSpc>
              <a:spcBef>
                <a:spcPts val="360"/>
              </a:spcBef>
              <a:spcAft>
                <a:spcPts val="0"/>
              </a:spcAft>
              <a:buClr>
                <a:srgbClr val="000000"/>
              </a:buClr>
              <a:buSzPct val="100000"/>
              <a:buFont typeface="Courier New"/>
              <a:buChar char="o"/>
              <a:defRPr sz="1800" b="0" i="0" u="none" strike="noStrike" cap="none" baseline="0">
                <a:solidFill>
                  <a:srgbClr val="000000"/>
                </a:solidFill>
                <a:latin typeface="Arial"/>
                <a:ea typeface="Arial"/>
                <a:cs typeface="Arial"/>
                <a:sym typeface="Arial"/>
                <a:rtl val="0"/>
              </a:defRPr>
            </a:lvl5pPr>
            <a:lvl6pPr marL="2514600" marR="0" indent="-228600" algn="l" rtl="0">
              <a:lnSpc>
                <a:spcPct val="100000"/>
              </a:lnSpc>
              <a:spcBef>
                <a:spcPts val="360"/>
              </a:spcBef>
              <a:spcAft>
                <a:spcPts val="0"/>
              </a:spcAft>
              <a:buClr>
                <a:srgbClr val="000000"/>
              </a:buClr>
              <a:buSzPct val="100000"/>
              <a:buFont typeface="Wingdings"/>
              <a:buChar char="§"/>
              <a:defRPr sz="1800" b="0" i="0" u="none" strike="noStrike" cap="none" baseline="0">
                <a:solidFill>
                  <a:srgbClr val="000000"/>
                </a:solidFill>
                <a:latin typeface="Arial"/>
                <a:ea typeface="Arial"/>
                <a:cs typeface="Arial"/>
                <a:sym typeface="Arial"/>
                <a:rtl val="0"/>
              </a:defRPr>
            </a:lvl6pPr>
            <a:lvl7pPr marL="2971800" marR="0" indent="-228600" algn="l" rtl="0">
              <a:lnSpc>
                <a:spcPct val="100000"/>
              </a:lnSpc>
              <a:spcBef>
                <a:spcPts val="360"/>
              </a:spcBef>
              <a:spcAft>
                <a:spcPts val="0"/>
              </a:spcAft>
              <a:buClr>
                <a:srgbClr val="000000"/>
              </a:buClr>
              <a:buSzPct val="166666"/>
              <a:buFont typeface="Arial"/>
              <a:buChar char="•"/>
              <a:defRPr sz="1800" b="0" i="0" u="none" strike="noStrike" cap="none" baseline="0">
                <a:solidFill>
                  <a:srgbClr val="000000"/>
                </a:solidFill>
                <a:latin typeface="Arial"/>
                <a:ea typeface="Arial"/>
                <a:cs typeface="Arial"/>
                <a:sym typeface="Arial"/>
                <a:rtl val="0"/>
              </a:defRPr>
            </a:lvl7pPr>
            <a:lvl8pPr marL="3429000" marR="0" indent="-228600" algn="l" rtl="0">
              <a:lnSpc>
                <a:spcPct val="100000"/>
              </a:lnSpc>
              <a:spcBef>
                <a:spcPts val="360"/>
              </a:spcBef>
              <a:spcAft>
                <a:spcPts val="0"/>
              </a:spcAft>
              <a:buClr>
                <a:srgbClr val="000000"/>
              </a:buClr>
              <a:buSzPct val="100000"/>
              <a:buFont typeface="Courier New"/>
              <a:buChar char="o"/>
              <a:defRPr sz="1800" b="0" i="0" u="none" strike="noStrike" cap="none" baseline="0">
                <a:solidFill>
                  <a:srgbClr val="000000"/>
                </a:solidFill>
                <a:latin typeface="Arial"/>
                <a:ea typeface="Arial"/>
                <a:cs typeface="Arial"/>
                <a:sym typeface="Arial"/>
                <a:rtl val="0"/>
              </a:defRPr>
            </a:lvl8pPr>
            <a:lvl9pPr marL="3886200" marR="0" indent="-228600" algn="l" rtl="0">
              <a:lnSpc>
                <a:spcPct val="100000"/>
              </a:lnSpc>
              <a:spcBef>
                <a:spcPts val="360"/>
              </a:spcBef>
              <a:spcAft>
                <a:spcPts val="0"/>
              </a:spcAft>
              <a:buClr>
                <a:srgbClr val="000000"/>
              </a:buClr>
              <a:buSzPct val="100000"/>
              <a:buFont typeface="Wingdings"/>
              <a:buChar char="§"/>
              <a:defRPr sz="1800" b="0" i="0" u="none" strike="noStrike" cap="none" baseline="0">
                <a:solidFill>
                  <a:srgbClr val="000000"/>
                </a:solidFill>
                <a:latin typeface="Arial"/>
                <a:ea typeface="Arial"/>
                <a:cs typeface="Arial"/>
                <a:sym typeface="Arial"/>
                <a:rtl val="0"/>
              </a:defRPr>
            </a:lvl9pPr>
          </a:lstStyle>
          <a:p>
            <a:pPr marL="0" indent="0">
              <a:buNone/>
            </a:pPr>
            <a:r>
              <a:rPr lang="en-US" dirty="0" smtClean="0"/>
              <a:t>Structured dataflow graph of computation engines</a:t>
            </a:r>
          </a:p>
          <a:p>
            <a:pPr>
              <a:buSzPct val="130000"/>
            </a:pPr>
            <a:r>
              <a:rPr lang="en-US" dirty="0" smtClean="0"/>
              <a:t>Composition code: </a:t>
            </a:r>
            <a:r>
              <a:rPr lang="en-US" dirty="0" err="1" smtClean="0"/>
              <a:t>Scala</a:t>
            </a:r>
            <a:endParaRPr lang="en-US" dirty="0" smtClean="0"/>
          </a:p>
          <a:p>
            <a:pPr lvl="1"/>
            <a:r>
              <a:rPr lang="en-US" dirty="0" smtClean="0"/>
              <a:t>Dataflow connectivity graph</a:t>
            </a:r>
          </a:p>
          <a:p>
            <a:pPr>
              <a:buSzPct val="130000"/>
            </a:pPr>
            <a:r>
              <a:rPr lang="en-US" dirty="0" smtClean="0"/>
              <a:t>Engines code: Stylized C</a:t>
            </a:r>
          </a:p>
          <a:p>
            <a:pPr lvl="1"/>
            <a:r>
              <a:rPr lang="en-US" dirty="0" smtClean="0"/>
              <a:t>Engine state machine</a:t>
            </a:r>
          </a:p>
        </p:txBody>
      </p:sp>
    </p:spTree>
    <p:extLst>
      <p:ext uri="{BB962C8B-B14F-4D97-AF65-F5344CB8AC3E}">
        <p14:creationId xmlns:p14="http://schemas.microsoft.com/office/powerpoint/2010/main" val="2185663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15" y="457200"/>
            <a:ext cx="8229600" cy="456025"/>
          </a:xfrm>
        </p:spPr>
        <p:txBody>
          <a:bodyPr/>
          <a:lstStyle/>
          <a:p>
            <a:r>
              <a:rPr lang="en-US" dirty="0" smtClean="0"/>
              <a:t>Outline</a:t>
            </a:r>
            <a:endParaRPr lang="en-US" dirty="0"/>
          </a:p>
        </p:txBody>
      </p:sp>
      <p:sp>
        <p:nvSpPr>
          <p:cNvPr id="3" name="Text Placeholder 2"/>
          <p:cNvSpPr>
            <a:spLocks noGrp="1"/>
          </p:cNvSpPr>
          <p:nvPr>
            <p:ph type="body" idx="1"/>
          </p:nvPr>
        </p:nvSpPr>
        <p:spPr>
          <a:xfrm>
            <a:off x="457200" y="1154157"/>
            <a:ext cx="8229600" cy="4967700"/>
          </a:xfrm>
        </p:spPr>
        <p:txBody>
          <a:bodyPr/>
          <a:lstStyle/>
          <a:p>
            <a:r>
              <a:rPr lang="en-US" dirty="0" smtClean="0"/>
              <a:t>Problem statement </a:t>
            </a:r>
            <a:r>
              <a:rPr lang="en-US" sz="1800" dirty="0" smtClean="0">
                <a:solidFill>
                  <a:schemeClr val="bg1">
                    <a:lumMod val="65000"/>
                  </a:schemeClr>
                </a:solidFill>
              </a:rPr>
              <a:t>– 3 slides</a:t>
            </a:r>
          </a:p>
          <a:p>
            <a:r>
              <a:rPr lang="en-US" dirty="0" smtClean="0"/>
              <a:t>Solution statement </a:t>
            </a:r>
            <a:r>
              <a:rPr lang="en-US" sz="1800" dirty="0">
                <a:solidFill>
                  <a:schemeClr val="bg1">
                    <a:lumMod val="65000"/>
                  </a:schemeClr>
                </a:solidFill>
              </a:rPr>
              <a:t>– </a:t>
            </a:r>
            <a:r>
              <a:rPr lang="en-US" sz="1800" dirty="0" smtClean="0">
                <a:solidFill>
                  <a:schemeClr val="bg1">
                    <a:lumMod val="65000"/>
                  </a:schemeClr>
                </a:solidFill>
              </a:rPr>
              <a:t>4 </a:t>
            </a:r>
            <a:r>
              <a:rPr lang="en-US" sz="1800" dirty="0">
                <a:solidFill>
                  <a:schemeClr val="bg1">
                    <a:lumMod val="65000"/>
                  </a:schemeClr>
                </a:solidFill>
              </a:rPr>
              <a:t>slides</a:t>
            </a:r>
          </a:p>
          <a:p>
            <a:r>
              <a:rPr lang="en-US" dirty="0" smtClean="0"/>
              <a:t>Detail solution - Gorilla</a:t>
            </a:r>
            <a:r>
              <a:rPr lang="en-US" dirty="0"/>
              <a:t>++ </a:t>
            </a:r>
            <a:r>
              <a:rPr lang="en-US" sz="1800" dirty="0">
                <a:solidFill>
                  <a:schemeClr val="bg1">
                    <a:lumMod val="65000"/>
                  </a:schemeClr>
                </a:solidFill>
              </a:rPr>
              <a:t>– </a:t>
            </a:r>
            <a:r>
              <a:rPr lang="en-US" sz="1800" dirty="0" smtClean="0">
                <a:solidFill>
                  <a:schemeClr val="bg1">
                    <a:lumMod val="65000"/>
                  </a:schemeClr>
                </a:solidFill>
              </a:rPr>
              <a:t>17 </a:t>
            </a:r>
            <a:r>
              <a:rPr lang="en-US" sz="1800" dirty="0">
                <a:solidFill>
                  <a:schemeClr val="bg1">
                    <a:lumMod val="65000"/>
                  </a:schemeClr>
                </a:solidFill>
              </a:rPr>
              <a:t>slides</a:t>
            </a:r>
          </a:p>
          <a:p>
            <a:r>
              <a:rPr lang="en-US" dirty="0" smtClean="0"/>
              <a:t>Initial results </a:t>
            </a:r>
            <a:r>
              <a:rPr lang="en-US" sz="1800" dirty="0">
                <a:solidFill>
                  <a:schemeClr val="bg1">
                    <a:lumMod val="65000"/>
                  </a:schemeClr>
                </a:solidFill>
              </a:rPr>
              <a:t>– 6</a:t>
            </a:r>
            <a:r>
              <a:rPr lang="en-US" sz="1800" dirty="0" smtClean="0">
                <a:solidFill>
                  <a:schemeClr val="bg1">
                    <a:lumMod val="65000"/>
                  </a:schemeClr>
                </a:solidFill>
              </a:rPr>
              <a:t> </a:t>
            </a:r>
            <a:r>
              <a:rPr lang="en-US" sz="1800" dirty="0">
                <a:solidFill>
                  <a:schemeClr val="bg1">
                    <a:lumMod val="65000"/>
                  </a:schemeClr>
                </a:solidFill>
              </a:rPr>
              <a:t>slide</a:t>
            </a:r>
          </a:p>
          <a:p>
            <a:r>
              <a:rPr lang="en-US" dirty="0" smtClean="0"/>
              <a:t>Plan for future </a:t>
            </a:r>
            <a:r>
              <a:rPr lang="en-US" sz="1800" dirty="0">
                <a:solidFill>
                  <a:schemeClr val="bg1">
                    <a:lumMod val="65000"/>
                  </a:schemeClr>
                </a:solidFill>
              </a:rPr>
              <a:t>– </a:t>
            </a:r>
            <a:r>
              <a:rPr lang="en-US" sz="1800" dirty="0" smtClean="0">
                <a:solidFill>
                  <a:schemeClr val="bg1">
                    <a:lumMod val="65000"/>
                  </a:schemeClr>
                </a:solidFill>
              </a:rPr>
              <a:t>1 slide</a:t>
            </a:r>
            <a:endParaRPr lang="en-US" sz="1800" dirty="0">
              <a:solidFill>
                <a:schemeClr val="bg1">
                  <a:lumMod val="65000"/>
                </a:schemeClr>
              </a:solidFill>
            </a:endParaRPr>
          </a:p>
        </p:txBody>
      </p:sp>
      <p:sp>
        <p:nvSpPr>
          <p:cNvPr id="4" name="Slide Number Placeholder 3"/>
          <p:cNvSpPr>
            <a:spLocks noGrp="1"/>
          </p:cNvSpPr>
          <p:nvPr>
            <p:ph type="sldNum" sz="quarter" idx="10"/>
          </p:nvPr>
        </p:nvSpPr>
        <p:spPr/>
        <p:txBody>
          <a:bodyPr/>
          <a:lstStyle/>
          <a:p>
            <a:fld id="{8AB9F5D9-A55A-4736-91E9-19D5FD05D249}" type="slidenum">
              <a:rPr lang="en-US" smtClean="0"/>
              <a:t>2</a:t>
            </a:fld>
            <a:endParaRPr lang="en-US" dirty="0"/>
          </a:p>
        </p:txBody>
      </p:sp>
    </p:spTree>
    <p:extLst>
      <p:ext uri="{BB962C8B-B14F-4D97-AF65-F5344CB8AC3E}">
        <p14:creationId xmlns:p14="http://schemas.microsoft.com/office/powerpoint/2010/main" val="2598725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446" y="159408"/>
            <a:ext cx="8839200" cy="700400"/>
          </a:xfrm>
        </p:spPr>
        <p:txBody>
          <a:bodyPr/>
          <a:lstStyle/>
          <a:p>
            <a:r>
              <a:rPr lang="en-US" dirty="0" smtClean="0"/>
              <a:t>Composing a Network Processor (NP)</a:t>
            </a:r>
            <a:endParaRPr lang="en-US" dirty="0"/>
          </a:p>
        </p:txBody>
      </p:sp>
      <p:sp>
        <p:nvSpPr>
          <p:cNvPr id="10" name="Slide Number Placeholder 9"/>
          <p:cNvSpPr>
            <a:spLocks noGrp="1"/>
          </p:cNvSpPr>
          <p:nvPr>
            <p:ph type="sldNum" sz="quarter" idx="10"/>
          </p:nvPr>
        </p:nvSpPr>
        <p:spPr>
          <a:xfrm>
            <a:off x="6739282" y="6286961"/>
            <a:ext cx="2057400" cy="365125"/>
          </a:xfrm>
        </p:spPr>
        <p:txBody>
          <a:bodyPr/>
          <a:lstStyle/>
          <a:p>
            <a:fld id="{8AB9F5D9-A55A-4736-91E9-19D5FD05D249}" type="slidenum">
              <a:rPr lang="en-US" smtClean="0"/>
              <a:t>20</a:t>
            </a:fld>
            <a:endParaRPr lang="en-US" dirty="0"/>
          </a:p>
        </p:txBody>
      </p:sp>
      <p:sp>
        <p:nvSpPr>
          <p:cNvPr id="11" name="TextBox 10"/>
          <p:cNvSpPr txBox="1"/>
          <p:nvPr/>
        </p:nvSpPr>
        <p:spPr>
          <a:xfrm>
            <a:off x="876087" y="2624151"/>
            <a:ext cx="7433918" cy="3477875"/>
          </a:xfrm>
          <a:prstGeom prst="rect">
            <a:avLst/>
          </a:prstGeom>
          <a:noFill/>
          <a:ln>
            <a:solidFill>
              <a:schemeClr val="tx1"/>
            </a:solidFill>
          </a:ln>
        </p:spPr>
        <p:txBody>
          <a:bodyPr wrap="square" rtlCol="0">
            <a:spAutoFit/>
          </a:bodyPr>
          <a:lstStyle/>
          <a:p>
            <a:r>
              <a:rPr lang="en-US" sz="2000" dirty="0"/>
              <a:t>#pragma INPUT NP_EthIPv4Header_t</a:t>
            </a:r>
          </a:p>
          <a:p>
            <a:r>
              <a:rPr lang="en-US" sz="2000" dirty="0"/>
              <a:t>#pragma OUTPUT NP_EthIPv4Header_t</a:t>
            </a:r>
          </a:p>
          <a:p>
            <a:r>
              <a:rPr lang="en-US" sz="2000" dirty="0"/>
              <a:t>#pragma OFFLOAD(lookup, uint32_t, uint8_t)</a:t>
            </a:r>
          </a:p>
          <a:p>
            <a:r>
              <a:rPr lang="en-US" sz="2000" dirty="0"/>
              <a:t>#pragma STATELSS</a:t>
            </a:r>
          </a:p>
          <a:p>
            <a:endParaRPr lang="en-US" sz="2000" dirty="0"/>
          </a:p>
          <a:p>
            <a:r>
              <a:rPr lang="en-US" sz="2000" dirty="0" err="1" smtClean="0"/>
              <a:t>GS_ParseEthernet</a:t>
            </a:r>
            <a:r>
              <a:rPr lang="en-US" sz="2000" dirty="0"/>
              <a:t>() {/*Body of processing step*/}</a:t>
            </a:r>
          </a:p>
          <a:p>
            <a:r>
              <a:rPr lang="en-US" sz="2000" dirty="0" smtClean="0"/>
              <a:t>GS_ParseIPv4</a:t>
            </a:r>
            <a:r>
              <a:rPr lang="en-US" sz="2000" dirty="0"/>
              <a:t>() {/*Body of processing step*/}</a:t>
            </a:r>
          </a:p>
          <a:p>
            <a:r>
              <a:rPr lang="en-US" sz="2000" dirty="0" err="1" smtClean="0"/>
              <a:t>GS_LookupOutPort</a:t>
            </a:r>
            <a:r>
              <a:rPr lang="en-US" sz="2000" dirty="0" smtClean="0"/>
              <a:t>() </a:t>
            </a:r>
            <a:r>
              <a:rPr lang="en-US" sz="2000" dirty="0"/>
              <a:t>{/*Body of processing step*/}</a:t>
            </a:r>
          </a:p>
          <a:p>
            <a:r>
              <a:rPr lang="en-US" sz="2000" dirty="0" err="1" smtClean="0"/>
              <a:t>GS_UpdateQoS</a:t>
            </a:r>
            <a:r>
              <a:rPr lang="en-US" sz="2000" dirty="0"/>
              <a:t>() {/*Body of processing step*/}</a:t>
            </a:r>
          </a:p>
          <a:p>
            <a:r>
              <a:rPr lang="en-US" sz="2000" dirty="0" err="1" smtClean="0"/>
              <a:t>GS_UpdatePacketFeilds</a:t>
            </a:r>
            <a:r>
              <a:rPr lang="en-US" sz="2000" dirty="0" smtClean="0"/>
              <a:t>() </a:t>
            </a:r>
            <a:r>
              <a:rPr lang="en-US" sz="2000" dirty="0"/>
              <a:t>{/*Body of processing step*/}</a:t>
            </a:r>
          </a:p>
          <a:p>
            <a:r>
              <a:rPr lang="en-US" sz="2000" dirty="0" err="1"/>
              <a:t>GS_Exception</a:t>
            </a:r>
            <a:r>
              <a:rPr lang="en-US" sz="2000" dirty="0"/>
              <a:t>() {/*Body of processing step*/}</a:t>
            </a:r>
          </a:p>
        </p:txBody>
      </p:sp>
      <p:sp>
        <p:nvSpPr>
          <p:cNvPr id="40" name="Text Placeholder 2"/>
          <p:cNvSpPr>
            <a:spLocks noGrp="1"/>
          </p:cNvSpPr>
          <p:nvPr>
            <p:ph type="body" idx="1"/>
          </p:nvPr>
        </p:nvSpPr>
        <p:spPr>
          <a:xfrm>
            <a:off x="454844" y="1531285"/>
            <a:ext cx="8229600" cy="5663605"/>
          </a:xfrm>
        </p:spPr>
        <p:txBody>
          <a:bodyPr/>
          <a:lstStyle/>
          <a:p>
            <a:pPr marL="0" indent="0">
              <a:buNone/>
            </a:pPr>
            <a:r>
              <a:rPr lang="en-US" sz="1800" dirty="0" err="1"/>
              <a:t>v</a:t>
            </a:r>
            <a:r>
              <a:rPr lang="en-US" sz="1800" dirty="0" err="1" smtClean="0"/>
              <a:t>al</a:t>
            </a:r>
            <a:r>
              <a:rPr lang="en-US" sz="1800" dirty="0" smtClean="0"/>
              <a:t> IPv4Engine </a:t>
            </a:r>
            <a:r>
              <a:rPr lang="en-US" sz="1800" dirty="0"/>
              <a:t>= </a:t>
            </a:r>
            <a:r>
              <a:rPr lang="en-US" sz="1800" dirty="0" smtClean="0"/>
              <a:t>Engine(“IPv4.c”)</a:t>
            </a:r>
          </a:p>
          <a:p>
            <a:pPr marL="0" indent="0">
              <a:buNone/>
            </a:pPr>
            <a:endParaRPr lang="en-US" sz="1800" dirty="0" smtClean="0"/>
          </a:p>
          <a:p>
            <a:pPr marL="0" indent="0">
              <a:buNone/>
            </a:pPr>
            <a:r>
              <a:rPr lang="en-US" sz="1800" dirty="0" smtClean="0"/>
              <a:t>		</a:t>
            </a:r>
            <a:endParaRPr lang="en-US" sz="1800" dirty="0"/>
          </a:p>
          <a:p>
            <a:pPr marL="0" indent="0">
              <a:buNone/>
            </a:pPr>
            <a:endParaRPr lang="en-US" sz="2400" dirty="0"/>
          </a:p>
        </p:txBody>
      </p:sp>
      <p:sp>
        <p:nvSpPr>
          <p:cNvPr id="42" name="TextBox 41"/>
          <p:cNvSpPr txBox="1"/>
          <p:nvPr/>
        </p:nvSpPr>
        <p:spPr>
          <a:xfrm>
            <a:off x="488769" y="1161953"/>
            <a:ext cx="8208554" cy="369332"/>
          </a:xfrm>
          <a:prstGeom prst="rect">
            <a:avLst/>
          </a:prstGeom>
          <a:solidFill>
            <a:schemeClr val="bg1"/>
          </a:solidFill>
        </p:spPr>
        <p:txBody>
          <a:bodyPr wrap="square" rtlCol="0">
            <a:spAutoFit/>
          </a:bodyPr>
          <a:lstStyle/>
          <a:p>
            <a:r>
              <a:rPr lang="en-US" sz="1800" dirty="0" err="1"/>
              <a:t>val</a:t>
            </a:r>
            <a:r>
              <a:rPr lang="en-US" sz="1800" dirty="0"/>
              <a:t> Lookup = </a:t>
            </a:r>
            <a:r>
              <a:rPr lang="en-US" sz="1800" dirty="0" smtClean="0"/>
              <a:t>Engine</a:t>
            </a:r>
            <a:r>
              <a:rPr lang="en-US" sz="1800" dirty="0"/>
              <a:t>(“</a:t>
            </a:r>
            <a:r>
              <a:rPr lang="en-US" sz="1800" dirty="0" err="1"/>
              <a:t>Lookup.c</a:t>
            </a:r>
            <a:r>
              <a:rPr lang="en-US" sz="1800" dirty="0"/>
              <a:t>”)</a:t>
            </a:r>
          </a:p>
        </p:txBody>
      </p:sp>
      <p:cxnSp>
        <p:nvCxnSpPr>
          <p:cNvPr id="43" name="Straight Connector 42"/>
          <p:cNvCxnSpPr/>
          <p:nvPr/>
        </p:nvCxnSpPr>
        <p:spPr>
          <a:xfrm flipH="1">
            <a:off x="876088" y="1900617"/>
            <a:ext cx="2324312" cy="7235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810000" y="1900617"/>
            <a:ext cx="4500005" cy="7235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740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446" y="159408"/>
            <a:ext cx="8839200" cy="700400"/>
          </a:xfrm>
        </p:spPr>
        <p:txBody>
          <a:bodyPr/>
          <a:lstStyle/>
          <a:p>
            <a:r>
              <a:rPr lang="en-US" dirty="0" smtClean="0"/>
              <a:t>Composing a NP – contd.  </a:t>
            </a:r>
            <a:endParaRPr lang="en-US" dirty="0"/>
          </a:p>
        </p:txBody>
      </p:sp>
      <p:sp>
        <p:nvSpPr>
          <p:cNvPr id="3" name="Text Placeholder 2"/>
          <p:cNvSpPr>
            <a:spLocks noGrp="1"/>
          </p:cNvSpPr>
          <p:nvPr>
            <p:ph type="body" idx="1"/>
          </p:nvPr>
        </p:nvSpPr>
        <p:spPr>
          <a:xfrm>
            <a:off x="457200" y="1066800"/>
            <a:ext cx="8229600" cy="5663605"/>
          </a:xfrm>
        </p:spPr>
        <p:txBody>
          <a:bodyPr/>
          <a:lstStyle/>
          <a:p>
            <a:pPr marL="0" indent="0">
              <a:buNone/>
            </a:pPr>
            <a:r>
              <a:rPr lang="en-US" sz="1800" dirty="0" err="1"/>
              <a:t>v</a:t>
            </a:r>
            <a:r>
              <a:rPr lang="en-US" sz="1800" dirty="0" err="1" smtClean="0"/>
              <a:t>al</a:t>
            </a:r>
            <a:r>
              <a:rPr lang="en-US" sz="1800" dirty="0" smtClean="0"/>
              <a:t> IPv4Engine </a:t>
            </a:r>
            <a:r>
              <a:rPr lang="en-US" sz="1800" dirty="0"/>
              <a:t>= </a:t>
            </a:r>
            <a:r>
              <a:rPr lang="en-US" sz="1800" dirty="0" smtClean="0"/>
              <a:t>Engine(“IPv4.c”)</a:t>
            </a:r>
          </a:p>
          <a:p>
            <a:pPr marL="0" indent="0">
              <a:buNone/>
            </a:pPr>
            <a:endParaRPr lang="en-US" sz="1800" dirty="0" smtClean="0"/>
          </a:p>
          <a:p>
            <a:pPr marL="0" indent="0">
              <a:buNone/>
            </a:pPr>
            <a:r>
              <a:rPr lang="en-US" sz="1800" dirty="0" smtClean="0"/>
              <a:t>		</a:t>
            </a:r>
            <a:endParaRPr lang="en-US" sz="1800" dirty="0"/>
          </a:p>
          <a:p>
            <a:pPr marL="0" indent="0">
              <a:buNone/>
            </a:pPr>
            <a:endParaRPr lang="en-US" sz="2400" dirty="0"/>
          </a:p>
        </p:txBody>
      </p:sp>
      <p:sp>
        <p:nvSpPr>
          <p:cNvPr id="4" name="Shape 654"/>
          <p:cNvSpPr/>
          <p:nvPr/>
        </p:nvSpPr>
        <p:spPr>
          <a:xfrm>
            <a:off x="3803526" y="5938114"/>
            <a:ext cx="984642" cy="442641"/>
          </a:xfrm>
          <a:prstGeom prst="roundRect">
            <a:avLst>
              <a:gd name="adj" fmla="val 16667"/>
            </a:avLst>
          </a:prstGeom>
          <a:solidFill>
            <a:srgbClr val="38761D"/>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r>
              <a:rPr lang="en-US" dirty="0" smtClean="0"/>
              <a:t>Lookup</a:t>
            </a:r>
            <a:endParaRPr dirty="0"/>
          </a:p>
        </p:txBody>
      </p:sp>
      <p:cxnSp>
        <p:nvCxnSpPr>
          <p:cNvPr id="5" name="Shape 655"/>
          <p:cNvCxnSpPr/>
          <p:nvPr/>
        </p:nvCxnSpPr>
        <p:spPr>
          <a:xfrm flipV="1">
            <a:off x="4231452" y="5174436"/>
            <a:ext cx="0" cy="490293"/>
          </a:xfrm>
          <a:prstGeom prst="straightConnector1">
            <a:avLst/>
          </a:prstGeom>
          <a:noFill/>
          <a:ln w="38100" cap="flat">
            <a:solidFill>
              <a:schemeClr val="dk2"/>
            </a:solidFill>
            <a:prstDash val="solid"/>
            <a:round/>
            <a:headEnd type="triangle" w="lg" len="lg"/>
            <a:tailEnd type="triangle" w="lg" len="lg"/>
          </a:ln>
        </p:spPr>
      </p:cxnSp>
      <p:sp>
        <p:nvSpPr>
          <p:cNvPr id="6" name="Shape 656"/>
          <p:cNvSpPr/>
          <p:nvPr/>
        </p:nvSpPr>
        <p:spPr>
          <a:xfrm>
            <a:off x="3767179" y="3197548"/>
            <a:ext cx="1109622" cy="400079"/>
          </a:xfrm>
          <a:prstGeom prst="rect">
            <a:avLst/>
          </a:prstGeom>
          <a:solidFill>
            <a:schemeClr val="lt2"/>
          </a:solidFill>
          <a:ln w="19050" cap="flat">
            <a:solidFill>
              <a:schemeClr val="dk2"/>
            </a:solidFill>
            <a:prstDash val="solid"/>
            <a:round/>
            <a:headEnd type="none" w="med" len="med"/>
            <a:tailEnd type="none" w="med" len="med"/>
          </a:ln>
        </p:spPr>
        <p:txBody>
          <a:bodyPr wrap="square" lIns="91425" tIns="91425" rIns="91425" bIns="91425" anchor="ctr" anchorCtr="0">
            <a:spAutoFit/>
          </a:bodyPr>
          <a:lstStyle/>
          <a:p>
            <a:pPr algn="ctr"/>
            <a:r>
              <a:rPr lang="en-US" dirty="0" smtClean="0"/>
              <a:t>IPv4</a:t>
            </a:r>
            <a:endParaRPr dirty="0"/>
          </a:p>
        </p:txBody>
      </p:sp>
      <p:cxnSp>
        <p:nvCxnSpPr>
          <p:cNvPr id="7" name="Shape 657"/>
          <p:cNvCxnSpPr/>
          <p:nvPr/>
        </p:nvCxnSpPr>
        <p:spPr>
          <a:xfrm rot="10800000" flipH="1">
            <a:off x="2209801" y="3767744"/>
            <a:ext cx="456353" cy="13439"/>
          </a:xfrm>
          <a:prstGeom prst="straightConnector1">
            <a:avLst/>
          </a:prstGeom>
          <a:noFill/>
          <a:ln w="38100" cap="flat">
            <a:solidFill>
              <a:schemeClr val="dk2"/>
            </a:solidFill>
            <a:prstDash val="solid"/>
            <a:round/>
            <a:headEnd type="none" w="lg" len="lg"/>
            <a:tailEnd type="triangle" w="lg" len="lg"/>
          </a:ln>
        </p:spPr>
      </p:cxnSp>
      <p:cxnSp>
        <p:nvCxnSpPr>
          <p:cNvPr id="8" name="Shape 658"/>
          <p:cNvCxnSpPr>
            <a:endCxn id="6" idx="1"/>
          </p:cNvCxnSpPr>
          <p:nvPr/>
        </p:nvCxnSpPr>
        <p:spPr>
          <a:xfrm flipV="1">
            <a:off x="3048875" y="3397588"/>
            <a:ext cx="718304" cy="3360"/>
          </a:xfrm>
          <a:prstGeom prst="straightConnector1">
            <a:avLst/>
          </a:prstGeom>
          <a:noFill/>
          <a:ln w="38100" cap="flat">
            <a:solidFill>
              <a:schemeClr val="dk2"/>
            </a:solidFill>
            <a:prstDash val="solid"/>
            <a:round/>
            <a:headEnd type="none" w="lg" len="lg"/>
            <a:tailEnd type="triangle" w="lg" len="lg"/>
          </a:ln>
        </p:spPr>
      </p:cxnSp>
      <p:sp>
        <p:nvSpPr>
          <p:cNvPr id="9" name="Shape 659"/>
          <p:cNvSpPr/>
          <p:nvPr/>
        </p:nvSpPr>
        <p:spPr>
          <a:xfrm>
            <a:off x="2671101" y="3048000"/>
            <a:ext cx="400079" cy="1406511"/>
          </a:xfrm>
          <a:prstGeom prst="rect">
            <a:avLst/>
          </a:prstGeom>
          <a:solidFill>
            <a:schemeClr val="lt2"/>
          </a:solidFill>
          <a:ln w="19050" cap="flat">
            <a:solidFill>
              <a:schemeClr val="dk2"/>
            </a:solidFill>
            <a:prstDash val="solid"/>
            <a:round/>
            <a:headEnd type="none" w="med" len="med"/>
            <a:tailEnd type="none" w="med" len="med"/>
          </a:ln>
        </p:spPr>
        <p:txBody>
          <a:bodyPr vert="vert270" lIns="91425" tIns="91425" rIns="91425" bIns="91425" anchor="ctr" anchorCtr="0">
            <a:spAutoFit/>
          </a:bodyPr>
          <a:lstStyle/>
          <a:p>
            <a:pPr algn="ctr"/>
            <a:r>
              <a:rPr lang="en-US" dirty="0" smtClean="0"/>
              <a:t>Load balancer</a:t>
            </a:r>
            <a:endParaRPr dirty="0"/>
          </a:p>
        </p:txBody>
      </p:sp>
      <p:sp>
        <p:nvSpPr>
          <p:cNvPr id="12" name="Shape 662"/>
          <p:cNvSpPr/>
          <p:nvPr/>
        </p:nvSpPr>
        <p:spPr>
          <a:xfrm>
            <a:off x="3769581" y="4775600"/>
            <a:ext cx="984642" cy="40007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r>
              <a:rPr lang="en-US" dirty="0"/>
              <a:t>A</a:t>
            </a:r>
            <a:r>
              <a:rPr lang="en-US" dirty="0" smtClean="0"/>
              <a:t>rbiter</a:t>
            </a:r>
            <a:endParaRPr dirty="0"/>
          </a:p>
        </p:txBody>
      </p:sp>
      <p:cxnSp>
        <p:nvCxnSpPr>
          <p:cNvPr id="14" name="Shape 664"/>
          <p:cNvCxnSpPr/>
          <p:nvPr/>
        </p:nvCxnSpPr>
        <p:spPr>
          <a:xfrm flipH="1">
            <a:off x="3348150" y="3548179"/>
            <a:ext cx="419030" cy="264"/>
          </a:xfrm>
          <a:prstGeom prst="straightConnector1">
            <a:avLst/>
          </a:prstGeom>
          <a:noFill/>
          <a:ln w="38100" cap="flat">
            <a:solidFill>
              <a:schemeClr val="dk2"/>
            </a:solidFill>
            <a:prstDash val="solid"/>
            <a:round/>
            <a:headEnd type="triangle" w="lg" len="lg"/>
            <a:tailEnd type="none" w="lg" len="lg"/>
          </a:ln>
        </p:spPr>
      </p:cxnSp>
      <p:cxnSp>
        <p:nvCxnSpPr>
          <p:cNvPr id="15" name="Shape 665"/>
          <p:cNvCxnSpPr/>
          <p:nvPr/>
        </p:nvCxnSpPr>
        <p:spPr>
          <a:xfrm flipH="1">
            <a:off x="3352801" y="3548443"/>
            <a:ext cx="3859" cy="1438131"/>
          </a:xfrm>
          <a:prstGeom prst="straightConnector1">
            <a:avLst/>
          </a:prstGeom>
          <a:noFill/>
          <a:ln w="38100" cap="flat">
            <a:solidFill>
              <a:schemeClr val="dk2"/>
            </a:solidFill>
            <a:prstDash val="solid"/>
            <a:round/>
            <a:headEnd type="none" w="lg" len="lg"/>
            <a:tailEnd type="none" w="lg" len="lg"/>
          </a:ln>
        </p:spPr>
      </p:cxnSp>
      <p:cxnSp>
        <p:nvCxnSpPr>
          <p:cNvPr id="16" name="Shape 666"/>
          <p:cNvCxnSpPr/>
          <p:nvPr/>
        </p:nvCxnSpPr>
        <p:spPr>
          <a:xfrm flipH="1" flipV="1">
            <a:off x="3361311" y="4963113"/>
            <a:ext cx="401043" cy="15985"/>
          </a:xfrm>
          <a:prstGeom prst="straightConnector1">
            <a:avLst/>
          </a:prstGeom>
          <a:noFill/>
          <a:ln w="38100" cap="flat">
            <a:solidFill>
              <a:schemeClr val="dk2"/>
            </a:solidFill>
            <a:prstDash val="solid"/>
            <a:round/>
            <a:headEnd type="triangle" w="lg" len="lg"/>
            <a:tailEnd type="none" w="lg" len="lg"/>
          </a:ln>
        </p:spPr>
      </p:cxnSp>
      <p:cxnSp>
        <p:nvCxnSpPr>
          <p:cNvPr id="17" name="Shape 667"/>
          <p:cNvCxnSpPr/>
          <p:nvPr/>
        </p:nvCxnSpPr>
        <p:spPr>
          <a:xfrm flipH="1">
            <a:off x="4876255" y="4351335"/>
            <a:ext cx="355832" cy="0"/>
          </a:xfrm>
          <a:prstGeom prst="straightConnector1">
            <a:avLst/>
          </a:prstGeom>
          <a:noFill/>
          <a:ln w="38100" cap="flat">
            <a:solidFill>
              <a:schemeClr val="dk2"/>
            </a:solidFill>
            <a:prstDash val="solid"/>
            <a:round/>
            <a:headEnd type="none" w="lg" len="lg"/>
            <a:tailEnd type="triangle" w="lg" len="lg"/>
          </a:ln>
        </p:spPr>
      </p:cxnSp>
      <p:cxnSp>
        <p:nvCxnSpPr>
          <p:cNvPr id="19" name="Shape 669"/>
          <p:cNvCxnSpPr/>
          <p:nvPr/>
        </p:nvCxnSpPr>
        <p:spPr>
          <a:xfrm>
            <a:off x="4745856" y="5003899"/>
            <a:ext cx="486231" cy="400"/>
          </a:xfrm>
          <a:prstGeom prst="straightConnector1">
            <a:avLst/>
          </a:prstGeom>
          <a:noFill/>
          <a:ln w="38100" cap="flat">
            <a:solidFill>
              <a:schemeClr val="dk2"/>
            </a:solidFill>
            <a:prstDash val="solid"/>
            <a:round/>
            <a:headEnd type="triangle" w="lg" len="lg"/>
            <a:tailEnd type="none" w="lg" len="lg"/>
          </a:ln>
        </p:spPr>
      </p:cxnSp>
      <p:cxnSp>
        <p:nvCxnSpPr>
          <p:cNvPr id="20" name="Shape 670"/>
          <p:cNvCxnSpPr/>
          <p:nvPr/>
        </p:nvCxnSpPr>
        <p:spPr>
          <a:xfrm>
            <a:off x="3075280" y="4200677"/>
            <a:ext cx="692089" cy="0"/>
          </a:xfrm>
          <a:prstGeom prst="straightConnector1">
            <a:avLst/>
          </a:prstGeom>
          <a:noFill/>
          <a:ln w="38100" cap="flat">
            <a:solidFill>
              <a:schemeClr val="dk2"/>
            </a:solidFill>
            <a:prstDash val="solid"/>
            <a:round/>
            <a:headEnd type="none" w="lg" len="lg"/>
            <a:tailEnd type="triangle" w="lg" len="lg"/>
          </a:ln>
        </p:spPr>
      </p:cxnSp>
      <p:cxnSp>
        <p:nvCxnSpPr>
          <p:cNvPr id="21" name="Shape 671"/>
          <p:cNvCxnSpPr>
            <a:stCxn id="6" idx="3"/>
          </p:cNvCxnSpPr>
          <p:nvPr/>
        </p:nvCxnSpPr>
        <p:spPr>
          <a:xfrm flipV="1">
            <a:off x="4876801" y="3397522"/>
            <a:ext cx="584040" cy="66"/>
          </a:xfrm>
          <a:prstGeom prst="straightConnector1">
            <a:avLst/>
          </a:prstGeom>
          <a:noFill/>
          <a:ln w="38100" cap="flat">
            <a:solidFill>
              <a:schemeClr val="dk2"/>
            </a:solidFill>
            <a:prstDash val="solid"/>
            <a:round/>
            <a:headEnd type="none" w="lg" len="lg"/>
            <a:tailEnd type="triangle" w="lg" len="lg"/>
          </a:ln>
        </p:spPr>
      </p:cxnSp>
      <p:sp>
        <p:nvSpPr>
          <p:cNvPr id="22" name="Shape 672"/>
          <p:cNvSpPr/>
          <p:nvPr/>
        </p:nvSpPr>
        <p:spPr>
          <a:xfrm>
            <a:off x="5489825" y="3098197"/>
            <a:ext cx="400079" cy="1406511"/>
          </a:xfrm>
          <a:prstGeom prst="rect">
            <a:avLst/>
          </a:prstGeom>
          <a:solidFill>
            <a:schemeClr val="lt2"/>
          </a:solidFill>
          <a:ln w="19050" cap="flat">
            <a:solidFill>
              <a:schemeClr val="dk2"/>
            </a:solidFill>
            <a:prstDash val="solid"/>
            <a:round/>
            <a:headEnd type="none" w="med" len="med"/>
            <a:tailEnd type="none" w="med" len="med"/>
          </a:ln>
        </p:spPr>
        <p:txBody>
          <a:bodyPr vert="vert270" lIns="91425" tIns="91425" rIns="91425" bIns="91425" anchor="ctr" anchorCtr="0">
            <a:spAutoFit/>
          </a:bodyPr>
          <a:lstStyle/>
          <a:p>
            <a:pPr algn="ctr"/>
            <a:r>
              <a:rPr lang="en-US" dirty="0" smtClean="0"/>
              <a:t>Load merger</a:t>
            </a:r>
            <a:endParaRPr dirty="0"/>
          </a:p>
        </p:txBody>
      </p:sp>
      <p:cxnSp>
        <p:nvCxnSpPr>
          <p:cNvPr id="24" name="Shape 674"/>
          <p:cNvCxnSpPr/>
          <p:nvPr/>
        </p:nvCxnSpPr>
        <p:spPr>
          <a:xfrm rot="10800000" flipH="1">
            <a:off x="5908699" y="3767744"/>
            <a:ext cx="456353" cy="13439"/>
          </a:xfrm>
          <a:prstGeom prst="straightConnector1">
            <a:avLst/>
          </a:prstGeom>
          <a:noFill/>
          <a:ln w="38100" cap="flat">
            <a:solidFill>
              <a:schemeClr val="dk2"/>
            </a:solidFill>
            <a:prstDash val="solid"/>
            <a:round/>
            <a:headEnd type="none" w="lg" len="lg"/>
            <a:tailEnd type="triangle" w="lg" len="lg"/>
          </a:ln>
        </p:spPr>
      </p:cxnSp>
      <p:cxnSp>
        <p:nvCxnSpPr>
          <p:cNvPr id="41" name="Shape 665"/>
          <p:cNvCxnSpPr/>
          <p:nvPr/>
        </p:nvCxnSpPr>
        <p:spPr>
          <a:xfrm flipH="1">
            <a:off x="5222720" y="4336103"/>
            <a:ext cx="3858" cy="668196"/>
          </a:xfrm>
          <a:prstGeom prst="straightConnector1">
            <a:avLst/>
          </a:prstGeom>
          <a:noFill/>
          <a:ln w="38100" cap="flat">
            <a:solidFill>
              <a:schemeClr val="dk2"/>
            </a:solidFill>
            <a:prstDash val="solid"/>
            <a:round/>
            <a:headEnd type="none" w="lg" len="lg"/>
            <a:tailEnd type="none" w="lg" len="lg"/>
          </a:ln>
        </p:spPr>
      </p:cxnSp>
      <p:sp>
        <p:nvSpPr>
          <p:cNvPr id="27" name="Shape 656"/>
          <p:cNvSpPr/>
          <p:nvPr/>
        </p:nvSpPr>
        <p:spPr>
          <a:xfrm>
            <a:off x="3760177" y="4033220"/>
            <a:ext cx="1109622" cy="400079"/>
          </a:xfrm>
          <a:prstGeom prst="rect">
            <a:avLst/>
          </a:prstGeom>
          <a:solidFill>
            <a:schemeClr val="lt2"/>
          </a:solidFill>
          <a:ln w="19050" cap="flat">
            <a:solidFill>
              <a:schemeClr val="dk2"/>
            </a:solidFill>
            <a:prstDash val="solid"/>
            <a:round/>
            <a:headEnd type="none" w="med" len="med"/>
            <a:tailEnd type="none" w="med" len="med"/>
          </a:ln>
        </p:spPr>
        <p:txBody>
          <a:bodyPr wrap="square" lIns="91425" tIns="91425" rIns="91425" bIns="91425" anchor="ctr" anchorCtr="0">
            <a:spAutoFit/>
          </a:bodyPr>
          <a:lstStyle/>
          <a:p>
            <a:pPr algn="ctr"/>
            <a:r>
              <a:rPr lang="en-US" dirty="0" smtClean="0"/>
              <a:t>IPv4</a:t>
            </a:r>
            <a:endParaRPr dirty="0"/>
          </a:p>
        </p:txBody>
      </p:sp>
      <p:cxnSp>
        <p:nvCxnSpPr>
          <p:cNvPr id="29" name="Shape 671"/>
          <p:cNvCxnSpPr/>
          <p:nvPr/>
        </p:nvCxnSpPr>
        <p:spPr>
          <a:xfrm flipV="1">
            <a:off x="4856540" y="4172648"/>
            <a:ext cx="642444" cy="66"/>
          </a:xfrm>
          <a:prstGeom prst="straightConnector1">
            <a:avLst/>
          </a:prstGeom>
          <a:noFill/>
          <a:ln w="38100" cap="flat">
            <a:solidFill>
              <a:schemeClr val="dk2"/>
            </a:solidFill>
            <a:prstDash val="solid"/>
            <a:round/>
            <a:headEnd type="none" w="lg" len="lg"/>
            <a:tailEnd type="triangle" w="lg" len="lg"/>
          </a:ln>
        </p:spPr>
      </p:cxnSp>
      <p:sp>
        <p:nvSpPr>
          <p:cNvPr id="10" name="Slide Number Placeholder 9"/>
          <p:cNvSpPr>
            <a:spLocks noGrp="1"/>
          </p:cNvSpPr>
          <p:nvPr>
            <p:ph type="sldNum" sz="quarter" idx="10"/>
          </p:nvPr>
        </p:nvSpPr>
        <p:spPr>
          <a:xfrm>
            <a:off x="6739282" y="6286961"/>
            <a:ext cx="2057400" cy="365125"/>
          </a:xfrm>
        </p:spPr>
        <p:txBody>
          <a:bodyPr/>
          <a:lstStyle/>
          <a:p>
            <a:fld id="{8AB9F5D9-A55A-4736-91E9-19D5FD05D249}" type="slidenum">
              <a:rPr lang="en-US" smtClean="0"/>
              <a:t>21</a:t>
            </a:fld>
            <a:endParaRPr lang="en-US" dirty="0"/>
          </a:p>
        </p:txBody>
      </p:sp>
      <p:sp>
        <p:nvSpPr>
          <p:cNvPr id="13" name="TextBox 12"/>
          <p:cNvSpPr txBox="1"/>
          <p:nvPr/>
        </p:nvSpPr>
        <p:spPr>
          <a:xfrm>
            <a:off x="440682" y="1898938"/>
            <a:ext cx="8208554" cy="369332"/>
          </a:xfrm>
          <a:prstGeom prst="rect">
            <a:avLst/>
          </a:prstGeom>
          <a:solidFill>
            <a:schemeClr val="bg1"/>
          </a:solidFill>
        </p:spPr>
        <p:txBody>
          <a:bodyPr wrap="square" rtlCol="0">
            <a:spAutoFit/>
          </a:bodyPr>
          <a:lstStyle/>
          <a:p>
            <a:r>
              <a:rPr lang="en-US" sz="1800" dirty="0" err="1"/>
              <a:t>v</a:t>
            </a:r>
            <a:r>
              <a:rPr lang="en-US" sz="1800" dirty="0" err="1" smtClean="0"/>
              <a:t>al</a:t>
            </a:r>
            <a:r>
              <a:rPr lang="en-US" sz="1800" dirty="0" smtClean="0"/>
              <a:t> HighPerformanceIPv4 = Replicate(IPv4</a:t>
            </a:r>
            <a:r>
              <a:rPr lang="en-US" sz="1800" dirty="0"/>
              <a:t>, </a:t>
            </a:r>
            <a:r>
              <a:rPr lang="en-US" sz="1800" dirty="0" smtClean="0"/>
              <a:t>count=2)</a:t>
            </a:r>
            <a:endParaRPr lang="en-US" sz="1800" dirty="0"/>
          </a:p>
        </p:txBody>
      </p:sp>
      <p:sp>
        <p:nvSpPr>
          <p:cNvPr id="30" name="TextBox 29"/>
          <p:cNvSpPr txBox="1"/>
          <p:nvPr/>
        </p:nvSpPr>
        <p:spPr>
          <a:xfrm>
            <a:off x="465367" y="1493274"/>
            <a:ext cx="8208554" cy="369332"/>
          </a:xfrm>
          <a:prstGeom prst="rect">
            <a:avLst/>
          </a:prstGeom>
          <a:solidFill>
            <a:schemeClr val="bg1"/>
          </a:solidFill>
        </p:spPr>
        <p:txBody>
          <a:bodyPr wrap="square" rtlCol="0">
            <a:spAutoFit/>
          </a:bodyPr>
          <a:lstStyle/>
          <a:p>
            <a:r>
              <a:rPr lang="en-US" sz="1800" dirty="0" err="1"/>
              <a:t>val</a:t>
            </a:r>
            <a:r>
              <a:rPr lang="en-US" sz="1800" dirty="0"/>
              <a:t> Lookup = </a:t>
            </a:r>
            <a:r>
              <a:rPr lang="en-US" sz="1800" dirty="0" smtClean="0"/>
              <a:t>Engine</a:t>
            </a:r>
            <a:r>
              <a:rPr lang="en-US" sz="1800" dirty="0"/>
              <a:t>(“</a:t>
            </a:r>
            <a:r>
              <a:rPr lang="en-US" sz="1800" dirty="0" err="1"/>
              <a:t>Lookup.c</a:t>
            </a:r>
            <a:r>
              <a:rPr lang="en-US" sz="1800" dirty="0"/>
              <a:t>”)</a:t>
            </a:r>
          </a:p>
        </p:txBody>
      </p:sp>
      <p:sp>
        <p:nvSpPr>
          <p:cNvPr id="31" name="TextBox 30"/>
          <p:cNvSpPr txBox="1"/>
          <p:nvPr/>
        </p:nvSpPr>
        <p:spPr>
          <a:xfrm>
            <a:off x="440682" y="1867340"/>
            <a:ext cx="8208554" cy="369332"/>
          </a:xfrm>
          <a:prstGeom prst="rect">
            <a:avLst/>
          </a:prstGeom>
          <a:solidFill>
            <a:schemeClr val="bg1"/>
          </a:solidFill>
        </p:spPr>
        <p:txBody>
          <a:bodyPr wrap="square" rtlCol="0" anchor="ctr">
            <a:spAutoFit/>
          </a:bodyPr>
          <a:lstStyle/>
          <a:p>
            <a:r>
              <a:rPr lang="en-US" sz="1800" dirty="0" err="1"/>
              <a:t>val</a:t>
            </a:r>
            <a:r>
              <a:rPr lang="en-US" sz="1800" dirty="0"/>
              <a:t> </a:t>
            </a:r>
            <a:r>
              <a:rPr lang="en-US" sz="1800" dirty="0" err="1"/>
              <a:t>HeaderProcessor</a:t>
            </a:r>
            <a:r>
              <a:rPr lang="en-US" sz="1800" dirty="0"/>
              <a:t> =  </a:t>
            </a:r>
            <a:r>
              <a:rPr lang="en-US" sz="1800" dirty="0" smtClean="0"/>
              <a:t>Offload </a:t>
            </a:r>
            <a:r>
              <a:rPr lang="en-US" sz="1800" dirty="0"/>
              <a:t>(</a:t>
            </a:r>
            <a:r>
              <a:rPr lang="en-US" sz="1800" dirty="0" smtClean="0"/>
              <a:t>Replicate(IPv4Engine, </a:t>
            </a:r>
            <a:r>
              <a:rPr lang="en-US" sz="1800" dirty="0"/>
              <a:t>count=2), Lookup</a:t>
            </a:r>
            <a:r>
              <a:rPr lang="en-US" sz="1800" dirty="0" smtClean="0"/>
              <a:t>)                   </a:t>
            </a:r>
            <a:endParaRPr lang="en-US" sz="1800" dirty="0"/>
          </a:p>
        </p:txBody>
      </p:sp>
      <p:cxnSp>
        <p:nvCxnSpPr>
          <p:cNvPr id="28" name="Shape 655"/>
          <p:cNvCxnSpPr/>
          <p:nvPr/>
        </p:nvCxnSpPr>
        <p:spPr>
          <a:xfrm flipV="1">
            <a:off x="4308738" y="3591691"/>
            <a:ext cx="0" cy="490293"/>
          </a:xfrm>
          <a:prstGeom prst="straightConnector1">
            <a:avLst/>
          </a:prstGeom>
          <a:noFill/>
          <a:ln w="38100" cap="flat">
            <a:solidFill>
              <a:schemeClr val="dk2"/>
            </a:solidFill>
            <a:prstDash val="solid"/>
            <a:round/>
            <a:headEnd type="triangle" w="lg" len="lg"/>
            <a:tailEnd type="triangle" w="lg" len="lg"/>
          </a:ln>
        </p:spPr>
      </p:cxnSp>
    </p:spTree>
    <p:extLst>
      <p:ext uri="{BB962C8B-B14F-4D97-AF65-F5344CB8AC3E}">
        <p14:creationId xmlns:p14="http://schemas.microsoft.com/office/powerpoint/2010/main" val="181050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28"/>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0" presetClass="path" presetSubtype="0" accel="50000" decel="50000" fill="hold" grpId="0" nodeType="withEffect">
                                  <p:stCondLst>
                                    <p:cond delay="0"/>
                                  </p:stCondLst>
                                  <p:childTnLst>
                                    <p:animMotion origin="layout" path="M -1.66667E-6 1.85185E-6 L -1.66667E-6 0.00023 L -1.66667E-6 -0.04445 " pathEditMode="relative" rAng="0" ptsTypes="AAA">
                                      <p:cBhvr>
                                        <p:cTn id="58" dur="2000" fill="hold"/>
                                        <p:tgtEl>
                                          <p:spTgt spid="4"/>
                                        </p:tgtEl>
                                        <p:attrNameLst>
                                          <p:attrName>ppt_x</p:attrName>
                                          <p:attrName>ppt_y</p:attrName>
                                        </p:attrNameLst>
                                      </p:cBhvr>
                                      <p:rCtr x="0" y="-2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2" grpId="0" animBg="1"/>
      <p:bldP spid="22" grpId="0" animBg="1"/>
      <p:bldP spid="27" grpId="0" animBg="1"/>
      <p:bldP spid="13" grpId="0" animBg="1"/>
      <p:bldP spid="13" grpId="1" animBg="1"/>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967700"/>
          </a:xfrm>
        </p:spPr>
        <p:txBody>
          <a:bodyPr/>
          <a:lstStyle/>
          <a:p>
            <a:pPr marL="457200" lvl="1" indent="0">
              <a:buNone/>
            </a:pPr>
            <a:r>
              <a:rPr lang="en-US" sz="1800" dirty="0" err="1" smtClean="0"/>
              <a:t>val</a:t>
            </a:r>
            <a:r>
              <a:rPr lang="en-US" sz="1800" dirty="0" smtClean="0"/>
              <a:t> </a:t>
            </a:r>
            <a:r>
              <a:rPr lang="en-US" sz="1800" dirty="0" err="1" smtClean="0"/>
              <a:t>Gorilla_NP</a:t>
            </a:r>
            <a:r>
              <a:rPr lang="en-US" sz="1800" dirty="0" smtClean="0"/>
              <a:t> = </a:t>
            </a:r>
            <a:r>
              <a:rPr lang="en-US" sz="1800" dirty="0" err="1" smtClean="0"/>
              <a:t>MapReduce</a:t>
            </a:r>
            <a:r>
              <a:rPr lang="en-US" sz="1800" dirty="0" smtClean="0"/>
              <a:t> (Disassembler, </a:t>
            </a:r>
          </a:p>
          <a:p>
            <a:pPr marL="457200" lvl="1" indent="0">
              <a:buNone/>
            </a:pPr>
            <a:r>
              <a:rPr lang="en-US" sz="1800" dirty="0" smtClean="0"/>
              <a:t>		        (</a:t>
            </a:r>
            <a:r>
              <a:rPr lang="en-US" sz="1800" dirty="0" err="1" smtClean="0"/>
              <a:t>SeqReorder</a:t>
            </a:r>
            <a:r>
              <a:rPr lang="en-US" sz="1800" dirty="0" smtClean="0"/>
              <a:t> (</a:t>
            </a:r>
            <a:r>
              <a:rPr lang="en-US" sz="1800" dirty="0" err="1" smtClean="0"/>
              <a:t>HeaderProcessor</a:t>
            </a:r>
            <a:r>
              <a:rPr lang="en-US" sz="1800" dirty="0" smtClean="0"/>
              <a:t>), </a:t>
            </a:r>
          </a:p>
          <a:p>
            <a:pPr marL="457200" lvl="1" indent="0">
              <a:buNone/>
            </a:pPr>
            <a:r>
              <a:rPr lang="en-US" sz="1800" dirty="0"/>
              <a:t>		 </a:t>
            </a:r>
            <a:r>
              <a:rPr lang="en-US" sz="1800" dirty="0" smtClean="0"/>
              <a:t>       </a:t>
            </a:r>
            <a:r>
              <a:rPr lang="en-US" sz="1800" dirty="0" err="1" smtClean="0"/>
              <a:t>PassBuffer</a:t>
            </a:r>
            <a:r>
              <a:rPr lang="en-US" sz="1800" dirty="0" smtClean="0"/>
              <a:t>), Assembler);</a:t>
            </a:r>
          </a:p>
          <a:p>
            <a:pPr marL="457200" lvl="1" indent="0">
              <a:buNone/>
            </a:pPr>
            <a:endParaRPr lang="en-US" dirty="0" smtClean="0"/>
          </a:p>
          <a:p>
            <a:pPr marL="457200" lvl="1" indent="0">
              <a:buNone/>
            </a:pPr>
            <a:r>
              <a:rPr lang="en-US" dirty="0" smtClean="0"/>
              <a:t> </a:t>
            </a:r>
          </a:p>
          <a:p>
            <a:pPr marL="457200" lvl="1" indent="0">
              <a:buNone/>
            </a:pPr>
            <a:endParaRPr lang="en-US" dirty="0"/>
          </a:p>
          <a:p>
            <a:pPr marL="457200" lvl="1" indent="0">
              <a:buNone/>
            </a:pPr>
            <a:endParaRPr lang="en-US" dirty="0" smtClean="0"/>
          </a:p>
          <a:p>
            <a:pPr marL="457200" lvl="1" indent="0">
              <a:buNone/>
            </a:pPr>
            <a:endParaRPr lang="en-US" dirty="0"/>
          </a:p>
        </p:txBody>
      </p:sp>
      <p:sp>
        <p:nvSpPr>
          <p:cNvPr id="5" name="Rectangle 4"/>
          <p:cNvSpPr/>
          <p:nvPr/>
        </p:nvSpPr>
        <p:spPr>
          <a:xfrm>
            <a:off x="1527176" y="4191000"/>
            <a:ext cx="1295399" cy="6858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Disassembler</a:t>
            </a:r>
            <a:endParaRPr lang="en-US" dirty="0">
              <a:solidFill>
                <a:schemeClr val="tx1"/>
              </a:solidFill>
            </a:endParaRPr>
          </a:p>
        </p:txBody>
      </p:sp>
      <p:sp>
        <p:nvSpPr>
          <p:cNvPr id="6" name="Rectangle 5"/>
          <p:cNvSpPr/>
          <p:nvPr/>
        </p:nvSpPr>
        <p:spPr>
          <a:xfrm>
            <a:off x="3127375" y="4191000"/>
            <a:ext cx="6096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Seq</a:t>
            </a:r>
            <a:endParaRPr lang="en-US" dirty="0">
              <a:solidFill>
                <a:schemeClr val="tx1"/>
              </a:solidFill>
            </a:endParaRPr>
          </a:p>
        </p:txBody>
      </p:sp>
      <p:sp>
        <p:nvSpPr>
          <p:cNvPr id="7" name="Rectangle 6"/>
          <p:cNvSpPr/>
          <p:nvPr/>
        </p:nvSpPr>
        <p:spPr>
          <a:xfrm>
            <a:off x="4041775" y="4191000"/>
            <a:ext cx="9906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Header processor</a:t>
            </a:r>
            <a:endParaRPr lang="en-US" dirty="0">
              <a:solidFill>
                <a:schemeClr val="tx1"/>
              </a:solidFill>
            </a:endParaRPr>
          </a:p>
        </p:txBody>
      </p:sp>
      <p:sp>
        <p:nvSpPr>
          <p:cNvPr id="8" name="Rectangle 7"/>
          <p:cNvSpPr/>
          <p:nvPr/>
        </p:nvSpPr>
        <p:spPr>
          <a:xfrm>
            <a:off x="5337175" y="4191000"/>
            <a:ext cx="8382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Reorder</a:t>
            </a:r>
            <a:endParaRPr lang="en-US" dirty="0">
              <a:solidFill>
                <a:schemeClr val="tx1"/>
              </a:solidFill>
            </a:endParaRPr>
          </a:p>
        </p:txBody>
      </p:sp>
      <p:sp>
        <p:nvSpPr>
          <p:cNvPr id="9" name="Rectangle 8"/>
          <p:cNvSpPr/>
          <p:nvPr/>
        </p:nvSpPr>
        <p:spPr>
          <a:xfrm>
            <a:off x="6480175" y="4191000"/>
            <a:ext cx="1066800" cy="6858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Assembler</a:t>
            </a:r>
          </a:p>
        </p:txBody>
      </p:sp>
      <p:sp>
        <p:nvSpPr>
          <p:cNvPr id="11" name="Rounded Rectangle 10"/>
          <p:cNvSpPr/>
          <p:nvPr/>
        </p:nvSpPr>
        <p:spPr>
          <a:xfrm>
            <a:off x="3584575" y="3505200"/>
            <a:ext cx="1981200" cy="381000"/>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Pass Buffer</a:t>
            </a:r>
            <a:endParaRPr lang="en-US" dirty="0"/>
          </a:p>
        </p:txBody>
      </p:sp>
      <p:cxnSp>
        <p:nvCxnSpPr>
          <p:cNvPr id="20" name="Straight Arrow Connector 19"/>
          <p:cNvCxnSpPr/>
          <p:nvPr/>
        </p:nvCxnSpPr>
        <p:spPr>
          <a:xfrm>
            <a:off x="1146176" y="4557486"/>
            <a:ext cx="381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a:endCxn id="6" idx="1"/>
          </p:cNvCxnSpPr>
          <p:nvPr/>
        </p:nvCxnSpPr>
        <p:spPr>
          <a:xfrm>
            <a:off x="2822575" y="4533900"/>
            <a:ext cx="304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a:endCxn id="7" idx="1"/>
          </p:cNvCxnSpPr>
          <p:nvPr/>
        </p:nvCxnSpPr>
        <p:spPr>
          <a:xfrm>
            <a:off x="3736975" y="4533900"/>
            <a:ext cx="304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8" idx="1"/>
          </p:cNvCxnSpPr>
          <p:nvPr/>
        </p:nvCxnSpPr>
        <p:spPr>
          <a:xfrm>
            <a:off x="5032375" y="4533900"/>
            <a:ext cx="304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43800" y="4510315"/>
            <a:ext cx="304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175375" y="4506685"/>
            <a:ext cx="304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itle 1"/>
          <p:cNvSpPr>
            <a:spLocks noGrp="1"/>
          </p:cNvSpPr>
          <p:nvPr>
            <p:ph type="title"/>
          </p:nvPr>
        </p:nvSpPr>
        <p:spPr>
          <a:xfrm>
            <a:off x="272603" y="134540"/>
            <a:ext cx="8839200" cy="729490"/>
          </a:xfrm>
        </p:spPr>
        <p:txBody>
          <a:bodyPr/>
          <a:lstStyle/>
          <a:p>
            <a:r>
              <a:rPr lang="en-US" dirty="0" smtClean="0"/>
              <a:t>Composing a NP – contd.</a:t>
            </a:r>
            <a:endParaRPr lang="en-US" dirty="0"/>
          </a:p>
        </p:txBody>
      </p:sp>
      <p:sp>
        <p:nvSpPr>
          <p:cNvPr id="2" name="Slide Number Placeholder 1"/>
          <p:cNvSpPr>
            <a:spLocks noGrp="1"/>
          </p:cNvSpPr>
          <p:nvPr>
            <p:ph type="sldNum" sz="quarter" idx="10"/>
          </p:nvPr>
        </p:nvSpPr>
        <p:spPr/>
        <p:txBody>
          <a:bodyPr/>
          <a:lstStyle/>
          <a:p>
            <a:fld id="{8AB9F5D9-A55A-4736-91E9-19D5FD05D249}" type="slidenum">
              <a:rPr lang="en-US" smtClean="0"/>
              <a:t>22</a:t>
            </a:fld>
            <a:endParaRPr lang="en-US" dirty="0"/>
          </a:p>
        </p:txBody>
      </p:sp>
      <p:sp>
        <p:nvSpPr>
          <p:cNvPr id="12" name="TextBox 11"/>
          <p:cNvSpPr txBox="1"/>
          <p:nvPr/>
        </p:nvSpPr>
        <p:spPr>
          <a:xfrm>
            <a:off x="2727101" y="2009259"/>
            <a:ext cx="4836062" cy="369332"/>
          </a:xfrm>
          <a:prstGeom prst="rect">
            <a:avLst/>
          </a:prstGeom>
          <a:solidFill>
            <a:schemeClr val="bg1"/>
          </a:solidFill>
        </p:spPr>
        <p:txBody>
          <a:bodyPr wrap="square" rtlCol="0">
            <a:spAutoFit/>
          </a:bodyPr>
          <a:lstStyle/>
          <a:p>
            <a:r>
              <a:rPr lang="en-US" sz="1800" dirty="0" smtClean="0"/>
              <a:t> (Chain (</a:t>
            </a:r>
            <a:r>
              <a:rPr lang="en-US" sz="1800" dirty="0" err="1" smtClean="0"/>
              <a:t>Seq</a:t>
            </a:r>
            <a:r>
              <a:rPr lang="en-US" sz="1800" dirty="0"/>
              <a:t>, </a:t>
            </a:r>
            <a:r>
              <a:rPr lang="en-US" sz="1800" dirty="0" err="1"/>
              <a:t>HeaderProcessor</a:t>
            </a:r>
            <a:r>
              <a:rPr lang="en-US" sz="1800" dirty="0"/>
              <a:t>, </a:t>
            </a:r>
            <a:r>
              <a:rPr lang="en-US" sz="1800" dirty="0" smtClean="0"/>
              <a:t>Reorder),</a:t>
            </a:r>
            <a:endParaRPr lang="en-US" sz="1800" dirty="0"/>
          </a:p>
        </p:txBody>
      </p:sp>
      <p:cxnSp>
        <p:nvCxnSpPr>
          <p:cNvPr id="10" name="Elbow Connector 9"/>
          <p:cNvCxnSpPr>
            <a:stCxn id="5" idx="3"/>
            <a:endCxn id="11" idx="1"/>
          </p:cNvCxnSpPr>
          <p:nvPr/>
        </p:nvCxnSpPr>
        <p:spPr>
          <a:xfrm flipV="1">
            <a:off x="2822575" y="3695700"/>
            <a:ext cx="762000" cy="838200"/>
          </a:xfrm>
          <a:prstGeom prst="bentConnector3">
            <a:avLst>
              <a:gd name="adj1" fmla="val 14507"/>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1" idx="3"/>
          </p:cNvCxnSpPr>
          <p:nvPr/>
        </p:nvCxnSpPr>
        <p:spPr>
          <a:xfrm>
            <a:off x="5565775" y="3695700"/>
            <a:ext cx="725533" cy="810985"/>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09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51185" y="2028941"/>
            <a:ext cx="2810156" cy="3200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173446" y="159408"/>
            <a:ext cx="8839200" cy="700400"/>
          </a:xfrm>
        </p:spPr>
        <p:txBody>
          <a:bodyPr/>
          <a:lstStyle/>
          <a:p>
            <a:r>
              <a:rPr lang="en-US" dirty="0" smtClean="0"/>
              <a:t>Gorilla++ Slicing</a:t>
            </a:r>
            <a:endParaRPr lang="en-US" dirty="0"/>
          </a:p>
        </p:txBody>
      </p:sp>
      <p:sp>
        <p:nvSpPr>
          <p:cNvPr id="10" name="Slide Number Placeholder 9"/>
          <p:cNvSpPr>
            <a:spLocks noGrp="1"/>
          </p:cNvSpPr>
          <p:nvPr>
            <p:ph type="sldNum" sz="quarter" idx="10"/>
          </p:nvPr>
        </p:nvSpPr>
        <p:spPr>
          <a:xfrm>
            <a:off x="6739282" y="6286961"/>
            <a:ext cx="2057400" cy="365125"/>
          </a:xfrm>
        </p:spPr>
        <p:txBody>
          <a:bodyPr/>
          <a:lstStyle/>
          <a:p>
            <a:fld id="{8AB9F5D9-A55A-4736-91E9-19D5FD05D249}" type="slidenum">
              <a:rPr lang="en-US" smtClean="0"/>
              <a:t>23</a:t>
            </a:fld>
            <a:endParaRPr lang="en-US" dirty="0"/>
          </a:p>
        </p:txBody>
      </p:sp>
      <p:sp>
        <p:nvSpPr>
          <p:cNvPr id="32" name="Shape 263"/>
          <p:cNvSpPr/>
          <p:nvPr/>
        </p:nvSpPr>
        <p:spPr>
          <a:xfrm>
            <a:off x="2410854" y="1155550"/>
            <a:ext cx="2490819" cy="544796"/>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Application Code</a:t>
            </a:r>
            <a:endParaRPr sz="2000" dirty="0">
              <a:solidFill>
                <a:srgbClr val="000000"/>
              </a:solidFill>
              <a:latin typeface="Arial" pitchFamily="34" charset="0"/>
              <a:ea typeface="Arial" panose="00000000000000000000"/>
              <a:cs typeface="Arial" pitchFamily="34" charset="0"/>
            </a:endParaRPr>
          </a:p>
        </p:txBody>
      </p:sp>
      <p:sp>
        <p:nvSpPr>
          <p:cNvPr id="33" name="Shape 263"/>
          <p:cNvSpPr/>
          <p:nvPr/>
        </p:nvSpPr>
        <p:spPr>
          <a:xfrm>
            <a:off x="228601" y="2922384"/>
            <a:ext cx="1756294" cy="544796"/>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Input data</a:t>
            </a:r>
            <a:endParaRPr sz="2000" dirty="0">
              <a:solidFill>
                <a:srgbClr val="000000"/>
              </a:solidFill>
              <a:latin typeface="Arial" pitchFamily="34" charset="0"/>
              <a:ea typeface="Arial" panose="00000000000000000000"/>
              <a:cs typeface="Arial" pitchFamily="34" charset="0"/>
            </a:endParaRPr>
          </a:p>
        </p:txBody>
      </p:sp>
      <p:sp>
        <p:nvSpPr>
          <p:cNvPr id="34" name="Shape 263"/>
          <p:cNvSpPr/>
          <p:nvPr/>
        </p:nvSpPr>
        <p:spPr>
          <a:xfrm>
            <a:off x="228600" y="3950313"/>
            <a:ext cx="1756294" cy="885315"/>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Performance goals</a:t>
            </a:r>
            <a:endParaRPr sz="2000" dirty="0">
              <a:solidFill>
                <a:srgbClr val="000000"/>
              </a:solidFill>
              <a:latin typeface="Arial" pitchFamily="34" charset="0"/>
              <a:ea typeface="Arial" panose="00000000000000000000"/>
              <a:cs typeface="Arial" pitchFamily="34" charset="0"/>
            </a:endParaRPr>
          </a:p>
        </p:txBody>
      </p:sp>
      <p:sp>
        <p:nvSpPr>
          <p:cNvPr id="35" name="TextBox 34"/>
          <p:cNvSpPr txBox="1"/>
          <p:nvPr/>
        </p:nvSpPr>
        <p:spPr>
          <a:xfrm>
            <a:off x="2523036" y="2293461"/>
            <a:ext cx="2266455" cy="400110"/>
          </a:xfrm>
          <a:prstGeom prst="rect">
            <a:avLst/>
          </a:prstGeom>
          <a:noFill/>
          <a:ln>
            <a:solidFill>
              <a:schemeClr val="tx1"/>
            </a:solidFill>
          </a:ln>
        </p:spPr>
        <p:txBody>
          <a:bodyPr wrap="square" rtlCol="0">
            <a:spAutoFit/>
          </a:bodyPr>
          <a:lstStyle/>
          <a:p>
            <a:pPr algn="ctr"/>
            <a:r>
              <a:rPr lang="en-US" sz="2000" dirty="0" smtClean="0"/>
              <a:t>Slicing</a:t>
            </a:r>
          </a:p>
        </p:txBody>
      </p:sp>
      <p:sp>
        <p:nvSpPr>
          <p:cNvPr id="9" name="TextBox 8"/>
          <p:cNvSpPr txBox="1"/>
          <p:nvPr/>
        </p:nvSpPr>
        <p:spPr>
          <a:xfrm>
            <a:off x="2523036" y="3010978"/>
            <a:ext cx="2266455" cy="707886"/>
          </a:xfrm>
          <a:prstGeom prst="rect">
            <a:avLst/>
          </a:prstGeom>
          <a:noFill/>
          <a:ln>
            <a:solidFill>
              <a:schemeClr val="tx1"/>
            </a:solidFill>
          </a:ln>
        </p:spPr>
        <p:txBody>
          <a:bodyPr wrap="square" rtlCol="0">
            <a:spAutoFit/>
          </a:bodyPr>
          <a:lstStyle/>
          <a:p>
            <a:pPr algn="ctr"/>
            <a:r>
              <a:rPr lang="en-US" sz="2000" dirty="0" smtClean="0"/>
              <a:t>Building Base </a:t>
            </a:r>
          </a:p>
          <a:p>
            <a:pPr algn="ctr"/>
            <a:r>
              <a:rPr lang="en-US" sz="2000" dirty="0" smtClean="0"/>
              <a:t>Micro-architecture</a:t>
            </a:r>
          </a:p>
        </p:txBody>
      </p:sp>
      <p:sp>
        <p:nvSpPr>
          <p:cNvPr id="11" name="TextBox 10"/>
          <p:cNvSpPr txBox="1"/>
          <p:nvPr/>
        </p:nvSpPr>
        <p:spPr>
          <a:xfrm>
            <a:off x="2523036" y="4088614"/>
            <a:ext cx="2266455" cy="707886"/>
          </a:xfrm>
          <a:prstGeom prst="rect">
            <a:avLst/>
          </a:prstGeom>
          <a:noFill/>
          <a:ln>
            <a:solidFill>
              <a:schemeClr val="tx1"/>
            </a:solidFill>
          </a:ln>
        </p:spPr>
        <p:txBody>
          <a:bodyPr wrap="square" rtlCol="0">
            <a:spAutoFit/>
          </a:bodyPr>
          <a:lstStyle/>
          <a:p>
            <a:pPr algn="ctr"/>
            <a:r>
              <a:rPr lang="en-US" sz="2000" dirty="0" smtClean="0"/>
              <a:t>Refining the  </a:t>
            </a:r>
          </a:p>
          <a:p>
            <a:pPr algn="ctr"/>
            <a:r>
              <a:rPr lang="en-US" sz="2000" dirty="0" smtClean="0"/>
              <a:t>Micro-architecture</a:t>
            </a:r>
          </a:p>
        </p:txBody>
      </p:sp>
      <p:cxnSp>
        <p:nvCxnSpPr>
          <p:cNvPr id="5" name="Straight Arrow Connector 4"/>
          <p:cNvCxnSpPr>
            <a:stCxn id="32" idx="2"/>
            <a:endCxn id="3" idx="0"/>
          </p:cNvCxnSpPr>
          <p:nvPr/>
        </p:nvCxnSpPr>
        <p:spPr>
          <a:xfrm flipH="1">
            <a:off x="3656263" y="1700346"/>
            <a:ext cx="1" cy="328595"/>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3" idx="3"/>
          </p:cNvCxnSpPr>
          <p:nvPr/>
        </p:nvCxnSpPr>
        <p:spPr>
          <a:xfrm>
            <a:off x="1984895" y="3194782"/>
            <a:ext cx="266290" cy="5618"/>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984894" y="4419600"/>
            <a:ext cx="266291" cy="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0"/>
            <a:endCxn id="35" idx="0"/>
          </p:cNvCxnSpPr>
          <p:nvPr/>
        </p:nvCxnSpPr>
        <p:spPr>
          <a:xfrm>
            <a:off x="3656263" y="2028941"/>
            <a:ext cx="1" cy="26452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5" idx="2"/>
            <a:endCxn id="9" idx="0"/>
          </p:cNvCxnSpPr>
          <p:nvPr/>
        </p:nvCxnSpPr>
        <p:spPr>
          <a:xfrm>
            <a:off x="3656264" y="2693571"/>
            <a:ext cx="0" cy="317407"/>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1" idx="0"/>
          </p:cNvCxnSpPr>
          <p:nvPr/>
        </p:nvCxnSpPr>
        <p:spPr>
          <a:xfrm>
            <a:off x="3656264" y="3718864"/>
            <a:ext cx="0" cy="36975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3" idx="2"/>
          </p:cNvCxnSpPr>
          <p:nvPr/>
        </p:nvCxnSpPr>
        <p:spPr>
          <a:xfrm flipH="1">
            <a:off x="3656263" y="4796500"/>
            <a:ext cx="1" cy="432841"/>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 idx="2"/>
          </p:cNvCxnSpPr>
          <p:nvPr/>
        </p:nvCxnSpPr>
        <p:spPr>
          <a:xfrm>
            <a:off x="3656263" y="5229341"/>
            <a:ext cx="0" cy="202025"/>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1" name="Shape 263"/>
          <p:cNvSpPr/>
          <p:nvPr/>
        </p:nvSpPr>
        <p:spPr>
          <a:xfrm>
            <a:off x="2628197" y="5416160"/>
            <a:ext cx="2085159" cy="885315"/>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Accelerator Verilog Model</a:t>
            </a:r>
            <a:endParaRPr sz="2000" dirty="0">
              <a:solidFill>
                <a:srgbClr val="000000"/>
              </a:solidFill>
              <a:latin typeface="Arial" pitchFamily="34" charset="0"/>
              <a:ea typeface="Arial" panose="00000000000000000000"/>
              <a:cs typeface="Arial" pitchFamily="34" charset="0"/>
            </a:endParaRPr>
          </a:p>
        </p:txBody>
      </p:sp>
      <p:cxnSp>
        <p:nvCxnSpPr>
          <p:cNvPr id="18" name="Straight Connector 17"/>
          <p:cNvCxnSpPr/>
          <p:nvPr/>
        </p:nvCxnSpPr>
        <p:spPr>
          <a:xfrm flipV="1">
            <a:off x="4789491" y="1367003"/>
            <a:ext cx="696910" cy="9264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789491" y="2693571"/>
            <a:ext cx="676533" cy="2142057"/>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Content Placeholder 2"/>
          <p:cNvSpPr txBox="1">
            <a:spLocks/>
          </p:cNvSpPr>
          <p:nvPr/>
        </p:nvSpPr>
        <p:spPr>
          <a:xfrm>
            <a:off x="5466024" y="1367003"/>
            <a:ext cx="3526246" cy="3468625"/>
          </a:xfrm>
          <a:prstGeom prst="rect">
            <a:avLst/>
          </a:prstGeom>
          <a:noFill/>
          <a:ln>
            <a:solidFill>
              <a:schemeClr val="tx1"/>
            </a:solidFill>
          </a:ln>
        </p:spPr>
        <p:txBody>
          <a:bodyPr lIns="91425" tIns="91425" rIns="91425" bIns="91425" anchor="t" anchorCtr="0">
            <a:normAutofit fontScale="62500" lnSpcReduction="20000"/>
          </a:bodyPr>
          <a:lstStyle>
            <a:defPPr marR="0" algn="l" rtl="0">
              <a:lnSpc>
                <a:spcPct val="100000"/>
              </a:lnSpc>
              <a:spcBef>
                <a:spcPts val="0"/>
              </a:spcBef>
              <a:spcAft>
                <a:spcPts val="0"/>
              </a:spcAft>
            </a:defPPr>
            <a:lvl1pPr marL="342900" marR="0" indent="-342900" algn="l" rtl="0">
              <a:lnSpc>
                <a:spcPct val="100000"/>
              </a:lnSpc>
              <a:spcBef>
                <a:spcPts val="600"/>
              </a:spcBef>
              <a:spcAft>
                <a:spcPts val="0"/>
              </a:spcAft>
              <a:buClr>
                <a:srgbClr val="000000"/>
              </a:buClr>
              <a:buSzPct val="166666"/>
              <a:buFont typeface="Arial"/>
              <a:buChar char="•"/>
              <a:defRPr sz="3000" b="0" i="0" u="none" strike="noStrike" cap="none" baseline="0">
                <a:solidFill>
                  <a:srgbClr val="000000"/>
                </a:solidFill>
                <a:latin typeface="Arial"/>
                <a:ea typeface="Arial"/>
                <a:cs typeface="Arial"/>
                <a:sym typeface="Arial"/>
                <a:rtl val="0"/>
              </a:defRPr>
            </a:lvl1pPr>
            <a:lvl2pPr marL="742950" marR="0" indent="-285750" algn="l" rtl="0">
              <a:lnSpc>
                <a:spcPct val="100000"/>
              </a:lnSpc>
              <a:spcBef>
                <a:spcPts val="480"/>
              </a:spcBef>
              <a:spcAft>
                <a:spcPts val="0"/>
              </a:spcAft>
              <a:buClr>
                <a:srgbClr val="000000"/>
              </a:buClr>
              <a:buSzPct val="100000"/>
              <a:buFont typeface="Courier New"/>
              <a:buChar char="o"/>
              <a:defRPr sz="2400" b="0" i="0" u="none" strike="noStrike" cap="none" baseline="0">
                <a:solidFill>
                  <a:srgbClr val="000000"/>
                </a:solidFill>
                <a:latin typeface="Arial"/>
                <a:ea typeface="Arial"/>
                <a:cs typeface="Arial"/>
                <a:sym typeface="Arial"/>
                <a:rtl val="0"/>
              </a:defRPr>
            </a:lvl2pPr>
            <a:lvl3pPr marL="1143000" marR="0" indent="-228600" algn="l" rtl="0">
              <a:lnSpc>
                <a:spcPct val="100000"/>
              </a:lnSpc>
              <a:spcBef>
                <a:spcPts val="480"/>
              </a:spcBef>
              <a:spcAft>
                <a:spcPts val="0"/>
              </a:spcAft>
              <a:buClr>
                <a:srgbClr val="000000"/>
              </a:buClr>
              <a:buSzPct val="100000"/>
              <a:buFont typeface="Wingdings"/>
              <a:buChar char="§"/>
              <a:defRPr sz="2400" b="0" i="0" u="none" strike="noStrike" cap="none" baseline="0">
                <a:solidFill>
                  <a:srgbClr val="000000"/>
                </a:solidFill>
                <a:latin typeface="Arial"/>
                <a:ea typeface="Arial"/>
                <a:cs typeface="Arial"/>
                <a:sym typeface="Arial"/>
                <a:rtl val="0"/>
              </a:defRPr>
            </a:lvl3pPr>
            <a:lvl4pPr marL="1600200" marR="0" indent="-228600" algn="l" rtl="0">
              <a:lnSpc>
                <a:spcPct val="100000"/>
              </a:lnSpc>
              <a:spcBef>
                <a:spcPts val="360"/>
              </a:spcBef>
              <a:spcAft>
                <a:spcPts val="0"/>
              </a:spcAft>
              <a:buClr>
                <a:srgbClr val="000000"/>
              </a:buClr>
              <a:buSzPct val="166666"/>
              <a:buFont typeface="Arial"/>
              <a:buChar char="•"/>
              <a:defRPr sz="1800" b="0" i="0" u="none" strike="noStrike" cap="none" baseline="0">
                <a:solidFill>
                  <a:srgbClr val="000000"/>
                </a:solidFill>
                <a:latin typeface="Arial"/>
                <a:ea typeface="Arial"/>
                <a:cs typeface="Arial"/>
                <a:sym typeface="Arial"/>
                <a:rtl val="0"/>
              </a:defRPr>
            </a:lvl4pPr>
            <a:lvl5pPr marL="2057400" marR="0" indent="-228600" algn="l" rtl="0">
              <a:lnSpc>
                <a:spcPct val="100000"/>
              </a:lnSpc>
              <a:spcBef>
                <a:spcPts val="360"/>
              </a:spcBef>
              <a:spcAft>
                <a:spcPts val="0"/>
              </a:spcAft>
              <a:buClr>
                <a:srgbClr val="000000"/>
              </a:buClr>
              <a:buSzPct val="100000"/>
              <a:buFont typeface="Courier New"/>
              <a:buChar char="o"/>
              <a:defRPr sz="1800" b="0" i="0" u="none" strike="noStrike" cap="none" baseline="0">
                <a:solidFill>
                  <a:srgbClr val="000000"/>
                </a:solidFill>
                <a:latin typeface="Arial"/>
                <a:ea typeface="Arial"/>
                <a:cs typeface="Arial"/>
                <a:sym typeface="Arial"/>
                <a:rtl val="0"/>
              </a:defRPr>
            </a:lvl5pPr>
            <a:lvl6pPr marL="2514600" marR="0" indent="-228600" algn="l" rtl="0">
              <a:lnSpc>
                <a:spcPct val="100000"/>
              </a:lnSpc>
              <a:spcBef>
                <a:spcPts val="360"/>
              </a:spcBef>
              <a:spcAft>
                <a:spcPts val="0"/>
              </a:spcAft>
              <a:buClr>
                <a:srgbClr val="000000"/>
              </a:buClr>
              <a:buSzPct val="100000"/>
              <a:buFont typeface="Wingdings"/>
              <a:buChar char="§"/>
              <a:defRPr sz="1800" b="0" i="0" u="none" strike="noStrike" cap="none" baseline="0">
                <a:solidFill>
                  <a:srgbClr val="000000"/>
                </a:solidFill>
                <a:latin typeface="Arial"/>
                <a:ea typeface="Arial"/>
                <a:cs typeface="Arial"/>
                <a:sym typeface="Arial"/>
                <a:rtl val="0"/>
              </a:defRPr>
            </a:lvl6pPr>
            <a:lvl7pPr marL="2971800" marR="0" indent="-228600" algn="l" rtl="0">
              <a:lnSpc>
                <a:spcPct val="100000"/>
              </a:lnSpc>
              <a:spcBef>
                <a:spcPts val="360"/>
              </a:spcBef>
              <a:spcAft>
                <a:spcPts val="0"/>
              </a:spcAft>
              <a:buClr>
                <a:srgbClr val="000000"/>
              </a:buClr>
              <a:buSzPct val="166666"/>
              <a:buFont typeface="Arial"/>
              <a:buChar char="•"/>
              <a:defRPr sz="1800" b="0" i="0" u="none" strike="noStrike" cap="none" baseline="0">
                <a:solidFill>
                  <a:srgbClr val="000000"/>
                </a:solidFill>
                <a:latin typeface="Arial"/>
                <a:ea typeface="Arial"/>
                <a:cs typeface="Arial"/>
                <a:sym typeface="Arial"/>
                <a:rtl val="0"/>
              </a:defRPr>
            </a:lvl7pPr>
            <a:lvl8pPr marL="3429000" marR="0" indent="-228600" algn="l" rtl="0">
              <a:lnSpc>
                <a:spcPct val="100000"/>
              </a:lnSpc>
              <a:spcBef>
                <a:spcPts val="360"/>
              </a:spcBef>
              <a:spcAft>
                <a:spcPts val="0"/>
              </a:spcAft>
              <a:buClr>
                <a:srgbClr val="000000"/>
              </a:buClr>
              <a:buSzPct val="100000"/>
              <a:buFont typeface="Courier New"/>
              <a:buChar char="o"/>
              <a:defRPr sz="1800" b="0" i="0" u="none" strike="noStrike" cap="none" baseline="0">
                <a:solidFill>
                  <a:srgbClr val="000000"/>
                </a:solidFill>
                <a:latin typeface="Arial"/>
                <a:ea typeface="Arial"/>
                <a:cs typeface="Arial"/>
                <a:sym typeface="Arial"/>
                <a:rtl val="0"/>
              </a:defRPr>
            </a:lvl8pPr>
            <a:lvl9pPr marL="3886200" marR="0" indent="-228600" algn="l" rtl="0">
              <a:lnSpc>
                <a:spcPct val="100000"/>
              </a:lnSpc>
              <a:spcBef>
                <a:spcPts val="360"/>
              </a:spcBef>
              <a:spcAft>
                <a:spcPts val="0"/>
              </a:spcAft>
              <a:buClr>
                <a:srgbClr val="000000"/>
              </a:buClr>
              <a:buSzPct val="100000"/>
              <a:buFont typeface="Wingdings"/>
              <a:buChar char="§"/>
              <a:defRPr sz="1800" b="0" i="0" u="none" strike="noStrike" cap="none" baseline="0">
                <a:solidFill>
                  <a:srgbClr val="000000"/>
                </a:solidFill>
                <a:latin typeface="Arial"/>
                <a:ea typeface="Arial"/>
                <a:cs typeface="Arial"/>
                <a:sym typeface="Arial"/>
                <a:rtl val="0"/>
              </a:defRPr>
            </a:lvl9pPr>
          </a:lstStyle>
          <a:p>
            <a:pPr marL="514350" indent="-457200"/>
            <a:r>
              <a:rPr lang="en-US" dirty="0" smtClean="0"/>
              <a:t>Profile the engine codes </a:t>
            </a:r>
          </a:p>
          <a:p>
            <a:pPr marL="514350" indent="-457200"/>
            <a:r>
              <a:rPr lang="en-US" dirty="0" smtClean="0"/>
              <a:t>Marks frequently used instruction traces as hot traces</a:t>
            </a:r>
          </a:p>
          <a:p>
            <a:pPr marL="514350" indent="-457200"/>
            <a:r>
              <a:rPr lang="en-US" dirty="0" smtClean="0"/>
              <a:t>Replaces all jumps that exit the hot traces with bailout</a:t>
            </a:r>
            <a:r>
              <a:rPr lang="en-US" dirty="0"/>
              <a:t> </a:t>
            </a:r>
            <a:r>
              <a:rPr lang="en-US" dirty="0" smtClean="0"/>
              <a:t>code</a:t>
            </a:r>
          </a:p>
          <a:p>
            <a:pPr marL="514350" indent="-457200"/>
            <a:r>
              <a:rPr lang="en-US" dirty="0" smtClean="0"/>
              <a:t>User should write appropriate bailout code</a:t>
            </a:r>
          </a:p>
          <a:p>
            <a:pPr marL="514350" indent="-457200"/>
            <a:r>
              <a:rPr lang="en-US" dirty="0" smtClean="0"/>
              <a:t>For some server applications bailout code is simple to write</a:t>
            </a:r>
          </a:p>
          <a:p>
            <a:pPr lvl="1">
              <a:buFont typeface="Courier New"/>
              <a:buNone/>
            </a:pPr>
            <a:endParaRPr lang="en-US" dirty="0" smtClean="0"/>
          </a:p>
          <a:p>
            <a:pPr lvl="2">
              <a:buFont typeface="Wingdings"/>
              <a:buNone/>
            </a:pPr>
            <a:endParaRPr lang="en-US" dirty="0" smtClean="0"/>
          </a:p>
          <a:p>
            <a:pPr lvl="2"/>
            <a:endParaRPr lang="en-US" dirty="0" smtClean="0">
              <a:solidFill>
                <a:srgbClr val="00B0F0"/>
              </a:solidFill>
            </a:endParaRPr>
          </a:p>
          <a:p>
            <a:pPr lvl="1">
              <a:buFont typeface="Courier New"/>
              <a:buNone/>
            </a:pPr>
            <a:endParaRPr lang="en-US" dirty="0" smtClean="0"/>
          </a:p>
        </p:txBody>
      </p:sp>
    </p:spTree>
    <p:extLst>
      <p:ext uri="{BB962C8B-B14F-4D97-AF65-F5344CB8AC3E}">
        <p14:creationId xmlns:p14="http://schemas.microsoft.com/office/powerpoint/2010/main" val="2082129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51185" y="2028941"/>
            <a:ext cx="2810156" cy="3200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173446" y="159408"/>
            <a:ext cx="8839200" cy="700400"/>
          </a:xfrm>
        </p:spPr>
        <p:txBody>
          <a:bodyPr/>
          <a:lstStyle/>
          <a:p>
            <a:r>
              <a:rPr lang="en-US" dirty="0" smtClean="0"/>
              <a:t>Gorilla++ Base Micro-architecture</a:t>
            </a:r>
            <a:endParaRPr lang="en-US" dirty="0"/>
          </a:p>
        </p:txBody>
      </p:sp>
      <p:sp>
        <p:nvSpPr>
          <p:cNvPr id="10" name="Slide Number Placeholder 9"/>
          <p:cNvSpPr>
            <a:spLocks noGrp="1"/>
          </p:cNvSpPr>
          <p:nvPr>
            <p:ph type="sldNum" sz="quarter" idx="10"/>
          </p:nvPr>
        </p:nvSpPr>
        <p:spPr>
          <a:xfrm>
            <a:off x="6739282" y="6286961"/>
            <a:ext cx="2057400" cy="365125"/>
          </a:xfrm>
        </p:spPr>
        <p:txBody>
          <a:bodyPr/>
          <a:lstStyle/>
          <a:p>
            <a:fld id="{8AB9F5D9-A55A-4736-91E9-19D5FD05D249}" type="slidenum">
              <a:rPr lang="en-US" smtClean="0"/>
              <a:t>24</a:t>
            </a:fld>
            <a:endParaRPr lang="en-US" dirty="0"/>
          </a:p>
        </p:txBody>
      </p:sp>
      <p:sp>
        <p:nvSpPr>
          <p:cNvPr id="32" name="Shape 263"/>
          <p:cNvSpPr/>
          <p:nvPr/>
        </p:nvSpPr>
        <p:spPr>
          <a:xfrm>
            <a:off x="2410854" y="1155550"/>
            <a:ext cx="2490819" cy="544796"/>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Application Code</a:t>
            </a:r>
            <a:endParaRPr sz="2000" dirty="0">
              <a:solidFill>
                <a:srgbClr val="000000"/>
              </a:solidFill>
              <a:latin typeface="Arial" pitchFamily="34" charset="0"/>
              <a:ea typeface="Arial" panose="00000000000000000000"/>
              <a:cs typeface="Arial" pitchFamily="34" charset="0"/>
            </a:endParaRPr>
          </a:p>
        </p:txBody>
      </p:sp>
      <p:sp>
        <p:nvSpPr>
          <p:cNvPr id="33" name="Shape 263"/>
          <p:cNvSpPr/>
          <p:nvPr/>
        </p:nvSpPr>
        <p:spPr>
          <a:xfrm>
            <a:off x="228601" y="2922384"/>
            <a:ext cx="1756294" cy="544796"/>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Input data</a:t>
            </a:r>
            <a:endParaRPr sz="2000" dirty="0">
              <a:solidFill>
                <a:srgbClr val="000000"/>
              </a:solidFill>
              <a:latin typeface="Arial" pitchFamily="34" charset="0"/>
              <a:ea typeface="Arial" panose="00000000000000000000"/>
              <a:cs typeface="Arial" pitchFamily="34" charset="0"/>
            </a:endParaRPr>
          </a:p>
        </p:txBody>
      </p:sp>
      <p:sp>
        <p:nvSpPr>
          <p:cNvPr id="34" name="Shape 263"/>
          <p:cNvSpPr/>
          <p:nvPr/>
        </p:nvSpPr>
        <p:spPr>
          <a:xfrm>
            <a:off x="228600" y="3950313"/>
            <a:ext cx="1756294" cy="885315"/>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Performance goals</a:t>
            </a:r>
            <a:endParaRPr sz="2000" dirty="0">
              <a:solidFill>
                <a:srgbClr val="000000"/>
              </a:solidFill>
              <a:latin typeface="Arial" pitchFamily="34" charset="0"/>
              <a:ea typeface="Arial" panose="00000000000000000000"/>
              <a:cs typeface="Arial" pitchFamily="34" charset="0"/>
            </a:endParaRPr>
          </a:p>
        </p:txBody>
      </p:sp>
      <p:sp>
        <p:nvSpPr>
          <p:cNvPr id="35" name="TextBox 34"/>
          <p:cNvSpPr txBox="1"/>
          <p:nvPr/>
        </p:nvSpPr>
        <p:spPr>
          <a:xfrm>
            <a:off x="2523036" y="2293461"/>
            <a:ext cx="2266455" cy="400110"/>
          </a:xfrm>
          <a:prstGeom prst="rect">
            <a:avLst/>
          </a:prstGeom>
          <a:noFill/>
          <a:ln>
            <a:solidFill>
              <a:schemeClr val="tx1"/>
            </a:solidFill>
          </a:ln>
        </p:spPr>
        <p:txBody>
          <a:bodyPr wrap="square" rtlCol="0">
            <a:spAutoFit/>
          </a:bodyPr>
          <a:lstStyle/>
          <a:p>
            <a:pPr algn="ctr"/>
            <a:r>
              <a:rPr lang="en-US" sz="2000" dirty="0" smtClean="0"/>
              <a:t>Slicing</a:t>
            </a:r>
          </a:p>
        </p:txBody>
      </p:sp>
      <p:sp>
        <p:nvSpPr>
          <p:cNvPr id="9" name="TextBox 8"/>
          <p:cNvSpPr txBox="1"/>
          <p:nvPr/>
        </p:nvSpPr>
        <p:spPr>
          <a:xfrm>
            <a:off x="2523036" y="3010978"/>
            <a:ext cx="2266455" cy="707886"/>
          </a:xfrm>
          <a:prstGeom prst="rect">
            <a:avLst/>
          </a:prstGeom>
          <a:noFill/>
          <a:ln>
            <a:solidFill>
              <a:schemeClr val="tx1"/>
            </a:solidFill>
          </a:ln>
        </p:spPr>
        <p:txBody>
          <a:bodyPr wrap="square" rtlCol="0">
            <a:spAutoFit/>
          </a:bodyPr>
          <a:lstStyle/>
          <a:p>
            <a:pPr algn="ctr"/>
            <a:r>
              <a:rPr lang="en-US" sz="2000" dirty="0" smtClean="0"/>
              <a:t>Building Base </a:t>
            </a:r>
          </a:p>
          <a:p>
            <a:pPr algn="ctr"/>
            <a:r>
              <a:rPr lang="en-US" sz="2000" dirty="0" smtClean="0"/>
              <a:t>Micro-architecture</a:t>
            </a:r>
          </a:p>
        </p:txBody>
      </p:sp>
      <p:sp>
        <p:nvSpPr>
          <p:cNvPr id="11" name="TextBox 10"/>
          <p:cNvSpPr txBox="1"/>
          <p:nvPr/>
        </p:nvSpPr>
        <p:spPr>
          <a:xfrm>
            <a:off x="2523036" y="4088614"/>
            <a:ext cx="2266455" cy="707886"/>
          </a:xfrm>
          <a:prstGeom prst="rect">
            <a:avLst/>
          </a:prstGeom>
          <a:noFill/>
          <a:ln>
            <a:solidFill>
              <a:schemeClr val="tx1"/>
            </a:solidFill>
          </a:ln>
        </p:spPr>
        <p:txBody>
          <a:bodyPr wrap="square" rtlCol="0">
            <a:spAutoFit/>
          </a:bodyPr>
          <a:lstStyle/>
          <a:p>
            <a:pPr algn="ctr"/>
            <a:r>
              <a:rPr lang="en-US" sz="2000" dirty="0" smtClean="0"/>
              <a:t>Refining the  </a:t>
            </a:r>
          </a:p>
          <a:p>
            <a:pPr algn="ctr"/>
            <a:r>
              <a:rPr lang="en-US" sz="2000" dirty="0" smtClean="0"/>
              <a:t>Micro-architecture</a:t>
            </a:r>
          </a:p>
        </p:txBody>
      </p:sp>
      <p:cxnSp>
        <p:nvCxnSpPr>
          <p:cNvPr id="5" name="Straight Arrow Connector 4"/>
          <p:cNvCxnSpPr>
            <a:stCxn id="32" idx="2"/>
            <a:endCxn id="3" idx="0"/>
          </p:cNvCxnSpPr>
          <p:nvPr/>
        </p:nvCxnSpPr>
        <p:spPr>
          <a:xfrm flipH="1">
            <a:off x="3656263" y="1700346"/>
            <a:ext cx="1" cy="328595"/>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3" idx="3"/>
          </p:cNvCxnSpPr>
          <p:nvPr/>
        </p:nvCxnSpPr>
        <p:spPr>
          <a:xfrm>
            <a:off x="1984895" y="3194782"/>
            <a:ext cx="266290" cy="5618"/>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984894" y="4419600"/>
            <a:ext cx="266291" cy="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0"/>
            <a:endCxn id="35" idx="0"/>
          </p:cNvCxnSpPr>
          <p:nvPr/>
        </p:nvCxnSpPr>
        <p:spPr>
          <a:xfrm>
            <a:off x="3656263" y="2028941"/>
            <a:ext cx="1" cy="26452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5" idx="2"/>
            <a:endCxn id="9" idx="0"/>
          </p:cNvCxnSpPr>
          <p:nvPr/>
        </p:nvCxnSpPr>
        <p:spPr>
          <a:xfrm>
            <a:off x="3656264" y="2693571"/>
            <a:ext cx="0" cy="317407"/>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1" idx="0"/>
          </p:cNvCxnSpPr>
          <p:nvPr/>
        </p:nvCxnSpPr>
        <p:spPr>
          <a:xfrm>
            <a:off x="3656264" y="3718864"/>
            <a:ext cx="0" cy="36975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3" idx="2"/>
          </p:cNvCxnSpPr>
          <p:nvPr/>
        </p:nvCxnSpPr>
        <p:spPr>
          <a:xfrm flipH="1">
            <a:off x="3656263" y="4796500"/>
            <a:ext cx="1" cy="432841"/>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 idx="2"/>
          </p:cNvCxnSpPr>
          <p:nvPr/>
        </p:nvCxnSpPr>
        <p:spPr>
          <a:xfrm>
            <a:off x="3656263" y="5229341"/>
            <a:ext cx="0" cy="202025"/>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1" name="Shape 263"/>
          <p:cNvSpPr/>
          <p:nvPr/>
        </p:nvSpPr>
        <p:spPr>
          <a:xfrm>
            <a:off x="2628197" y="5416160"/>
            <a:ext cx="2085159" cy="885315"/>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Accelerator Verilog Model</a:t>
            </a:r>
            <a:endParaRPr sz="2000" dirty="0">
              <a:solidFill>
                <a:srgbClr val="000000"/>
              </a:solidFill>
              <a:latin typeface="Arial" pitchFamily="34" charset="0"/>
              <a:ea typeface="Arial" panose="00000000000000000000"/>
              <a:cs typeface="Arial" pitchFamily="34" charset="0"/>
            </a:endParaRPr>
          </a:p>
        </p:txBody>
      </p:sp>
      <p:cxnSp>
        <p:nvCxnSpPr>
          <p:cNvPr id="18" name="Straight Connector 17"/>
          <p:cNvCxnSpPr/>
          <p:nvPr/>
        </p:nvCxnSpPr>
        <p:spPr>
          <a:xfrm flipV="1">
            <a:off x="4789489" y="1295400"/>
            <a:ext cx="538142" cy="1715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789489" y="3646501"/>
            <a:ext cx="538142" cy="265497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Content Placeholder 2"/>
          <p:cNvSpPr txBox="1">
            <a:spLocks/>
          </p:cNvSpPr>
          <p:nvPr/>
        </p:nvSpPr>
        <p:spPr>
          <a:xfrm>
            <a:off x="5327631" y="1295400"/>
            <a:ext cx="3685016" cy="4991561"/>
          </a:xfrm>
          <a:prstGeom prst="rect">
            <a:avLst/>
          </a:prstGeom>
          <a:noFill/>
          <a:ln>
            <a:solidFill>
              <a:schemeClr val="tx1"/>
            </a:solidFill>
          </a:ln>
        </p:spPr>
        <p:txBody>
          <a:bodyPr lIns="91425" tIns="91425" rIns="91425" bIns="91425" anchor="t" anchorCtr="0">
            <a:normAutofit fontScale="62500" lnSpcReduction="20000"/>
          </a:bodyPr>
          <a:lstStyle>
            <a:defPPr marR="0" algn="l" rtl="0">
              <a:lnSpc>
                <a:spcPct val="100000"/>
              </a:lnSpc>
              <a:spcBef>
                <a:spcPts val="0"/>
              </a:spcBef>
              <a:spcAft>
                <a:spcPts val="0"/>
              </a:spcAft>
            </a:defPPr>
            <a:lvl1pPr marL="342900" marR="0" indent="-342900" algn="l" rtl="0">
              <a:lnSpc>
                <a:spcPct val="100000"/>
              </a:lnSpc>
              <a:spcBef>
                <a:spcPts val="600"/>
              </a:spcBef>
              <a:spcAft>
                <a:spcPts val="0"/>
              </a:spcAft>
              <a:buClr>
                <a:srgbClr val="000000"/>
              </a:buClr>
              <a:buSzPct val="166666"/>
              <a:buFont typeface="Arial"/>
              <a:buChar char="•"/>
              <a:defRPr sz="3000" b="0" i="0" u="none" strike="noStrike" cap="none" baseline="0">
                <a:solidFill>
                  <a:srgbClr val="000000"/>
                </a:solidFill>
                <a:latin typeface="Arial"/>
                <a:ea typeface="Arial"/>
                <a:cs typeface="Arial"/>
                <a:sym typeface="Arial"/>
                <a:rtl val="0"/>
              </a:defRPr>
            </a:lvl1pPr>
            <a:lvl2pPr marL="742950" marR="0" indent="-285750" algn="l" rtl="0">
              <a:lnSpc>
                <a:spcPct val="100000"/>
              </a:lnSpc>
              <a:spcBef>
                <a:spcPts val="480"/>
              </a:spcBef>
              <a:spcAft>
                <a:spcPts val="0"/>
              </a:spcAft>
              <a:buClr>
                <a:srgbClr val="000000"/>
              </a:buClr>
              <a:buSzPct val="100000"/>
              <a:buFont typeface="Courier New"/>
              <a:buChar char="o"/>
              <a:defRPr sz="2400" b="0" i="0" u="none" strike="noStrike" cap="none" baseline="0">
                <a:solidFill>
                  <a:srgbClr val="000000"/>
                </a:solidFill>
                <a:latin typeface="Arial"/>
                <a:ea typeface="Arial"/>
                <a:cs typeface="Arial"/>
                <a:sym typeface="Arial"/>
                <a:rtl val="0"/>
              </a:defRPr>
            </a:lvl2pPr>
            <a:lvl3pPr marL="1143000" marR="0" indent="-228600" algn="l" rtl="0">
              <a:lnSpc>
                <a:spcPct val="100000"/>
              </a:lnSpc>
              <a:spcBef>
                <a:spcPts val="480"/>
              </a:spcBef>
              <a:spcAft>
                <a:spcPts val="0"/>
              </a:spcAft>
              <a:buClr>
                <a:srgbClr val="000000"/>
              </a:buClr>
              <a:buSzPct val="100000"/>
              <a:buFont typeface="Wingdings"/>
              <a:buChar char="§"/>
              <a:defRPr sz="2400" b="0" i="0" u="none" strike="noStrike" cap="none" baseline="0">
                <a:solidFill>
                  <a:srgbClr val="000000"/>
                </a:solidFill>
                <a:latin typeface="Arial"/>
                <a:ea typeface="Arial"/>
                <a:cs typeface="Arial"/>
                <a:sym typeface="Arial"/>
                <a:rtl val="0"/>
              </a:defRPr>
            </a:lvl3pPr>
            <a:lvl4pPr marL="1600200" marR="0" indent="-228600" algn="l" rtl="0">
              <a:lnSpc>
                <a:spcPct val="100000"/>
              </a:lnSpc>
              <a:spcBef>
                <a:spcPts val="360"/>
              </a:spcBef>
              <a:spcAft>
                <a:spcPts val="0"/>
              </a:spcAft>
              <a:buClr>
                <a:srgbClr val="000000"/>
              </a:buClr>
              <a:buSzPct val="166666"/>
              <a:buFont typeface="Arial"/>
              <a:buChar char="•"/>
              <a:defRPr sz="1800" b="0" i="0" u="none" strike="noStrike" cap="none" baseline="0">
                <a:solidFill>
                  <a:srgbClr val="000000"/>
                </a:solidFill>
                <a:latin typeface="Arial"/>
                <a:ea typeface="Arial"/>
                <a:cs typeface="Arial"/>
                <a:sym typeface="Arial"/>
                <a:rtl val="0"/>
              </a:defRPr>
            </a:lvl4pPr>
            <a:lvl5pPr marL="2057400" marR="0" indent="-228600" algn="l" rtl="0">
              <a:lnSpc>
                <a:spcPct val="100000"/>
              </a:lnSpc>
              <a:spcBef>
                <a:spcPts val="360"/>
              </a:spcBef>
              <a:spcAft>
                <a:spcPts val="0"/>
              </a:spcAft>
              <a:buClr>
                <a:srgbClr val="000000"/>
              </a:buClr>
              <a:buSzPct val="100000"/>
              <a:buFont typeface="Courier New"/>
              <a:buChar char="o"/>
              <a:defRPr sz="1800" b="0" i="0" u="none" strike="noStrike" cap="none" baseline="0">
                <a:solidFill>
                  <a:srgbClr val="000000"/>
                </a:solidFill>
                <a:latin typeface="Arial"/>
                <a:ea typeface="Arial"/>
                <a:cs typeface="Arial"/>
                <a:sym typeface="Arial"/>
                <a:rtl val="0"/>
              </a:defRPr>
            </a:lvl5pPr>
            <a:lvl6pPr marL="2514600" marR="0" indent="-228600" algn="l" rtl="0">
              <a:lnSpc>
                <a:spcPct val="100000"/>
              </a:lnSpc>
              <a:spcBef>
                <a:spcPts val="360"/>
              </a:spcBef>
              <a:spcAft>
                <a:spcPts val="0"/>
              </a:spcAft>
              <a:buClr>
                <a:srgbClr val="000000"/>
              </a:buClr>
              <a:buSzPct val="100000"/>
              <a:buFont typeface="Wingdings"/>
              <a:buChar char="§"/>
              <a:defRPr sz="1800" b="0" i="0" u="none" strike="noStrike" cap="none" baseline="0">
                <a:solidFill>
                  <a:srgbClr val="000000"/>
                </a:solidFill>
                <a:latin typeface="Arial"/>
                <a:ea typeface="Arial"/>
                <a:cs typeface="Arial"/>
                <a:sym typeface="Arial"/>
                <a:rtl val="0"/>
              </a:defRPr>
            </a:lvl6pPr>
            <a:lvl7pPr marL="2971800" marR="0" indent="-228600" algn="l" rtl="0">
              <a:lnSpc>
                <a:spcPct val="100000"/>
              </a:lnSpc>
              <a:spcBef>
                <a:spcPts val="360"/>
              </a:spcBef>
              <a:spcAft>
                <a:spcPts val="0"/>
              </a:spcAft>
              <a:buClr>
                <a:srgbClr val="000000"/>
              </a:buClr>
              <a:buSzPct val="166666"/>
              <a:buFont typeface="Arial"/>
              <a:buChar char="•"/>
              <a:defRPr sz="1800" b="0" i="0" u="none" strike="noStrike" cap="none" baseline="0">
                <a:solidFill>
                  <a:srgbClr val="000000"/>
                </a:solidFill>
                <a:latin typeface="Arial"/>
                <a:ea typeface="Arial"/>
                <a:cs typeface="Arial"/>
                <a:sym typeface="Arial"/>
                <a:rtl val="0"/>
              </a:defRPr>
            </a:lvl7pPr>
            <a:lvl8pPr marL="3429000" marR="0" indent="-228600" algn="l" rtl="0">
              <a:lnSpc>
                <a:spcPct val="100000"/>
              </a:lnSpc>
              <a:spcBef>
                <a:spcPts val="360"/>
              </a:spcBef>
              <a:spcAft>
                <a:spcPts val="0"/>
              </a:spcAft>
              <a:buClr>
                <a:srgbClr val="000000"/>
              </a:buClr>
              <a:buSzPct val="100000"/>
              <a:buFont typeface="Courier New"/>
              <a:buChar char="o"/>
              <a:defRPr sz="1800" b="0" i="0" u="none" strike="noStrike" cap="none" baseline="0">
                <a:solidFill>
                  <a:srgbClr val="000000"/>
                </a:solidFill>
                <a:latin typeface="Arial"/>
                <a:ea typeface="Arial"/>
                <a:cs typeface="Arial"/>
                <a:sym typeface="Arial"/>
                <a:rtl val="0"/>
              </a:defRPr>
            </a:lvl8pPr>
            <a:lvl9pPr marL="3886200" marR="0" indent="-228600" algn="l" rtl="0">
              <a:lnSpc>
                <a:spcPct val="100000"/>
              </a:lnSpc>
              <a:spcBef>
                <a:spcPts val="360"/>
              </a:spcBef>
              <a:spcAft>
                <a:spcPts val="0"/>
              </a:spcAft>
              <a:buClr>
                <a:srgbClr val="000000"/>
              </a:buClr>
              <a:buSzPct val="100000"/>
              <a:buFont typeface="Wingdings"/>
              <a:buChar char="§"/>
              <a:defRPr sz="1800" b="0" i="0" u="none" strike="noStrike" cap="none" baseline="0">
                <a:solidFill>
                  <a:srgbClr val="000000"/>
                </a:solidFill>
                <a:latin typeface="Arial"/>
                <a:ea typeface="Arial"/>
                <a:cs typeface="Arial"/>
                <a:sym typeface="Arial"/>
                <a:rtl val="0"/>
              </a:defRPr>
            </a:lvl9pPr>
          </a:lstStyle>
          <a:p>
            <a:pPr marL="57150" indent="0">
              <a:buFont typeface="Courier New"/>
              <a:buNone/>
            </a:pPr>
            <a:r>
              <a:rPr lang="en-US" sz="3600" dirty="0" smtClean="0"/>
              <a:t>Engine compiler </a:t>
            </a:r>
          </a:p>
          <a:p>
            <a:pPr marL="514350" indent="-457200"/>
            <a:r>
              <a:rPr lang="en-US" dirty="0" smtClean="0"/>
              <a:t>Pipelined (loop-free CFG)</a:t>
            </a:r>
          </a:p>
          <a:p>
            <a:pPr marL="514350" indent="-457200"/>
            <a:r>
              <a:rPr lang="en-US" dirty="0" smtClean="0"/>
              <a:t>Multi-threaded</a:t>
            </a:r>
          </a:p>
          <a:p>
            <a:pPr marL="57150" indent="0">
              <a:buNone/>
            </a:pPr>
            <a:r>
              <a:rPr lang="en-US" sz="3600" dirty="0" smtClean="0"/>
              <a:t>Composition compiler </a:t>
            </a:r>
          </a:p>
          <a:p>
            <a:pPr marL="514350" indent="-457200"/>
            <a:r>
              <a:rPr lang="en-US" dirty="0" smtClean="0"/>
              <a:t>For engines calls engine compiler</a:t>
            </a:r>
          </a:p>
          <a:p>
            <a:pPr marL="514350" indent="-457200"/>
            <a:r>
              <a:rPr lang="en-US" dirty="0" smtClean="0"/>
              <a:t>For infrastructure components instantiate them as Chisel component</a:t>
            </a:r>
          </a:p>
          <a:p>
            <a:pPr marL="514350" indent="-457200"/>
            <a:r>
              <a:rPr lang="en-US" dirty="0" smtClean="0"/>
              <a:t>For composition templates creates enclosing component </a:t>
            </a:r>
          </a:p>
          <a:p>
            <a:pPr marL="514350" indent="-457200"/>
            <a:r>
              <a:rPr lang="en-US" dirty="0" smtClean="0"/>
              <a:t>Compose components using latency-insensitive interfaces</a:t>
            </a:r>
          </a:p>
          <a:p>
            <a:pPr marL="514350" indent="-457200"/>
            <a:r>
              <a:rPr lang="en-US" dirty="0" smtClean="0"/>
              <a:t>Use </a:t>
            </a:r>
            <a:r>
              <a:rPr lang="en-US" dirty="0" err="1" smtClean="0"/>
              <a:t>thunks</a:t>
            </a:r>
            <a:r>
              <a:rPr lang="en-US" dirty="0" smtClean="0"/>
              <a:t> for deferred execution</a:t>
            </a:r>
          </a:p>
        </p:txBody>
      </p:sp>
    </p:spTree>
    <p:extLst>
      <p:ext uri="{BB962C8B-B14F-4D97-AF65-F5344CB8AC3E}">
        <p14:creationId xmlns:p14="http://schemas.microsoft.com/office/powerpoint/2010/main" val="688721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51185" y="2028941"/>
            <a:ext cx="2810156" cy="3200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173446" y="159408"/>
            <a:ext cx="8839200" cy="700400"/>
          </a:xfrm>
        </p:spPr>
        <p:txBody>
          <a:bodyPr/>
          <a:lstStyle/>
          <a:p>
            <a:r>
              <a:rPr lang="en-US" dirty="0" smtClean="0"/>
              <a:t>Gorilla++ Base Micro-architecture</a:t>
            </a:r>
            <a:endParaRPr lang="en-US" dirty="0"/>
          </a:p>
        </p:txBody>
      </p:sp>
      <p:sp>
        <p:nvSpPr>
          <p:cNvPr id="10" name="Slide Number Placeholder 9"/>
          <p:cNvSpPr>
            <a:spLocks noGrp="1"/>
          </p:cNvSpPr>
          <p:nvPr>
            <p:ph type="sldNum" sz="quarter" idx="10"/>
          </p:nvPr>
        </p:nvSpPr>
        <p:spPr>
          <a:xfrm>
            <a:off x="6739282" y="6286961"/>
            <a:ext cx="2057400" cy="365125"/>
          </a:xfrm>
        </p:spPr>
        <p:txBody>
          <a:bodyPr/>
          <a:lstStyle/>
          <a:p>
            <a:fld id="{8AB9F5D9-A55A-4736-91E9-19D5FD05D249}" type="slidenum">
              <a:rPr lang="en-US" smtClean="0"/>
              <a:t>25</a:t>
            </a:fld>
            <a:endParaRPr lang="en-US" dirty="0"/>
          </a:p>
        </p:txBody>
      </p:sp>
      <p:sp>
        <p:nvSpPr>
          <p:cNvPr id="32" name="Shape 263"/>
          <p:cNvSpPr/>
          <p:nvPr/>
        </p:nvSpPr>
        <p:spPr>
          <a:xfrm>
            <a:off x="2410854" y="1155550"/>
            <a:ext cx="2490819" cy="544796"/>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Application Code</a:t>
            </a:r>
            <a:endParaRPr sz="2000" dirty="0">
              <a:solidFill>
                <a:srgbClr val="000000"/>
              </a:solidFill>
              <a:latin typeface="Arial" pitchFamily="34" charset="0"/>
              <a:ea typeface="Arial" panose="00000000000000000000"/>
              <a:cs typeface="Arial" pitchFamily="34" charset="0"/>
            </a:endParaRPr>
          </a:p>
        </p:txBody>
      </p:sp>
      <p:sp>
        <p:nvSpPr>
          <p:cNvPr id="33" name="Shape 263"/>
          <p:cNvSpPr/>
          <p:nvPr/>
        </p:nvSpPr>
        <p:spPr>
          <a:xfrm>
            <a:off x="228601" y="2922384"/>
            <a:ext cx="1756294" cy="544796"/>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Input data</a:t>
            </a:r>
            <a:endParaRPr sz="2000" dirty="0">
              <a:solidFill>
                <a:srgbClr val="000000"/>
              </a:solidFill>
              <a:latin typeface="Arial" pitchFamily="34" charset="0"/>
              <a:ea typeface="Arial" panose="00000000000000000000"/>
              <a:cs typeface="Arial" pitchFamily="34" charset="0"/>
            </a:endParaRPr>
          </a:p>
        </p:txBody>
      </p:sp>
      <p:sp>
        <p:nvSpPr>
          <p:cNvPr id="34" name="Shape 263"/>
          <p:cNvSpPr/>
          <p:nvPr/>
        </p:nvSpPr>
        <p:spPr>
          <a:xfrm>
            <a:off x="228600" y="3950313"/>
            <a:ext cx="1756294" cy="885315"/>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Performance goals</a:t>
            </a:r>
            <a:endParaRPr sz="2000" dirty="0">
              <a:solidFill>
                <a:srgbClr val="000000"/>
              </a:solidFill>
              <a:latin typeface="Arial" pitchFamily="34" charset="0"/>
              <a:ea typeface="Arial" panose="00000000000000000000"/>
              <a:cs typeface="Arial" pitchFamily="34" charset="0"/>
            </a:endParaRPr>
          </a:p>
        </p:txBody>
      </p:sp>
      <p:sp>
        <p:nvSpPr>
          <p:cNvPr id="35" name="TextBox 34"/>
          <p:cNvSpPr txBox="1"/>
          <p:nvPr/>
        </p:nvSpPr>
        <p:spPr>
          <a:xfrm>
            <a:off x="2523036" y="2293461"/>
            <a:ext cx="2266455" cy="400110"/>
          </a:xfrm>
          <a:prstGeom prst="rect">
            <a:avLst/>
          </a:prstGeom>
          <a:noFill/>
          <a:ln>
            <a:solidFill>
              <a:schemeClr val="tx1"/>
            </a:solidFill>
          </a:ln>
        </p:spPr>
        <p:txBody>
          <a:bodyPr wrap="square" rtlCol="0">
            <a:spAutoFit/>
          </a:bodyPr>
          <a:lstStyle/>
          <a:p>
            <a:pPr algn="ctr"/>
            <a:r>
              <a:rPr lang="en-US" sz="2000" dirty="0" smtClean="0"/>
              <a:t>Slicing</a:t>
            </a:r>
          </a:p>
        </p:txBody>
      </p:sp>
      <p:sp>
        <p:nvSpPr>
          <p:cNvPr id="9" name="TextBox 8"/>
          <p:cNvSpPr txBox="1"/>
          <p:nvPr/>
        </p:nvSpPr>
        <p:spPr>
          <a:xfrm>
            <a:off x="2523036" y="3010978"/>
            <a:ext cx="2266455" cy="707886"/>
          </a:xfrm>
          <a:prstGeom prst="rect">
            <a:avLst/>
          </a:prstGeom>
          <a:noFill/>
          <a:ln>
            <a:solidFill>
              <a:schemeClr val="tx1"/>
            </a:solidFill>
          </a:ln>
        </p:spPr>
        <p:txBody>
          <a:bodyPr wrap="square" rtlCol="0">
            <a:spAutoFit/>
          </a:bodyPr>
          <a:lstStyle/>
          <a:p>
            <a:pPr algn="ctr"/>
            <a:r>
              <a:rPr lang="en-US" sz="2000" dirty="0" smtClean="0"/>
              <a:t>Building Base </a:t>
            </a:r>
          </a:p>
          <a:p>
            <a:pPr algn="ctr"/>
            <a:r>
              <a:rPr lang="en-US" sz="2000" dirty="0" smtClean="0"/>
              <a:t>Micro-architecture</a:t>
            </a:r>
          </a:p>
        </p:txBody>
      </p:sp>
      <p:sp>
        <p:nvSpPr>
          <p:cNvPr id="11" name="TextBox 10"/>
          <p:cNvSpPr txBox="1"/>
          <p:nvPr/>
        </p:nvSpPr>
        <p:spPr>
          <a:xfrm>
            <a:off x="2523036" y="4088614"/>
            <a:ext cx="2266455" cy="707886"/>
          </a:xfrm>
          <a:prstGeom prst="rect">
            <a:avLst/>
          </a:prstGeom>
          <a:noFill/>
          <a:ln>
            <a:solidFill>
              <a:schemeClr val="tx1"/>
            </a:solidFill>
          </a:ln>
        </p:spPr>
        <p:txBody>
          <a:bodyPr wrap="square" rtlCol="0">
            <a:spAutoFit/>
          </a:bodyPr>
          <a:lstStyle/>
          <a:p>
            <a:pPr algn="ctr"/>
            <a:r>
              <a:rPr lang="en-US" sz="2000" dirty="0" smtClean="0"/>
              <a:t>Refining the  </a:t>
            </a:r>
          </a:p>
          <a:p>
            <a:pPr algn="ctr"/>
            <a:r>
              <a:rPr lang="en-US" sz="2000" dirty="0" smtClean="0"/>
              <a:t>Micro-architecture</a:t>
            </a:r>
          </a:p>
        </p:txBody>
      </p:sp>
      <p:cxnSp>
        <p:nvCxnSpPr>
          <p:cNvPr id="5" name="Straight Arrow Connector 4"/>
          <p:cNvCxnSpPr>
            <a:stCxn id="32" idx="2"/>
            <a:endCxn id="3" idx="0"/>
          </p:cNvCxnSpPr>
          <p:nvPr/>
        </p:nvCxnSpPr>
        <p:spPr>
          <a:xfrm flipH="1">
            <a:off x="3656263" y="1700346"/>
            <a:ext cx="1" cy="328595"/>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3" idx="3"/>
          </p:cNvCxnSpPr>
          <p:nvPr/>
        </p:nvCxnSpPr>
        <p:spPr>
          <a:xfrm>
            <a:off x="1984895" y="3194782"/>
            <a:ext cx="266290" cy="5618"/>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984894" y="4419600"/>
            <a:ext cx="266291" cy="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0"/>
            <a:endCxn id="35" idx="0"/>
          </p:cNvCxnSpPr>
          <p:nvPr/>
        </p:nvCxnSpPr>
        <p:spPr>
          <a:xfrm>
            <a:off x="3656263" y="2028941"/>
            <a:ext cx="1" cy="26452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5" idx="2"/>
            <a:endCxn id="9" idx="0"/>
          </p:cNvCxnSpPr>
          <p:nvPr/>
        </p:nvCxnSpPr>
        <p:spPr>
          <a:xfrm>
            <a:off x="3656264" y="2693571"/>
            <a:ext cx="0" cy="317407"/>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1" idx="0"/>
          </p:cNvCxnSpPr>
          <p:nvPr/>
        </p:nvCxnSpPr>
        <p:spPr>
          <a:xfrm>
            <a:off x="3656264" y="3718864"/>
            <a:ext cx="0" cy="36975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3" idx="2"/>
          </p:cNvCxnSpPr>
          <p:nvPr/>
        </p:nvCxnSpPr>
        <p:spPr>
          <a:xfrm flipH="1">
            <a:off x="3656263" y="4796500"/>
            <a:ext cx="1" cy="432841"/>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 idx="2"/>
          </p:cNvCxnSpPr>
          <p:nvPr/>
        </p:nvCxnSpPr>
        <p:spPr>
          <a:xfrm>
            <a:off x="3656263" y="5229341"/>
            <a:ext cx="0" cy="202025"/>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1" name="Shape 263"/>
          <p:cNvSpPr/>
          <p:nvPr/>
        </p:nvSpPr>
        <p:spPr>
          <a:xfrm>
            <a:off x="2628197" y="5416160"/>
            <a:ext cx="2085159" cy="885315"/>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2000" dirty="0" smtClean="0">
                <a:solidFill>
                  <a:srgbClr val="000000"/>
                </a:solidFill>
                <a:latin typeface="Arial" pitchFamily="34" charset="0"/>
                <a:ea typeface="Arial" panose="00000000000000000000"/>
                <a:cs typeface="Arial" pitchFamily="34" charset="0"/>
              </a:rPr>
              <a:t>Accelerator Verilog Model</a:t>
            </a:r>
            <a:endParaRPr sz="2000" dirty="0">
              <a:solidFill>
                <a:srgbClr val="000000"/>
              </a:solidFill>
              <a:latin typeface="Arial" pitchFamily="34" charset="0"/>
              <a:ea typeface="Arial" panose="00000000000000000000"/>
              <a:cs typeface="Arial" pitchFamily="34" charset="0"/>
            </a:endParaRPr>
          </a:p>
        </p:txBody>
      </p:sp>
      <p:cxnSp>
        <p:nvCxnSpPr>
          <p:cNvPr id="18" name="Straight Connector 17"/>
          <p:cNvCxnSpPr/>
          <p:nvPr/>
        </p:nvCxnSpPr>
        <p:spPr>
          <a:xfrm flipV="1">
            <a:off x="4789490" y="2028941"/>
            <a:ext cx="538141" cy="2059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789489" y="4796500"/>
            <a:ext cx="538142" cy="1449093"/>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Content Placeholder 2"/>
          <p:cNvSpPr txBox="1">
            <a:spLocks/>
          </p:cNvSpPr>
          <p:nvPr/>
        </p:nvSpPr>
        <p:spPr>
          <a:xfrm>
            <a:off x="5327631" y="2028941"/>
            <a:ext cx="3685015" cy="4216652"/>
          </a:xfrm>
          <a:prstGeom prst="rect">
            <a:avLst/>
          </a:prstGeom>
          <a:noFill/>
          <a:ln>
            <a:solidFill>
              <a:schemeClr val="tx1"/>
            </a:solidFill>
          </a:ln>
        </p:spPr>
        <p:txBody>
          <a:bodyPr lIns="91425" tIns="91425" rIns="91425" bIns="91425" anchor="t" anchorCtr="0">
            <a:normAutofit fontScale="77500" lnSpcReduction="20000"/>
          </a:bodyPr>
          <a:lstStyle>
            <a:defPPr marR="0" algn="l" rtl="0">
              <a:lnSpc>
                <a:spcPct val="100000"/>
              </a:lnSpc>
              <a:spcBef>
                <a:spcPts val="0"/>
              </a:spcBef>
              <a:spcAft>
                <a:spcPts val="0"/>
              </a:spcAft>
            </a:defPPr>
            <a:lvl1pPr marL="342900" marR="0" indent="-342900" algn="l" rtl="0">
              <a:lnSpc>
                <a:spcPct val="100000"/>
              </a:lnSpc>
              <a:spcBef>
                <a:spcPts val="600"/>
              </a:spcBef>
              <a:spcAft>
                <a:spcPts val="0"/>
              </a:spcAft>
              <a:buClr>
                <a:srgbClr val="000000"/>
              </a:buClr>
              <a:buSzPct val="166666"/>
              <a:buFont typeface="Arial"/>
              <a:buChar char="•"/>
              <a:defRPr sz="3000" b="0" i="0" u="none" strike="noStrike" cap="none" baseline="0">
                <a:solidFill>
                  <a:srgbClr val="000000"/>
                </a:solidFill>
                <a:latin typeface="Arial"/>
                <a:ea typeface="Arial"/>
                <a:cs typeface="Arial"/>
                <a:sym typeface="Arial"/>
                <a:rtl val="0"/>
              </a:defRPr>
            </a:lvl1pPr>
            <a:lvl2pPr marL="742950" marR="0" indent="-285750" algn="l" rtl="0">
              <a:lnSpc>
                <a:spcPct val="100000"/>
              </a:lnSpc>
              <a:spcBef>
                <a:spcPts val="480"/>
              </a:spcBef>
              <a:spcAft>
                <a:spcPts val="0"/>
              </a:spcAft>
              <a:buClr>
                <a:srgbClr val="000000"/>
              </a:buClr>
              <a:buSzPct val="100000"/>
              <a:buFont typeface="Courier New"/>
              <a:buChar char="o"/>
              <a:defRPr sz="2400" b="0" i="0" u="none" strike="noStrike" cap="none" baseline="0">
                <a:solidFill>
                  <a:srgbClr val="000000"/>
                </a:solidFill>
                <a:latin typeface="Arial"/>
                <a:ea typeface="Arial"/>
                <a:cs typeface="Arial"/>
                <a:sym typeface="Arial"/>
                <a:rtl val="0"/>
              </a:defRPr>
            </a:lvl2pPr>
            <a:lvl3pPr marL="1143000" marR="0" indent="-228600" algn="l" rtl="0">
              <a:lnSpc>
                <a:spcPct val="100000"/>
              </a:lnSpc>
              <a:spcBef>
                <a:spcPts val="480"/>
              </a:spcBef>
              <a:spcAft>
                <a:spcPts val="0"/>
              </a:spcAft>
              <a:buClr>
                <a:srgbClr val="000000"/>
              </a:buClr>
              <a:buSzPct val="100000"/>
              <a:buFont typeface="Wingdings"/>
              <a:buChar char="§"/>
              <a:defRPr sz="2400" b="0" i="0" u="none" strike="noStrike" cap="none" baseline="0">
                <a:solidFill>
                  <a:srgbClr val="000000"/>
                </a:solidFill>
                <a:latin typeface="Arial"/>
                <a:ea typeface="Arial"/>
                <a:cs typeface="Arial"/>
                <a:sym typeface="Arial"/>
                <a:rtl val="0"/>
              </a:defRPr>
            </a:lvl3pPr>
            <a:lvl4pPr marL="1600200" marR="0" indent="-228600" algn="l" rtl="0">
              <a:lnSpc>
                <a:spcPct val="100000"/>
              </a:lnSpc>
              <a:spcBef>
                <a:spcPts val="360"/>
              </a:spcBef>
              <a:spcAft>
                <a:spcPts val="0"/>
              </a:spcAft>
              <a:buClr>
                <a:srgbClr val="000000"/>
              </a:buClr>
              <a:buSzPct val="166666"/>
              <a:buFont typeface="Arial"/>
              <a:buChar char="•"/>
              <a:defRPr sz="1800" b="0" i="0" u="none" strike="noStrike" cap="none" baseline="0">
                <a:solidFill>
                  <a:srgbClr val="000000"/>
                </a:solidFill>
                <a:latin typeface="Arial"/>
                <a:ea typeface="Arial"/>
                <a:cs typeface="Arial"/>
                <a:sym typeface="Arial"/>
                <a:rtl val="0"/>
              </a:defRPr>
            </a:lvl4pPr>
            <a:lvl5pPr marL="2057400" marR="0" indent="-228600" algn="l" rtl="0">
              <a:lnSpc>
                <a:spcPct val="100000"/>
              </a:lnSpc>
              <a:spcBef>
                <a:spcPts val="360"/>
              </a:spcBef>
              <a:spcAft>
                <a:spcPts val="0"/>
              </a:spcAft>
              <a:buClr>
                <a:srgbClr val="000000"/>
              </a:buClr>
              <a:buSzPct val="100000"/>
              <a:buFont typeface="Courier New"/>
              <a:buChar char="o"/>
              <a:defRPr sz="1800" b="0" i="0" u="none" strike="noStrike" cap="none" baseline="0">
                <a:solidFill>
                  <a:srgbClr val="000000"/>
                </a:solidFill>
                <a:latin typeface="Arial"/>
                <a:ea typeface="Arial"/>
                <a:cs typeface="Arial"/>
                <a:sym typeface="Arial"/>
                <a:rtl val="0"/>
              </a:defRPr>
            </a:lvl5pPr>
            <a:lvl6pPr marL="2514600" marR="0" indent="-228600" algn="l" rtl="0">
              <a:lnSpc>
                <a:spcPct val="100000"/>
              </a:lnSpc>
              <a:spcBef>
                <a:spcPts val="360"/>
              </a:spcBef>
              <a:spcAft>
                <a:spcPts val="0"/>
              </a:spcAft>
              <a:buClr>
                <a:srgbClr val="000000"/>
              </a:buClr>
              <a:buSzPct val="100000"/>
              <a:buFont typeface="Wingdings"/>
              <a:buChar char="§"/>
              <a:defRPr sz="1800" b="0" i="0" u="none" strike="noStrike" cap="none" baseline="0">
                <a:solidFill>
                  <a:srgbClr val="000000"/>
                </a:solidFill>
                <a:latin typeface="Arial"/>
                <a:ea typeface="Arial"/>
                <a:cs typeface="Arial"/>
                <a:sym typeface="Arial"/>
                <a:rtl val="0"/>
              </a:defRPr>
            </a:lvl6pPr>
            <a:lvl7pPr marL="2971800" marR="0" indent="-228600" algn="l" rtl="0">
              <a:lnSpc>
                <a:spcPct val="100000"/>
              </a:lnSpc>
              <a:spcBef>
                <a:spcPts val="360"/>
              </a:spcBef>
              <a:spcAft>
                <a:spcPts val="0"/>
              </a:spcAft>
              <a:buClr>
                <a:srgbClr val="000000"/>
              </a:buClr>
              <a:buSzPct val="166666"/>
              <a:buFont typeface="Arial"/>
              <a:buChar char="•"/>
              <a:defRPr sz="1800" b="0" i="0" u="none" strike="noStrike" cap="none" baseline="0">
                <a:solidFill>
                  <a:srgbClr val="000000"/>
                </a:solidFill>
                <a:latin typeface="Arial"/>
                <a:ea typeface="Arial"/>
                <a:cs typeface="Arial"/>
                <a:sym typeface="Arial"/>
                <a:rtl val="0"/>
              </a:defRPr>
            </a:lvl7pPr>
            <a:lvl8pPr marL="3429000" marR="0" indent="-228600" algn="l" rtl="0">
              <a:lnSpc>
                <a:spcPct val="100000"/>
              </a:lnSpc>
              <a:spcBef>
                <a:spcPts val="360"/>
              </a:spcBef>
              <a:spcAft>
                <a:spcPts val="0"/>
              </a:spcAft>
              <a:buClr>
                <a:srgbClr val="000000"/>
              </a:buClr>
              <a:buSzPct val="100000"/>
              <a:buFont typeface="Courier New"/>
              <a:buChar char="o"/>
              <a:defRPr sz="1800" b="0" i="0" u="none" strike="noStrike" cap="none" baseline="0">
                <a:solidFill>
                  <a:srgbClr val="000000"/>
                </a:solidFill>
                <a:latin typeface="Arial"/>
                <a:ea typeface="Arial"/>
                <a:cs typeface="Arial"/>
                <a:sym typeface="Arial"/>
                <a:rtl val="0"/>
              </a:defRPr>
            </a:lvl8pPr>
            <a:lvl9pPr marL="3886200" marR="0" indent="-228600" algn="l" rtl="0">
              <a:lnSpc>
                <a:spcPct val="100000"/>
              </a:lnSpc>
              <a:spcBef>
                <a:spcPts val="360"/>
              </a:spcBef>
              <a:spcAft>
                <a:spcPts val="0"/>
              </a:spcAft>
              <a:buClr>
                <a:srgbClr val="000000"/>
              </a:buClr>
              <a:buSzPct val="100000"/>
              <a:buFont typeface="Wingdings"/>
              <a:buChar char="§"/>
              <a:defRPr sz="1800" b="0" i="0" u="none" strike="noStrike" cap="none" baseline="0">
                <a:solidFill>
                  <a:srgbClr val="000000"/>
                </a:solidFill>
                <a:latin typeface="Arial"/>
                <a:ea typeface="Arial"/>
                <a:cs typeface="Arial"/>
                <a:sym typeface="Arial"/>
                <a:rtl val="0"/>
              </a:defRPr>
            </a:lvl9pPr>
          </a:lstStyle>
          <a:p>
            <a:pPr marL="57150" indent="0">
              <a:buSzPct val="130000"/>
              <a:buNone/>
            </a:pPr>
            <a:r>
              <a:rPr lang="en-US" dirty="0" smtClean="0"/>
              <a:t>Performance counters</a:t>
            </a:r>
          </a:p>
          <a:p>
            <a:pPr marL="514350" indent="-457200"/>
            <a:r>
              <a:rPr lang="en-US" dirty="0" smtClean="0"/>
              <a:t>Links Backpressure</a:t>
            </a:r>
          </a:p>
          <a:p>
            <a:pPr marL="514350" indent="-457200"/>
            <a:r>
              <a:rPr lang="en-US" dirty="0" smtClean="0"/>
              <a:t>Engine Stall time</a:t>
            </a:r>
          </a:p>
          <a:p>
            <a:pPr marL="514350" indent="-457200"/>
            <a:r>
              <a:rPr lang="en-US" dirty="0" smtClean="0"/>
              <a:t>Engine utilization factor</a:t>
            </a:r>
          </a:p>
          <a:p>
            <a:pPr marL="57150" indent="0">
              <a:buSzPct val="130000"/>
              <a:buNone/>
            </a:pPr>
            <a:r>
              <a:rPr lang="en-US" dirty="0" smtClean="0"/>
              <a:t>Generic refinement rules</a:t>
            </a:r>
          </a:p>
          <a:p>
            <a:pPr marL="57150" indent="0">
              <a:buSzPct val="130000"/>
              <a:buNone/>
            </a:pPr>
            <a:r>
              <a:rPr lang="en-US" dirty="0" smtClean="0"/>
              <a:t>Refine the micro-architecture</a:t>
            </a:r>
          </a:p>
          <a:p>
            <a:pPr marL="514350" indent="-457200"/>
            <a:r>
              <a:rPr lang="en-US" dirty="0" smtClean="0"/>
              <a:t>Change performance parameters</a:t>
            </a:r>
          </a:p>
          <a:p>
            <a:pPr marL="514350" indent="-457200"/>
            <a:r>
              <a:rPr lang="en-US" dirty="0" smtClean="0"/>
              <a:t>Restructure the connectivity graph</a:t>
            </a:r>
          </a:p>
          <a:p>
            <a:pPr marL="514350" indent="-457200"/>
            <a:endParaRPr lang="en-US" dirty="0" smtClean="0"/>
          </a:p>
          <a:p>
            <a:pPr marL="57150" indent="0">
              <a:buFont typeface="Courier New"/>
              <a:buNone/>
            </a:pPr>
            <a:endParaRPr lang="en-US" dirty="0" smtClean="0"/>
          </a:p>
          <a:p>
            <a:pPr lvl="1">
              <a:buFont typeface="Courier New"/>
              <a:buNone/>
            </a:pPr>
            <a:endParaRPr lang="en-US" dirty="0" smtClean="0"/>
          </a:p>
        </p:txBody>
      </p:sp>
    </p:spTree>
    <p:extLst>
      <p:ext uri="{BB962C8B-B14F-4D97-AF65-F5344CB8AC3E}">
        <p14:creationId xmlns:p14="http://schemas.microsoft.com/office/powerpoint/2010/main" val="4062135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Refinement Rules</a:t>
            </a:r>
            <a:endParaRPr lang="en-US" dirty="0"/>
          </a:p>
        </p:txBody>
      </p:sp>
      <p:sp>
        <p:nvSpPr>
          <p:cNvPr id="4" name="Slide Number Placeholder 3"/>
          <p:cNvSpPr>
            <a:spLocks noGrp="1"/>
          </p:cNvSpPr>
          <p:nvPr>
            <p:ph type="sldNum" sz="quarter" idx="10"/>
          </p:nvPr>
        </p:nvSpPr>
        <p:spPr/>
        <p:txBody>
          <a:bodyPr/>
          <a:lstStyle/>
          <a:p>
            <a:fld id="{8AB9F5D9-A55A-4736-91E9-19D5FD05D249}" type="slidenum">
              <a:rPr lang="en-US" smtClean="0"/>
              <a:t>26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53911806"/>
              </p:ext>
            </p:extLst>
          </p:nvPr>
        </p:nvGraphicFramePr>
        <p:xfrm>
          <a:off x="514350" y="1219200"/>
          <a:ext cx="8001000" cy="4944846"/>
        </p:xfrm>
        <a:graphic>
          <a:graphicData uri="http://schemas.openxmlformats.org/drawingml/2006/table">
            <a:tbl>
              <a:tblPr firstRow="1" bandRow="1">
                <a:tableStyleId>{61520FAA-784A-46C0-9306-AF174A4E0BBE}</a:tableStyleId>
              </a:tblPr>
              <a:tblGrid>
                <a:gridCol w="1828800"/>
                <a:gridCol w="3109369"/>
                <a:gridCol w="2311570"/>
                <a:gridCol w="751261"/>
              </a:tblGrid>
              <a:tr h="351256">
                <a:tc>
                  <a:txBody>
                    <a:bodyPr/>
                    <a:lstStyle/>
                    <a:p>
                      <a:pPr algn="ctr"/>
                      <a:r>
                        <a:rPr lang="en-US" sz="1800" dirty="0" smtClean="0"/>
                        <a:t>Target</a:t>
                      </a:r>
                      <a:endParaRPr lang="en-US" sz="1800" dirty="0"/>
                    </a:p>
                  </a:txBody>
                  <a:tcPr/>
                </a:tc>
                <a:tc>
                  <a:txBody>
                    <a:bodyPr/>
                    <a:lstStyle/>
                    <a:p>
                      <a:pPr algn="ctr"/>
                      <a:r>
                        <a:rPr lang="en-US" sz="1800" dirty="0" smtClean="0"/>
                        <a:t>Predicate</a:t>
                      </a:r>
                      <a:endParaRPr lang="en-US" sz="1800" dirty="0"/>
                    </a:p>
                  </a:txBody>
                  <a:tcPr/>
                </a:tc>
                <a:tc>
                  <a:txBody>
                    <a:bodyPr/>
                    <a:lstStyle/>
                    <a:p>
                      <a:pPr algn="ctr"/>
                      <a:r>
                        <a:rPr lang="en-US" sz="1800" dirty="0" smtClean="0"/>
                        <a:t>Action</a:t>
                      </a:r>
                      <a:endParaRPr lang="en-US" sz="1800" dirty="0"/>
                    </a:p>
                  </a:txBody>
                  <a:tcPr/>
                </a:tc>
                <a:tc>
                  <a:txBody>
                    <a:bodyPr/>
                    <a:lstStyle/>
                    <a:p>
                      <a:pPr algn="ctr"/>
                      <a:r>
                        <a:rPr lang="en-US" sz="1800" dirty="0" smtClean="0"/>
                        <a:t>ID</a:t>
                      </a:r>
                      <a:endParaRPr lang="en-US" sz="1800" dirty="0"/>
                    </a:p>
                  </a:txBody>
                  <a:tcPr/>
                </a:tc>
              </a:tr>
              <a:tr h="351256">
                <a:tc rowSpan="4">
                  <a:txBody>
                    <a:bodyPr/>
                    <a:lstStyle/>
                    <a:p>
                      <a:pPr algn="ctr"/>
                      <a:r>
                        <a:rPr lang="en-US" sz="1800" dirty="0" smtClean="0"/>
                        <a:t>Improve Throughput</a:t>
                      </a:r>
                      <a:endParaRPr lang="en-US" sz="1800" dirty="0"/>
                    </a:p>
                  </a:txBody>
                  <a:tcPr/>
                </a:tc>
                <a:tc>
                  <a:txBody>
                    <a:bodyPr/>
                    <a:lstStyle/>
                    <a:p>
                      <a:pPr algn="ctr"/>
                      <a:r>
                        <a:rPr lang="en-US" sz="1800" dirty="0" smtClean="0"/>
                        <a:t>Bottleneck engine</a:t>
                      </a:r>
                      <a:endParaRPr lang="en-US" sz="1800" dirty="0"/>
                    </a:p>
                  </a:txBody>
                  <a:tcPr/>
                </a:tc>
                <a:tc>
                  <a:txBody>
                    <a:bodyPr/>
                    <a:lstStyle/>
                    <a:p>
                      <a:pPr algn="ctr"/>
                      <a:r>
                        <a:rPr lang="en-US" sz="1800" dirty="0" smtClean="0"/>
                        <a:t>Pipeline</a:t>
                      </a:r>
                      <a:endParaRPr lang="en-US" sz="1800" dirty="0"/>
                    </a:p>
                  </a:txBody>
                  <a:tcPr/>
                </a:tc>
                <a:tc>
                  <a:txBody>
                    <a:bodyPr/>
                    <a:lstStyle/>
                    <a:p>
                      <a:pPr algn="ctr"/>
                      <a:r>
                        <a:rPr lang="en-US" sz="1800" dirty="0" smtClean="0"/>
                        <a:t>1</a:t>
                      </a:r>
                      <a:endParaRPr lang="en-US" sz="1800" dirty="0"/>
                    </a:p>
                  </a:txBody>
                  <a:tcPr/>
                </a:tc>
              </a:tr>
              <a:tr h="716280">
                <a:tc v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Bottleneck Engine / stalled on offload </a:t>
                      </a:r>
                    </a:p>
                    <a:p>
                      <a:pPr algn="ctr"/>
                      <a:endParaRPr lang="en-US" sz="1800" dirty="0"/>
                    </a:p>
                  </a:txBody>
                  <a:tcPr/>
                </a:tc>
                <a:tc>
                  <a:txBody>
                    <a:bodyPr/>
                    <a:lstStyle/>
                    <a:p>
                      <a:pPr algn="ctr"/>
                      <a:r>
                        <a:rPr lang="en-US" sz="1800" dirty="0" smtClean="0"/>
                        <a:t>Multi-thread</a:t>
                      </a:r>
                      <a:endParaRPr lang="en-US" sz="1800" dirty="0"/>
                    </a:p>
                  </a:txBody>
                  <a:tcPr/>
                </a:tc>
                <a:tc>
                  <a:txBody>
                    <a:bodyPr/>
                    <a:lstStyle/>
                    <a:p>
                      <a:pPr algn="ctr"/>
                      <a:r>
                        <a:rPr lang="en-US" sz="1800" dirty="0" smtClean="0"/>
                        <a:t>2</a:t>
                      </a:r>
                      <a:endParaRPr lang="en-US" sz="1800" dirty="0"/>
                    </a:p>
                  </a:txBody>
                  <a:tcPr/>
                </a:tc>
              </a:tr>
              <a:tr h="614699">
                <a:tc vMerge="1">
                  <a:txBody>
                    <a:bodyPr/>
                    <a:lstStyle/>
                    <a:p>
                      <a:endParaRPr lang="en-US" dirty="0"/>
                    </a:p>
                  </a:txBody>
                  <a:tcPr/>
                </a:tc>
                <a:tc>
                  <a:txBody>
                    <a:bodyPr/>
                    <a:lstStyle/>
                    <a:p>
                      <a:pPr algn="ctr"/>
                      <a:r>
                        <a:rPr lang="en-US" sz="1800" dirty="0" smtClean="0"/>
                        <a:t>Bottleneck component</a:t>
                      </a:r>
                      <a:endParaRPr lang="en-US" sz="1800" dirty="0"/>
                    </a:p>
                  </a:txBody>
                  <a:tcPr/>
                </a:tc>
                <a:tc>
                  <a:txBody>
                    <a:bodyPr/>
                    <a:lstStyle/>
                    <a:p>
                      <a:pPr algn="ctr"/>
                      <a:r>
                        <a:rPr lang="en-US" sz="1800" dirty="0" smtClean="0"/>
                        <a:t>Replicate</a:t>
                      </a:r>
                      <a:endParaRPr lang="en-US" sz="1800" dirty="0"/>
                    </a:p>
                  </a:txBody>
                  <a:tcPr/>
                </a:tc>
                <a:tc>
                  <a:txBody>
                    <a:bodyPr/>
                    <a:lstStyle/>
                    <a:p>
                      <a:pPr algn="ctr"/>
                      <a:r>
                        <a:rPr lang="en-US" sz="1800" dirty="0" smtClean="0"/>
                        <a:t>3</a:t>
                      </a:r>
                      <a:endParaRPr lang="en-US" sz="1800" dirty="0"/>
                    </a:p>
                  </a:txBody>
                  <a:tcPr/>
                </a:tc>
              </a:tr>
              <a:tr h="396910">
                <a:tc vMerge="1">
                  <a:txBody>
                    <a:bodyPr/>
                    <a:lstStyle/>
                    <a:p>
                      <a:endParaRPr lang="en-US" dirty="0"/>
                    </a:p>
                  </a:txBody>
                  <a:tcPr/>
                </a:tc>
                <a:tc>
                  <a:txBody>
                    <a:bodyPr/>
                    <a:lstStyle/>
                    <a:p>
                      <a:pPr algn="ctr"/>
                      <a:r>
                        <a:rPr lang="en-US" sz="1800" dirty="0" smtClean="0"/>
                        <a:t>Bottleneck </a:t>
                      </a:r>
                      <a:r>
                        <a:rPr lang="en-US" sz="1800" baseline="0" dirty="0" smtClean="0"/>
                        <a:t>component </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Boost</a:t>
                      </a:r>
                      <a:r>
                        <a:rPr lang="en-US" sz="1800" baseline="0" dirty="0" smtClean="0"/>
                        <a:t> frequency</a:t>
                      </a:r>
                      <a:endParaRPr lang="en-US" sz="1800" dirty="0" smtClean="0"/>
                    </a:p>
                  </a:txBody>
                  <a:tcPr/>
                </a:tc>
                <a:tc>
                  <a:txBody>
                    <a:bodyPr/>
                    <a:lstStyle/>
                    <a:p>
                      <a:pPr algn="ctr"/>
                      <a:r>
                        <a:rPr lang="en-US" sz="1800" dirty="0" smtClean="0"/>
                        <a:t>4</a:t>
                      </a:r>
                      <a:endParaRPr lang="en-US" sz="1800" dirty="0"/>
                    </a:p>
                  </a:txBody>
                  <a:tcPr/>
                </a:tc>
              </a:tr>
              <a:tr h="367077">
                <a:tc rowSpan="3">
                  <a:txBody>
                    <a:bodyPr/>
                    <a:lstStyle/>
                    <a:p>
                      <a:pPr algn="ctr"/>
                      <a:r>
                        <a:rPr lang="en-US" sz="1800" dirty="0" smtClean="0"/>
                        <a:t>Save Area</a:t>
                      </a:r>
                      <a:endParaRPr lang="en-US" sz="1800" dirty="0"/>
                    </a:p>
                  </a:txBody>
                  <a:tcPr/>
                </a:tc>
                <a:tc>
                  <a:txBody>
                    <a:bodyPr/>
                    <a:lstStyle/>
                    <a:p>
                      <a:pPr algn="ctr"/>
                      <a:r>
                        <a:rPr lang="en-US" sz="1800" dirty="0" smtClean="0"/>
                        <a:t>Outlined function in engine</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Offload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5</a:t>
                      </a:r>
                    </a:p>
                  </a:txBody>
                  <a:tcPr/>
                </a:tc>
              </a:tr>
              <a:tr h="351256">
                <a:tc vMerge="1">
                  <a:txBody>
                    <a:bodyPr/>
                    <a:lstStyle/>
                    <a:p>
                      <a:endParaRPr lang="en-US" dirty="0"/>
                    </a:p>
                  </a:txBody>
                  <a:tcPr/>
                </a:tc>
                <a:tc>
                  <a:txBody>
                    <a:bodyPr/>
                    <a:lstStyle/>
                    <a:p>
                      <a:pPr algn="ctr"/>
                      <a:r>
                        <a:rPr lang="en-US" sz="1800" dirty="0" smtClean="0"/>
                        <a:t>Low </a:t>
                      </a:r>
                      <a:r>
                        <a:rPr lang="en-US" sz="1800" baseline="0" dirty="0" smtClean="0"/>
                        <a:t>utilization  replicated engine</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Reduce replication factor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6</a:t>
                      </a:r>
                    </a:p>
                  </a:txBody>
                  <a:tcPr/>
                </a:tc>
              </a:tr>
              <a:tr h="351256">
                <a:tc vMerge="1">
                  <a:txBody>
                    <a:bodyPr/>
                    <a:lstStyle/>
                    <a:p>
                      <a:endParaRPr lang="en-US" sz="1800" dirty="0"/>
                    </a:p>
                  </a:txBody>
                  <a:tcPr/>
                </a:tc>
                <a:tc>
                  <a:txBody>
                    <a:bodyPr/>
                    <a:lstStyle/>
                    <a:p>
                      <a:pPr algn="ctr"/>
                      <a:r>
                        <a:rPr lang="en-US" sz="1800" dirty="0" smtClean="0"/>
                        <a:t>Low thread utilization</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Reduce #threads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7</a:t>
                      </a:r>
                    </a:p>
                  </a:txBody>
                  <a:tcPr/>
                </a:tc>
              </a:tr>
              <a:tr h="367077">
                <a:tc rowSpan="2">
                  <a:txBody>
                    <a:bodyPr/>
                    <a:lstStyle/>
                    <a:p>
                      <a:pPr algn="ctr"/>
                      <a:r>
                        <a:rPr lang="en-US" sz="1800" dirty="0" smtClean="0"/>
                        <a:t>Combined rules (avoid local maximums)</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5, 3,</a:t>
                      </a:r>
                      <a:r>
                        <a:rPr lang="en-US" sz="1800" baseline="0" dirty="0" smtClean="0"/>
                        <a:t> 2</a:t>
                      </a:r>
                      <a:endParaRPr lang="en-US"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8</a:t>
                      </a:r>
                    </a:p>
                  </a:txBody>
                  <a:tcPr/>
                </a:tc>
              </a:tr>
              <a:tr h="367077">
                <a:tc vMerge="1">
                  <a:txBody>
                    <a:bodyPr/>
                    <a:lstStyle/>
                    <a:p>
                      <a:pPr algn="ct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5,1,2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10</a:t>
                      </a:r>
                    </a:p>
                  </a:txBody>
                  <a:tcPr/>
                </a:tc>
              </a:tr>
            </a:tbl>
          </a:graphicData>
        </a:graphic>
      </p:graphicFrame>
    </p:spTree>
    <p:extLst>
      <p:ext uri="{BB962C8B-B14F-4D97-AF65-F5344CB8AC3E}">
        <p14:creationId xmlns:p14="http://schemas.microsoft.com/office/powerpoint/2010/main" val="292397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Refinement Rules Example </a:t>
            </a:r>
            <a:endParaRPr lang="en-US" sz="3200" dirty="0"/>
          </a:p>
        </p:txBody>
      </p:sp>
      <p:sp>
        <p:nvSpPr>
          <p:cNvPr id="12" name="Slide Number Placeholder 11"/>
          <p:cNvSpPr>
            <a:spLocks noGrp="1"/>
          </p:cNvSpPr>
          <p:nvPr>
            <p:ph type="sldNum" sz="quarter" idx="10"/>
          </p:nvPr>
        </p:nvSpPr>
        <p:spPr/>
        <p:txBody>
          <a:bodyPr/>
          <a:lstStyle/>
          <a:p>
            <a:fld id="{5FFB3D0C-8D74-41D4-BD0C-D240EB708DFB}" type="slidenum">
              <a:rPr lang="en-US" smtClean="0"/>
              <a:pPr/>
              <a:t>27</a:t>
            </a:fld>
            <a:endParaRPr lang="en-US" dirty="0"/>
          </a:p>
        </p:txBody>
      </p:sp>
      <p:sp>
        <p:nvSpPr>
          <p:cNvPr id="4" name="Shape 272"/>
          <p:cNvSpPr/>
          <p:nvPr/>
        </p:nvSpPr>
        <p:spPr>
          <a:xfrm>
            <a:off x="2053300" y="1939087"/>
            <a:ext cx="1683600" cy="615523"/>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r>
              <a:rPr lang="en-US" sz="2800" dirty="0" smtClean="0"/>
              <a:t>x</a:t>
            </a:r>
            <a:endParaRPr sz="2800" dirty="0"/>
          </a:p>
        </p:txBody>
      </p:sp>
      <p:sp>
        <p:nvSpPr>
          <p:cNvPr id="5" name="Shape 273"/>
          <p:cNvSpPr/>
          <p:nvPr/>
        </p:nvSpPr>
        <p:spPr>
          <a:xfrm>
            <a:off x="4491700" y="1939087"/>
            <a:ext cx="1683600" cy="615523"/>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r>
              <a:rPr lang="en-US" sz="2800" dirty="0" smtClean="0"/>
              <a:t>y</a:t>
            </a:r>
            <a:endParaRPr sz="2800" dirty="0"/>
          </a:p>
        </p:txBody>
      </p:sp>
      <p:cxnSp>
        <p:nvCxnSpPr>
          <p:cNvPr id="6" name="Shape 274"/>
          <p:cNvCxnSpPr>
            <a:endCxn id="4" idx="1"/>
          </p:cNvCxnSpPr>
          <p:nvPr/>
        </p:nvCxnSpPr>
        <p:spPr>
          <a:xfrm flipV="1">
            <a:off x="1272999" y="2246849"/>
            <a:ext cx="780301" cy="20400"/>
          </a:xfrm>
          <a:prstGeom prst="straightConnector1">
            <a:avLst/>
          </a:prstGeom>
          <a:noFill/>
          <a:ln w="38100" cap="flat">
            <a:solidFill>
              <a:schemeClr val="dk2"/>
            </a:solidFill>
            <a:prstDash val="solid"/>
            <a:round/>
            <a:headEnd type="none" w="lg" len="lg"/>
            <a:tailEnd type="triangle" w="lg" len="lg"/>
          </a:ln>
        </p:spPr>
      </p:cxnSp>
      <p:cxnSp>
        <p:nvCxnSpPr>
          <p:cNvPr id="7" name="Shape 275"/>
          <p:cNvCxnSpPr>
            <a:stCxn id="4" idx="3"/>
          </p:cNvCxnSpPr>
          <p:nvPr/>
        </p:nvCxnSpPr>
        <p:spPr>
          <a:xfrm>
            <a:off x="3736900" y="2246849"/>
            <a:ext cx="754799" cy="0"/>
          </a:xfrm>
          <a:prstGeom prst="straightConnector1">
            <a:avLst/>
          </a:prstGeom>
          <a:noFill/>
          <a:ln w="38100" cap="flat">
            <a:solidFill>
              <a:schemeClr val="dk2"/>
            </a:solidFill>
            <a:prstDash val="solid"/>
            <a:round/>
            <a:headEnd type="none" w="lg" len="lg"/>
            <a:tailEnd type="triangle" w="lg" len="lg"/>
          </a:ln>
        </p:spPr>
      </p:cxnSp>
      <p:cxnSp>
        <p:nvCxnSpPr>
          <p:cNvPr id="8" name="Shape 276"/>
          <p:cNvCxnSpPr/>
          <p:nvPr/>
        </p:nvCxnSpPr>
        <p:spPr>
          <a:xfrm>
            <a:off x="6182725" y="2275974"/>
            <a:ext cx="749399" cy="6299"/>
          </a:xfrm>
          <a:prstGeom prst="straightConnector1">
            <a:avLst/>
          </a:prstGeom>
          <a:noFill/>
          <a:ln w="38100" cap="flat">
            <a:solidFill>
              <a:schemeClr val="dk2"/>
            </a:solidFill>
            <a:prstDash val="solid"/>
            <a:round/>
            <a:headEnd type="none" w="lg" len="lg"/>
            <a:tailEnd type="triangle" w="lg" len="lg"/>
          </a:ln>
        </p:spPr>
      </p:cxnSp>
      <p:cxnSp>
        <p:nvCxnSpPr>
          <p:cNvPr id="37" name="Shape 655"/>
          <p:cNvCxnSpPr/>
          <p:nvPr/>
        </p:nvCxnSpPr>
        <p:spPr>
          <a:xfrm>
            <a:off x="5333500" y="2536213"/>
            <a:ext cx="500" cy="587987"/>
          </a:xfrm>
          <a:prstGeom prst="straightConnector1">
            <a:avLst/>
          </a:prstGeom>
          <a:noFill/>
          <a:ln w="38100" cap="flat">
            <a:solidFill>
              <a:schemeClr val="dk2"/>
            </a:solidFill>
            <a:prstDash val="solid"/>
            <a:round/>
            <a:headEnd type="triangle" w="lg" len="lg"/>
            <a:tailEnd type="triangle" w="lg" len="lg"/>
          </a:ln>
        </p:spPr>
      </p:cxnSp>
      <p:sp>
        <p:nvSpPr>
          <p:cNvPr id="11" name="Content Placeholder 2"/>
          <p:cNvSpPr txBox="1">
            <a:spLocks/>
          </p:cNvSpPr>
          <p:nvPr/>
        </p:nvSpPr>
        <p:spPr>
          <a:xfrm>
            <a:off x="457200" y="2898161"/>
            <a:ext cx="8229600" cy="2846573"/>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342900" marR="0" indent="-342900" algn="l" rtl="0">
              <a:lnSpc>
                <a:spcPct val="100000"/>
              </a:lnSpc>
              <a:spcBef>
                <a:spcPts val="600"/>
              </a:spcBef>
              <a:spcAft>
                <a:spcPts val="0"/>
              </a:spcAft>
              <a:buClr>
                <a:srgbClr val="000000"/>
              </a:buClr>
              <a:buSzPct val="166666"/>
              <a:buFont typeface="Arial"/>
              <a:buChar char="•"/>
              <a:defRPr sz="3000" b="0" i="0" u="none" strike="noStrike" cap="none" baseline="0">
                <a:solidFill>
                  <a:srgbClr val="000000"/>
                </a:solidFill>
                <a:latin typeface="Arial"/>
                <a:ea typeface="Arial"/>
                <a:cs typeface="Arial"/>
                <a:sym typeface="Arial"/>
                <a:rtl val="0"/>
              </a:defRPr>
            </a:lvl1pPr>
            <a:lvl2pPr marL="742950" marR="0" indent="-285750" algn="l" rtl="0">
              <a:lnSpc>
                <a:spcPct val="100000"/>
              </a:lnSpc>
              <a:spcBef>
                <a:spcPts val="480"/>
              </a:spcBef>
              <a:spcAft>
                <a:spcPts val="0"/>
              </a:spcAft>
              <a:buClr>
                <a:srgbClr val="000000"/>
              </a:buClr>
              <a:buSzPct val="100000"/>
              <a:buFont typeface="Courier New"/>
              <a:buChar char="o"/>
              <a:defRPr sz="2400" b="0" i="0" u="none" strike="noStrike" cap="none" baseline="0">
                <a:solidFill>
                  <a:srgbClr val="000000"/>
                </a:solidFill>
                <a:latin typeface="Arial"/>
                <a:ea typeface="Arial"/>
                <a:cs typeface="Arial"/>
                <a:sym typeface="Arial"/>
                <a:rtl val="0"/>
              </a:defRPr>
            </a:lvl2pPr>
            <a:lvl3pPr marL="1143000" marR="0" indent="-228600" algn="l" rtl="0">
              <a:lnSpc>
                <a:spcPct val="100000"/>
              </a:lnSpc>
              <a:spcBef>
                <a:spcPts val="480"/>
              </a:spcBef>
              <a:spcAft>
                <a:spcPts val="0"/>
              </a:spcAft>
              <a:buClr>
                <a:srgbClr val="000000"/>
              </a:buClr>
              <a:buSzPct val="100000"/>
              <a:buFont typeface="Wingdings"/>
              <a:buChar char="§"/>
              <a:defRPr sz="2400" b="0" i="0" u="none" strike="noStrike" cap="none" baseline="0">
                <a:solidFill>
                  <a:srgbClr val="000000"/>
                </a:solidFill>
                <a:latin typeface="Arial"/>
                <a:ea typeface="Arial"/>
                <a:cs typeface="Arial"/>
                <a:sym typeface="Arial"/>
                <a:rtl val="0"/>
              </a:defRPr>
            </a:lvl3pPr>
            <a:lvl4pPr marL="1600200" marR="0" indent="-228600" algn="l" rtl="0">
              <a:lnSpc>
                <a:spcPct val="100000"/>
              </a:lnSpc>
              <a:spcBef>
                <a:spcPts val="360"/>
              </a:spcBef>
              <a:spcAft>
                <a:spcPts val="0"/>
              </a:spcAft>
              <a:buClr>
                <a:srgbClr val="000000"/>
              </a:buClr>
              <a:buSzPct val="166666"/>
              <a:buFont typeface="Arial"/>
              <a:buChar char="•"/>
              <a:defRPr sz="1800" b="0" i="0" u="none" strike="noStrike" cap="none" baseline="0">
                <a:solidFill>
                  <a:srgbClr val="000000"/>
                </a:solidFill>
                <a:latin typeface="Arial"/>
                <a:ea typeface="Arial"/>
                <a:cs typeface="Arial"/>
                <a:sym typeface="Arial"/>
                <a:rtl val="0"/>
              </a:defRPr>
            </a:lvl4pPr>
            <a:lvl5pPr marL="2057400" marR="0" indent="-228600" algn="l" rtl="0">
              <a:lnSpc>
                <a:spcPct val="100000"/>
              </a:lnSpc>
              <a:spcBef>
                <a:spcPts val="360"/>
              </a:spcBef>
              <a:spcAft>
                <a:spcPts val="0"/>
              </a:spcAft>
              <a:buClr>
                <a:srgbClr val="000000"/>
              </a:buClr>
              <a:buSzPct val="100000"/>
              <a:buFont typeface="Courier New"/>
              <a:buChar char="o"/>
              <a:defRPr sz="1800" b="0" i="0" u="none" strike="noStrike" cap="none" baseline="0">
                <a:solidFill>
                  <a:srgbClr val="000000"/>
                </a:solidFill>
                <a:latin typeface="Arial"/>
                <a:ea typeface="Arial"/>
                <a:cs typeface="Arial"/>
                <a:sym typeface="Arial"/>
                <a:rtl val="0"/>
              </a:defRPr>
            </a:lvl5pPr>
            <a:lvl6pPr marL="2514600" marR="0" indent="-228600" algn="l" rtl="0">
              <a:lnSpc>
                <a:spcPct val="100000"/>
              </a:lnSpc>
              <a:spcBef>
                <a:spcPts val="360"/>
              </a:spcBef>
              <a:spcAft>
                <a:spcPts val="0"/>
              </a:spcAft>
              <a:buClr>
                <a:srgbClr val="000000"/>
              </a:buClr>
              <a:buSzPct val="100000"/>
              <a:buFont typeface="Wingdings"/>
              <a:buChar char="§"/>
              <a:defRPr sz="1800" b="0" i="0" u="none" strike="noStrike" cap="none" baseline="0">
                <a:solidFill>
                  <a:srgbClr val="000000"/>
                </a:solidFill>
                <a:latin typeface="Arial"/>
                <a:ea typeface="Arial"/>
                <a:cs typeface="Arial"/>
                <a:sym typeface="Arial"/>
                <a:rtl val="0"/>
              </a:defRPr>
            </a:lvl6pPr>
            <a:lvl7pPr marL="2971800" marR="0" indent="-228600" algn="l" rtl="0">
              <a:lnSpc>
                <a:spcPct val="100000"/>
              </a:lnSpc>
              <a:spcBef>
                <a:spcPts val="360"/>
              </a:spcBef>
              <a:spcAft>
                <a:spcPts val="0"/>
              </a:spcAft>
              <a:buClr>
                <a:srgbClr val="000000"/>
              </a:buClr>
              <a:buSzPct val="166666"/>
              <a:buFont typeface="Arial"/>
              <a:buChar char="•"/>
              <a:defRPr sz="1800" b="0" i="0" u="none" strike="noStrike" cap="none" baseline="0">
                <a:solidFill>
                  <a:srgbClr val="000000"/>
                </a:solidFill>
                <a:latin typeface="Arial"/>
                <a:ea typeface="Arial"/>
                <a:cs typeface="Arial"/>
                <a:sym typeface="Arial"/>
                <a:rtl val="0"/>
              </a:defRPr>
            </a:lvl7pPr>
            <a:lvl8pPr marL="3429000" marR="0" indent="-228600" algn="l" rtl="0">
              <a:lnSpc>
                <a:spcPct val="100000"/>
              </a:lnSpc>
              <a:spcBef>
                <a:spcPts val="360"/>
              </a:spcBef>
              <a:spcAft>
                <a:spcPts val="0"/>
              </a:spcAft>
              <a:buClr>
                <a:srgbClr val="000000"/>
              </a:buClr>
              <a:buSzPct val="100000"/>
              <a:buFont typeface="Courier New"/>
              <a:buChar char="o"/>
              <a:defRPr sz="1800" b="0" i="0" u="none" strike="noStrike" cap="none" baseline="0">
                <a:solidFill>
                  <a:srgbClr val="000000"/>
                </a:solidFill>
                <a:latin typeface="Arial"/>
                <a:ea typeface="Arial"/>
                <a:cs typeface="Arial"/>
                <a:sym typeface="Arial"/>
                <a:rtl val="0"/>
              </a:defRPr>
            </a:lvl8pPr>
            <a:lvl9pPr marL="3886200" marR="0" indent="-228600" algn="l" rtl="0">
              <a:lnSpc>
                <a:spcPct val="100000"/>
              </a:lnSpc>
              <a:spcBef>
                <a:spcPts val="360"/>
              </a:spcBef>
              <a:spcAft>
                <a:spcPts val="0"/>
              </a:spcAft>
              <a:buClr>
                <a:srgbClr val="000000"/>
              </a:buClr>
              <a:buSzPct val="100000"/>
              <a:buFont typeface="Wingdings"/>
              <a:buChar char="§"/>
              <a:defRPr sz="1800" b="0" i="0" u="none" strike="noStrike" cap="none" baseline="0">
                <a:solidFill>
                  <a:srgbClr val="000000"/>
                </a:solidFill>
                <a:latin typeface="Arial"/>
                <a:ea typeface="Arial"/>
                <a:cs typeface="Arial"/>
                <a:sym typeface="Arial"/>
                <a:rtl val="0"/>
              </a:defRPr>
            </a:lvl9pPr>
          </a:lstStyle>
          <a:p>
            <a:r>
              <a:rPr lang="en-US" sz="2000" dirty="0" smtClean="0"/>
              <a:t>Predicate</a:t>
            </a:r>
          </a:p>
          <a:p>
            <a:pPr lvl="1"/>
            <a:r>
              <a:rPr lang="en-US" sz="1800" dirty="0" smtClean="0"/>
              <a:t>Assuming that there is a chain relation between components x and y</a:t>
            </a:r>
          </a:p>
          <a:p>
            <a:pPr lvl="1"/>
            <a:r>
              <a:rPr lang="en-US" sz="1800" dirty="0"/>
              <a:t>If the amount of backpressure on y input is more than a threshold</a:t>
            </a:r>
          </a:p>
          <a:p>
            <a:pPr lvl="1"/>
            <a:r>
              <a:rPr lang="en-US" sz="1800" dirty="0"/>
              <a:t>No backpressure from any other output/offload port on y</a:t>
            </a:r>
          </a:p>
          <a:p>
            <a:pPr lvl="1"/>
            <a:r>
              <a:rPr lang="en-US" sz="1800" dirty="0"/>
              <a:t>y is </a:t>
            </a:r>
            <a:r>
              <a:rPr lang="en-US" sz="1800" dirty="0" smtClean="0"/>
              <a:t>a concurrent safe </a:t>
            </a:r>
            <a:r>
              <a:rPr lang="en-US" sz="1800" dirty="0"/>
              <a:t>and order </a:t>
            </a:r>
            <a:r>
              <a:rPr lang="en-US" sz="1800" dirty="0" smtClean="0"/>
              <a:t>insensitive</a:t>
            </a:r>
            <a:endParaRPr lang="en-US" sz="2000" dirty="0" smtClean="0"/>
          </a:p>
          <a:p>
            <a:r>
              <a:rPr lang="en-US" sz="2000" dirty="0" smtClean="0"/>
              <a:t>Action</a:t>
            </a:r>
            <a:endParaRPr lang="en-US" sz="2000" dirty="0"/>
          </a:p>
          <a:p>
            <a:pPr lvl="1"/>
            <a:r>
              <a:rPr lang="en-US" sz="1800" dirty="0" smtClean="0"/>
              <a:t>Replace y</a:t>
            </a:r>
            <a:r>
              <a:rPr lang="en-US" sz="1800" dirty="0"/>
              <a:t> </a:t>
            </a:r>
            <a:r>
              <a:rPr lang="en-US" sz="1800" dirty="0" smtClean="0"/>
              <a:t>with  REPLICATE(y, count=2) </a:t>
            </a:r>
          </a:p>
          <a:p>
            <a:pPr lvl="1"/>
            <a:r>
              <a:rPr lang="en-US" sz="1800" dirty="0" smtClean="0"/>
              <a:t>Compile/Profile</a:t>
            </a:r>
            <a:endParaRPr lang="en-US" sz="1800" dirty="0"/>
          </a:p>
          <a:p>
            <a:r>
              <a:rPr lang="en-US" sz="2000" dirty="0" smtClean="0"/>
              <a:t>Objective / side effect</a:t>
            </a:r>
          </a:p>
          <a:p>
            <a:pPr lvl="1"/>
            <a:r>
              <a:rPr lang="en-US" sz="1800" dirty="0" smtClean="0"/>
              <a:t>Increase throughput / increase area , decrease frequency</a:t>
            </a:r>
          </a:p>
          <a:p>
            <a:pPr lvl="1"/>
            <a:endParaRPr lang="en-US" sz="1800" dirty="0"/>
          </a:p>
          <a:p>
            <a:pPr marL="0" indent="0">
              <a:buNone/>
            </a:pPr>
            <a:endParaRPr lang="en-US" sz="1400" dirty="0" smtClean="0"/>
          </a:p>
          <a:p>
            <a:pPr marL="457200" lvl="1" indent="0">
              <a:buNone/>
            </a:pPr>
            <a:endParaRPr lang="en-US" dirty="0"/>
          </a:p>
        </p:txBody>
      </p:sp>
    </p:spTree>
    <p:extLst>
      <p:ext uri="{BB962C8B-B14F-4D97-AF65-F5344CB8AC3E}">
        <p14:creationId xmlns:p14="http://schemas.microsoft.com/office/powerpoint/2010/main" val="3556610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hape 655"/>
          <p:cNvCxnSpPr/>
          <p:nvPr/>
        </p:nvCxnSpPr>
        <p:spPr>
          <a:xfrm>
            <a:off x="5288893" y="3250683"/>
            <a:ext cx="0" cy="1318967"/>
          </a:xfrm>
          <a:prstGeom prst="straightConnector1">
            <a:avLst/>
          </a:prstGeom>
          <a:noFill/>
          <a:ln w="38100" cap="flat">
            <a:solidFill>
              <a:schemeClr val="dk2"/>
            </a:solidFill>
            <a:prstDash val="solid"/>
            <a:round/>
            <a:headEnd type="triangle" w="lg" len="lg"/>
            <a:tailEnd type="triangle" w="lg" len="lg"/>
          </a:ln>
        </p:spPr>
      </p:cxnSp>
      <p:sp>
        <p:nvSpPr>
          <p:cNvPr id="2" name="Title 1"/>
          <p:cNvSpPr>
            <a:spLocks noGrp="1"/>
          </p:cNvSpPr>
          <p:nvPr>
            <p:ph type="title"/>
          </p:nvPr>
        </p:nvSpPr>
        <p:spPr/>
        <p:txBody>
          <a:bodyPr/>
          <a:lstStyle/>
          <a:p>
            <a:r>
              <a:rPr lang="en-US" sz="3200" dirty="0" smtClean="0"/>
              <a:t>Refinement Rules Example – contd. </a:t>
            </a:r>
            <a:endParaRPr lang="en-US" sz="3200" dirty="0"/>
          </a:p>
        </p:txBody>
      </p:sp>
      <p:sp>
        <p:nvSpPr>
          <p:cNvPr id="7" name="Slide Number Placeholder 6"/>
          <p:cNvSpPr>
            <a:spLocks noGrp="1"/>
          </p:cNvSpPr>
          <p:nvPr>
            <p:ph type="sldNum" sz="quarter" idx="10"/>
          </p:nvPr>
        </p:nvSpPr>
        <p:spPr/>
        <p:txBody>
          <a:bodyPr/>
          <a:lstStyle/>
          <a:p>
            <a:fld id="{5FFB3D0C-8D74-41D4-BD0C-D240EB708DFB}" type="slidenum">
              <a:rPr lang="en-US" smtClean="0"/>
              <a:pPr/>
              <a:t>28</a:t>
            </a:fld>
            <a:endParaRPr lang="en-US" dirty="0"/>
          </a:p>
        </p:txBody>
      </p:sp>
      <p:sp>
        <p:nvSpPr>
          <p:cNvPr id="24" name="Shape 272"/>
          <p:cNvSpPr/>
          <p:nvPr/>
        </p:nvSpPr>
        <p:spPr>
          <a:xfrm>
            <a:off x="1564511" y="3282788"/>
            <a:ext cx="1683600" cy="462451"/>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r>
              <a:rPr lang="en-US" sz="2800" dirty="0" smtClean="0"/>
              <a:t>x</a:t>
            </a:r>
            <a:endParaRPr sz="2800" dirty="0"/>
          </a:p>
        </p:txBody>
      </p:sp>
      <p:sp>
        <p:nvSpPr>
          <p:cNvPr id="25" name="Shape 273"/>
          <p:cNvSpPr/>
          <p:nvPr/>
        </p:nvSpPr>
        <p:spPr>
          <a:xfrm>
            <a:off x="4774350" y="2819400"/>
            <a:ext cx="1683600" cy="462451"/>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r>
              <a:rPr lang="en-US" sz="2800" dirty="0" smtClean="0"/>
              <a:t>y1</a:t>
            </a:r>
            <a:endParaRPr sz="2800" dirty="0"/>
          </a:p>
        </p:txBody>
      </p:sp>
      <p:cxnSp>
        <p:nvCxnSpPr>
          <p:cNvPr id="27" name="Shape 274"/>
          <p:cNvCxnSpPr>
            <a:endCxn id="24" idx="1"/>
          </p:cNvCxnSpPr>
          <p:nvPr/>
        </p:nvCxnSpPr>
        <p:spPr>
          <a:xfrm flipV="1">
            <a:off x="784210" y="3514014"/>
            <a:ext cx="780301" cy="20401"/>
          </a:xfrm>
          <a:prstGeom prst="straightConnector1">
            <a:avLst/>
          </a:prstGeom>
          <a:noFill/>
          <a:ln w="38100" cap="flat">
            <a:solidFill>
              <a:schemeClr val="dk2"/>
            </a:solidFill>
            <a:prstDash val="solid"/>
            <a:round/>
            <a:headEnd type="none" w="lg" len="lg"/>
            <a:tailEnd type="triangle" w="lg" len="lg"/>
          </a:ln>
        </p:spPr>
      </p:cxnSp>
      <p:cxnSp>
        <p:nvCxnSpPr>
          <p:cNvPr id="28" name="Shape 275"/>
          <p:cNvCxnSpPr>
            <a:stCxn id="24" idx="3"/>
          </p:cNvCxnSpPr>
          <p:nvPr/>
        </p:nvCxnSpPr>
        <p:spPr>
          <a:xfrm>
            <a:off x="3248111" y="3514014"/>
            <a:ext cx="754799" cy="0"/>
          </a:xfrm>
          <a:prstGeom prst="straightConnector1">
            <a:avLst/>
          </a:prstGeom>
          <a:noFill/>
          <a:ln w="38100" cap="flat">
            <a:solidFill>
              <a:schemeClr val="dk2"/>
            </a:solidFill>
            <a:prstDash val="solid"/>
            <a:round/>
            <a:headEnd type="none" w="lg" len="lg"/>
            <a:tailEnd type="triangle" w="lg" len="lg"/>
          </a:ln>
        </p:spPr>
      </p:cxnSp>
      <p:cxnSp>
        <p:nvCxnSpPr>
          <p:cNvPr id="31" name="Shape 276"/>
          <p:cNvCxnSpPr/>
          <p:nvPr/>
        </p:nvCxnSpPr>
        <p:spPr>
          <a:xfrm>
            <a:off x="7185010" y="3536403"/>
            <a:ext cx="749399" cy="6299"/>
          </a:xfrm>
          <a:prstGeom prst="straightConnector1">
            <a:avLst/>
          </a:prstGeom>
          <a:noFill/>
          <a:ln w="38100" cap="flat">
            <a:solidFill>
              <a:schemeClr val="dk2"/>
            </a:solidFill>
            <a:prstDash val="solid"/>
            <a:round/>
            <a:headEnd type="none" w="lg" len="lg"/>
            <a:tailEnd type="triangle" w="lg" len="lg"/>
          </a:ln>
        </p:spPr>
      </p:cxnSp>
      <p:sp>
        <p:nvSpPr>
          <p:cNvPr id="32" name="Shape 273"/>
          <p:cNvSpPr/>
          <p:nvPr/>
        </p:nvSpPr>
        <p:spPr>
          <a:xfrm>
            <a:off x="4774350" y="3684402"/>
            <a:ext cx="1683600" cy="42041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r>
              <a:rPr lang="en-US" sz="2800" dirty="0" smtClean="0"/>
              <a:t>y2</a:t>
            </a:r>
            <a:endParaRPr sz="2800" dirty="0"/>
          </a:p>
        </p:txBody>
      </p:sp>
      <p:sp>
        <p:nvSpPr>
          <p:cNvPr id="33" name="Rectangle 32"/>
          <p:cNvSpPr/>
          <p:nvPr/>
        </p:nvSpPr>
        <p:spPr>
          <a:xfrm>
            <a:off x="4002910" y="3150347"/>
            <a:ext cx="256897" cy="710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6916794" y="3168719"/>
            <a:ext cx="256897" cy="710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rot="16200000">
            <a:off x="5487701" y="4139463"/>
            <a:ext cx="256898" cy="1142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hape 275"/>
          <p:cNvCxnSpPr>
            <a:stCxn id="33" idx="3"/>
            <a:endCxn id="25" idx="1"/>
          </p:cNvCxnSpPr>
          <p:nvPr/>
        </p:nvCxnSpPr>
        <p:spPr>
          <a:xfrm flipV="1">
            <a:off x="4259807" y="3050626"/>
            <a:ext cx="514543" cy="455216"/>
          </a:xfrm>
          <a:prstGeom prst="straightConnector1">
            <a:avLst/>
          </a:prstGeom>
          <a:noFill/>
          <a:ln w="38100" cap="flat">
            <a:solidFill>
              <a:schemeClr val="dk2"/>
            </a:solidFill>
            <a:prstDash val="solid"/>
            <a:round/>
            <a:headEnd type="none" w="lg" len="lg"/>
            <a:tailEnd type="triangle" w="lg" len="lg"/>
          </a:ln>
        </p:spPr>
      </p:cxnSp>
      <p:cxnSp>
        <p:nvCxnSpPr>
          <p:cNvPr id="37" name="Shape 275"/>
          <p:cNvCxnSpPr>
            <a:stCxn id="33" idx="3"/>
            <a:endCxn id="32" idx="1"/>
          </p:cNvCxnSpPr>
          <p:nvPr/>
        </p:nvCxnSpPr>
        <p:spPr>
          <a:xfrm>
            <a:off x="4259807" y="3505842"/>
            <a:ext cx="514543" cy="388765"/>
          </a:xfrm>
          <a:prstGeom prst="straightConnector1">
            <a:avLst/>
          </a:prstGeom>
          <a:noFill/>
          <a:ln w="38100" cap="flat">
            <a:solidFill>
              <a:schemeClr val="dk2"/>
            </a:solidFill>
            <a:prstDash val="solid"/>
            <a:round/>
            <a:headEnd type="none" w="lg" len="lg"/>
            <a:tailEnd type="triangle" w="lg" len="lg"/>
          </a:ln>
        </p:spPr>
      </p:cxnSp>
      <p:cxnSp>
        <p:nvCxnSpPr>
          <p:cNvPr id="38" name="Shape 275"/>
          <p:cNvCxnSpPr>
            <a:stCxn id="25" idx="3"/>
            <a:endCxn id="34" idx="1"/>
          </p:cNvCxnSpPr>
          <p:nvPr/>
        </p:nvCxnSpPr>
        <p:spPr>
          <a:xfrm>
            <a:off x="6457950" y="3050626"/>
            <a:ext cx="458844" cy="473588"/>
          </a:xfrm>
          <a:prstGeom prst="straightConnector1">
            <a:avLst/>
          </a:prstGeom>
          <a:noFill/>
          <a:ln w="38100" cap="flat">
            <a:solidFill>
              <a:schemeClr val="dk2"/>
            </a:solidFill>
            <a:prstDash val="solid"/>
            <a:round/>
            <a:headEnd type="none" w="lg" len="lg"/>
            <a:tailEnd type="triangle" w="lg" len="lg"/>
          </a:ln>
        </p:spPr>
      </p:cxnSp>
      <p:cxnSp>
        <p:nvCxnSpPr>
          <p:cNvPr id="39" name="Shape 275"/>
          <p:cNvCxnSpPr>
            <a:stCxn id="32" idx="3"/>
            <a:endCxn id="34" idx="1"/>
          </p:cNvCxnSpPr>
          <p:nvPr/>
        </p:nvCxnSpPr>
        <p:spPr>
          <a:xfrm flipV="1">
            <a:off x="6457950" y="3524214"/>
            <a:ext cx="458844" cy="370393"/>
          </a:xfrm>
          <a:prstGeom prst="straightConnector1">
            <a:avLst/>
          </a:prstGeom>
          <a:noFill/>
          <a:ln w="38100" cap="flat">
            <a:solidFill>
              <a:schemeClr val="dk2"/>
            </a:solidFill>
            <a:prstDash val="solid"/>
            <a:round/>
            <a:headEnd type="none" w="lg" len="lg"/>
            <a:tailEnd type="triangle" w="lg" len="lg"/>
          </a:ln>
        </p:spPr>
      </p:cxnSp>
      <p:cxnSp>
        <p:nvCxnSpPr>
          <p:cNvPr id="45" name="Shape 655"/>
          <p:cNvCxnSpPr/>
          <p:nvPr/>
        </p:nvCxnSpPr>
        <p:spPr>
          <a:xfrm>
            <a:off x="5607685" y="4828992"/>
            <a:ext cx="8465" cy="452716"/>
          </a:xfrm>
          <a:prstGeom prst="straightConnector1">
            <a:avLst/>
          </a:prstGeom>
          <a:noFill/>
          <a:ln w="38100" cap="flat">
            <a:solidFill>
              <a:schemeClr val="dk2"/>
            </a:solidFill>
            <a:prstDash val="solid"/>
            <a:round/>
            <a:headEnd type="triangle" w="lg" len="lg"/>
            <a:tailEnd type="triangle" w="lg" len="lg"/>
          </a:ln>
        </p:spPr>
      </p:cxnSp>
      <p:cxnSp>
        <p:nvCxnSpPr>
          <p:cNvPr id="47" name="Shape 655"/>
          <p:cNvCxnSpPr/>
          <p:nvPr/>
        </p:nvCxnSpPr>
        <p:spPr>
          <a:xfrm>
            <a:off x="5873891" y="4119284"/>
            <a:ext cx="8465" cy="452716"/>
          </a:xfrm>
          <a:prstGeom prst="straightConnector1">
            <a:avLst/>
          </a:prstGeom>
          <a:noFill/>
          <a:ln w="38100" cap="flat">
            <a:solidFill>
              <a:schemeClr val="dk2"/>
            </a:solidFill>
            <a:prstDash val="solid"/>
            <a:round/>
            <a:headEnd type="triangle" w="lg" len="lg"/>
            <a:tailEnd type="triangle" w="lg" len="lg"/>
          </a:ln>
        </p:spPr>
      </p:cxnSp>
    </p:spTree>
    <p:extLst>
      <p:ext uri="{BB962C8B-B14F-4D97-AF65-F5344CB8AC3E}">
        <p14:creationId xmlns:p14="http://schemas.microsoft.com/office/powerpoint/2010/main" val="392829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27"/>
          <p:cNvSpPr/>
          <p:nvPr/>
        </p:nvSpPr>
        <p:spPr>
          <a:xfrm>
            <a:off x="1601895" y="1438836"/>
            <a:ext cx="1328321" cy="615523"/>
          </a:xfrm>
          <a:prstGeom prst="rect">
            <a:avLst/>
          </a:prstGeom>
          <a:solidFill>
            <a:schemeClr val="tx1">
              <a:lumMod val="75000"/>
              <a:lumOff val="25000"/>
            </a:schemeClr>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1400" dirty="0" smtClean="0">
                <a:solidFill>
                  <a:schemeClr val="bg1"/>
                </a:solidFill>
                <a:latin typeface="Arial" pitchFamily="34" charset="0"/>
                <a:ea typeface="Arial" panose="00000000000000000000"/>
                <a:cs typeface="Arial" pitchFamily="34" charset="0"/>
              </a:rPr>
              <a:t>Extract fast path</a:t>
            </a:r>
            <a:endParaRPr sz="1400" dirty="0">
              <a:solidFill>
                <a:schemeClr val="bg1"/>
              </a:solidFill>
              <a:latin typeface="Arial" pitchFamily="34" charset="0"/>
              <a:ea typeface="Arial" panose="00000000000000000000"/>
              <a:cs typeface="Arial" pitchFamily="34" charset="0"/>
            </a:endParaRPr>
          </a:p>
        </p:txBody>
      </p:sp>
      <p:sp>
        <p:nvSpPr>
          <p:cNvPr id="9" name="Shape 230"/>
          <p:cNvSpPr/>
          <p:nvPr/>
        </p:nvSpPr>
        <p:spPr>
          <a:xfrm>
            <a:off x="2079972" y="2865233"/>
            <a:ext cx="2130954" cy="615523"/>
          </a:xfrm>
          <a:prstGeom prst="rect">
            <a:avLst/>
          </a:prstGeom>
          <a:solidFill>
            <a:schemeClr val="bg1"/>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dirty="0" smtClean="0">
                <a:latin typeface="Arial" pitchFamily="34" charset="0"/>
                <a:cs typeface="Arial" pitchFamily="34" charset="0"/>
              </a:rPr>
              <a:t>Engine</a:t>
            </a:r>
            <a:r>
              <a:rPr lang="en-US" sz="1400" dirty="0" smtClean="0">
                <a:solidFill>
                  <a:srgbClr val="000000"/>
                </a:solidFill>
                <a:latin typeface="Arial" pitchFamily="34" charset="0"/>
                <a:ea typeface="Arial" panose="00000000000000000000"/>
                <a:cs typeface="Arial" pitchFamily="34" charset="0"/>
              </a:rPr>
              <a:t>/Composition synthesis</a:t>
            </a:r>
            <a:endParaRPr sz="1400" dirty="0">
              <a:solidFill>
                <a:srgbClr val="000000"/>
              </a:solidFill>
              <a:latin typeface="Arial" pitchFamily="34" charset="0"/>
              <a:ea typeface="Arial" panose="00000000000000000000"/>
              <a:cs typeface="Arial" pitchFamily="34" charset="0"/>
            </a:endParaRPr>
          </a:p>
        </p:txBody>
      </p:sp>
      <p:sp>
        <p:nvSpPr>
          <p:cNvPr id="11" name="Shape 232"/>
          <p:cNvSpPr/>
          <p:nvPr/>
        </p:nvSpPr>
        <p:spPr>
          <a:xfrm>
            <a:off x="2260148" y="4048795"/>
            <a:ext cx="1771613" cy="615523"/>
          </a:xfrm>
          <a:prstGeom prst="rect">
            <a:avLst/>
          </a:prstGeom>
          <a:solidFill>
            <a:schemeClr val="bg1"/>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sz="1400" dirty="0">
                <a:solidFill>
                  <a:srgbClr val="000000"/>
                </a:solidFill>
                <a:latin typeface="Arial" pitchFamily="34" charset="0"/>
                <a:ea typeface="Arial" panose="00000000000000000000"/>
                <a:cs typeface="Arial" pitchFamily="34" charset="0"/>
              </a:rPr>
              <a:t>Performance evaluation</a:t>
            </a:r>
          </a:p>
        </p:txBody>
      </p:sp>
      <p:sp>
        <p:nvSpPr>
          <p:cNvPr id="13" name="Shape 234"/>
          <p:cNvSpPr/>
          <p:nvPr/>
        </p:nvSpPr>
        <p:spPr>
          <a:xfrm>
            <a:off x="6235551" y="5155702"/>
            <a:ext cx="746330" cy="615523"/>
          </a:xfrm>
          <a:prstGeom prst="rect">
            <a:avLst/>
          </a:prstGeom>
          <a:solidFill>
            <a:schemeClr val="bg1"/>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dirty="0" smtClean="0">
                <a:latin typeface="Arial" pitchFamily="34" charset="0"/>
                <a:cs typeface="Arial" pitchFamily="34" charset="0"/>
              </a:rPr>
              <a:t>DSE engine</a:t>
            </a:r>
            <a:endParaRPr dirty="0">
              <a:latin typeface="Arial" pitchFamily="34" charset="0"/>
              <a:cs typeface="Arial" pitchFamily="34" charset="0"/>
            </a:endParaRPr>
          </a:p>
        </p:txBody>
      </p:sp>
      <p:cxnSp>
        <p:nvCxnSpPr>
          <p:cNvPr id="14" name="Shape 235"/>
          <p:cNvCxnSpPr>
            <a:stCxn id="6" idx="0"/>
            <a:endCxn id="6" idx="0"/>
          </p:cNvCxnSpPr>
          <p:nvPr/>
        </p:nvCxnSpPr>
        <p:spPr>
          <a:xfrm>
            <a:off x="2266056" y="1438836"/>
            <a:ext cx="0" cy="0"/>
          </a:xfrm>
          <a:prstGeom prst="straightConnector1">
            <a:avLst/>
          </a:prstGeom>
          <a:noFill/>
          <a:ln w="19050" cap="flat">
            <a:solidFill>
              <a:schemeClr val="dk2"/>
            </a:solidFill>
            <a:prstDash val="solid"/>
            <a:round/>
            <a:headEnd type="none" w="med" len="med"/>
            <a:tailEnd type="none" w="med" len="med"/>
          </a:ln>
        </p:spPr>
      </p:cxnSp>
      <p:cxnSp>
        <p:nvCxnSpPr>
          <p:cNvPr id="17" name="Shape 238"/>
          <p:cNvCxnSpPr>
            <a:stCxn id="62" idx="2"/>
            <a:endCxn id="61" idx="0"/>
          </p:cNvCxnSpPr>
          <p:nvPr/>
        </p:nvCxnSpPr>
        <p:spPr>
          <a:xfrm>
            <a:off x="3143814" y="780493"/>
            <a:ext cx="975080" cy="658344"/>
          </a:xfrm>
          <a:prstGeom prst="straightConnector1">
            <a:avLst/>
          </a:prstGeom>
          <a:noFill/>
          <a:ln w="28575" cap="flat">
            <a:solidFill>
              <a:schemeClr val="dk2"/>
            </a:solidFill>
            <a:prstDash val="dash"/>
            <a:round/>
            <a:headEnd type="none" w="med" len="med"/>
            <a:tailEnd type="triangle" w="med" len="med"/>
          </a:ln>
        </p:spPr>
      </p:cxnSp>
      <p:cxnSp>
        <p:nvCxnSpPr>
          <p:cNvPr id="21" name="Shape 242"/>
          <p:cNvCxnSpPr>
            <a:stCxn id="128" idx="3"/>
            <a:endCxn id="13" idx="1"/>
          </p:cNvCxnSpPr>
          <p:nvPr/>
        </p:nvCxnSpPr>
        <p:spPr>
          <a:xfrm>
            <a:off x="4308598" y="5457542"/>
            <a:ext cx="1926953" cy="5922"/>
          </a:xfrm>
          <a:prstGeom prst="straightConnector1">
            <a:avLst/>
          </a:prstGeom>
          <a:noFill/>
          <a:ln w="28575" cap="flat">
            <a:solidFill>
              <a:schemeClr val="dk2"/>
            </a:solidFill>
            <a:prstDash val="solid"/>
            <a:round/>
            <a:headEnd type="none" w="med" len="med"/>
            <a:tailEnd type="triangle" w="med" len="med"/>
          </a:ln>
        </p:spPr>
      </p:cxnSp>
      <p:cxnSp>
        <p:nvCxnSpPr>
          <p:cNvPr id="24" name="Shape 245"/>
          <p:cNvCxnSpPr/>
          <p:nvPr/>
        </p:nvCxnSpPr>
        <p:spPr>
          <a:xfrm>
            <a:off x="1661275" y="3584136"/>
            <a:ext cx="0" cy="0"/>
          </a:xfrm>
          <a:prstGeom prst="straightConnector1">
            <a:avLst/>
          </a:prstGeom>
          <a:noFill/>
          <a:ln w="19050" cap="flat">
            <a:solidFill>
              <a:schemeClr val="dk2"/>
            </a:solidFill>
            <a:prstDash val="solid"/>
            <a:round/>
            <a:headEnd type="none" w="med" len="med"/>
            <a:tailEnd type="none" w="med" len="med"/>
          </a:ln>
        </p:spPr>
      </p:cxnSp>
      <p:cxnSp>
        <p:nvCxnSpPr>
          <p:cNvPr id="25" name="Shape 246"/>
          <p:cNvCxnSpPr/>
          <p:nvPr/>
        </p:nvCxnSpPr>
        <p:spPr>
          <a:xfrm>
            <a:off x="1661275" y="3584136"/>
            <a:ext cx="0" cy="0"/>
          </a:xfrm>
          <a:prstGeom prst="straightConnector1">
            <a:avLst/>
          </a:prstGeom>
          <a:noFill/>
          <a:ln w="19050" cap="flat">
            <a:solidFill>
              <a:schemeClr val="dk2"/>
            </a:solidFill>
            <a:prstDash val="solid"/>
            <a:round/>
            <a:headEnd type="none" w="med" len="med"/>
            <a:tailEnd type="none" w="med" len="med"/>
          </a:ln>
        </p:spPr>
      </p:cxnSp>
      <p:cxnSp>
        <p:nvCxnSpPr>
          <p:cNvPr id="29" name="Shape 250"/>
          <p:cNvCxnSpPr>
            <a:stCxn id="128" idx="2"/>
          </p:cNvCxnSpPr>
          <p:nvPr/>
        </p:nvCxnSpPr>
        <p:spPr>
          <a:xfrm flipH="1">
            <a:off x="3143814" y="5657581"/>
            <a:ext cx="268" cy="308787"/>
          </a:xfrm>
          <a:prstGeom prst="straightConnector1">
            <a:avLst/>
          </a:prstGeom>
          <a:noFill/>
          <a:ln w="28575" cap="flat">
            <a:solidFill>
              <a:schemeClr val="dk2"/>
            </a:solidFill>
            <a:prstDash val="solid"/>
            <a:round/>
            <a:headEnd type="none" w="med" len="med"/>
            <a:tailEnd type="triangle" w="med" len="med"/>
          </a:ln>
        </p:spPr>
      </p:cxnSp>
      <p:sp>
        <p:nvSpPr>
          <p:cNvPr id="30" name="Shape 251"/>
          <p:cNvSpPr/>
          <p:nvPr/>
        </p:nvSpPr>
        <p:spPr>
          <a:xfrm>
            <a:off x="4767207" y="5124181"/>
            <a:ext cx="462074" cy="369302"/>
          </a:xfrm>
          <a:prstGeom prst="rect">
            <a:avLst/>
          </a:prstGeom>
          <a:noFill/>
          <a:ln>
            <a:noFill/>
          </a:ln>
        </p:spPr>
        <p:txBody>
          <a:bodyPr lIns="91425" tIns="91425" rIns="91425" bIns="91425" anchor="t"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1pPr>
            <a:lvl2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2pPr>
            <a:lvl3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3pPr>
            <a:lvl4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4pPr>
            <a:lvl5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5pPr>
            <a:lvl6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6pPr>
            <a:lvl7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7pPr>
            <a:lvl8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8pPr>
            <a:lvl9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9pPr>
          </a:lstStyle>
          <a:p>
            <a:r>
              <a:rPr sz="1200" dirty="0">
                <a:latin typeface="Arial" pitchFamily="34" charset="0"/>
                <a:cs typeface="Arial" pitchFamily="34" charset="0"/>
              </a:rPr>
              <a:t>No</a:t>
            </a:r>
          </a:p>
        </p:txBody>
      </p:sp>
      <p:sp>
        <p:nvSpPr>
          <p:cNvPr id="31" name="Shape 252"/>
          <p:cNvSpPr/>
          <p:nvPr/>
        </p:nvSpPr>
        <p:spPr>
          <a:xfrm>
            <a:off x="3220687" y="5625713"/>
            <a:ext cx="462074" cy="369302"/>
          </a:xfrm>
          <a:prstGeom prst="rect">
            <a:avLst/>
          </a:prstGeom>
          <a:noFill/>
          <a:ln>
            <a:noFill/>
          </a:ln>
        </p:spPr>
        <p:txBody>
          <a:bodyPr lIns="91425" tIns="91425" rIns="91425" bIns="91425" anchor="t"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1pPr>
            <a:lvl2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2pPr>
            <a:lvl3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3pPr>
            <a:lvl4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4pPr>
            <a:lvl5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5pPr>
            <a:lvl6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6pPr>
            <a:lvl7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7pPr>
            <a:lvl8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8pPr>
            <a:lvl9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9pPr>
          </a:lstStyle>
          <a:p>
            <a:pPr lvl="0" rtl="0"/>
            <a:r>
              <a:rPr sz="1200" dirty="0">
                <a:latin typeface="Arial" pitchFamily="34" charset="0"/>
                <a:cs typeface="Arial" pitchFamily="34" charset="0"/>
              </a:rPr>
              <a:t>Yes</a:t>
            </a:r>
          </a:p>
        </p:txBody>
      </p:sp>
      <p:cxnSp>
        <p:nvCxnSpPr>
          <p:cNvPr id="34" name="Shape 255"/>
          <p:cNvCxnSpPr>
            <a:stCxn id="13" idx="0"/>
            <a:endCxn id="132" idx="2"/>
          </p:cNvCxnSpPr>
          <p:nvPr/>
        </p:nvCxnSpPr>
        <p:spPr>
          <a:xfrm flipH="1" flipV="1">
            <a:off x="6605749" y="4666011"/>
            <a:ext cx="2967" cy="489691"/>
          </a:xfrm>
          <a:prstGeom prst="straightConnector1">
            <a:avLst/>
          </a:prstGeom>
          <a:noFill/>
          <a:ln w="28575" cap="flat">
            <a:solidFill>
              <a:schemeClr val="dk2"/>
            </a:solidFill>
            <a:prstDash val="solid"/>
            <a:round/>
            <a:headEnd type="none" w="med" len="med"/>
            <a:tailEnd type="triangle" w="med" len="med"/>
          </a:ln>
        </p:spPr>
      </p:cxnSp>
      <p:cxnSp>
        <p:nvCxnSpPr>
          <p:cNvPr id="36" name="Shape 257"/>
          <p:cNvCxnSpPr>
            <a:stCxn id="121" idx="3"/>
            <a:endCxn id="132" idx="1"/>
          </p:cNvCxnSpPr>
          <p:nvPr/>
        </p:nvCxnSpPr>
        <p:spPr>
          <a:xfrm flipV="1">
            <a:off x="5574222" y="4358250"/>
            <a:ext cx="449111" cy="991"/>
          </a:xfrm>
          <a:prstGeom prst="straightConnector1">
            <a:avLst/>
          </a:prstGeom>
          <a:noFill/>
          <a:ln w="28575" cap="flat">
            <a:solidFill>
              <a:schemeClr val="dk2"/>
            </a:solidFill>
            <a:prstDash val="solid"/>
            <a:round/>
            <a:headEnd type="triangle" w="med" len="med"/>
            <a:tailEnd type="none" w="med" len="med"/>
          </a:ln>
        </p:spPr>
      </p:cxnSp>
      <p:cxnSp>
        <p:nvCxnSpPr>
          <p:cNvPr id="43" name="Shape 264"/>
          <p:cNvCxnSpPr>
            <a:stCxn id="132" idx="0"/>
            <a:endCxn id="70" idx="2"/>
          </p:cNvCxnSpPr>
          <p:nvPr/>
        </p:nvCxnSpPr>
        <p:spPr>
          <a:xfrm flipV="1">
            <a:off x="6605749" y="3689122"/>
            <a:ext cx="691" cy="361366"/>
          </a:xfrm>
          <a:prstGeom prst="straightConnector1">
            <a:avLst/>
          </a:prstGeom>
          <a:noFill/>
          <a:ln w="28575" cap="flat">
            <a:solidFill>
              <a:schemeClr val="dk2"/>
            </a:solidFill>
            <a:prstDash val="solid"/>
            <a:round/>
            <a:headEnd type="none" w="med" len="med"/>
            <a:tailEnd type="triangle" w="med" len="med"/>
          </a:ln>
        </p:spPr>
      </p:cxnSp>
      <p:sp>
        <p:nvSpPr>
          <p:cNvPr id="44" name="Shape 265"/>
          <p:cNvSpPr/>
          <p:nvPr/>
        </p:nvSpPr>
        <p:spPr>
          <a:xfrm>
            <a:off x="6585364" y="3646412"/>
            <a:ext cx="407484" cy="369302"/>
          </a:xfrm>
          <a:prstGeom prst="rect">
            <a:avLst/>
          </a:prstGeom>
          <a:noFill/>
          <a:ln>
            <a:noFill/>
          </a:ln>
        </p:spPr>
        <p:txBody>
          <a:bodyPr wrap="square" lIns="91425" tIns="91425" rIns="91425" bIns="91425" anchor="t"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1pPr>
            <a:lvl2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2pPr>
            <a:lvl3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3pPr>
            <a:lvl4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4pPr>
            <a:lvl5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5pPr>
            <a:lvl6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6pPr>
            <a:lvl7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7pPr>
            <a:lvl8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8pPr>
            <a:lvl9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9pPr>
          </a:lstStyle>
          <a:p>
            <a:pPr lvl="0" rtl="0"/>
            <a:r>
              <a:rPr sz="1200" dirty="0">
                <a:latin typeface="Arial" pitchFamily="34" charset="0"/>
                <a:cs typeface="Arial" pitchFamily="34" charset="0"/>
              </a:rPr>
              <a:t>No</a:t>
            </a:r>
          </a:p>
        </p:txBody>
      </p:sp>
      <p:cxnSp>
        <p:nvCxnSpPr>
          <p:cNvPr id="57" name="Shape 238"/>
          <p:cNvCxnSpPr>
            <a:stCxn id="6" idx="2"/>
            <a:endCxn id="9" idx="0"/>
          </p:cNvCxnSpPr>
          <p:nvPr/>
        </p:nvCxnSpPr>
        <p:spPr>
          <a:xfrm>
            <a:off x="2266056" y="2054359"/>
            <a:ext cx="879393" cy="810874"/>
          </a:xfrm>
          <a:prstGeom prst="straightConnector1">
            <a:avLst/>
          </a:prstGeom>
          <a:noFill/>
          <a:ln w="28575" cap="flat">
            <a:solidFill>
              <a:schemeClr val="dk2"/>
            </a:solidFill>
            <a:prstDash val="solid"/>
            <a:round/>
            <a:headEnd type="none" w="med" len="med"/>
            <a:tailEnd type="triangle" w="med" len="med"/>
          </a:ln>
        </p:spPr>
      </p:cxnSp>
      <p:sp>
        <p:nvSpPr>
          <p:cNvPr id="121" name="Shape 229"/>
          <p:cNvSpPr/>
          <p:nvPr/>
        </p:nvSpPr>
        <p:spPr>
          <a:xfrm>
            <a:off x="4448640" y="4051479"/>
            <a:ext cx="1125582" cy="615523"/>
          </a:xfrm>
          <a:prstGeom prst="rect">
            <a:avLst/>
          </a:prstGeom>
          <a:solidFill>
            <a:schemeClr val="bg1"/>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1400" dirty="0" smtClean="0">
                <a:solidFill>
                  <a:srgbClr val="000000"/>
                </a:solidFill>
                <a:latin typeface="Arial" pitchFamily="34" charset="0"/>
                <a:ea typeface="Arial" panose="00000000000000000000"/>
                <a:cs typeface="Arial" pitchFamily="34" charset="0"/>
              </a:rPr>
              <a:t>Perform refinement</a:t>
            </a:r>
            <a:endParaRPr sz="1400" dirty="0">
              <a:solidFill>
                <a:srgbClr val="000000"/>
              </a:solidFill>
              <a:latin typeface="Arial" pitchFamily="34" charset="0"/>
              <a:ea typeface="Arial" panose="00000000000000000000"/>
              <a:cs typeface="Arial" pitchFamily="34" charset="0"/>
            </a:endParaRPr>
          </a:p>
        </p:txBody>
      </p:sp>
      <p:cxnSp>
        <p:nvCxnSpPr>
          <p:cNvPr id="52" name="Shape 238"/>
          <p:cNvCxnSpPr>
            <a:stCxn id="11" idx="2"/>
            <a:endCxn id="128" idx="0"/>
          </p:cNvCxnSpPr>
          <p:nvPr/>
        </p:nvCxnSpPr>
        <p:spPr>
          <a:xfrm flipH="1">
            <a:off x="3144082" y="4664318"/>
            <a:ext cx="1873" cy="593184"/>
          </a:xfrm>
          <a:prstGeom prst="straightConnector1">
            <a:avLst/>
          </a:prstGeom>
          <a:noFill/>
          <a:ln w="28575" cap="flat">
            <a:solidFill>
              <a:schemeClr val="dk2"/>
            </a:solidFill>
            <a:prstDash val="solid"/>
            <a:round/>
            <a:headEnd type="none" w="med" len="med"/>
            <a:tailEnd type="triangle" w="med" len="med"/>
          </a:ln>
        </p:spPr>
      </p:cxnSp>
      <p:sp>
        <p:nvSpPr>
          <p:cNvPr id="128" name="Shape 232"/>
          <p:cNvSpPr/>
          <p:nvPr/>
        </p:nvSpPr>
        <p:spPr>
          <a:xfrm>
            <a:off x="1979565" y="5257502"/>
            <a:ext cx="2329033" cy="400079"/>
          </a:xfrm>
          <a:prstGeom prst="rect">
            <a:avLst/>
          </a:prstGeom>
          <a:solidFill>
            <a:schemeClr val="bg1"/>
          </a:solidFill>
          <a:ln w="19050" cap="flat">
            <a:solidFill>
              <a:schemeClr val="dk2"/>
            </a:solidFill>
            <a:prstDash val="solid"/>
            <a:round/>
            <a:headEnd type="none" w="sm" len="sm"/>
            <a:tailEnd type="none" w="sm" len="sm"/>
          </a:ln>
          <a:effectLst/>
        </p:spPr>
        <p:txBody>
          <a:bodyPr wrap="square" lIns="91425" tIns="91425" rIns="91425" bIns="91425" anchor="ctr" anchorCtr="0">
            <a:spAutoFit/>
          </a:bodyPr>
          <a:lstStyle/>
          <a:p>
            <a:pPr algn="ctr"/>
            <a:r>
              <a:rPr lang="en-US" sz="1400" dirty="0" smtClean="0">
                <a:solidFill>
                  <a:srgbClr val="000000"/>
                </a:solidFill>
                <a:latin typeface="Arial" pitchFamily="34" charset="0"/>
                <a:ea typeface="Arial" panose="00000000000000000000"/>
                <a:cs typeface="Arial" pitchFamily="34" charset="0"/>
              </a:rPr>
              <a:t> </a:t>
            </a:r>
            <a:r>
              <a:rPr lang="en-US" dirty="0" smtClean="0">
                <a:latin typeface="Arial" pitchFamily="34" charset="0"/>
                <a:cs typeface="Arial" pitchFamily="34" charset="0"/>
              </a:rPr>
              <a:t>G</a:t>
            </a:r>
            <a:r>
              <a:rPr lang="en-US" sz="1400" dirty="0" smtClean="0">
                <a:solidFill>
                  <a:srgbClr val="000000"/>
                </a:solidFill>
                <a:latin typeface="Arial" pitchFamily="34" charset="0"/>
                <a:ea typeface="Arial" panose="00000000000000000000"/>
                <a:cs typeface="Arial" pitchFamily="34" charset="0"/>
              </a:rPr>
              <a:t>oals met? </a:t>
            </a:r>
            <a:endParaRPr sz="1400" dirty="0">
              <a:solidFill>
                <a:srgbClr val="000000"/>
              </a:solidFill>
              <a:latin typeface="Arial" pitchFamily="34" charset="0"/>
              <a:ea typeface="Arial" panose="00000000000000000000"/>
              <a:cs typeface="Arial" pitchFamily="34" charset="0"/>
            </a:endParaRPr>
          </a:p>
        </p:txBody>
      </p:sp>
      <p:cxnSp>
        <p:nvCxnSpPr>
          <p:cNvPr id="129" name="Shape 257"/>
          <p:cNvCxnSpPr>
            <a:stCxn id="11" idx="1"/>
          </p:cNvCxnSpPr>
          <p:nvPr/>
        </p:nvCxnSpPr>
        <p:spPr>
          <a:xfrm flipH="1">
            <a:off x="1610558" y="4356557"/>
            <a:ext cx="649590" cy="0"/>
          </a:xfrm>
          <a:prstGeom prst="straightConnector1">
            <a:avLst/>
          </a:prstGeom>
          <a:noFill/>
          <a:ln w="28575" cap="flat">
            <a:solidFill>
              <a:schemeClr val="dk2"/>
            </a:solidFill>
            <a:prstDash val="dash"/>
            <a:round/>
            <a:headEnd type="triangle" w="med" len="med"/>
            <a:tailEnd type="none" w="med" len="med"/>
          </a:ln>
        </p:spPr>
      </p:cxnSp>
      <p:cxnSp>
        <p:nvCxnSpPr>
          <p:cNvPr id="131" name="Shape 257"/>
          <p:cNvCxnSpPr>
            <a:stCxn id="128" idx="1"/>
            <a:endCxn id="67" idx="3"/>
          </p:cNvCxnSpPr>
          <p:nvPr/>
        </p:nvCxnSpPr>
        <p:spPr>
          <a:xfrm flipH="1">
            <a:off x="1585687" y="5457542"/>
            <a:ext cx="393878" cy="0"/>
          </a:xfrm>
          <a:prstGeom prst="straightConnector1">
            <a:avLst/>
          </a:prstGeom>
          <a:noFill/>
          <a:ln w="28575" cap="flat">
            <a:solidFill>
              <a:schemeClr val="dk2"/>
            </a:solidFill>
            <a:prstDash val="dash"/>
            <a:round/>
            <a:headEnd type="triangle" w="med" len="med"/>
            <a:tailEnd type="none" w="med" len="med"/>
          </a:ln>
        </p:spPr>
      </p:cxnSp>
      <p:sp>
        <p:nvSpPr>
          <p:cNvPr id="132" name="Shape 232"/>
          <p:cNvSpPr/>
          <p:nvPr/>
        </p:nvSpPr>
        <p:spPr>
          <a:xfrm>
            <a:off x="6023333" y="4050488"/>
            <a:ext cx="1164831" cy="615523"/>
          </a:xfrm>
          <a:prstGeom prst="rect">
            <a:avLst/>
          </a:prstGeom>
          <a:solidFill>
            <a:schemeClr val="bg1"/>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dirty="0" smtClean="0">
                <a:latin typeface="Arial" pitchFamily="34" charset="0"/>
                <a:cs typeface="Arial" pitchFamily="34" charset="0"/>
              </a:rPr>
              <a:t>Possible refinement?</a:t>
            </a:r>
            <a:endParaRPr sz="1400" dirty="0">
              <a:solidFill>
                <a:srgbClr val="000000"/>
              </a:solidFill>
              <a:latin typeface="Arial" pitchFamily="34" charset="0"/>
              <a:ea typeface="Arial" panose="00000000000000000000"/>
              <a:cs typeface="Arial" pitchFamily="34" charset="0"/>
            </a:endParaRPr>
          </a:p>
        </p:txBody>
      </p:sp>
      <p:sp>
        <p:nvSpPr>
          <p:cNvPr id="133" name="Shape 252"/>
          <p:cNvSpPr/>
          <p:nvPr/>
        </p:nvSpPr>
        <p:spPr>
          <a:xfrm>
            <a:off x="5554785" y="4001482"/>
            <a:ext cx="462074" cy="369302"/>
          </a:xfrm>
          <a:prstGeom prst="rect">
            <a:avLst/>
          </a:prstGeom>
          <a:noFill/>
          <a:ln>
            <a:noFill/>
          </a:ln>
        </p:spPr>
        <p:txBody>
          <a:bodyPr lIns="91425" tIns="91425" rIns="91425" bIns="91425" anchor="t"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1pPr>
            <a:lvl2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2pPr>
            <a:lvl3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3pPr>
            <a:lvl4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4pPr>
            <a:lvl5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5pPr>
            <a:lvl6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6pPr>
            <a:lvl7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7pPr>
            <a:lvl8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8pPr>
            <a:lvl9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9pPr>
          </a:lstStyle>
          <a:p>
            <a:pPr lvl="0" rtl="0"/>
            <a:r>
              <a:rPr sz="1200" dirty="0">
                <a:latin typeface="Arial" pitchFamily="34" charset="0"/>
                <a:cs typeface="Arial" pitchFamily="34" charset="0"/>
              </a:rPr>
              <a:t>Yes</a:t>
            </a:r>
          </a:p>
        </p:txBody>
      </p:sp>
      <p:sp>
        <p:nvSpPr>
          <p:cNvPr id="40" name="Shape 227"/>
          <p:cNvSpPr/>
          <p:nvPr/>
        </p:nvSpPr>
        <p:spPr>
          <a:xfrm>
            <a:off x="4956629" y="480371"/>
            <a:ext cx="365091" cy="205304"/>
          </a:xfrm>
          <a:prstGeom prst="rect">
            <a:avLst/>
          </a:prstGeom>
          <a:solidFill>
            <a:schemeClr val="tx1">
              <a:lumMod val="75000"/>
              <a:lumOff val="25000"/>
            </a:schemeClr>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endParaRPr sz="1400" dirty="0">
              <a:solidFill>
                <a:srgbClr val="000000"/>
              </a:solidFill>
              <a:latin typeface="Arial" pitchFamily="34" charset="0"/>
              <a:ea typeface="Arial" panose="00000000000000000000"/>
              <a:cs typeface="Arial" pitchFamily="34" charset="0"/>
            </a:endParaRPr>
          </a:p>
        </p:txBody>
      </p:sp>
      <p:sp>
        <p:nvSpPr>
          <p:cNvPr id="3" name="TextBox 2"/>
          <p:cNvSpPr txBox="1"/>
          <p:nvPr/>
        </p:nvSpPr>
        <p:spPr>
          <a:xfrm>
            <a:off x="5306478" y="442459"/>
            <a:ext cx="2461077" cy="307777"/>
          </a:xfrm>
          <a:prstGeom prst="rect">
            <a:avLst/>
          </a:prstGeom>
          <a:noFill/>
        </p:spPr>
        <p:txBody>
          <a:bodyPr wrap="square" rtlCol="0">
            <a:spAutoFit/>
          </a:bodyPr>
          <a:lstStyle/>
          <a:p>
            <a:r>
              <a:rPr lang="en-US" dirty="0" smtClean="0">
                <a:latin typeface="Arial" pitchFamily="34" charset="0"/>
                <a:cs typeface="Arial" pitchFamily="34" charset="0"/>
              </a:rPr>
              <a:t>Manual</a:t>
            </a:r>
            <a:r>
              <a:rPr lang="en-US" sz="1400" dirty="0" smtClean="0">
                <a:latin typeface="Arial" pitchFamily="34" charset="0"/>
                <a:cs typeface="Arial" pitchFamily="34" charset="0"/>
              </a:rPr>
              <a:t> step</a:t>
            </a:r>
            <a:endParaRPr lang="en-US" sz="1400" dirty="0">
              <a:latin typeface="Arial" pitchFamily="34" charset="0"/>
              <a:cs typeface="Arial" pitchFamily="34" charset="0"/>
            </a:endParaRPr>
          </a:p>
        </p:txBody>
      </p:sp>
      <p:sp>
        <p:nvSpPr>
          <p:cNvPr id="62" name="Shape 263"/>
          <p:cNvSpPr/>
          <p:nvPr/>
        </p:nvSpPr>
        <p:spPr>
          <a:xfrm>
            <a:off x="2180009" y="337852"/>
            <a:ext cx="1927610" cy="442641"/>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lIns="91425" tIns="91425" rIns="91425" bIns="91425" anchor="ctr" anchorCtr="0">
            <a:spAutoFit/>
          </a:bodyPr>
          <a:lstStyle/>
          <a:p>
            <a:pPr algn="ctr"/>
            <a:r>
              <a:rPr lang="en-US" sz="1400" dirty="0">
                <a:solidFill>
                  <a:srgbClr val="000000"/>
                </a:solidFill>
                <a:latin typeface="Arial" pitchFamily="34" charset="0"/>
                <a:ea typeface="Arial" panose="00000000000000000000"/>
                <a:cs typeface="Arial" pitchFamily="34" charset="0"/>
              </a:rPr>
              <a:t>Domain code</a:t>
            </a:r>
            <a:endParaRPr sz="1400" dirty="0">
              <a:solidFill>
                <a:srgbClr val="000000"/>
              </a:solidFill>
              <a:latin typeface="Arial" pitchFamily="34" charset="0"/>
              <a:ea typeface="Arial" panose="00000000000000000000"/>
              <a:cs typeface="Arial" pitchFamily="34" charset="0"/>
            </a:endParaRPr>
          </a:p>
        </p:txBody>
      </p:sp>
      <p:sp>
        <p:nvSpPr>
          <p:cNvPr id="63" name="Shape 263"/>
          <p:cNvSpPr/>
          <p:nvPr/>
        </p:nvSpPr>
        <p:spPr>
          <a:xfrm>
            <a:off x="321621" y="4113955"/>
            <a:ext cx="1280274" cy="442641"/>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1400" dirty="0" smtClean="0">
                <a:solidFill>
                  <a:srgbClr val="000000"/>
                </a:solidFill>
                <a:latin typeface="Arial" pitchFamily="34" charset="0"/>
                <a:ea typeface="Arial" panose="00000000000000000000"/>
                <a:cs typeface="Arial" pitchFamily="34" charset="0"/>
              </a:rPr>
              <a:t>Work loads</a:t>
            </a:r>
            <a:endParaRPr sz="1400" dirty="0">
              <a:solidFill>
                <a:srgbClr val="000000"/>
              </a:solidFill>
              <a:latin typeface="Arial" pitchFamily="34" charset="0"/>
              <a:ea typeface="Arial" panose="00000000000000000000"/>
              <a:cs typeface="Arial" pitchFamily="34" charset="0"/>
            </a:endParaRPr>
          </a:p>
        </p:txBody>
      </p:sp>
      <p:sp>
        <p:nvSpPr>
          <p:cNvPr id="67" name="Shape 263"/>
          <p:cNvSpPr/>
          <p:nvPr/>
        </p:nvSpPr>
        <p:spPr>
          <a:xfrm>
            <a:off x="305412" y="5117040"/>
            <a:ext cx="1280275" cy="681004"/>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1400" dirty="0" smtClean="0">
                <a:solidFill>
                  <a:srgbClr val="000000"/>
                </a:solidFill>
                <a:latin typeface="Arial" pitchFamily="34" charset="0"/>
                <a:ea typeface="Arial" panose="00000000000000000000"/>
                <a:cs typeface="Arial" pitchFamily="34" charset="0"/>
              </a:rPr>
              <a:t>Performance goals</a:t>
            </a:r>
            <a:endParaRPr sz="1400" dirty="0">
              <a:solidFill>
                <a:srgbClr val="000000"/>
              </a:solidFill>
              <a:latin typeface="Arial" pitchFamily="34" charset="0"/>
              <a:ea typeface="Arial" panose="00000000000000000000"/>
              <a:cs typeface="Arial" pitchFamily="34" charset="0"/>
            </a:endParaRPr>
          </a:p>
        </p:txBody>
      </p:sp>
      <p:sp>
        <p:nvSpPr>
          <p:cNvPr id="69" name="Shape 263"/>
          <p:cNvSpPr/>
          <p:nvPr/>
        </p:nvSpPr>
        <p:spPr>
          <a:xfrm>
            <a:off x="7458074" y="1290433"/>
            <a:ext cx="1292244" cy="919367"/>
          </a:xfrm>
          <a:prstGeom prst="roundRect">
            <a:avLst>
              <a:gd name="adj" fmla="val 16667"/>
            </a:avLst>
          </a:prstGeom>
          <a:solidFill>
            <a:srgbClr val="92D050"/>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lvl="0" algn="ctr"/>
            <a:r>
              <a:rPr lang="en-US" dirty="0" smtClean="0">
                <a:latin typeface="Arial" pitchFamily="34" charset="0"/>
                <a:cs typeface="Arial" pitchFamily="34" charset="0"/>
              </a:rPr>
              <a:t>Base</a:t>
            </a:r>
            <a:r>
              <a:rPr lang="en-US" sz="1400" dirty="0" smtClean="0">
                <a:latin typeface="Arial" pitchFamily="34" charset="0"/>
                <a:cs typeface="Arial" pitchFamily="34" charset="0"/>
              </a:rPr>
              <a:t> template library</a:t>
            </a:r>
            <a:endParaRPr lang="en-US" sz="1400" dirty="0">
              <a:latin typeface="Arial" pitchFamily="34" charset="0"/>
              <a:cs typeface="Arial" pitchFamily="34" charset="0"/>
            </a:endParaRPr>
          </a:p>
        </p:txBody>
      </p:sp>
      <p:sp>
        <p:nvSpPr>
          <p:cNvPr id="70" name="Shape 229"/>
          <p:cNvSpPr/>
          <p:nvPr/>
        </p:nvSpPr>
        <p:spPr>
          <a:xfrm>
            <a:off x="5463440" y="2642712"/>
            <a:ext cx="2286000" cy="1046410"/>
          </a:xfrm>
          <a:prstGeom prst="rect">
            <a:avLst/>
          </a:prstGeom>
          <a:solidFill>
            <a:schemeClr val="tx1">
              <a:lumMod val="75000"/>
              <a:lumOff val="25000"/>
            </a:schemeClr>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1400" dirty="0" smtClean="0">
                <a:solidFill>
                  <a:schemeClr val="bg1"/>
                </a:solidFill>
                <a:latin typeface="Arial" pitchFamily="34" charset="0"/>
                <a:ea typeface="Arial" panose="00000000000000000000"/>
                <a:cs typeface="Arial" pitchFamily="34" charset="0"/>
              </a:rPr>
              <a:t>Modify base template or add new micro-architecture refinement or hands off</a:t>
            </a:r>
            <a:endParaRPr lang="en-US" sz="1400" dirty="0">
              <a:solidFill>
                <a:schemeClr val="bg1"/>
              </a:solidFill>
              <a:latin typeface="Arial" pitchFamily="34" charset="0"/>
              <a:ea typeface="Arial" panose="00000000000000000000"/>
              <a:cs typeface="Arial" pitchFamily="34" charset="0"/>
            </a:endParaRPr>
          </a:p>
        </p:txBody>
      </p:sp>
      <p:sp>
        <p:nvSpPr>
          <p:cNvPr id="50" name="Shape 263"/>
          <p:cNvSpPr/>
          <p:nvPr/>
        </p:nvSpPr>
        <p:spPr>
          <a:xfrm>
            <a:off x="7169113" y="5130970"/>
            <a:ext cx="1870167" cy="681004"/>
          </a:xfrm>
          <a:prstGeom prst="roundRect">
            <a:avLst>
              <a:gd name="adj" fmla="val 16667"/>
            </a:avLst>
          </a:prstGeom>
          <a:solidFill>
            <a:srgbClr val="92D050"/>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lvl="0" algn="ctr"/>
            <a:r>
              <a:rPr lang="en-US" sz="1400" dirty="0" smtClean="0">
                <a:latin typeface="Arial" pitchFamily="34" charset="0"/>
                <a:cs typeface="Arial" pitchFamily="34" charset="0"/>
              </a:rPr>
              <a:t>Micro-architecture refinement library</a:t>
            </a:r>
            <a:endParaRPr lang="en-US" sz="1400" dirty="0">
              <a:latin typeface="Arial" pitchFamily="34" charset="0"/>
              <a:cs typeface="Arial" pitchFamily="34" charset="0"/>
            </a:endParaRPr>
          </a:p>
        </p:txBody>
      </p:sp>
      <p:cxnSp>
        <p:nvCxnSpPr>
          <p:cNvPr id="53" name="Shape 244"/>
          <p:cNvCxnSpPr>
            <a:stCxn id="13" idx="3"/>
            <a:endCxn id="50" idx="1"/>
          </p:cNvCxnSpPr>
          <p:nvPr/>
        </p:nvCxnSpPr>
        <p:spPr>
          <a:xfrm>
            <a:off x="6981881" y="5463464"/>
            <a:ext cx="187232" cy="8008"/>
          </a:xfrm>
          <a:prstGeom prst="straightConnector1">
            <a:avLst/>
          </a:prstGeom>
          <a:noFill/>
          <a:ln w="28575" cap="flat">
            <a:solidFill>
              <a:schemeClr val="dk2"/>
            </a:solidFill>
            <a:prstDash val="dash"/>
            <a:round/>
            <a:headEnd type="triangle" w="med" len="med"/>
            <a:tailEnd type="none" w="med" len="med"/>
          </a:ln>
        </p:spPr>
      </p:cxnSp>
      <p:cxnSp>
        <p:nvCxnSpPr>
          <p:cNvPr id="27" name="Elbow Connector 26"/>
          <p:cNvCxnSpPr>
            <a:stCxn id="70" idx="3"/>
            <a:endCxn id="50" idx="0"/>
          </p:cNvCxnSpPr>
          <p:nvPr/>
        </p:nvCxnSpPr>
        <p:spPr>
          <a:xfrm>
            <a:off x="7749440" y="3165917"/>
            <a:ext cx="354757" cy="1965053"/>
          </a:xfrm>
          <a:prstGeom prst="bentConnector2">
            <a:avLst/>
          </a:prstGeom>
          <a:noFill/>
          <a:ln w="28575" cap="flat">
            <a:solidFill>
              <a:schemeClr val="dk2"/>
            </a:solidFill>
            <a:prstDash val="dash"/>
            <a:round/>
            <a:headEnd type="none" w="med" len="med"/>
            <a:tailEnd type="triangle" w="med" len="med"/>
          </a:ln>
        </p:spPr>
      </p:cxnSp>
      <p:cxnSp>
        <p:nvCxnSpPr>
          <p:cNvPr id="64" name="Elbow Connector 63"/>
          <p:cNvCxnSpPr>
            <a:stCxn id="70" idx="3"/>
            <a:endCxn id="69" idx="2"/>
          </p:cNvCxnSpPr>
          <p:nvPr/>
        </p:nvCxnSpPr>
        <p:spPr>
          <a:xfrm flipV="1">
            <a:off x="7749440" y="2209800"/>
            <a:ext cx="354756" cy="956117"/>
          </a:xfrm>
          <a:prstGeom prst="bentConnector2">
            <a:avLst/>
          </a:prstGeom>
          <a:noFill/>
          <a:ln w="28575" cap="flat">
            <a:solidFill>
              <a:schemeClr val="dk2"/>
            </a:solidFill>
            <a:prstDash val="dash"/>
            <a:round/>
            <a:headEnd type="none" w="med" len="med"/>
            <a:tailEnd type="triangle" w="med" len="med"/>
          </a:ln>
        </p:spPr>
      </p:cxnSp>
      <p:cxnSp>
        <p:nvCxnSpPr>
          <p:cNvPr id="19" name="Straight Arrow Connector 18"/>
          <p:cNvCxnSpPr/>
          <p:nvPr/>
        </p:nvCxnSpPr>
        <p:spPr>
          <a:xfrm>
            <a:off x="236164" y="3124200"/>
            <a:ext cx="3734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09599" y="2892623"/>
            <a:ext cx="1447801" cy="523220"/>
          </a:xfrm>
          <a:prstGeom prst="rect">
            <a:avLst/>
          </a:prstGeom>
          <a:noFill/>
        </p:spPr>
        <p:txBody>
          <a:bodyPr wrap="square" rtlCol="0">
            <a:spAutoFit/>
          </a:bodyPr>
          <a:lstStyle/>
          <a:p>
            <a:r>
              <a:rPr lang="en-US" dirty="0" smtClean="0">
                <a:latin typeface="Arial" pitchFamily="34" charset="0"/>
                <a:cs typeface="Arial" pitchFamily="34" charset="0"/>
              </a:rPr>
              <a:t>Process </a:t>
            </a:r>
            <a:r>
              <a:rPr lang="en-US" sz="1400" dirty="0" smtClean="0">
                <a:latin typeface="Arial" pitchFamily="34" charset="0"/>
                <a:cs typeface="Arial" pitchFamily="34" charset="0"/>
              </a:rPr>
              <a:t>transition</a:t>
            </a:r>
            <a:endParaRPr lang="en-US" sz="1400" dirty="0">
              <a:latin typeface="Arial" pitchFamily="34" charset="0"/>
              <a:cs typeface="Arial" pitchFamily="34" charset="0"/>
            </a:endParaRPr>
          </a:p>
        </p:txBody>
      </p:sp>
      <p:cxnSp>
        <p:nvCxnSpPr>
          <p:cNvPr id="58" name="Straight Arrow Connector 57"/>
          <p:cNvCxnSpPr/>
          <p:nvPr/>
        </p:nvCxnSpPr>
        <p:spPr>
          <a:xfrm>
            <a:off x="228600" y="3624590"/>
            <a:ext cx="373436"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02035" y="3362980"/>
            <a:ext cx="1447801" cy="523220"/>
          </a:xfrm>
          <a:prstGeom prst="rect">
            <a:avLst/>
          </a:prstGeom>
          <a:noFill/>
        </p:spPr>
        <p:txBody>
          <a:bodyPr wrap="square" rtlCol="0">
            <a:spAutoFit/>
          </a:bodyPr>
          <a:lstStyle/>
          <a:p>
            <a:r>
              <a:rPr lang="en-US" sz="1400" dirty="0" smtClean="0">
                <a:latin typeface="Arial" pitchFamily="34" charset="0"/>
                <a:cs typeface="Arial" pitchFamily="34" charset="0"/>
              </a:rPr>
              <a:t>Input dependency</a:t>
            </a:r>
            <a:endParaRPr lang="en-US" sz="1400" dirty="0">
              <a:latin typeface="Arial" pitchFamily="34" charset="0"/>
              <a:cs typeface="Arial" pitchFamily="34" charset="0"/>
            </a:endParaRPr>
          </a:p>
        </p:txBody>
      </p:sp>
      <p:sp>
        <p:nvSpPr>
          <p:cNvPr id="61" name="Shape 227"/>
          <p:cNvSpPr/>
          <p:nvPr/>
        </p:nvSpPr>
        <p:spPr>
          <a:xfrm>
            <a:off x="3392072" y="1438837"/>
            <a:ext cx="1453644" cy="615523"/>
          </a:xfrm>
          <a:prstGeom prst="rect">
            <a:avLst/>
          </a:prstGeom>
          <a:solidFill>
            <a:schemeClr val="bg1"/>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dirty="0" smtClean="0">
                <a:latin typeface="Arial" pitchFamily="34" charset="0"/>
                <a:cs typeface="Arial" pitchFamily="34" charset="0"/>
              </a:rPr>
              <a:t>Select/build a base template</a:t>
            </a:r>
            <a:endParaRPr sz="1400" dirty="0">
              <a:solidFill>
                <a:srgbClr val="000000"/>
              </a:solidFill>
              <a:latin typeface="Arial" pitchFamily="34" charset="0"/>
              <a:ea typeface="Arial" panose="00000000000000000000"/>
              <a:cs typeface="Arial" pitchFamily="34" charset="0"/>
            </a:endParaRPr>
          </a:p>
        </p:txBody>
      </p:sp>
      <p:sp>
        <p:nvSpPr>
          <p:cNvPr id="90" name="Shape 227"/>
          <p:cNvSpPr/>
          <p:nvPr/>
        </p:nvSpPr>
        <p:spPr>
          <a:xfrm>
            <a:off x="4953000" y="183083"/>
            <a:ext cx="365091" cy="205304"/>
          </a:xfrm>
          <a:prstGeom prst="rect">
            <a:avLst/>
          </a:prstGeom>
          <a:solidFill>
            <a:schemeClr val="bg1"/>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endParaRPr sz="1400" dirty="0">
              <a:solidFill>
                <a:srgbClr val="000000"/>
              </a:solidFill>
              <a:latin typeface="Arial" pitchFamily="34" charset="0"/>
              <a:ea typeface="Arial" panose="00000000000000000000"/>
              <a:cs typeface="Arial" pitchFamily="34" charset="0"/>
            </a:endParaRPr>
          </a:p>
        </p:txBody>
      </p:sp>
      <p:sp>
        <p:nvSpPr>
          <p:cNvPr id="91" name="TextBox 90"/>
          <p:cNvSpPr txBox="1"/>
          <p:nvPr/>
        </p:nvSpPr>
        <p:spPr>
          <a:xfrm>
            <a:off x="5331682" y="167580"/>
            <a:ext cx="1624792" cy="307777"/>
          </a:xfrm>
          <a:prstGeom prst="rect">
            <a:avLst/>
          </a:prstGeom>
          <a:noFill/>
        </p:spPr>
        <p:txBody>
          <a:bodyPr wrap="square" rtlCol="0">
            <a:spAutoFit/>
          </a:bodyPr>
          <a:lstStyle/>
          <a:p>
            <a:r>
              <a:rPr lang="en-US" sz="1400" dirty="0" smtClean="0">
                <a:latin typeface="Arial" pitchFamily="34" charset="0"/>
                <a:cs typeface="Arial" pitchFamily="34" charset="0"/>
              </a:rPr>
              <a:t>Automatic step</a:t>
            </a:r>
            <a:endParaRPr lang="en-US" sz="1400" dirty="0">
              <a:latin typeface="Arial" pitchFamily="34" charset="0"/>
              <a:cs typeface="Arial" pitchFamily="34" charset="0"/>
            </a:endParaRPr>
          </a:p>
        </p:txBody>
      </p:sp>
      <p:cxnSp>
        <p:nvCxnSpPr>
          <p:cNvPr id="95" name="Shape 238"/>
          <p:cNvCxnSpPr>
            <a:stCxn id="61" idx="2"/>
            <a:endCxn id="9" idx="0"/>
          </p:cNvCxnSpPr>
          <p:nvPr/>
        </p:nvCxnSpPr>
        <p:spPr>
          <a:xfrm flipH="1">
            <a:off x="3145449" y="2054360"/>
            <a:ext cx="973445" cy="810873"/>
          </a:xfrm>
          <a:prstGeom prst="straightConnector1">
            <a:avLst/>
          </a:prstGeom>
          <a:noFill/>
          <a:ln w="28575" cap="flat">
            <a:solidFill>
              <a:schemeClr val="dk2"/>
            </a:solidFill>
            <a:prstDash val="solid"/>
            <a:round/>
            <a:headEnd type="none" w="med" len="med"/>
            <a:tailEnd type="triangle" w="med" len="med"/>
          </a:ln>
        </p:spPr>
      </p:cxnSp>
      <p:sp>
        <p:nvSpPr>
          <p:cNvPr id="2" name="Rounded Rectangle 1"/>
          <p:cNvSpPr/>
          <p:nvPr/>
        </p:nvSpPr>
        <p:spPr>
          <a:xfrm>
            <a:off x="228600" y="1154532"/>
            <a:ext cx="373435" cy="280339"/>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a:off x="609599" y="1175876"/>
            <a:ext cx="1624792" cy="307777"/>
          </a:xfrm>
          <a:prstGeom prst="rect">
            <a:avLst/>
          </a:prstGeom>
          <a:noFill/>
        </p:spPr>
        <p:txBody>
          <a:bodyPr wrap="square" rtlCol="0">
            <a:spAutoFit/>
          </a:bodyPr>
          <a:lstStyle/>
          <a:p>
            <a:r>
              <a:rPr lang="en-US" sz="1400" dirty="0" smtClean="0">
                <a:latin typeface="Arial" pitchFamily="34" charset="0"/>
                <a:cs typeface="Arial" pitchFamily="34" charset="0"/>
              </a:rPr>
              <a:t>Input</a:t>
            </a:r>
            <a:endParaRPr lang="en-US" sz="1400" dirty="0">
              <a:latin typeface="Arial" pitchFamily="34" charset="0"/>
              <a:cs typeface="Arial" pitchFamily="34" charset="0"/>
            </a:endParaRPr>
          </a:p>
        </p:txBody>
      </p:sp>
      <p:sp>
        <p:nvSpPr>
          <p:cNvPr id="60" name="Rounded Rectangle 59"/>
          <p:cNvSpPr/>
          <p:nvPr/>
        </p:nvSpPr>
        <p:spPr>
          <a:xfrm>
            <a:off x="228600" y="1929461"/>
            <a:ext cx="373435" cy="280339"/>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p:cNvSpPr txBox="1"/>
          <p:nvPr/>
        </p:nvSpPr>
        <p:spPr>
          <a:xfrm>
            <a:off x="598175" y="1916495"/>
            <a:ext cx="1624792" cy="307777"/>
          </a:xfrm>
          <a:prstGeom prst="rect">
            <a:avLst/>
          </a:prstGeom>
          <a:noFill/>
        </p:spPr>
        <p:txBody>
          <a:bodyPr wrap="square" rtlCol="0">
            <a:spAutoFit/>
          </a:bodyPr>
          <a:lstStyle/>
          <a:p>
            <a:r>
              <a:rPr lang="en-US" dirty="0" smtClean="0">
                <a:latin typeface="Arial" pitchFamily="34" charset="0"/>
                <a:cs typeface="Arial" pitchFamily="34" charset="0"/>
              </a:rPr>
              <a:t>Library</a:t>
            </a:r>
            <a:endParaRPr lang="en-US" sz="1400" dirty="0">
              <a:latin typeface="Arial" pitchFamily="34" charset="0"/>
              <a:cs typeface="Arial" pitchFamily="34" charset="0"/>
            </a:endParaRPr>
          </a:p>
        </p:txBody>
      </p:sp>
      <p:sp>
        <p:nvSpPr>
          <p:cNvPr id="10" name="Slide Number Placeholder 9"/>
          <p:cNvSpPr>
            <a:spLocks noGrp="1"/>
          </p:cNvSpPr>
          <p:nvPr>
            <p:ph type="sldNum" sz="quarter" idx="10"/>
          </p:nvPr>
        </p:nvSpPr>
        <p:spPr/>
        <p:txBody>
          <a:bodyPr/>
          <a:lstStyle/>
          <a:p>
            <a:fld id="{5FFB3D0C-8D74-41D4-BD0C-D240EB708DFB}" type="slidenum">
              <a:rPr lang="en-US" smtClean="0"/>
              <a:pPr/>
              <a:t>29</a:t>
            </a:fld>
            <a:endParaRPr lang="en-US" dirty="0"/>
          </a:p>
        </p:txBody>
      </p:sp>
      <p:cxnSp>
        <p:nvCxnSpPr>
          <p:cNvPr id="15" name="Elbow Connector 14"/>
          <p:cNvCxnSpPr>
            <a:stCxn id="69" idx="1"/>
            <a:endCxn id="61" idx="3"/>
          </p:cNvCxnSpPr>
          <p:nvPr/>
        </p:nvCxnSpPr>
        <p:spPr>
          <a:xfrm rot="10800000">
            <a:off x="4845716" y="1746599"/>
            <a:ext cx="2612358" cy="3518"/>
          </a:xfrm>
          <a:prstGeom prst="bentConnector3">
            <a:avLst/>
          </a:prstGeom>
          <a:noFill/>
          <a:ln w="28575" cap="flat">
            <a:solidFill>
              <a:schemeClr val="dk2"/>
            </a:solidFill>
            <a:prstDash val="dash"/>
            <a:round/>
            <a:headEnd type="none" w="med" len="med"/>
            <a:tailEnd type="triangle" w="med" len="med"/>
          </a:ln>
        </p:spPr>
      </p:cxnSp>
      <p:cxnSp>
        <p:nvCxnSpPr>
          <p:cNvPr id="98" name="Shape 238"/>
          <p:cNvCxnSpPr>
            <a:stCxn id="9" idx="2"/>
            <a:endCxn id="11" idx="0"/>
          </p:cNvCxnSpPr>
          <p:nvPr/>
        </p:nvCxnSpPr>
        <p:spPr>
          <a:xfrm>
            <a:off x="3145449" y="3480756"/>
            <a:ext cx="506" cy="568039"/>
          </a:xfrm>
          <a:prstGeom prst="straightConnector1">
            <a:avLst/>
          </a:prstGeom>
          <a:noFill/>
          <a:ln w="28575" cap="flat">
            <a:solidFill>
              <a:schemeClr val="dk2"/>
            </a:solidFill>
            <a:prstDash val="solid"/>
            <a:round/>
            <a:headEnd type="none" w="med" len="med"/>
            <a:tailEnd type="triangle" w="med" len="med"/>
          </a:ln>
        </p:spPr>
      </p:cxnSp>
      <p:cxnSp>
        <p:nvCxnSpPr>
          <p:cNvPr id="112" name="Shape 257"/>
          <p:cNvCxnSpPr/>
          <p:nvPr/>
        </p:nvCxnSpPr>
        <p:spPr>
          <a:xfrm flipV="1">
            <a:off x="4210926" y="3048000"/>
            <a:ext cx="1252514" cy="7078"/>
          </a:xfrm>
          <a:prstGeom prst="straightConnector1">
            <a:avLst/>
          </a:prstGeom>
          <a:noFill/>
          <a:ln w="28575" cap="flat">
            <a:solidFill>
              <a:schemeClr val="dk2"/>
            </a:solidFill>
            <a:prstDash val="solid"/>
            <a:round/>
            <a:headEnd type="triangle" w="med" len="med"/>
            <a:tailEnd type="none" w="med" len="med"/>
          </a:ln>
        </p:spPr>
      </p:cxnSp>
      <p:grpSp>
        <p:nvGrpSpPr>
          <p:cNvPr id="114" name="Group 113"/>
          <p:cNvGrpSpPr/>
          <p:nvPr/>
        </p:nvGrpSpPr>
        <p:grpSpPr>
          <a:xfrm>
            <a:off x="3942790" y="2508165"/>
            <a:ext cx="556541" cy="628342"/>
            <a:chOff x="5229281" y="1675646"/>
            <a:chExt cx="556541" cy="628342"/>
          </a:xfrm>
        </p:grpSpPr>
        <p:cxnSp>
          <p:nvCxnSpPr>
            <p:cNvPr id="110" name="Straight Connector 109"/>
            <p:cNvCxnSpPr/>
            <p:nvPr/>
          </p:nvCxnSpPr>
          <p:spPr>
            <a:xfrm>
              <a:off x="5229281" y="2069630"/>
              <a:ext cx="102401" cy="2343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5331682" y="1675646"/>
              <a:ext cx="454140" cy="62834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755676" y="1418770"/>
            <a:ext cx="556541" cy="628342"/>
            <a:chOff x="5229281" y="1675646"/>
            <a:chExt cx="556541" cy="628342"/>
          </a:xfrm>
        </p:grpSpPr>
        <p:cxnSp>
          <p:nvCxnSpPr>
            <p:cNvPr id="124" name="Straight Connector 123"/>
            <p:cNvCxnSpPr/>
            <p:nvPr/>
          </p:nvCxnSpPr>
          <p:spPr>
            <a:xfrm>
              <a:off x="5229281" y="2069630"/>
              <a:ext cx="102401" cy="23435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5331682" y="1675646"/>
              <a:ext cx="454140" cy="62834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a:off x="5379437" y="3778719"/>
            <a:ext cx="556541" cy="628342"/>
            <a:chOff x="5229281" y="1675646"/>
            <a:chExt cx="556541" cy="628342"/>
          </a:xfrm>
        </p:grpSpPr>
        <p:cxnSp>
          <p:nvCxnSpPr>
            <p:cNvPr id="127" name="Straight Connector 126"/>
            <p:cNvCxnSpPr/>
            <p:nvPr/>
          </p:nvCxnSpPr>
          <p:spPr>
            <a:xfrm>
              <a:off x="5229281" y="2069630"/>
              <a:ext cx="102401" cy="2343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5331682" y="1675646"/>
              <a:ext cx="454140" cy="62834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37" name="Group 136"/>
          <p:cNvGrpSpPr/>
          <p:nvPr/>
        </p:nvGrpSpPr>
        <p:grpSpPr>
          <a:xfrm>
            <a:off x="4287081" y="5951899"/>
            <a:ext cx="556541" cy="628342"/>
            <a:chOff x="5229281" y="1675646"/>
            <a:chExt cx="556541" cy="628342"/>
          </a:xfrm>
        </p:grpSpPr>
        <p:cxnSp>
          <p:nvCxnSpPr>
            <p:cNvPr id="139" name="Straight Connector 138"/>
            <p:cNvCxnSpPr/>
            <p:nvPr/>
          </p:nvCxnSpPr>
          <p:spPr>
            <a:xfrm>
              <a:off x="5229281" y="2069630"/>
              <a:ext cx="102401" cy="234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5331682" y="1675646"/>
              <a:ext cx="454140" cy="6283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5" name="TextBox 114"/>
          <p:cNvSpPr txBox="1"/>
          <p:nvPr/>
        </p:nvSpPr>
        <p:spPr>
          <a:xfrm>
            <a:off x="4678135" y="6191994"/>
            <a:ext cx="2840206" cy="307777"/>
          </a:xfrm>
          <a:prstGeom prst="rect">
            <a:avLst/>
          </a:prstGeom>
          <a:noFill/>
        </p:spPr>
        <p:txBody>
          <a:bodyPr wrap="square" rtlCol="0">
            <a:spAutoFit/>
          </a:bodyPr>
          <a:lstStyle/>
          <a:p>
            <a:r>
              <a:rPr lang="en-US" dirty="0" smtClean="0">
                <a:solidFill>
                  <a:schemeClr val="accent1"/>
                </a:solidFill>
              </a:rPr>
              <a:t>Contributions of this proposal</a:t>
            </a:r>
            <a:endParaRPr lang="en-US" dirty="0">
              <a:solidFill>
                <a:schemeClr val="accent1"/>
              </a:solidFill>
            </a:endParaRPr>
          </a:p>
        </p:txBody>
      </p:sp>
      <p:cxnSp>
        <p:nvCxnSpPr>
          <p:cNvPr id="22" name="Elbow Connector 21"/>
          <p:cNvCxnSpPr>
            <a:stCxn id="121" idx="0"/>
          </p:cNvCxnSpPr>
          <p:nvPr/>
        </p:nvCxnSpPr>
        <p:spPr>
          <a:xfrm rot="16200000" flipV="1">
            <a:off x="4221746" y="3261794"/>
            <a:ext cx="756911" cy="822460"/>
          </a:xfrm>
          <a:prstGeom prst="bentConnector2">
            <a:avLst/>
          </a:prstGeom>
          <a:noFill/>
          <a:ln w="28575" cap="flat">
            <a:solidFill>
              <a:schemeClr val="dk2"/>
            </a:solidFill>
            <a:prstDash val="solid"/>
            <a:round/>
            <a:headEnd type="none" w="med" len="med"/>
            <a:tailEnd type="triangle" w="med" len="med"/>
          </a:ln>
        </p:spPr>
      </p:cxnSp>
      <p:cxnSp>
        <p:nvCxnSpPr>
          <p:cNvPr id="92" name="Shape 238"/>
          <p:cNvCxnSpPr>
            <a:stCxn id="62" idx="2"/>
            <a:endCxn id="6" idx="0"/>
          </p:cNvCxnSpPr>
          <p:nvPr/>
        </p:nvCxnSpPr>
        <p:spPr>
          <a:xfrm flipH="1">
            <a:off x="2266056" y="780493"/>
            <a:ext cx="877758" cy="658343"/>
          </a:xfrm>
          <a:prstGeom prst="straightConnector1">
            <a:avLst/>
          </a:prstGeom>
          <a:noFill/>
          <a:ln w="28575" cap="flat">
            <a:solidFill>
              <a:schemeClr val="dk2"/>
            </a:solidFill>
            <a:prstDash val="dash"/>
            <a:round/>
            <a:headEnd type="none" w="med" len="med"/>
            <a:tailEnd type="triangle" w="med" len="med"/>
          </a:ln>
        </p:spPr>
      </p:cxnSp>
    </p:spTree>
    <p:extLst>
      <p:ext uri="{BB962C8B-B14F-4D97-AF65-F5344CB8AC3E}">
        <p14:creationId xmlns:p14="http://schemas.microsoft.com/office/powerpoint/2010/main" val="413061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149143"/>
            <a:ext cx="8723993" cy="4967700"/>
          </a:xfrm>
        </p:spPr>
        <p:txBody>
          <a:bodyPr/>
          <a:lstStyle/>
          <a:p>
            <a:pPr>
              <a:buClrTx/>
            </a:pPr>
            <a:r>
              <a:rPr lang="en-US" dirty="0">
                <a:solidFill>
                  <a:schemeClr val="tx1"/>
                </a:solidFill>
              </a:rPr>
              <a:t>P</a:t>
            </a:r>
            <a:r>
              <a:rPr lang="en-US" dirty="0" smtClean="0">
                <a:solidFill>
                  <a:schemeClr val="tx1"/>
                </a:solidFill>
              </a:rPr>
              <a:t>ros</a:t>
            </a:r>
          </a:p>
          <a:p>
            <a:pPr lvl="1">
              <a:buClrTx/>
            </a:pPr>
            <a:r>
              <a:rPr lang="en-US" dirty="0" smtClean="0">
                <a:solidFill>
                  <a:schemeClr val="tx1"/>
                </a:solidFill>
              </a:rPr>
              <a:t>Orders of magnitude more energy efficient than general-purpose processors</a:t>
            </a:r>
            <a:endParaRPr lang="en-US" dirty="0">
              <a:solidFill>
                <a:schemeClr val="tx1"/>
              </a:solidFill>
            </a:endParaRPr>
          </a:p>
          <a:p>
            <a:r>
              <a:rPr lang="en-US" dirty="0" smtClean="0"/>
              <a:t>Cons</a:t>
            </a:r>
          </a:p>
          <a:p>
            <a:pPr lvl="1"/>
            <a:r>
              <a:rPr lang="en-US" dirty="0" smtClean="0"/>
              <a:t>Inflexible</a:t>
            </a:r>
            <a:endParaRPr lang="en-US" dirty="0"/>
          </a:p>
          <a:p>
            <a:pPr lvl="2"/>
            <a:r>
              <a:rPr lang="en-US" dirty="0" smtClean="0"/>
              <a:t>Solution: FPGAs flexibility</a:t>
            </a:r>
          </a:p>
          <a:p>
            <a:pPr lvl="1"/>
            <a:r>
              <a:rPr lang="en-US" dirty="0" smtClean="0"/>
              <a:t>Hard to design </a:t>
            </a:r>
          </a:p>
          <a:p>
            <a:pPr lvl="2"/>
            <a:r>
              <a:rPr lang="en-US" dirty="0" smtClean="0"/>
              <a:t>Solution for a class of applications: Gorilla++ </a:t>
            </a:r>
          </a:p>
          <a:p>
            <a:pPr marL="457200" lvl="1" indent="0">
              <a:buNone/>
            </a:pPr>
            <a:endParaRPr lang="en-US" dirty="0" smtClean="0"/>
          </a:p>
        </p:txBody>
      </p:sp>
      <p:sp>
        <p:nvSpPr>
          <p:cNvPr id="4" name="Slide Number Placeholder 3"/>
          <p:cNvSpPr>
            <a:spLocks noGrp="1"/>
          </p:cNvSpPr>
          <p:nvPr>
            <p:ph type="sldNum" sz="quarter" idx="10"/>
          </p:nvPr>
        </p:nvSpPr>
        <p:spPr/>
        <p:txBody>
          <a:bodyPr/>
          <a:lstStyle/>
          <a:p>
            <a:fld id="{8AB9F5D9-A55A-4736-91E9-19D5FD05D249}" type="slidenum">
              <a:rPr lang="en-US" smtClean="0"/>
              <a:t>3</a:t>
            </a:fld>
            <a:endParaRPr lang="en-US" dirty="0"/>
          </a:p>
        </p:txBody>
      </p:sp>
      <p:sp>
        <p:nvSpPr>
          <p:cNvPr id="5" name="Title 4"/>
          <p:cNvSpPr>
            <a:spLocks noGrp="1"/>
          </p:cNvSpPr>
          <p:nvPr>
            <p:ph type="title"/>
          </p:nvPr>
        </p:nvSpPr>
        <p:spPr>
          <a:xfrm>
            <a:off x="285750" y="453611"/>
            <a:ext cx="8229600" cy="456025"/>
          </a:xfrm>
        </p:spPr>
        <p:txBody>
          <a:bodyPr/>
          <a:lstStyle/>
          <a:p>
            <a:r>
              <a:rPr lang="en-US" dirty="0" smtClean="0"/>
              <a:t>Specialized Hardware</a:t>
            </a:r>
            <a:endParaRPr lang="en-US" dirty="0"/>
          </a:p>
        </p:txBody>
      </p:sp>
      <p:sp>
        <p:nvSpPr>
          <p:cNvPr id="6" name="TextBox 5"/>
          <p:cNvSpPr txBox="1"/>
          <p:nvPr/>
        </p:nvSpPr>
        <p:spPr>
          <a:xfrm>
            <a:off x="2362200" y="6172200"/>
            <a:ext cx="2286000" cy="6858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9176436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ctrTitle"/>
          </p:nvPr>
        </p:nvSpPr>
        <p:spPr>
          <a:xfrm>
            <a:off x="425003" y="2438400"/>
            <a:ext cx="8382000" cy="861744"/>
          </a:xfrm>
          <a:prstGeom prst="rect">
            <a:avLst/>
          </a:prstGeom>
        </p:spPr>
        <p:txBody>
          <a:bodyPr wrap="square" lIns="91425" tIns="91425" rIns="91425" bIns="91425" anchor="t" anchorCtr="0">
            <a:spAutoFit/>
          </a:bodyPr>
          <a:lstStyle/>
          <a:p>
            <a:pPr indent="0">
              <a:buNone/>
            </a:pPr>
            <a:r>
              <a:rPr lang="en-US" sz="4400" dirty="0" smtClean="0"/>
              <a:t>Initial Results / Plan for Future </a:t>
            </a:r>
            <a:endParaRPr lang="x-none" sz="4400" dirty="0"/>
          </a:p>
        </p:txBody>
      </p:sp>
      <p:sp>
        <p:nvSpPr>
          <p:cNvPr id="350" name="Shape 350"/>
          <p:cNvSpPr txBox="1">
            <a:spLocks noGrp="1"/>
          </p:cNvSpPr>
          <p:nvPr>
            <p:ph type="subTitle" idx="1"/>
          </p:nvPr>
        </p:nvSpPr>
        <p:spPr>
          <a:xfrm>
            <a:off x="457200" y="4955189"/>
            <a:ext cx="8229600" cy="1643400"/>
          </a:xfrm>
          <a:prstGeom prst="rect">
            <a:avLst/>
          </a:prstGeom>
        </p:spPr>
        <p:txBody>
          <a:bodyPr lIns="91425" tIns="91425" rIns="91425" bIns="91425" anchor="t" anchorCtr="0">
            <a:spAutoFit/>
          </a:bodyPr>
          <a:lstStyle/>
          <a:p>
            <a:endParaRPr dirty="0"/>
          </a:p>
        </p:txBody>
      </p:sp>
    </p:spTree>
    <p:extLst>
      <p:ext uri="{BB962C8B-B14F-4D97-AF65-F5344CB8AC3E}">
        <p14:creationId xmlns:p14="http://schemas.microsoft.com/office/powerpoint/2010/main" val="33752391"/>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Gorilla-NP </a:t>
            </a:r>
            <a:r>
              <a:rPr lang="en-US" dirty="0"/>
              <a:t>B</a:t>
            </a:r>
            <a:r>
              <a:rPr lang="en-US" dirty="0" smtClean="0"/>
              <a:t>ase Component</a:t>
            </a:r>
            <a:endParaRPr lang="en-US" dirty="0"/>
          </a:p>
        </p:txBody>
      </p:sp>
      <p:sp>
        <p:nvSpPr>
          <p:cNvPr id="4" name="Slide Number Placeholder 3"/>
          <p:cNvSpPr>
            <a:spLocks noGrp="1"/>
          </p:cNvSpPr>
          <p:nvPr>
            <p:ph type="sldNum" sz="quarter" idx="10"/>
          </p:nvPr>
        </p:nvSpPr>
        <p:spPr/>
        <p:txBody>
          <a:bodyPr/>
          <a:lstStyle/>
          <a:p>
            <a:fld id="{8AB9F5D9-A55A-4736-91E9-19D5FD05D249}" type="slidenum">
              <a:rPr lang="en-US" smtClean="0"/>
              <a:t>31</a:t>
            </a:fld>
            <a:endParaRPr lang="en-US" dirty="0"/>
          </a:p>
        </p:txBody>
      </p:sp>
      <p:sp>
        <p:nvSpPr>
          <p:cNvPr id="5" name="Rectangle 4"/>
          <p:cNvSpPr/>
          <p:nvPr/>
        </p:nvSpPr>
        <p:spPr>
          <a:xfrm>
            <a:off x="2057400" y="3429000"/>
            <a:ext cx="1295399"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Disassembler</a:t>
            </a:r>
            <a:endParaRPr lang="en-US" dirty="0">
              <a:solidFill>
                <a:schemeClr val="tx1"/>
              </a:solidFill>
            </a:endParaRPr>
          </a:p>
        </p:txBody>
      </p:sp>
      <p:sp>
        <p:nvSpPr>
          <p:cNvPr id="7" name="Rectangle 6"/>
          <p:cNvSpPr/>
          <p:nvPr/>
        </p:nvSpPr>
        <p:spPr>
          <a:xfrm>
            <a:off x="3733799" y="3429000"/>
            <a:ext cx="10668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IPv4 Engine </a:t>
            </a:r>
            <a:endParaRPr lang="en-US" dirty="0">
              <a:solidFill>
                <a:schemeClr val="tx1"/>
              </a:solidFill>
            </a:endParaRPr>
          </a:p>
        </p:txBody>
      </p:sp>
      <p:sp>
        <p:nvSpPr>
          <p:cNvPr id="9" name="Rectangle 8"/>
          <p:cNvSpPr/>
          <p:nvPr/>
        </p:nvSpPr>
        <p:spPr>
          <a:xfrm>
            <a:off x="5257799" y="3429000"/>
            <a:ext cx="10668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Assembler</a:t>
            </a:r>
            <a:endParaRPr lang="en-US" dirty="0">
              <a:solidFill>
                <a:schemeClr val="tx1"/>
              </a:solidFill>
            </a:endParaRPr>
          </a:p>
        </p:txBody>
      </p:sp>
      <p:sp>
        <p:nvSpPr>
          <p:cNvPr id="10" name="Rounded Rectangle 9"/>
          <p:cNvSpPr/>
          <p:nvPr/>
        </p:nvSpPr>
        <p:spPr>
          <a:xfrm>
            <a:off x="3733799" y="2514600"/>
            <a:ext cx="1066800" cy="528839"/>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Pass Buffer</a:t>
            </a:r>
            <a:endParaRPr lang="en-US" dirty="0"/>
          </a:p>
        </p:txBody>
      </p:sp>
      <p:cxnSp>
        <p:nvCxnSpPr>
          <p:cNvPr id="13" name="Straight Arrow Connector 12"/>
          <p:cNvCxnSpPr/>
          <p:nvPr/>
        </p:nvCxnSpPr>
        <p:spPr>
          <a:xfrm>
            <a:off x="1676400" y="3795486"/>
            <a:ext cx="381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7" idx="1"/>
          </p:cNvCxnSpPr>
          <p:nvPr/>
        </p:nvCxnSpPr>
        <p:spPr>
          <a:xfrm>
            <a:off x="3352799" y="3771900"/>
            <a:ext cx="381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9" idx="1"/>
          </p:cNvCxnSpPr>
          <p:nvPr/>
        </p:nvCxnSpPr>
        <p:spPr>
          <a:xfrm>
            <a:off x="4800599" y="3771900"/>
            <a:ext cx="457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324599" y="3771901"/>
            <a:ext cx="304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199" y="4114800"/>
            <a:ext cx="0" cy="76200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rot="5400000" flipH="1" flipV="1">
            <a:off x="3123059" y="3161161"/>
            <a:ext cx="992880" cy="228599"/>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0" idx="3"/>
          </p:cNvCxnSpPr>
          <p:nvPr/>
        </p:nvCxnSpPr>
        <p:spPr>
          <a:xfrm>
            <a:off x="4800599" y="2779020"/>
            <a:ext cx="152401" cy="99288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733799" y="4872290"/>
            <a:ext cx="10668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Lookup</a:t>
            </a:r>
            <a:endParaRPr lang="en-US" dirty="0">
              <a:solidFill>
                <a:schemeClr val="tx1"/>
              </a:solidFill>
            </a:endParaRPr>
          </a:p>
        </p:txBody>
      </p:sp>
    </p:spTree>
    <p:extLst>
      <p:ext uri="{BB962C8B-B14F-4D97-AF65-F5344CB8AC3E}">
        <p14:creationId xmlns:p14="http://schemas.microsoft.com/office/powerpoint/2010/main" val="35770796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Gorilla-NP Refined Template</a:t>
            </a:r>
          </a:p>
        </p:txBody>
      </p:sp>
      <p:sp>
        <p:nvSpPr>
          <p:cNvPr id="7" name="Slide Number Placeholder 6"/>
          <p:cNvSpPr>
            <a:spLocks noGrp="1"/>
          </p:cNvSpPr>
          <p:nvPr>
            <p:ph type="sldNum" sz="quarter" idx="10"/>
          </p:nvPr>
        </p:nvSpPr>
        <p:spPr>
          <a:xfrm>
            <a:off x="7063920" y="5807075"/>
            <a:ext cx="2057400" cy="365125"/>
          </a:xfrm>
        </p:spPr>
        <p:txBody>
          <a:bodyPr/>
          <a:lstStyle/>
          <a:p>
            <a:fld id="{5FFB3D0C-8D74-41D4-BD0C-D240EB708DFB}" type="slidenum">
              <a:rPr lang="en-US" smtClean="0"/>
              <a:pPr/>
              <a:t>32</a:t>
            </a:fld>
            <a:endParaRPr lang="en-US" dirty="0"/>
          </a:p>
        </p:txBody>
      </p:sp>
      <p:sp>
        <p:nvSpPr>
          <p:cNvPr id="5" name="Rectangle 4"/>
          <p:cNvSpPr/>
          <p:nvPr/>
        </p:nvSpPr>
        <p:spPr>
          <a:xfrm>
            <a:off x="591601" y="2810271"/>
            <a:ext cx="1295399"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Disassembler</a:t>
            </a:r>
            <a:endParaRPr lang="en-US" dirty="0">
              <a:solidFill>
                <a:schemeClr val="tx1"/>
              </a:solidFill>
            </a:endParaRPr>
          </a:p>
        </p:txBody>
      </p:sp>
      <p:sp>
        <p:nvSpPr>
          <p:cNvPr id="8" name="Rectangle 7"/>
          <p:cNvSpPr/>
          <p:nvPr/>
        </p:nvSpPr>
        <p:spPr>
          <a:xfrm>
            <a:off x="7395030" y="2810271"/>
            <a:ext cx="10668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Assembler</a:t>
            </a:r>
            <a:endParaRPr lang="en-US" dirty="0">
              <a:solidFill>
                <a:schemeClr val="tx1"/>
              </a:solidFill>
            </a:endParaRPr>
          </a:p>
        </p:txBody>
      </p:sp>
      <p:sp>
        <p:nvSpPr>
          <p:cNvPr id="9" name="Rounded Rectangle 8"/>
          <p:cNvSpPr/>
          <p:nvPr/>
        </p:nvSpPr>
        <p:spPr>
          <a:xfrm>
            <a:off x="4124353" y="1062261"/>
            <a:ext cx="1066800" cy="58172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Pass Buffer</a:t>
            </a:r>
            <a:endParaRPr lang="en-US" dirty="0"/>
          </a:p>
        </p:txBody>
      </p:sp>
      <p:cxnSp>
        <p:nvCxnSpPr>
          <p:cNvPr id="10" name="Straight Arrow Connector 9"/>
          <p:cNvCxnSpPr/>
          <p:nvPr/>
        </p:nvCxnSpPr>
        <p:spPr>
          <a:xfrm>
            <a:off x="228600" y="3222625"/>
            <a:ext cx="381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30" idx="1"/>
          </p:cNvCxnSpPr>
          <p:nvPr/>
        </p:nvCxnSpPr>
        <p:spPr>
          <a:xfrm>
            <a:off x="1887000" y="3153171"/>
            <a:ext cx="39647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4" idx="3"/>
            <a:endCxn id="8" idx="1"/>
          </p:cNvCxnSpPr>
          <p:nvPr/>
        </p:nvCxnSpPr>
        <p:spPr>
          <a:xfrm>
            <a:off x="6912003" y="3153171"/>
            <a:ext cx="48302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461830" y="3175416"/>
            <a:ext cx="304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283471" y="2810271"/>
            <a:ext cx="10668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Load balancer</a:t>
            </a:r>
            <a:endParaRPr lang="en-US" dirty="0">
              <a:solidFill>
                <a:schemeClr val="tx1"/>
              </a:solidFill>
            </a:endParaRPr>
          </a:p>
        </p:txBody>
      </p:sp>
      <p:sp>
        <p:nvSpPr>
          <p:cNvPr id="33" name="Rectangle 32"/>
          <p:cNvSpPr/>
          <p:nvPr/>
        </p:nvSpPr>
        <p:spPr>
          <a:xfrm>
            <a:off x="4130703" y="1952929"/>
            <a:ext cx="1066800" cy="89733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IPv4 Engine  </a:t>
            </a:r>
            <a:endParaRPr lang="en-US" dirty="0">
              <a:solidFill>
                <a:schemeClr val="tx1"/>
              </a:solidFill>
            </a:endParaRPr>
          </a:p>
        </p:txBody>
      </p:sp>
      <p:sp>
        <p:nvSpPr>
          <p:cNvPr id="34" name="Rectangle 33"/>
          <p:cNvSpPr/>
          <p:nvPr/>
        </p:nvSpPr>
        <p:spPr>
          <a:xfrm>
            <a:off x="5845203" y="2810271"/>
            <a:ext cx="10668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Load merger</a:t>
            </a:r>
            <a:endParaRPr lang="en-US" dirty="0">
              <a:solidFill>
                <a:schemeClr val="tx1"/>
              </a:solidFill>
            </a:endParaRPr>
          </a:p>
        </p:txBody>
      </p:sp>
      <p:sp>
        <p:nvSpPr>
          <p:cNvPr id="36" name="Freeform 35"/>
          <p:cNvSpPr/>
          <p:nvPr/>
        </p:nvSpPr>
        <p:spPr>
          <a:xfrm>
            <a:off x="4180516" y="2014575"/>
            <a:ext cx="221142" cy="391885"/>
          </a:xfrm>
          <a:custGeom>
            <a:avLst/>
            <a:gdLst>
              <a:gd name="connsiteX0" fmla="*/ 160414 w 221142"/>
              <a:gd name="connsiteY0" fmla="*/ 0 h 391885"/>
              <a:gd name="connsiteX1" fmla="*/ 757 w 221142"/>
              <a:gd name="connsiteY1" fmla="*/ 130628 h 391885"/>
              <a:gd name="connsiteX2" fmla="*/ 218471 w 221142"/>
              <a:gd name="connsiteY2" fmla="*/ 232228 h 391885"/>
              <a:gd name="connsiteX3" fmla="*/ 102357 w 221142"/>
              <a:gd name="connsiteY3" fmla="*/ 391885 h 391885"/>
            </a:gdLst>
            <a:ahLst/>
            <a:cxnLst>
              <a:cxn ang="0">
                <a:pos x="connsiteX0" y="connsiteY0"/>
              </a:cxn>
              <a:cxn ang="0">
                <a:pos x="connsiteX1" y="connsiteY1"/>
              </a:cxn>
              <a:cxn ang="0">
                <a:pos x="connsiteX2" y="connsiteY2"/>
              </a:cxn>
              <a:cxn ang="0">
                <a:pos x="connsiteX3" y="connsiteY3"/>
              </a:cxn>
            </a:cxnLst>
            <a:rect l="l" t="t" r="r" b="b"/>
            <a:pathLst>
              <a:path w="221142" h="391885">
                <a:moveTo>
                  <a:pt x="160414" y="0"/>
                </a:moveTo>
                <a:cubicBezTo>
                  <a:pt x="75747" y="45961"/>
                  <a:pt x="-8919" y="91923"/>
                  <a:pt x="757" y="130628"/>
                </a:cubicBezTo>
                <a:cubicBezTo>
                  <a:pt x="10433" y="169333"/>
                  <a:pt x="201538" y="188685"/>
                  <a:pt x="218471" y="232228"/>
                </a:cubicBezTo>
                <a:cubicBezTo>
                  <a:pt x="235404" y="275771"/>
                  <a:pt x="168880" y="333828"/>
                  <a:pt x="102357" y="39188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4896958" y="2004131"/>
            <a:ext cx="221142" cy="391885"/>
          </a:xfrm>
          <a:custGeom>
            <a:avLst/>
            <a:gdLst>
              <a:gd name="connsiteX0" fmla="*/ 160414 w 221142"/>
              <a:gd name="connsiteY0" fmla="*/ 0 h 391885"/>
              <a:gd name="connsiteX1" fmla="*/ 757 w 221142"/>
              <a:gd name="connsiteY1" fmla="*/ 130628 h 391885"/>
              <a:gd name="connsiteX2" fmla="*/ 218471 w 221142"/>
              <a:gd name="connsiteY2" fmla="*/ 232228 h 391885"/>
              <a:gd name="connsiteX3" fmla="*/ 102357 w 221142"/>
              <a:gd name="connsiteY3" fmla="*/ 391885 h 391885"/>
            </a:gdLst>
            <a:ahLst/>
            <a:cxnLst>
              <a:cxn ang="0">
                <a:pos x="connsiteX0" y="connsiteY0"/>
              </a:cxn>
              <a:cxn ang="0">
                <a:pos x="connsiteX1" y="connsiteY1"/>
              </a:cxn>
              <a:cxn ang="0">
                <a:pos x="connsiteX2" y="connsiteY2"/>
              </a:cxn>
              <a:cxn ang="0">
                <a:pos x="connsiteX3" y="connsiteY3"/>
              </a:cxn>
            </a:cxnLst>
            <a:rect l="l" t="t" r="r" b="b"/>
            <a:pathLst>
              <a:path w="221142" h="391885">
                <a:moveTo>
                  <a:pt x="160414" y="0"/>
                </a:moveTo>
                <a:cubicBezTo>
                  <a:pt x="75747" y="45961"/>
                  <a:pt x="-8919" y="91923"/>
                  <a:pt x="757" y="130628"/>
                </a:cubicBezTo>
                <a:cubicBezTo>
                  <a:pt x="10433" y="169333"/>
                  <a:pt x="201538" y="188685"/>
                  <a:pt x="218471" y="232228"/>
                </a:cubicBezTo>
                <a:cubicBezTo>
                  <a:pt x="235404" y="275771"/>
                  <a:pt x="168880" y="333828"/>
                  <a:pt x="102357" y="39188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4515360" y="2253481"/>
            <a:ext cx="31699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118003" y="3558922"/>
            <a:ext cx="1066800" cy="89733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IPv4 Engine  </a:t>
            </a:r>
            <a:endParaRPr lang="en-US" dirty="0">
              <a:solidFill>
                <a:schemeClr val="tx1"/>
              </a:solidFill>
            </a:endParaRPr>
          </a:p>
        </p:txBody>
      </p:sp>
      <p:sp>
        <p:nvSpPr>
          <p:cNvPr id="54" name="Freeform 53"/>
          <p:cNvSpPr/>
          <p:nvPr/>
        </p:nvSpPr>
        <p:spPr>
          <a:xfrm>
            <a:off x="4148816" y="3621021"/>
            <a:ext cx="221142" cy="391885"/>
          </a:xfrm>
          <a:custGeom>
            <a:avLst/>
            <a:gdLst>
              <a:gd name="connsiteX0" fmla="*/ 160414 w 221142"/>
              <a:gd name="connsiteY0" fmla="*/ 0 h 391885"/>
              <a:gd name="connsiteX1" fmla="*/ 757 w 221142"/>
              <a:gd name="connsiteY1" fmla="*/ 130628 h 391885"/>
              <a:gd name="connsiteX2" fmla="*/ 218471 w 221142"/>
              <a:gd name="connsiteY2" fmla="*/ 232228 h 391885"/>
              <a:gd name="connsiteX3" fmla="*/ 102357 w 221142"/>
              <a:gd name="connsiteY3" fmla="*/ 391885 h 391885"/>
            </a:gdLst>
            <a:ahLst/>
            <a:cxnLst>
              <a:cxn ang="0">
                <a:pos x="connsiteX0" y="connsiteY0"/>
              </a:cxn>
              <a:cxn ang="0">
                <a:pos x="connsiteX1" y="connsiteY1"/>
              </a:cxn>
              <a:cxn ang="0">
                <a:pos x="connsiteX2" y="connsiteY2"/>
              </a:cxn>
              <a:cxn ang="0">
                <a:pos x="connsiteX3" y="connsiteY3"/>
              </a:cxn>
            </a:cxnLst>
            <a:rect l="l" t="t" r="r" b="b"/>
            <a:pathLst>
              <a:path w="221142" h="391885">
                <a:moveTo>
                  <a:pt x="160414" y="0"/>
                </a:moveTo>
                <a:cubicBezTo>
                  <a:pt x="75747" y="45961"/>
                  <a:pt x="-8919" y="91923"/>
                  <a:pt x="757" y="130628"/>
                </a:cubicBezTo>
                <a:cubicBezTo>
                  <a:pt x="10433" y="169333"/>
                  <a:pt x="201538" y="188685"/>
                  <a:pt x="218471" y="232228"/>
                </a:cubicBezTo>
                <a:cubicBezTo>
                  <a:pt x="235404" y="275771"/>
                  <a:pt x="168880" y="333828"/>
                  <a:pt x="102357" y="39188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4865258" y="3610577"/>
            <a:ext cx="221142" cy="391885"/>
          </a:xfrm>
          <a:custGeom>
            <a:avLst/>
            <a:gdLst>
              <a:gd name="connsiteX0" fmla="*/ 160414 w 221142"/>
              <a:gd name="connsiteY0" fmla="*/ 0 h 391885"/>
              <a:gd name="connsiteX1" fmla="*/ 757 w 221142"/>
              <a:gd name="connsiteY1" fmla="*/ 130628 h 391885"/>
              <a:gd name="connsiteX2" fmla="*/ 218471 w 221142"/>
              <a:gd name="connsiteY2" fmla="*/ 232228 h 391885"/>
              <a:gd name="connsiteX3" fmla="*/ 102357 w 221142"/>
              <a:gd name="connsiteY3" fmla="*/ 391885 h 391885"/>
            </a:gdLst>
            <a:ahLst/>
            <a:cxnLst>
              <a:cxn ang="0">
                <a:pos x="connsiteX0" y="connsiteY0"/>
              </a:cxn>
              <a:cxn ang="0">
                <a:pos x="connsiteX1" y="connsiteY1"/>
              </a:cxn>
              <a:cxn ang="0">
                <a:pos x="connsiteX2" y="connsiteY2"/>
              </a:cxn>
              <a:cxn ang="0">
                <a:pos x="connsiteX3" y="connsiteY3"/>
              </a:cxn>
            </a:cxnLst>
            <a:rect l="l" t="t" r="r" b="b"/>
            <a:pathLst>
              <a:path w="221142" h="391885">
                <a:moveTo>
                  <a:pt x="160414" y="0"/>
                </a:moveTo>
                <a:cubicBezTo>
                  <a:pt x="75747" y="45961"/>
                  <a:pt x="-8919" y="91923"/>
                  <a:pt x="757" y="130628"/>
                </a:cubicBezTo>
                <a:cubicBezTo>
                  <a:pt x="10433" y="169333"/>
                  <a:pt x="201538" y="188685"/>
                  <a:pt x="218471" y="232228"/>
                </a:cubicBezTo>
                <a:cubicBezTo>
                  <a:pt x="235404" y="275771"/>
                  <a:pt x="168880" y="333828"/>
                  <a:pt x="102357" y="39188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4483660" y="3859927"/>
            <a:ext cx="31699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4013202" y="5486400"/>
            <a:ext cx="1276403" cy="90867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smtClean="0">
              <a:solidFill>
                <a:schemeClr val="tx1"/>
              </a:solidFill>
            </a:endParaRPr>
          </a:p>
          <a:p>
            <a:pPr algn="ctr"/>
            <a:r>
              <a:rPr lang="en-US" dirty="0" smtClean="0">
                <a:solidFill>
                  <a:schemeClr val="tx1"/>
                </a:solidFill>
              </a:rPr>
              <a:t>Lookup Engine  </a:t>
            </a:r>
            <a:endParaRPr lang="en-US" dirty="0">
              <a:solidFill>
                <a:schemeClr val="tx1"/>
              </a:solidFill>
            </a:endParaRPr>
          </a:p>
        </p:txBody>
      </p:sp>
      <p:sp>
        <p:nvSpPr>
          <p:cNvPr id="58" name="Rectangle 57"/>
          <p:cNvSpPr/>
          <p:nvPr/>
        </p:nvSpPr>
        <p:spPr>
          <a:xfrm>
            <a:off x="4668813" y="5542955"/>
            <a:ext cx="45719" cy="3780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354526" y="5542955"/>
            <a:ext cx="45719" cy="3780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970947" y="5542955"/>
            <a:ext cx="45719" cy="3780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Arrow Connector 61"/>
          <p:cNvCxnSpPr>
            <a:stCxn id="30" idx="3"/>
            <a:endCxn id="33" idx="1"/>
          </p:cNvCxnSpPr>
          <p:nvPr/>
        </p:nvCxnSpPr>
        <p:spPr>
          <a:xfrm flipV="1">
            <a:off x="3350271" y="2401596"/>
            <a:ext cx="780432" cy="751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0" idx="3"/>
            <a:endCxn id="53" idx="1"/>
          </p:cNvCxnSpPr>
          <p:nvPr/>
        </p:nvCxnSpPr>
        <p:spPr>
          <a:xfrm>
            <a:off x="3350271" y="3153171"/>
            <a:ext cx="767732" cy="8544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33" idx="3"/>
            <a:endCxn id="34" idx="1"/>
          </p:cNvCxnSpPr>
          <p:nvPr/>
        </p:nvCxnSpPr>
        <p:spPr>
          <a:xfrm>
            <a:off x="5197503" y="2401596"/>
            <a:ext cx="647700" cy="751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3" idx="3"/>
            <a:endCxn id="34" idx="1"/>
          </p:cNvCxnSpPr>
          <p:nvPr/>
        </p:nvCxnSpPr>
        <p:spPr>
          <a:xfrm flipV="1">
            <a:off x="5184803" y="3153171"/>
            <a:ext cx="660400" cy="8544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p:nvPr/>
        </p:nvCxnSpPr>
        <p:spPr>
          <a:xfrm flipH="1">
            <a:off x="5186383" y="2648856"/>
            <a:ext cx="9541" cy="2379944"/>
          </a:xfrm>
          <a:prstGeom prst="bentConnector3">
            <a:avLst>
              <a:gd name="adj1" fmla="val -180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rot="10800000" flipV="1">
            <a:off x="4119106" y="4267200"/>
            <a:ext cx="10495" cy="765014"/>
          </a:xfrm>
          <a:prstGeom prst="bentConnector3">
            <a:avLst>
              <a:gd name="adj1" fmla="val 180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Elbow Connector 94"/>
          <p:cNvCxnSpPr/>
          <p:nvPr/>
        </p:nvCxnSpPr>
        <p:spPr>
          <a:xfrm flipV="1">
            <a:off x="2047572" y="1371600"/>
            <a:ext cx="2067228" cy="1733137"/>
          </a:xfrm>
          <a:prstGeom prst="bentConnector3">
            <a:avLst>
              <a:gd name="adj1" fmla="val 15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9" idx="3"/>
          </p:cNvCxnSpPr>
          <p:nvPr/>
        </p:nvCxnSpPr>
        <p:spPr>
          <a:xfrm>
            <a:off x="5191153" y="1353123"/>
            <a:ext cx="1895447" cy="1789221"/>
          </a:xfrm>
          <a:prstGeom prst="bentConnector3">
            <a:avLst>
              <a:gd name="adj1" fmla="val 997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4118003" y="4812033"/>
            <a:ext cx="1066800" cy="41500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Arbiter</a:t>
            </a:r>
            <a:endParaRPr lang="en-US" dirty="0">
              <a:solidFill>
                <a:schemeClr val="tx1"/>
              </a:solidFill>
            </a:endParaRPr>
          </a:p>
        </p:txBody>
      </p:sp>
      <p:cxnSp>
        <p:nvCxnSpPr>
          <p:cNvPr id="107" name="Elbow Connector 106"/>
          <p:cNvCxnSpPr>
            <a:stCxn id="99" idx="2"/>
            <a:endCxn id="57" idx="0"/>
          </p:cNvCxnSpPr>
          <p:nvPr/>
        </p:nvCxnSpPr>
        <p:spPr>
          <a:xfrm rot="16200000" flipH="1">
            <a:off x="4521720" y="5356716"/>
            <a:ext cx="259366" cy="1"/>
          </a:xfrm>
          <a:prstGeom prst="bentConnector3">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5400000">
            <a:off x="4495377" y="3191037"/>
            <a:ext cx="31699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9851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Performance Refinement </a:t>
            </a:r>
            <a:r>
              <a:rPr lang="en-US" dirty="0"/>
              <a:t>M</a:t>
            </a:r>
            <a:r>
              <a:rPr lang="en-US" dirty="0" smtClean="0"/>
              <a:t>ap</a:t>
            </a:r>
            <a:endParaRPr lang="en-US" dirty="0"/>
          </a:p>
        </p:txBody>
      </p:sp>
      <p:sp>
        <p:nvSpPr>
          <p:cNvPr id="8" name="Slide Number Placeholder 7"/>
          <p:cNvSpPr>
            <a:spLocks noGrp="1"/>
          </p:cNvSpPr>
          <p:nvPr>
            <p:ph type="sldNum" sz="quarter" idx="10"/>
          </p:nvPr>
        </p:nvSpPr>
        <p:spPr/>
        <p:txBody>
          <a:bodyPr/>
          <a:lstStyle/>
          <a:p>
            <a:fld id="{5FFB3D0C-8D74-41D4-BD0C-D240EB708DFB}" type="slidenum">
              <a:rPr lang="en-US" smtClean="0"/>
              <a:pPr/>
              <a:t>33</a:t>
            </a:fld>
            <a:endParaRPr lang="en-US" dirty="0"/>
          </a:p>
        </p:txBody>
      </p:sp>
      <p:graphicFrame>
        <p:nvGraphicFramePr>
          <p:cNvPr id="6" name="Chart 5"/>
          <p:cNvGraphicFramePr>
            <a:graphicFrameLocks noGrp="1"/>
          </p:cNvGraphicFramePr>
          <p:nvPr>
            <p:extLst>
              <p:ext uri="{D42A27DB-BD31-4B8C-83A1-F6EECF244321}">
                <p14:modId xmlns:p14="http://schemas.microsoft.com/office/powerpoint/2010/main" val="379266161"/>
              </p:ext>
            </p:extLst>
          </p:nvPr>
        </p:nvGraphicFramePr>
        <p:xfrm>
          <a:off x="240082" y="909637"/>
          <a:ext cx="8663836" cy="566391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8751" y="685800"/>
            <a:ext cx="553998" cy="4572000"/>
          </a:xfrm>
          <a:prstGeom prst="rect">
            <a:avLst/>
          </a:prstGeom>
          <a:noFill/>
        </p:spPr>
        <p:txBody>
          <a:bodyPr vert="vert270" wrap="square" rtlCol="0">
            <a:spAutoFit/>
          </a:bodyPr>
          <a:lstStyle/>
          <a:p>
            <a:r>
              <a:rPr lang="en-US" sz="2400" dirty="0" smtClean="0"/>
              <a:t>Normalized value to maximum </a:t>
            </a:r>
            <a:endParaRPr lang="en-US" sz="2400" dirty="0"/>
          </a:p>
        </p:txBody>
      </p:sp>
    </p:spTree>
    <p:extLst>
      <p:ext uri="{BB962C8B-B14F-4D97-AF65-F5344CB8AC3E}">
        <p14:creationId xmlns:p14="http://schemas.microsoft.com/office/powerpoint/2010/main" val="2972484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indent="0"/>
            <a:r>
              <a:rPr lang="en-US" dirty="0" smtClean="0"/>
              <a:t>Manually Refined Designs</a:t>
            </a:r>
            <a:endParaRPr lang="en-US" dirty="0"/>
          </a:p>
        </p:txBody>
      </p:sp>
      <p:sp>
        <p:nvSpPr>
          <p:cNvPr id="3" name="Content Placeholder 2"/>
          <p:cNvSpPr>
            <a:spLocks noGrp="1"/>
          </p:cNvSpPr>
          <p:nvPr>
            <p:ph type="body" idx="1"/>
          </p:nvPr>
        </p:nvSpPr>
        <p:spPr>
          <a:xfrm>
            <a:off x="304800" y="1600200"/>
            <a:ext cx="8610600" cy="4967700"/>
          </a:xfrm>
        </p:spPr>
        <p:txBody>
          <a:bodyPr/>
          <a:lstStyle/>
          <a:p>
            <a:r>
              <a:rPr lang="en-US" dirty="0" smtClean="0"/>
              <a:t>Gorilla-NP – FPGA conference 2012</a:t>
            </a:r>
          </a:p>
          <a:p>
            <a:pPr lvl="1"/>
            <a:r>
              <a:rPr lang="en-US" dirty="0" smtClean="0"/>
              <a:t>VHX870T FPGA: 200MPPS throughput (100 Gbps) </a:t>
            </a:r>
          </a:p>
          <a:p>
            <a:pPr lvl="2"/>
            <a:r>
              <a:rPr lang="en-US" dirty="0" smtClean="0"/>
              <a:t>More </a:t>
            </a:r>
            <a:r>
              <a:rPr lang="en-US" dirty="0"/>
              <a:t>than </a:t>
            </a:r>
            <a:r>
              <a:rPr lang="en-US" dirty="0" smtClean="0"/>
              <a:t>6x performance </a:t>
            </a:r>
            <a:r>
              <a:rPr lang="en-US" dirty="0"/>
              <a:t>of 32 Nehalem cores</a:t>
            </a:r>
          </a:p>
          <a:p>
            <a:r>
              <a:rPr lang="en-US" dirty="0" err="1" smtClean="0"/>
              <a:t>Memcached</a:t>
            </a:r>
            <a:r>
              <a:rPr lang="en-US" dirty="0" smtClean="0"/>
              <a:t> accelerator – CAL/Hot Chips 2013 </a:t>
            </a:r>
          </a:p>
          <a:p>
            <a:pPr lvl="1"/>
            <a:r>
              <a:rPr lang="en-US" dirty="0"/>
              <a:t>Xeon</a:t>
            </a:r>
            <a:r>
              <a:rPr lang="en-US" dirty="0" smtClean="0"/>
              <a:t>+ VHX240T FPGA</a:t>
            </a:r>
            <a:r>
              <a:rPr lang="en-US" dirty="0"/>
              <a:t>: 3.2MRPS throughput</a:t>
            </a:r>
          </a:p>
          <a:p>
            <a:pPr lvl="2"/>
            <a:r>
              <a:rPr lang="en-US" dirty="0"/>
              <a:t>3.6X more energy efficient than base-line </a:t>
            </a:r>
            <a:r>
              <a:rPr lang="en-US" dirty="0" smtClean="0"/>
              <a:t>Xeon</a:t>
            </a:r>
            <a:endParaRPr lang="en-US" dirty="0"/>
          </a:p>
          <a:p>
            <a:r>
              <a:rPr lang="en-US" dirty="0" smtClean="0"/>
              <a:t> K-means accelerator – DAC user track 2013 </a:t>
            </a:r>
          </a:p>
          <a:p>
            <a:pPr lvl="1"/>
            <a:r>
              <a:rPr lang="en-US" dirty="0" smtClean="0"/>
              <a:t>Performance comparison (work in progress)</a:t>
            </a:r>
            <a:endParaRPr lang="en-US" dirty="0"/>
          </a:p>
          <a:p>
            <a:pPr marL="0" indent="0">
              <a:buNone/>
            </a:pPr>
            <a:endParaRPr lang="en-US" dirty="0"/>
          </a:p>
        </p:txBody>
      </p:sp>
      <p:sp>
        <p:nvSpPr>
          <p:cNvPr id="8" name="Slide Number Placeholder 7"/>
          <p:cNvSpPr>
            <a:spLocks noGrp="1"/>
          </p:cNvSpPr>
          <p:nvPr>
            <p:ph type="sldNum" sz="quarter" idx="10"/>
          </p:nvPr>
        </p:nvSpPr>
        <p:spPr/>
        <p:txBody>
          <a:bodyPr/>
          <a:lstStyle/>
          <a:p>
            <a:fld id="{5FFB3D0C-8D74-41D4-BD0C-D240EB708DFB}" type="slidenum">
              <a:rPr lang="en-US" smtClean="0"/>
              <a:pPr/>
              <a:t>34</a:t>
            </a:fld>
            <a:endParaRPr lang="en-US" dirty="0"/>
          </a:p>
        </p:txBody>
      </p:sp>
    </p:spTree>
    <p:extLst>
      <p:ext uri="{BB962C8B-B14F-4D97-AF65-F5344CB8AC3E}">
        <p14:creationId xmlns:p14="http://schemas.microsoft.com/office/powerpoint/2010/main" val="37261524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Shape 195"/>
          <p:cNvSpPr txBox="1">
            <a:spLocks noGrp="1"/>
          </p:cNvSpPr>
          <p:nvPr>
            <p:ph type="body" idx="1"/>
          </p:nvPr>
        </p:nvSpPr>
        <p:spPr>
          <a:xfrm>
            <a:off x="189963" y="1167515"/>
            <a:ext cx="8991600" cy="5770780"/>
          </a:xfrm>
          <a:prstGeom prst="rect">
            <a:avLst/>
          </a:prstGeom>
        </p:spPr>
        <p:txBody>
          <a:bodyPr wrap="square" lIns="91425" tIns="91425" rIns="91425" bIns="91425" anchor="t" anchorCtr="0">
            <a:spAutoFit/>
          </a:bodyPr>
          <a:lstStyle/>
          <a:p>
            <a:pPr marL="457200" lvl="0" indent="-419100" rtl="0">
              <a:buClr>
                <a:srgbClr val="000000"/>
              </a:buClr>
              <a:buSzPct val="166666"/>
              <a:buFont typeface="Arial"/>
              <a:buChar char="•"/>
            </a:pPr>
            <a:r>
              <a:rPr lang="en-US" dirty="0" smtClean="0"/>
              <a:t>Gorilla++ methodology </a:t>
            </a:r>
          </a:p>
          <a:p>
            <a:pPr marL="857250" lvl="1" indent="-419100">
              <a:buFont typeface="Courier New" panose="02070309020205020404" pitchFamily="49" charset="0"/>
              <a:buChar char="o"/>
            </a:pPr>
            <a:r>
              <a:rPr lang="en-US" dirty="0" smtClean="0"/>
              <a:t>Functional composition with Offload to access shared resources</a:t>
            </a:r>
          </a:p>
          <a:p>
            <a:pPr marL="857250" lvl="1" indent="-419100">
              <a:buFont typeface="Courier New" panose="02070309020205020404" pitchFamily="49" charset="0"/>
              <a:buChar char="o"/>
            </a:pPr>
            <a:r>
              <a:rPr lang="en-US" dirty="0"/>
              <a:t>Multi-threading </a:t>
            </a:r>
            <a:r>
              <a:rPr lang="en-US" dirty="0" smtClean="0"/>
              <a:t>support in HLS</a:t>
            </a:r>
          </a:p>
          <a:p>
            <a:pPr marL="857250" lvl="1" indent="-419100">
              <a:buFont typeface="Courier New" panose="02070309020205020404" pitchFamily="49" charset="0"/>
              <a:buChar char="o"/>
            </a:pPr>
            <a:r>
              <a:rPr lang="en-US" dirty="0" smtClean="0"/>
              <a:t>Automatic rule-based refinement</a:t>
            </a:r>
            <a:endParaRPr lang="en-US" dirty="0"/>
          </a:p>
          <a:p>
            <a:pPr marL="457200" indent="-419100"/>
            <a:r>
              <a:rPr lang="en-US" dirty="0" smtClean="0"/>
              <a:t>Fast path / Slow path slicing </a:t>
            </a:r>
            <a:endParaRPr lang="en-US" dirty="0"/>
          </a:p>
          <a:p>
            <a:pPr marL="857250" lvl="1" indent="-419100">
              <a:buFont typeface="Courier New" panose="02070309020205020404" pitchFamily="49" charset="0"/>
              <a:buChar char="o"/>
            </a:pPr>
            <a:r>
              <a:rPr lang="en-US" dirty="0" smtClean="0"/>
              <a:t>Hot trace</a:t>
            </a:r>
          </a:p>
          <a:p>
            <a:pPr marL="857250" lvl="1" indent="-419100">
              <a:buFont typeface="Courier New" panose="02070309020205020404" pitchFamily="49" charset="0"/>
              <a:buChar char="o"/>
            </a:pPr>
            <a:r>
              <a:rPr lang="en-US" dirty="0" smtClean="0"/>
              <a:t>Rollback</a:t>
            </a:r>
          </a:p>
          <a:p>
            <a:pPr marL="457200" indent="-419100"/>
            <a:r>
              <a:rPr lang="en-US" dirty="0" smtClean="0"/>
              <a:t>Gorilla network processor</a:t>
            </a:r>
          </a:p>
          <a:p>
            <a:pPr marL="857250" lvl="1" indent="-419100"/>
            <a:r>
              <a:rPr lang="en-US" dirty="0"/>
              <a:t>E</a:t>
            </a:r>
            <a:r>
              <a:rPr lang="en-US" dirty="0" smtClean="0"/>
              <a:t>xploration of design space for infrastructure components</a:t>
            </a:r>
            <a:endParaRPr lang="en-US" dirty="0"/>
          </a:p>
          <a:p>
            <a:pPr marL="38100" indent="0">
              <a:buNone/>
            </a:pPr>
            <a:endParaRPr lang="en-US" dirty="0"/>
          </a:p>
          <a:p>
            <a:pPr marL="38100" lvl="0" indent="0">
              <a:buNone/>
            </a:pPr>
            <a:endParaRPr lang="en-US" dirty="0"/>
          </a:p>
        </p:txBody>
      </p:sp>
      <p:sp>
        <p:nvSpPr>
          <p:cNvPr id="2" name="Slide Number Placeholder 1"/>
          <p:cNvSpPr>
            <a:spLocks noGrp="1"/>
          </p:cNvSpPr>
          <p:nvPr>
            <p:ph type="sldNum" sz="quarter" idx="10"/>
          </p:nvPr>
        </p:nvSpPr>
        <p:spPr/>
        <p:txBody>
          <a:bodyPr/>
          <a:lstStyle/>
          <a:p>
            <a:fld id="{8AB9F5D9-A55A-4736-91E9-19D5FD05D249}" type="slidenum">
              <a:rPr lang="en-US" smtClean="0"/>
              <a:t>35</a:t>
            </a:fld>
            <a:endParaRPr lang="en-US" dirty="0"/>
          </a:p>
        </p:txBody>
      </p:sp>
      <p:sp>
        <p:nvSpPr>
          <p:cNvPr id="3" name="Title 2"/>
          <p:cNvSpPr>
            <a:spLocks noGrp="1"/>
          </p:cNvSpPr>
          <p:nvPr>
            <p:ph type="title"/>
          </p:nvPr>
        </p:nvSpPr>
        <p:spPr/>
        <p:txBody>
          <a:bodyPr/>
          <a:lstStyle/>
          <a:p>
            <a:r>
              <a:rPr lang="en-US" dirty="0" smtClean="0"/>
              <a:t>Contributions</a:t>
            </a:r>
            <a:endParaRPr lang="en-US" dirty="0"/>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571" y="152400"/>
            <a:ext cx="8458200" cy="655637"/>
          </a:xfrm>
        </p:spPr>
        <p:txBody>
          <a:bodyPr/>
          <a:lstStyle/>
          <a:p>
            <a:r>
              <a:rPr lang="en-US" dirty="0" smtClean="0"/>
              <a:t>Comparison to Closely Related Work</a:t>
            </a:r>
            <a:endParaRPr lang="en-US" dirty="0"/>
          </a:p>
        </p:txBody>
      </p:sp>
      <p:sp>
        <p:nvSpPr>
          <p:cNvPr id="4" name="Slide Number Placeholder 3"/>
          <p:cNvSpPr>
            <a:spLocks noGrp="1"/>
          </p:cNvSpPr>
          <p:nvPr>
            <p:ph type="sldNum" sz="quarter" idx="10"/>
          </p:nvPr>
        </p:nvSpPr>
        <p:spPr/>
        <p:txBody>
          <a:bodyPr/>
          <a:lstStyle/>
          <a:p>
            <a:fld id="{8AB9F5D9-A55A-4736-91E9-19D5FD05D249}" type="slidenum">
              <a:rPr lang="en-US" smtClean="0"/>
              <a:t>36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22964766"/>
              </p:ext>
            </p:extLst>
          </p:nvPr>
        </p:nvGraphicFramePr>
        <p:xfrm>
          <a:off x="457200" y="990600"/>
          <a:ext cx="8534399" cy="5740400"/>
        </p:xfrm>
        <a:graphic>
          <a:graphicData uri="http://schemas.openxmlformats.org/drawingml/2006/table">
            <a:tbl>
              <a:tblPr firstRow="1" bandRow="1">
                <a:tableStyleId>{61520FAA-784A-46C0-9306-AF174A4E0BBE}</a:tableStyleId>
              </a:tblPr>
              <a:tblGrid>
                <a:gridCol w="1828800"/>
                <a:gridCol w="3207025"/>
                <a:gridCol w="3498574"/>
              </a:tblGrid>
              <a:tr h="370840">
                <a:tc>
                  <a:txBody>
                    <a:bodyPr/>
                    <a:lstStyle/>
                    <a:p>
                      <a:endParaRPr lang="en-US" dirty="0"/>
                    </a:p>
                  </a:txBody>
                  <a:tcPr/>
                </a:tc>
                <a:tc>
                  <a:txBody>
                    <a:bodyPr/>
                    <a:lstStyle/>
                    <a:p>
                      <a:r>
                        <a:rPr lang="en-US" dirty="0" smtClean="0"/>
                        <a:t>Main feature(s)</a:t>
                      </a:r>
                      <a:endParaRPr lang="en-US" dirty="0"/>
                    </a:p>
                  </a:txBody>
                  <a:tcPr/>
                </a:tc>
                <a:tc>
                  <a:txBody>
                    <a:bodyPr/>
                    <a:lstStyle/>
                    <a:p>
                      <a:r>
                        <a:rPr lang="en-US" dirty="0" smtClean="0"/>
                        <a:t>Difference(s)</a:t>
                      </a:r>
                      <a:endParaRPr lang="en-US" dirty="0"/>
                    </a:p>
                  </a:txBody>
                  <a:tcPr/>
                </a:tc>
              </a:tr>
              <a:tr h="370840">
                <a:tc>
                  <a:txBody>
                    <a:bodyPr/>
                    <a:lstStyle/>
                    <a:p>
                      <a:r>
                        <a:rPr lang="en-US" dirty="0" smtClean="0"/>
                        <a:t>Architecture-centric HLS</a:t>
                      </a:r>
                    </a:p>
                    <a:p>
                      <a:r>
                        <a:rPr lang="en-US" dirty="0" smtClean="0"/>
                        <a:t>(e.g.,</a:t>
                      </a:r>
                      <a:r>
                        <a:rPr lang="en-US" baseline="0" dirty="0" smtClean="0"/>
                        <a:t> </a:t>
                      </a:r>
                      <a:r>
                        <a:rPr lang="en-US" dirty="0" smtClean="0"/>
                        <a:t>NISC)</a:t>
                      </a:r>
                    </a:p>
                  </a:txBody>
                  <a:tcPr/>
                </a:tc>
                <a:tc>
                  <a:txBody>
                    <a:bodyPr/>
                    <a:lstStyle/>
                    <a:p>
                      <a:r>
                        <a:rPr lang="en-US" dirty="0" smtClean="0"/>
                        <a:t>Micro-code</a:t>
                      </a:r>
                      <a:r>
                        <a:rPr lang="en-US" baseline="0" dirty="0" smtClean="0"/>
                        <a:t> generation for </a:t>
                      </a:r>
                      <a:r>
                        <a:rPr lang="en-US" baseline="0" dirty="0" err="1" smtClean="0"/>
                        <a:t>datapath</a:t>
                      </a:r>
                      <a:endParaRPr lang="en-US" dirty="0"/>
                    </a:p>
                  </a:txBody>
                  <a:tcPr/>
                </a:tc>
                <a:tc>
                  <a:txBody>
                    <a:bodyPr/>
                    <a:lstStyle/>
                    <a:p>
                      <a:r>
                        <a:rPr lang="en-US" dirty="0" smtClean="0"/>
                        <a:t>Composition</a:t>
                      </a:r>
                      <a:r>
                        <a:rPr lang="en-US" baseline="0" dirty="0" smtClean="0"/>
                        <a:t> / MT</a:t>
                      </a:r>
                      <a:r>
                        <a:rPr lang="en-US" dirty="0" smtClean="0"/>
                        <a:t> </a:t>
                      </a:r>
                      <a:r>
                        <a:rPr lang="en-US" baseline="0" dirty="0" smtClean="0"/>
                        <a:t>/ refinement</a:t>
                      </a:r>
                      <a:endParaRPr lang="en-US" dirty="0"/>
                    </a:p>
                  </a:txBody>
                  <a:tcPr/>
                </a:tc>
              </a:tr>
              <a:tr h="370840">
                <a:tc>
                  <a:txBody>
                    <a:bodyPr/>
                    <a:lstStyle/>
                    <a:p>
                      <a:r>
                        <a:rPr lang="en-US" dirty="0" smtClean="0"/>
                        <a:t>Multi-level HLS SDF (</a:t>
                      </a:r>
                      <a:r>
                        <a:rPr lang="en-US" dirty="0" err="1" smtClean="0"/>
                        <a:t>e.g</a:t>
                      </a:r>
                      <a:r>
                        <a:rPr lang="en-US" dirty="0" smtClean="0"/>
                        <a:t>,</a:t>
                      </a:r>
                      <a:r>
                        <a:rPr lang="en-US" baseline="0" dirty="0" smtClean="0"/>
                        <a:t> </a:t>
                      </a:r>
                      <a:r>
                        <a:rPr lang="en-US" dirty="0" err="1" smtClean="0"/>
                        <a:t>J.Cong</a:t>
                      </a:r>
                      <a:r>
                        <a:rPr lang="en-US" baseline="0" dirty="0" smtClean="0"/>
                        <a:t> DATE 2012)</a:t>
                      </a:r>
                      <a:endParaRPr lang="en-US" dirty="0"/>
                    </a:p>
                  </a:txBody>
                  <a:tcPr/>
                </a:tc>
                <a:tc>
                  <a:txBody>
                    <a:bodyPr/>
                    <a:lstStyle/>
                    <a:p>
                      <a:r>
                        <a:rPr lang="en-US" dirty="0" smtClean="0"/>
                        <a:t>Compile time scheduling</a:t>
                      </a:r>
                      <a:endParaRPr lang="en-US" dirty="0"/>
                    </a:p>
                  </a:txBody>
                  <a:tcPr/>
                </a:tc>
                <a:tc>
                  <a:txBody>
                    <a:bodyPr/>
                    <a:lstStyle/>
                    <a:p>
                      <a:r>
                        <a:rPr lang="en-US" dirty="0" smtClean="0"/>
                        <a:t>Offload-MT / variable latency kernels </a:t>
                      </a:r>
                      <a:endParaRPr lang="en-US" dirty="0"/>
                    </a:p>
                  </a:txBody>
                  <a:tcPr/>
                </a:tc>
              </a:tr>
              <a:tr h="370840">
                <a:tc>
                  <a:txBody>
                    <a:bodyPr/>
                    <a:lstStyle/>
                    <a:p>
                      <a:r>
                        <a:rPr lang="en-US" dirty="0" smtClean="0"/>
                        <a:t>Streaming-based</a:t>
                      </a:r>
                      <a:r>
                        <a:rPr lang="en-US" baseline="0" dirty="0" smtClean="0"/>
                        <a:t> HDL (e.g., Streams-C)</a:t>
                      </a:r>
                      <a:endParaRPr lang="en-US" dirty="0"/>
                    </a:p>
                  </a:txBody>
                  <a:tcPr/>
                </a:tc>
                <a:tc>
                  <a:txBody>
                    <a:bodyPr/>
                    <a:lstStyle/>
                    <a:p>
                      <a:r>
                        <a:rPr lang="en-US" dirty="0" smtClean="0"/>
                        <a:t>Sequential nodes</a:t>
                      </a:r>
                      <a:r>
                        <a:rPr lang="en-US" baseline="0" dirty="0" smtClean="0"/>
                        <a:t> connected through streaming pipes</a:t>
                      </a:r>
                      <a:endParaRPr lang="en-US" dirty="0"/>
                    </a:p>
                  </a:txBody>
                  <a:tcPr/>
                </a:tc>
                <a:tc>
                  <a:txBody>
                    <a:bodyPr/>
                    <a:lstStyle/>
                    <a:p>
                      <a:r>
                        <a:rPr lang="en-US" dirty="0" smtClean="0"/>
                        <a:t>Offload-MT / refinement</a:t>
                      </a:r>
                      <a:endParaRPr lang="en-US" dirty="0"/>
                    </a:p>
                  </a:txBody>
                  <a:tcPr/>
                </a:tc>
              </a:tr>
              <a:tr h="370840">
                <a:tc>
                  <a:txBody>
                    <a:bodyPr/>
                    <a:lstStyle/>
                    <a:p>
                      <a:r>
                        <a:rPr lang="en-US" dirty="0" smtClean="0"/>
                        <a:t>Hardware</a:t>
                      </a:r>
                      <a:r>
                        <a:rPr lang="en-US" baseline="0" dirty="0" smtClean="0"/>
                        <a:t> generators </a:t>
                      </a:r>
                      <a:r>
                        <a:rPr lang="en-US" smtClean="0"/>
                        <a:t>(Genesis) </a:t>
                      </a:r>
                      <a:endParaRPr lang="en-US" dirty="0"/>
                    </a:p>
                  </a:txBody>
                  <a:tcPr/>
                </a:tc>
                <a:tc>
                  <a:txBody>
                    <a:bodyPr/>
                    <a:lstStyle/>
                    <a:p>
                      <a:r>
                        <a:rPr lang="en-US" dirty="0" smtClean="0"/>
                        <a:t>Hardware</a:t>
                      </a:r>
                      <a:r>
                        <a:rPr lang="en-US" baseline="0" dirty="0" smtClean="0"/>
                        <a:t> parameterization</a:t>
                      </a:r>
                      <a:endParaRPr lang="en-US" dirty="0"/>
                    </a:p>
                  </a:txBody>
                  <a:tcPr/>
                </a:tc>
                <a:tc>
                  <a:txBody>
                    <a:bodyPr/>
                    <a:lstStyle/>
                    <a:p>
                      <a:r>
                        <a:rPr lang="en-US" dirty="0" smtClean="0"/>
                        <a:t>Composition / refinement</a:t>
                      </a:r>
                      <a:endParaRPr lang="en-US" dirty="0"/>
                    </a:p>
                  </a:txBody>
                  <a:tcPr/>
                </a:tc>
              </a:tr>
              <a:tr h="370840">
                <a:tc>
                  <a:txBody>
                    <a:bodyPr/>
                    <a:lstStyle/>
                    <a:p>
                      <a:r>
                        <a:rPr lang="en-US" dirty="0" smtClean="0"/>
                        <a:t>Chisel/</a:t>
                      </a:r>
                      <a:r>
                        <a:rPr lang="en-US" dirty="0" err="1" smtClean="0"/>
                        <a:t>Bluespec</a:t>
                      </a:r>
                      <a:r>
                        <a:rPr lang="en-US" dirty="0" smtClean="0"/>
                        <a:t> (</a:t>
                      </a:r>
                      <a:r>
                        <a:rPr lang="en-US" dirty="0" err="1" smtClean="0"/>
                        <a:t>Bakrak</a:t>
                      </a:r>
                      <a:r>
                        <a:rPr lang="en-US" dirty="0" smtClean="0"/>
                        <a:t>/</a:t>
                      </a:r>
                      <a:r>
                        <a:rPr lang="en-US" dirty="0" err="1" smtClean="0"/>
                        <a:t>Arvind</a:t>
                      </a:r>
                      <a:r>
                        <a:rPr lang="en-US" dirty="0" smtClean="0"/>
                        <a:t>)</a:t>
                      </a:r>
                      <a:endParaRPr lang="en-US" dirty="0"/>
                    </a:p>
                  </a:txBody>
                  <a:tcPr/>
                </a:tc>
                <a:tc>
                  <a:txBody>
                    <a:bodyPr/>
                    <a:lstStyle/>
                    <a:p>
                      <a:r>
                        <a:rPr lang="en-US" dirty="0" smtClean="0"/>
                        <a:t>Modern language features – atomic rules (</a:t>
                      </a:r>
                      <a:r>
                        <a:rPr lang="en-US" dirty="0" err="1" smtClean="0"/>
                        <a:t>Bluespec</a:t>
                      </a:r>
                      <a:r>
                        <a:rPr lang="en-US" dirty="0" smtClean="0"/>
                        <a:t> only)</a:t>
                      </a:r>
                      <a:endParaRPr lang="en-US" dirty="0"/>
                    </a:p>
                  </a:txBody>
                  <a:tcPr/>
                </a:tc>
                <a:tc>
                  <a:txBody>
                    <a:bodyPr/>
                    <a:lstStyle/>
                    <a:p>
                      <a:r>
                        <a:rPr lang="en-US" dirty="0" smtClean="0"/>
                        <a:t>Offload</a:t>
                      </a:r>
                      <a:r>
                        <a:rPr lang="en-US" baseline="0" dirty="0" smtClean="0"/>
                        <a:t> operation-MT </a:t>
                      </a:r>
                      <a:r>
                        <a:rPr lang="en-US" dirty="0" smtClean="0"/>
                        <a:t>/ refinement</a:t>
                      </a:r>
                      <a:endParaRPr lang="en-US" dirty="0"/>
                    </a:p>
                  </a:txBody>
                  <a:tcPr/>
                </a:tc>
              </a:tr>
              <a:tr h="370840">
                <a:tc>
                  <a:txBody>
                    <a:bodyPr/>
                    <a:lstStyle/>
                    <a:p>
                      <a:r>
                        <a:rPr lang="en-US" dirty="0" smtClean="0"/>
                        <a:t>TRS-based refinement (</a:t>
                      </a:r>
                      <a:r>
                        <a:rPr lang="en-US" dirty="0" err="1" smtClean="0"/>
                        <a:t>Arvind</a:t>
                      </a:r>
                      <a:r>
                        <a:rPr lang="en-US" dirty="0" smtClean="0"/>
                        <a:t>)</a:t>
                      </a:r>
                      <a:endParaRPr lang="en-US" dirty="0"/>
                    </a:p>
                  </a:txBody>
                  <a:tcPr/>
                </a:tc>
                <a:tc>
                  <a:txBody>
                    <a:bodyPr/>
                    <a:lstStyle/>
                    <a:p>
                      <a:r>
                        <a:rPr lang="en-US" dirty="0" smtClean="0"/>
                        <a:t>Automatic refinement through</a:t>
                      </a:r>
                      <a:r>
                        <a:rPr lang="en-US" baseline="0" dirty="0" smtClean="0"/>
                        <a:t> rule combining and rule scheduling</a:t>
                      </a:r>
                      <a:endParaRPr lang="en-US" dirty="0"/>
                    </a:p>
                  </a:txBody>
                  <a:tcPr/>
                </a:tc>
                <a:tc>
                  <a:txBody>
                    <a:bodyPr/>
                    <a:lstStyle/>
                    <a:p>
                      <a:r>
                        <a:rPr lang="en-US" baseline="0" dirty="0" smtClean="0"/>
                        <a:t>Programming model – Profile-based refinements vs. compile-time </a:t>
                      </a:r>
                      <a:endParaRPr lang="en-US" dirty="0"/>
                    </a:p>
                  </a:txBody>
                  <a:tcPr/>
                </a:tc>
              </a:tr>
              <a:tr h="370840">
                <a:tc>
                  <a:txBody>
                    <a:bodyPr/>
                    <a:lstStyle/>
                    <a:p>
                      <a:r>
                        <a:rPr lang="en-US" dirty="0" smtClean="0"/>
                        <a:t>Hardware patterns (</a:t>
                      </a:r>
                      <a:r>
                        <a:rPr lang="en-US" dirty="0" err="1" smtClean="0"/>
                        <a:t>Bakrak</a:t>
                      </a:r>
                      <a:r>
                        <a:rPr lang="en-US" dirty="0" smtClean="0"/>
                        <a:t>)</a:t>
                      </a:r>
                      <a:endParaRPr lang="en-US" dirty="0"/>
                    </a:p>
                  </a:txBody>
                  <a:tcPr/>
                </a:tc>
                <a:tc>
                  <a:txBody>
                    <a:bodyPr/>
                    <a:lstStyle/>
                    <a:p>
                      <a:r>
                        <a:rPr lang="en-US" dirty="0" smtClean="0"/>
                        <a:t>Use common</a:t>
                      </a:r>
                      <a:r>
                        <a:rPr lang="en-US" baseline="0" dirty="0" smtClean="0"/>
                        <a:t> patterns in the design as a based parameterized hardware</a:t>
                      </a:r>
                      <a:endParaRPr lang="en-US" dirty="0"/>
                    </a:p>
                  </a:txBody>
                  <a:tcPr/>
                </a:tc>
                <a:tc>
                  <a:txBody>
                    <a:bodyPr/>
                    <a:lstStyle/>
                    <a:p>
                      <a:r>
                        <a:rPr lang="en-US" baseline="0" dirty="0" smtClean="0"/>
                        <a:t>Composition / Profile-based refinements </a:t>
                      </a:r>
                      <a:endParaRPr lang="en-US" dirty="0"/>
                    </a:p>
                  </a:txBody>
                  <a:tcPr/>
                </a:tc>
              </a:tr>
              <a:tr h="370840">
                <a:tc>
                  <a:txBody>
                    <a:bodyPr/>
                    <a:lstStyle/>
                    <a:p>
                      <a:r>
                        <a:rPr lang="en-US" dirty="0" err="1" smtClean="0"/>
                        <a:t>Magilla</a:t>
                      </a:r>
                      <a:r>
                        <a:rPr lang="en-US" dirty="0" smtClean="0"/>
                        <a:t> (</a:t>
                      </a:r>
                      <a:r>
                        <a:rPr lang="en-US" dirty="0" err="1" smtClean="0"/>
                        <a:t>Avici</a:t>
                      </a:r>
                      <a:r>
                        <a:rPr lang="en-US" dirty="0" smtClean="0"/>
                        <a:t>)</a:t>
                      </a:r>
                      <a:endParaRPr lang="en-US" dirty="0"/>
                    </a:p>
                  </a:txBody>
                  <a:tcPr/>
                </a:tc>
                <a:tc>
                  <a:txBody>
                    <a:bodyPr/>
                    <a:lstStyle/>
                    <a:p>
                      <a:r>
                        <a:rPr lang="en-US" dirty="0" smtClean="0"/>
                        <a:t>FPGA-based networking</a:t>
                      </a:r>
                      <a:endParaRPr lang="en-US" dirty="0"/>
                    </a:p>
                  </a:txBody>
                  <a:tcPr/>
                </a:tc>
                <a:tc>
                  <a:txBody>
                    <a:bodyPr/>
                    <a:lstStyle/>
                    <a:p>
                      <a:r>
                        <a:rPr lang="en-US" dirty="0" smtClean="0"/>
                        <a:t>Composition </a:t>
                      </a:r>
                      <a:r>
                        <a:rPr lang="en-US" baseline="0" dirty="0" smtClean="0"/>
                        <a:t>/ refinement</a:t>
                      </a:r>
                      <a:endParaRPr lang="en-US" dirty="0"/>
                    </a:p>
                  </a:txBody>
                  <a:tcPr/>
                </a:tc>
              </a:tr>
              <a:tr h="370840">
                <a:tc>
                  <a:txBody>
                    <a:bodyPr/>
                    <a:lstStyle/>
                    <a:p>
                      <a:r>
                        <a:rPr lang="en-US" dirty="0" smtClean="0"/>
                        <a:t>Modern HLS (e.g. </a:t>
                      </a:r>
                      <a:r>
                        <a:rPr lang="en-US" dirty="0" err="1" smtClean="0"/>
                        <a:t>Vivado</a:t>
                      </a:r>
                      <a:r>
                        <a:rPr lang="en-US" dirty="0" smtClean="0"/>
                        <a:t>)</a:t>
                      </a:r>
                      <a:endParaRPr lang="en-US" dirty="0"/>
                    </a:p>
                  </a:txBody>
                  <a:tcPr/>
                </a:tc>
                <a:tc>
                  <a:txBody>
                    <a:bodyPr/>
                    <a:lstStyle/>
                    <a:p>
                      <a:r>
                        <a:rPr lang="en-US" dirty="0" smtClean="0"/>
                        <a:t>Micro-architecture</a:t>
                      </a:r>
                      <a:r>
                        <a:rPr lang="en-US" baseline="0" dirty="0" smtClean="0"/>
                        <a:t> directives</a:t>
                      </a:r>
                      <a:endParaRPr lang="en-US" dirty="0"/>
                    </a:p>
                  </a:txBody>
                  <a:tcPr/>
                </a:tc>
                <a:tc>
                  <a:txBody>
                    <a:bodyPr/>
                    <a:lstStyle/>
                    <a:p>
                      <a:r>
                        <a:rPr lang="en-US" dirty="0" smtClean="0"/>
                        <a:t>Offload-MT/Refinement</a:t>
                      </a:r>
                      <a:endParaRPr lang="en-US" dirty="0"/>
                    </a:p>
                  </a:txBody>
                  <a:tcPr/>
                </a:tc>
              </a:tr>
            </a:tbl>
          </a:graphicData>
        </a:graphic>
      </p:graphicFrame>
    </p:spTree>
    <p:extLst>
      <p:ext uri="{BB962C8B-B14F-4D97-AF65-F5344CB8AC3E}">
        <p14:creationId xmlns:p14="http://schemas.microsoft.com/office/powerpoint/2010/main" val="39661256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285750" y="127698"/>
            <a:ext cx="8229600" cy="738633"/>
          </a:xfrm>
          <a:prstGeom prst="rect">
            <a:avLst/>
          </a:prstGeom>
        </p:spPr>
        <p:txBody>
          <a:bodyPr lIns="91425" tIns="91425" rIns="91425" bIns="91425" anchor="b" anchorCtr="0">
            <a:spAutoFit/>
          </a:bodyPr>
          <a:lstStyle/>
          <a:p>
            <a:pPr>
              <a:buNone/>
            </a:pPr>
            <a:r>
              <a:rPr lang="x-none" dirty="0"/>
              <a:t>Future </a:t>
            </a:r>
            <a:r>
              <a:rPr lang="en-US" dirty="0" smtClean="0"/>
              <a:t>W</a:t>
            </a:r>
            <a:r>
              <a:rPr lang="x-none" dirty="0" smtClean="0"/>
              <a:t>ork</a:t>
            </a:r>
            <a:endParaRPr lang="x-none" dirty="0"/>
          </a:p>
        </p:txBody>
      </p:sp>
      <p:sp>
        <p:nvSpPr>
          <p:cNvPr id="400" name="Shape 400"/>
          <p:cNvSpPr txBox="1">
            <a:spLocks noGrp="1"/>
          </p:cNvSpPr>
          <p:nvPr>
            <p:ph type="body" idx="1"/>
          </p:nvPr>
        </p:nvSpPr>
        <p:spPr>
          <a:xfrm>
            <a:off x="457200" y="1295400"/>
            <a:ext cx="8458200" cy="2959754"/>
          </a:xfrm>
          <a:prstGeom prst="rect">
            <a:avLst/>
          </a:prstGeom>
        </p:spPr>
        <p:txBody>
          <a:bodyPr wrap="square" lIns="91425" tIns="91425" rIns="91425" bIns="91425" anchor="t" anchorCtr="0">
            <a:spAutoFit/>
          </a:bodyPr>
          <a:lstStyle/>
          <a:p>
            <a:r>
              <a:rPr lang="en-US" sz="2800" dirty="0" smtClean="0"/>
              <a:t>Implement some important refinement rules</a:t>
            </a:r>
            <a:endParaRPr lang="en-US" dirty="0" smtClean="0"/>
          </a:p>
          <a:p>
            <a:pPr lvl="1"/>
            <a:r>
              <a:rPr lang="en-US" dirty="0" smtClean="0"/>
              <a:t>Replicate/Multi-thread/Pipeline/Offload/Combined rules</a:t>
            </a:r>
          </a:p>
          <a:p>
            <a:r>
              <a:rPr lang="en-US" sz="2800" dirty="0" smtClean="0"/>
              <a:t>Add </a:t>
            </a:r>
            <a:r>
              <a:rPr lang="en-US" sz="2800" smtClean="0"/>
              <a:t>support for multi-stage </a:t>
            </a:r>
            <a:r>
              <a:rPr lang="en-US" sz="2800" dirty="0" smtClean="0"/>
              <a:t>computation</a:t>
            </a:r>
            <a:r>
              <a:rPr lang="en-US" dirty="0" smtClean="0"/>
              <a:t> </a:t>
            </a:r>
            <a:endParaRPr lang="en-US" sz="2800" dirty="0" smtClean="0"/>
          </a:p>
          <a:p>
            <a:r>
              <a:rPr lang="en-US" sz="2800" dirty="0" smtClean="0"/>
              <a:t>Compare refinement with a generic optimization algorithm (e.g., hill climbing)</a:t>
            </a:r>
            <a:endParaRPr lang="en-US" sz="2800" dirty="0"/>
          </a:p>
          <a:p>
            <a:pPr marL="457200" lvl="1" indent="0">
              <a:buNone/>
            </a:pPr>
            <a:endParaRPr lang="en-US" dirty="0"/>
          </a:p>
        </p:txBody>
      </p:sp>
      <p:sp>
        <p:nvSpPr>
          <p:cNvPr id="2" name="Slide Number Placeholder 1"/>
          <p:cNvSpPr>
            <a:spLocks noGrp="1"/>
          </p:cNvSpPr>
          <p:nvPr>
            <p:ph type="sldNum" sz="quarter" idx="10"/>
          </p:nvPr>
        </p:nvSpPr>
        <p:spPr/>
        <p:txBody>
          <a:bodyPr/>
          <a:lstStyle/>
          <a:p>
            <a:fld id="{8AB9F5D9-A55A-4736-91E9-19D5FD05D249}" type="slidenum">
              <a:rPr lang="en-US" smtClean="0"/>
              <a:t>37</a:t>
            </a:fld>
            <a:endParaRPr lang="en-US" dirty="0"/>
          </a:p>
        </p:txBody>
      </p:sp>
    </p:spTree>
    <p:extLst>
      <p:ext uri="{BB962C8B-B14F-4D97-AF65-F5344CB8AC3E}">
        <p14:creationId xmlns:p14="http://schemas.microsoft.com/office/powerpoint/2010/main" val="4289944563"/>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316874" y="152400"/>
            <a:ext cx="8229600" cy="738633"/>
          </a:xfrm>
          <a:prstGeom prst="rect">
            <a:avLst/>
          </a:prstGeom>
        </p:spPr>
        <p:txBody>
          <a:bodyPr lIns="91425" tIns="91425" rIns="91425" bIns="91425" anchor="b" anchorCtr="0">
            <a:spAutoFit/>
          </a:bodyPr>
          <a:lstStyle/>
          <a:p>
            <a:pPr>
              <a:buNone/>
            </a:pPr>
            <a:r>
              <a:rPr lang="x-none" dirty="0"/>
              <a:t>Evaluation </a:t>
            </a:r>
            <a:r>
              <a:rPr lang="en-US" dirty="0"/>
              <a:t>M</a:t>
            </a:r>
            <a:r>
              <a:rPr lang="x-none" dirty="0" smtClean="0"/>
              <a:t>ethodology</a:t>
            </a:r>
            <a:endParaRPr lang="x-none" dirty="0"/>
          </a:p>
        </p:txBody>
      </p:sp>
      <p:sp>
        <p:nvSpPr>
          <p:cNvPr id="227" name="Shape 227"/>
          <p:cNvSpPr txBox="1">
            <a:spLocks noGrp="1"/>
          </p:cNvSpPr>
          <p:nvPr>
            <p:ph type="body" idx="1"/>
          </p:nvPr>
        </p:nvSpPr>
        <p:spPr>
          <a:xfrm>
            <a:off x="457200" y="1219200"/>
            <a:ext cx="8229600" cy="406262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en-US" sz="2400" smtClean="0"/>
              <a:t>Verilog-level simulation / power estimation</a:t>
            </a:r>
          </a:p>
          <a:p>
            <a:pPr marL="457200" lvl="0" indent="-419100" rtl="0">
              <a:buClr>
                <a:srgbClr val="000000"/>
              </a:buClr>
              <a:buSzPct val="166666"/>
              <a:buFont typeface="Arial"/>
              <a:buChar char="•"/>
            </a:pPr>
            <a:r>
              <a:rPr lang="en-US" sz="2400" dirty="0" smtClean="0"/>
              <a:t>Performance</a:t>
            </a:r>
          </a:p>
          <a:p>
            <a:pPr marL="857250" lvl="1" indent="-419100">
              <a:buFont typeface="Courier New" panose="02070309020205020404" pitchFamily="49" charset="0"/>
              <a:buChar char="o"/>
            </a:pPr>
            <a:r>
              <a:rPr lang="en-US" sz="2000" dirty="0" smtClean="0"/>
              <a:t>Throughput</a:t>
            </a:r>
          </a:p>
          <a:p>
            <a:pPr marL="857250" lvl="1" indent="-419100">
              <a:buFont typeface="Courier New" panose="02070309020205020404" pitchFamily="49" charset="0"/>
              <a:buChar char="o"/>
            </a:pPr>
            <a:r>
              <a:rPr lang="en-US" sz="2000" dirty="0" smtClean="0"/>
              <a:t>Energy </a:t>
            </a:r>
            <a:r>
              <a:rPr lang="en-US" sz="2000" dirty="0"/>
              <a:t>efficiency: </a:t>
            </a:r>
            <a:r>
              <a:rPr lang="en-US" sz="2000" dirty="0" smtClean="0"/>
              <a:t>throughput/power</a:t>
            </a:r>
          </a:p>
          <a:p>
            <a:pPr marL="457200" lvl="0" indent="-419100" rtl="0">
              <a:buClr>
                <a:srgbClr val="000000"/>
              </a:buClr>
              <a:buSzPct val="166666"/>
              <a:buFont typeface="Arial"/>
              <a:buChar char="•"/>
            </a:pPr>
            <a:r>
              <a:rPr lang="en-US" sz="2400" dirty="0" smtClean="0"/>
              <a:t>Productivity</a:t>
            </a:r>
          </a:p>
          <a:p>
            <a:pPr marL="857250" lvl="1" indent="-419100">
              <a:buFont typeface="Courier New" panose="02070309020205020404" pitchFamily="49" charset="0"/>
              <a:buChar char="o"/>
            </a:pPr>
            <a:r>
              <a:rPr lang="en-US" sz="2000" dirty="0" smtClean="0"/>
              <a:t>Code </a:t>
            </a:r>
            <a:r>
              <a:rPr lang="en-US" sz="2000" dirty="0"/>
              <a:t>conciseness </a:t>
            </a:r>
            <a:endParaRPr lang="en-US" sz="2000" dirty="0">
              <a:solidFill>
                <a:srgbClr val="FF0000"/>
              </a:solidFill>
            </a:endParaRPr>
          </a:p>
          <a:p>
            <a:pPr marL="857250" lvl="1" indent="-419100">
              <a:buFont typeface="Courier New" panose="02070309020205020404" pitchFamily="49" charset="0"/>
              <a:buChar char="o"/>
            </a:pPr>
            <a:r>
              <a:rPr lang="en-US" sz="2000" dirty="0" smtClean="0"/>
              <a:t>Performance refinement map </a:t>
            </a:r>
          </a:p>
          <a:p>
            <a:pPr marL="1257300" lvl="2" indent="-419100">
              <a:buFont typeface="Wingdings" panose="05000000000000000000" pitchFamily="2" charset="2"/>
              <a:buChar char="§"/>
            </a:pPr>
            <a:r>
              <a:rPr lang="en-US" sz="1800" dirty="0"/>
              <a:t>P</a:t>
            </a:r>
            <a:r>
              <a:rPr lang="en-US" sz="1800" dirty="0" smtClean="0"/>
              <a:t>erformance improvement just by applying predefined rules</a:t>
            </a:r>
          </a:p>
          <a:p>
            <a:pPr marL="438150" lvl="1" indent="0">
              <a:buSzPct val="166666"/>
              <a:buNone/>
            </a:pPr>
            <a:endParaRPr lang="x-none" sz="1800" dirty="0"/>
          </a:p>
          <a:p>
            <a:endParaRPr lang="x-none" sz="2400" dirty="0"/>
          </a:p>
        </p:txBody>
      </p:sp>
      <p:sp>
        <p:nvSpPr>
          <p:cNvPr id="2" name="Slide Number Placeholder 1"/>
          <p:cNvSpPr>
            <a:spLocks noGrp="1"/>
          </p:cNvSpPr>
          <p:nvPr>
            <p:ph type="sldNum" sz="quarter" idx="10"/>
          </p:nvPr>
        </p:nvSpPr>
        <p:spPr/>
        <p:txBody>
          <a:bodyPr/>
          <a:lstStyle/>
          <a:p>
            <a:fld id="{8AB9F5D9-A55A-4736-91E9-19D5FD05D249}" type="slidenum">
              <a:rPr lang="en-US" smtClean="0"/>
              <a:t>38</a:t>
            </a:fld>
            <a:endParaRPr lang="en-US" dirty="0"/>
          </a:p>
        </p:txBody>
      </p:sp>
    </p:spTree>
    <p:extLst>
      <p:ext uri="{BB962C8B-B14F-4D97-AF65-F5344CB8AC3E}">
        <p14:creationId xmlns:p14="http://schemas.microsoft.com/office/powerpoint/2010/main" val="2449006429"/>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xfrm>
            <a:off x="285750" y="152400"/>
            <a:ext cx="8229600" cy="738633"/>
          </a:xfrm>
          <a:prstGeom prst="rect">
            <a:avLst/>
          </a:prstGeom>
        </p:spPr>
        <p:txBody>
          <a:bodyPr lIns="91425" tIns="91425" rIns="91425" bIns="91425" anchor="b" anchorCtr="0">
            <a:spAutoFit/>
          </a:bodyPr>
          <a:lstStyle/>
          <a:p>
            <a:pPr>
              <a:buNone/>
            </a:pPr>
            <a:r>
              <a:rPr lang="x-none" dirty="0" smtClean="0"/>
              <a:t>Gant</a:t>
            </a:r>
            <a:r>
              <a:rPr lang="en-US" dirty="0" smtClean="0"/>
              <a:t>t</a:t>
            </a:r>
            <a:r>
              <a:rPr lang="x-none" dirty="0" smtClean="0"/>
              <a:t> </a:t>
            </a:r>
            <a:r>
              <a:rPr lang="en-US" dirty="0" smtClean="0"/>
              <a:t>C</a:t>
            </a:r>
            <a:r>
              <a:rPr lang="x-none" dirty="0" smtClean="0"/>
              <a:t>hart</a:t>
            </a:r>
            <a:endParaRPr lang="x-none" dirty="0"/>
          </a:p>
        </p:txBody>
      </p:sp>
      <p:graphicFrame>
        <p:nvGraphicFramePr>
          <p:cNvPr id="2" name="Table 1"/>
          <p:cNvGraphicFramePr>
            <a:graphicFrameLocks noGrp="1"/>
          </p:cNvGraphicFramePr>
          <p:nvPr>
            <p:extLst>
              <p:ext uri="{D42A27DB-BD31-4B8C-83A1-F6EECF244321}">
                <p14:modId xmlns:p14="http://schemas.microsoft.com/office/powerpoint/2010/main" val="4151799143"/>
              </p:ext>
            </p:extLst>
          </p:nvPr>
        </p:nvGraphicFramePr>
        <p:xfrm>
          <a:off x="380999" y="1981200"/>
          <a:ext cx="8458201" cy="3388360"/>
        </p:xfrm>
        <a:graphic>
          <a:graphicData uri="http://schemas.openxmlformats.org/drawingml/2006/table">
            <a:tbl>
              <a:tblPr firstRow="1" bandRow="1">
                <a:tableStyleId>{61520FAA-784A-46C0-9306-AF174A4E0BBE}</a:tableStyleId>
              </a:tblPr>
              <a:tblGrid>
                <a:gridCol w="1490945"/>
                <a:gridCol w="567979"/>
                <a:gridCol w="638976"/>
                <a:gridCol w="709974"/>
                <a:gridCol w="638976"/>
                <a:gridCol w="709974"/>
                <a:gridCol w="618483"/>
                <a:gridCol w="711437"/>
                <a:gridCol w="790486"/>
                <a:gridCol w="869534"/>
                <a:gridCol w="711437"/>
              </a:tblGrid>
              <a:tr h="370840">
                <a:tc>
                  <a:txBody>
                    <a:bodyPr/>
                    <a:lstStyle/>
                    <a:p>
                      <a:r>
                        <a:rPr lang="en-US" dirty="0" smtClean="0"/>
                        <a:t>Task/Month</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c>
                  <a:txBody>
                    <a:bodyPr/>
                    <a:lstStyle/>
                    <a:p>
                      <a:r>
                        <a:rPr lang="en-US" dirty="0" smtClean="0"/>
                        <a:t>10</a:t>
                      </a:r>
                      <a:endParaRPr lang="en-US" dirty="0"/>
                    </a:p>
                  </a:txBody>
                  <a:tcPr/>
                </a:tc>
              </a:tr>
              <a:tr h="370840">
                <a:tc>
                  <a:txBody>
                    <a:bodyPr/>
                    <a:lstStyle/>
                    <a:p>
                      <a:r>
                        <a:rPr lang="en-US" dirty="0" smtClean="0"/>
                        <a:t>Composition</a:t>
                      </a:r>
                      <a:r>
                        <a:rPr lang="en-US" baseline="0" dirty="0" smtClean="0"/>
                        <a:t> Functions</a:t>
                      </a:r>
                      <a:endParaRPr lang="en-US" dirty="0"/>
                    </a:p>
                  </a:txBody>
                  <a:tcPr/>
                </a:tc>
                <a:tc>
                  <a:txBody>
                    <a:bodyPr/>
                    <a:lstStyle/>
                    <a:p>
                      <a:endParaRPr lang="en-US" dirty="0"/>
                    </a:p>
                  </a:txBody>
                  <a:tcPr>
                    <a:solidFill>
                      <a:schemeClr val="bg2"/>
                    </a:solidFill>
                  </a:tcPr>
                </a:tc>
                <a:tc>
                  <a:txBody>
                    <a:bodyPr/>
                    <a:lstStyle/>
                    <a:p>
                      <a:endParaRPr lang="en-US" sz="1400" b="0" i="0" u="none" strike="noStrike" cap="none" baseline="0" dirty="0">
                        <a:solidFill>
                          <a:schemeClr val="tx1"/>
                        </a:solidFill>
                        <a:latin typeface="+mn-lt"/>
                        <a:ea typeface="+mn-ea"/>
                        <a:cs typeface="+mn-cs"/>
                        <a:sym typeface="Arial"/>
                        <a:rtl val="0"/>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Implement Page Rank/K-means</a:t>
                      </a:r>
                      <a:endParaRPr lang="en-US" dirty="0"/>
                    </a:p>
                  </a:txBody>
                  <a:tcPr/>
                </a:tc>
                <a:tc>
                  <a:txBody>
                    <a:bodyPr/>
                    <a:lstStyle/>
                    <a:p>
                      <a:endParaRPr lang="en-US" dirty="0"/>
                    </a:p>
                  </a:txBody>
                  <a:tcPr>
                    <a:solidFill>
                      <a:schemeClr val="bg1"/>
                    </a:solidFill>
                  </a:tcPr>
                </a:tc>
                <a:tc>
                  <a:txBody>
                    <a:bodyPr/>
                    <a:lstStyle/>
                    <a:p>
                      <a:endParaRPr lang="en-US" sz="1400" b="0" i="0" u="none" strike="noStrike" cap="none" baseline="0" dirty="0">
                        <a:solidFill>
                          <a:schemeClr val="tx1"/>
                        </a:solidFill>
                        <a:latin typeface="+mn-lt"/>
                        <a:ea typeface="+mn-ea"/>
                        <a:cs typeface="+mn-cs"/>
                        <a:sym typeface="Arial"/>
                        <a:rtl val="0"/>
                      </a:endParaRPr>
                    </a:p>
                  </a:txBody>
                  <a:tcPr>
                    <a:solidFill>
                      <a:schemeClr val="bg2"/>
                    </a:solidFill>
                  </a:tcPr>
                </a:tc>
                <a:tc>
                  <a:txBody>
                    <a:bodyPr/>
                    <a:lstStyle/>
                    <a:p>
                      <a:endParaRPr lang="en-US" dirty="0"/>
                    </a:p>
                  </a:txBody>
                  <a:tcPr>
                    <a:solidFill>
                      <a:schemeClr val="bg2"/>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Implement some important refinement rules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chemeClr val="bg1"/>
                    </a:solidFill>
                  </a:tcPr>
                </a:tc>
                <a:tc>
                  <a:txBody>
                    <a:bodyPr/>
                    <a:lstStyle/>
                    <a:p>
                      <a:endParaRPr lang="en-US" dirty="0"/>
                    </a:p>
                  </a:txBody>
                  <a:tcPr>
                    <a:solidFill>
                      <a:schemeClr val="bg2"/>
                    </a:solidFill>
                  </a:tcPr>
                </a:tc>
                <a:tc>
                  <a:txBody>
                    <a:bodyPr/>
                    <a:lstStyle/>
                    <a:p>
                      <a:endParaRPr lang="en-US" dirty="0"/>
                    </a:p>
                  </a:txBody>
                  <a:tcPr>
                    <a:solidFill>
                      <a:schemeClr val="bg2"/>
                    </a:solidFill>
                  </a:tcPr>
                </a:tc>
                <a:tc>
                  <a:txBody>
                    <a:bodyPr/>
                    <a:lstStyle/>
                    <a:p>
                      <a:endParaRPr lang="en-US" dirty="0"/>
                    </a:p>
                  </a:txBody>
                  <a:tcPr>
                    <a:solidFill>
                      <a:schemeClr val="bg1"/>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04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Performance refinement map</a:t>
                      </a:r>
                      <a:endParaRPr lang="en-US" dirty="0" smtClean="0"/>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2"/>
                    </a:solidFill>
                  </a:tcPr>
                </a:tc>
                <a:tc>
                  <a:txBody>
                    <a:bodyPr/>
                    <a:lstStyle/>
                    <a:p>
                      <a:endParaRPr lang="en-US" sz="1400" b="0" i="0" u="none" strike="noStrike" cap="none" baseline="0" dirty="0">
                        <a:solidFill>
                          <a:schemeClr val="tx1"/>
                        </a:solidFill>
                        <a:latin typeface="+mn-lt"/>
                        <a:ea typeface="+mn-ea"/>
                        <a:cs typeface="+mn-cs"/>
                        <a:sym typeface="Arial"/>
                        <a:rtl val="0"/>
                      </a:endParaRPr>
                    </a:p>
                  </a:txBody>
                  <a:tcPr>
                    <a:solidFill>
                      <a:schemeClr val="bg2"/>
                    </a:solidFill>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Writing</a:t>
                      </a:r>
                      <a:r>
                        <a:rPr lang="en-US" baseline="0" dirty="0" smtClean="0"/>
                        <a:t> the t</a:t>
                      </a:r>
                      <a:r>
                        <a:rPr lang="en-US" dirty="0" smtClean="0"/>
                        <a:t>hesis</a:t>
                      </a:r>
                      <a:r>
                        <a:rPr lang="en-US" baseline="0" dirty="0" smtClean="0"/>
                        <a:t> </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chemeClr val="bg1"/>
                    </a:solidFill>
                  </a:tcPr>
                </a:tc>
                <a:tc>
                  <a:txBody>
                    <a:bodyPr/>
                    <a:lstStyle/>
                    <a:p>
                      <a:endParaRPr lang="en-US" sz="1400" b="0" i="0" u="none" strike="noStrike" cap="none" baseline="0" dirty="0">
                        <a:solidFill>
                          <a:schemeClr val="tx1"/>
                        </a:solidFill>
                        <a:latin typeface="+mn-lt"/>
                        <a:ea typeface="+mn-ea"/>
                        <a:cs typeface="+mn-cs"/>
                        <a:sym typeface="Arial"/>
                        <a:rtl val="0"/>
                      </a:endParaRPr>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2"/>
                    </a:solidFill>
                  </a:tcPr>
                </a:tc>
                <a:tc>
                  <a:txBody>
                    <a:bodyPr/>
                    <a:lstStyle/>
                    <a:p>
                      <a:endParaRPr lang="en-US" dirty="0"/>
                    </a:p>
                  </a:txBody>
                  <a:tcPr>
                    <a:solidFill>
                      <a:schemeClr val="bg2"/>
                    </a:solidFill>
                  </a:tcPr>
                </a:tc>
                <a:tc>
                  <a:txBody>
                    <a:bodyPr/>
                    <a:lstStyle/>
                    <a:p>
                      <a:endParaRPr lang="en-US" dirty="0"/>
                    </a:p>
                  </a:txBody>
                  <a:tcPr>
                    <a:solidFill>
                      <a:schemeClr val="bg2"/>
                    </a:solidFill>
                  </a:tcPr>
                </a:tc>
              </a:tr>
            </a:tbl>
          </a:graphicData>
        </a:graphic>
      </p:graphicFrame>
      <p:sp>
        <p:nvSpPr>
          <p:cNvPr id="3" name="Slide Number Placeholder 2"/>
          <p:cNvSpPr>
            <a:spLocks noGrp="1"/>
          </p:cNvSpPr>
          <p:nvPr>
            <p:ph type="sldNum" sz="quarter" idx="10"/>
          </p:nvPr>
        </p:nvSpPr>
        <p:spPr/>
        <p:txBody>
          <a:bodyPr/>
          <a:lstStyle/>
          <a:p>
            <a:fld id="{8AB9F5D9-A55A-4736-91E9-19D5FD05D249}" type="slidenum">
              <a:rPr lang="en-US" smtClean="0"/>
              <a:t>39</a:t>
            </a:fld>
            <a:endParaRPr lang="en-US" dirty="0"/>
          </a:p>
        </p:txBody>
      </p:sp>
    </p:spTree>
    <p:extLst>
      <p:ext uri="{BB962C8B-B14F-4D97-AF65-F5344CB8AC3E}">
        <p14:creationId xmlns:p14="http://schemas.microsoft.com/office/powerpoint/2010/main" val="4032085258"/>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9850"/>
            <a:ext cx="9144000" cy="456025"/>
          </a:xfrm>
        </p:spPr>
        <p:txBody>
          <a:bodyPr/>
          <a:lstStyle/>
          <a:p>
            <a:r>
              <a:rPr lang="en-US" dirty="0" smtClean="0"/>
              <a:t>High-Level Synthesis (HLS)</a:t>
            </a:r>
            <a:endParaRPr lang="en-US" dirty="0"/>
          </a:p>
        </p:txBody>
      </p:sp>
      <p:sp>
        <p:nvSpPr>
          <p:cNvPr id="3" name="Text Placeholder 2"/>
          <p:cNvSpPr>
            <a:spLocks noGrp="1"/>
          </p:cNvSpPr>
          <p:nvPr>
            <p:ph type="body" idx="1"/>
          </p:nvPr>
        </p:nvSpPr>
        <p:spPr>
          <a:xfrm>
            <a:off x="147034" y="1061464"/>
            <a:ext cx="9144000" cy="4967700"/>
          </a:xfrm>
        </p:spPr>
        <p:txBody>
          <a:bodyPr/>
          <a:lstStyle/>
          <a:p>
            <a:r>
              <a:rPr lang="en-US" sz="2600" dirty="0" smtClean="0"/>
              <a:t>HLS built around sequential programming model</a:t>
            </a:r>
          </a:p>
          <a:p>
            <a:pPr lvl="1"/>
            <a:r>
              <a:rPr lang="en-US" sz="2000" dirty="0" smtClean="0"/>
              <a:t>Can exploit fine-grain parallelism automatically</a:t>
            </a:r>
          </a:p>
          <a:p>
            <a:pPr lvl="1"/>
            <a:r>
              <a:rPr lang="en-US" sz="2000" dirty="0" smtClean="0"/>
              <a:t>Cannot exploit coarse-grain parallelism automatically</a:t>
            </a:r>
          </a:p>
          <a:p>
            <a:r>
              <a:rPr lang="en-US" sz="2600" dirty="0" smtClean="0"/>
              <a:t>Available solutions</a:t>
            </a:r>
          </a:p>
          <a:p>
            <a:pPr lvl="1"/>
            <a:r>
              <a:rPr lang="en-US" sz="2000" dirty="0"/>
              <a:t>User </a:t>
            </a:r>
            <a:r>
              <a:rPr lang="en-US" sz="2000" dirty="0" smtClean="0"/>
              <a:t>assistance/annotations</a:t>
            </a:r>
          </a:p>
          <a:p>
            <a:pPr lvl="2"/>
            <a:r>
              <a:rPr lang="en-US" sz="2000" dirty="0" smtClean="0"/>
              <a:t>Detecting parallelism</a:t>
            </a:r>
          </a:p>
          <a:p>
            <a:pPr lvl="2"/>
            <a:r>
              <a:rPr lang="en-US" sz="2000" dirty="0" smtClean="0"/>
              <a:t>Finding the right micro-architecture mechanism to exploit the parallelism</a:t>
            </a:r>
          </a:p>
          <a:p>
            <a:pPr lvl="1"/>
            <a:r>
              <a:rPr lang="en-US" sz="2000" dirty="0" smtClean="0"/>
              <a:t>Non-sequential programming model</a:t>
            </a:r>
            <a:endParaRPr lang="en-US" sz="2000" dirty="0"/>
          </a:p>
          <a:p>
            <a:pPr marL="457200" lvl="1" indent="0">
              <a:buNone/>
            </a:pPr>
            <a:endParaRPr lang="en-US" dirty="0" smtClean="0">
              <a:solidFill>
                <a:srgbClr val="FF0000"/>
              </a:solidFill>
            </a:endParaRPr>
          </a:p>
          <a:p>
            <a:pPr marL="914400" lvl="2" indent="0">
              <a:buNone/>
            </a:pPr>
            <a:endParaRPr lang="en-US" dirty="0" smtClean="0">
              <a:solidFill>
                <a:srgbClr val="FF0000"/>
              </a:solidFill>
            </a:endParaRPr>
          </a:p>
        </p:txBody>
      </p:sp>
      <p:sp>
        <p:nvSpPr>
          <p:cNvPr id="4" name="Slide Number Placeholder 3"/>
          <p:cNvSpPr>
            <a:spLocks noGrp="1"/>
          </p:cNvSpPr>
          <p:nvPr>
            <p:ph type="sldNum" sz="quarter" idx="10"/>
          </p:nvPr>
        </p:nvSpPr>
        <p:spPr/>
        <p:txBody>
          <a:bodyPr/>
          <a:lstStyle/>
          <a:p>
            <a:fld id="{8AB9F5D9-A55A-4736-91E9-19D5FD05D249}" type="slidenum">
              <a:rPr lang="en-US" smtClean="0"/>
              <a:t>4</a:t>
            </a:fld>
            <a:endParaRPr lang="en-US" dirty="0"/>
          </a:p>
        </p:txBody>
      </p:sp>
    </p:spTree>
    <p:extLst>
      <p:ext uri="{BB962C8B-B14F-4D97-AF65-F5344CB8AC3E}">
        <p14:creationId xmlns:p14="http://schemas.microsoft.com/office/powerpoint/2010/main" val="33617203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xfrm>
            <a:off x="152400" y="-228600"/>
            <a:ext cx="8229600" cy="1143000"/>
          </a:xfrm>
          <a:prstGeom prst="rect">
            <a:avLst/>
          </a:prstGeom>
        </p:spPr>
        <p:txBody>
          <a:bodyPr lIns="91425" tIns="91425" rIns="91425" bIns="91425" anchor="b" anchorCtr="0">
            <a:spAutoFit/>
          </a:bodyPr>
          <a:lstStyle/>
          <a:p>
            <a:pPr lvl="0" rtl="0">
              <a:buNone/>
            </a:pPr>
            <a:r>
              <a:rPr lang="x-none" dirty="0"/>
              <a:t>Courses</a:t>
            </a:r>
          </a:p>
        </p:txBody>
      </p:sp>
      <p:graphicFrame>
        <p:nvGraphicFramePr>
          <p:cNvPr id="2" name="Table 1"/>
          <p:cNvGraphicFramePr>
            <a:graphicFrameLocks noGrp="1"/>
          </p:cNvGraphicFramePr>
          <p:nvPr>
            <p:extLst>
              <p:ext uri="{D42A27DB-BD31-4B8C-83A1-F6EECF244321}">
                <p14:modId xmlns:p14="http://schemas.microsoft.com/office/powerpoint/2010/main" val="2885794055"/>
              </p:ext>
            </p:extLst>
          </p:nvPr>
        </p:nvGraphicFramePr>
        <p:xfrm>
          <a:off x="457200" y="1752600"/>
          <a:ext cx="8236857" cy="2966720"/>
        </p:xfrm>
        <a:graphic>
          <a:graphicData uri="http://schemas.openxmlformats.org/drawingml/2006/table">
            <a:tbl>
              <a:tblPr firstRow="1" bandRow="1">
                <a:tableStyleId>{61520FAA-784A-46C0-9306-AF174A4E0BBE}</a:tableStyleId>
              </a:tblPr>
              <a:tblGrid>
                <a:gridCol w="4968732"/>
                <a:gridCol w="2258851"/>
                <a:gridCol w="1009274"/>
              </a:tblGrid>
              <a:tr h="370840">
                <a:tc>
                  <a:txBody>
                    <a:bodyPr/>
                    <a:lstStyle/>
                    <a:p>
                      <a:r>
                        <a:rPr lang="en-US" sz="1800" dirty="0" smtClean="0"/>
                        <a:t>UT Courses  </a:t>
                      </a:r>
                      <a:endParaRPr lang="en-US" sz="1800" dirty="0"/>
                    </a:p>
                  </a:txBody>
                  <a:tcPr/>
                </a:tc>
                <a:tc>
                  <a:txBody>
                    <a:bodyPr/>
                    <a:lstStyle/>
                    <a:p>
                      <a:r>
                        <a:rPr lang="en-US" sz="1800" dirty="0" smtClean="0"/>
                        <a:t>Instructor</a:t>
                      </a:r>
                      <a:endParaRPr lang="en-US" sz="1800" dirty="0"/>
                    </a:p>
                  </a:txBody>
                  <a:tcPr/>
                </a:tc>
                <a:tc>
                  <a:txBody>
                    <a:bodyPr/>
                    <a:lstStyle/>
                    <a:p>
                      <a:r>
                        <a:rPr lang="en-US" sz="1800" dirty="0" smtClean="0"/>
                        <a:t>G</a:t>
                      </a:r>
                      <a:r>
                        <a:rPr lang="en-US" sz="1800" smtClean="0"/>
                        <a:t>rade</a:t>
                      </a:r>
                      <a:endParaRPr lang="en-US" sz="1800" dirty="0"/>
                    </a:p>
                  </a:txBody>
                  <a:tcPr/>
                </a:tc>
              </a:tr>
              <a:tr h="370840">
                <a:tc>
                  <a:txBody>
                    <a:bodyPr/>
                    <a:lstStyle/>
                    <a:p>
                      <a:r>
                        <a:rPr lang="en-US" sz="1800" dirty="0" smtClean="0"/>
                        <a:t>SOC design – Fall 08</a:t>
                      </a:r>
                      <a:endParaRPr lang="en-US" sz="1800" dirty="0"/>
                    </a:p>
                  </a:txBody>
                  <a:tcPr/>
                </a:tc>
                <a:tc>
                  <a:txBody>
                    <a:bodyPr/>
                    <a:lstStyle/>
                    <a:p>
                      <a:r>
                        <a:rPr lang="en-US" sz="1800" dirty="0" smtClean="0"/>
                        <a:t>Dr. Jacob Abraham</a:t>
                      </a:r>
                      <a:endParaRPr lang="en-US" sz="1800" dirty="0"/>
                    </a:p>
                  </a:txBody>
                  <a:tcPr/>
                </a:tc>
                <a:tc>
                  <a:txBody>
                    <a:bodyPr/>
                    <a:lstStyle/>
                    <a:p>
                      <a:r>
                        <a:rPr lang="en-US" sz="1800" dirty="0" smtClean="0"/>
                        <a:t>A</a:t>
                      </a:r>
                      <a:endParaRPr lang="en-US" sz="1800" dirty="0"/>
                    </a:p>
                  </a:txBody>
                  <a:tcPr/>
                </a:tc>
              </a:tr>
              <a:tr h="370840">
                <a:tc>
                  <a:txBody>
                    <a:bodyPr/>
                    <a:lstStyle/>
                    <a:p>
                      <a:r>
                        <a:rPr lang="en-US" sz="1800" dirty="0" smtClean="0"/>
                        <a:t>Comp</a:t>
                      </a:r>
                      <a:r>
                        <a:rPr lang="en-US" sz="1800" baseline="0" dirty="0" smtClean="0"/>
                        <a:t> Arch: User/system interplay – Spring 09</a:t>
                      </a:r>
                      <a:endParaRPr lang="en-US" sz="1800" dirty="0"/>
                    </a:p>
                  </a:txBody>
                  <a:tcPr/>
                </a:tc>
                <a:tc>
                  <a:txBody>
                    <a:bodyPr/>
                    <a:lstStyle/>
                    <a:p>
                      <a:r>
                        <a:rPr lang="en-US" sz="1800" dirty="0" smtClean="0"/>
                        <a:t>Dr. Mattan Erez</a:t>
                      </a:r>
                      <a:endParaRPr lang="en-US" sz="1800" dirty="0"/>
                    </a:p>
                  </a:txBody>
                  <a:tcPr/>
                </a:tc>
                <a:tc>
                  <a:txBody>
                    <a:bodyPr/>
                    <a:lstStyle/>
                    <a:p>
                      <a:r>
                        <a:rPr lang="en-US" sz="1800" dirty="0" smtClean="0"/>
                        <a:t>A</a:t>
                      </a:r>
                      <a:endParaRPr lang="en-US" sz="1800" dirty="0"/>
                    </a:p>
                  </a:txBody>
                  <a:tcPr/>
                </a:tc>
              </a:tr>
              <a:tr h="370840">
                <a:tc>
                  <a:txBody>
                    <a:bodyPr/>
                    <a:lstStyle/>
                    <a:p>
                      <a:r>
                        <a:rPr lang="en-US" sz="1800" dirty="0" smtClean="0"/>
                        <a:t>Parallel systems – Spring 09</a:t>
                      </a:r>
                      <a:endParaRPr lang="en-US" sz="1800" dirty="0"/>
                    </a:p>
                  </a:txBody>
                  <a:tcPr/>
                </a:tc>
                <a:tc>
                  <a:txBody>
                    <a:bodyPr/>
                    <a:lstStyle/>
                    <a:p>
                      <a:r>
                        <a:rPr lang="en-US" sz="1800" dirty="0" smtClean="0"/>
                        <a:t>Dr. Calvin Lin</a:t>
                      </a:r>
                      <a:endParaRPr lang="en-US" sz="1800" dirty="0"/>
                    </a:p>
                  </a:txBody>
                  <a:tcPr/>
                </a:tc>
                <a:tc>
                  <a:txBody>
                    <a:bodyPr/>
                    <a:lstStyle/>
                    <a:p>
                      <a:r>
                        <a:rPr lang="en-US" sz="1800" dirty="0" smtClean="0"/>
                        <a:t>A</a:t>
                      </a:r>
                      <a:endParaRPr lang="en-US" sz="1800" dirty="0"/>
                    </a:p>
                  </a:txBody>
                  <a:tcPr/>
                </a:tc>
              </a:tr>
              <a:tr h="370840">
                <a:tc>
                  <a:txBody>
                    <a:bodyPr/>
                    <a:lstStyle/>
                    <a:p>
                      <a:r>
                        <a:rPr lang="en-US" sz="1800" dirty="0" smtClean="0"/>
                        <a:t>Parallel comp arch – Fall</a:t>
                      </a:r>
                      <a:r>
                        <a:rPr lang="en-US" sz="1800" baseline="0" dirty="0" smtClean="0"/>
                        <a:t> 09</a:t>
                      </a:r>
                      <a:endParaRPr lang="en-US" sz="1800" dirty="0"/>
                    </a:p>
                  </a:txBody>
                  <a:tcPr/>
                </a:tc>
                <a:tc>
                  <a:txBody>
                    <a:bodyPr/>
                    <a:lstStyle/>
                    <a:p>
                      <a:r>
                        <a:rPr lang="en-US" sz="1800" dirty="0" smtClean="0"/>
                        <a:t>Dr. Derek Chiou</a:t>
                      </a:r>
                      <a:endParaRPr lang="en-US" sz="1800" dirty="0"/>
                    </a:p>
                  </a:txBody>
                  <a:tcPr/>
                </a:tc>
                <a:tc>
                  <a:txBody>
                    <a:bodyPr/>
                    <a:lstStyle/>
                    <a:p>
                      <a:r>
                        <a:rPr lang="en-US" sz="1800" dirty="0" smtClean="0"/>
                        <a:t>A-</a:t>
                      </a:r>
                      <a:endParaRPr lang="en-US" sz="1800" dirty="0"/>
                    </a:p>
                  </a:txBody>
                  <a:tcPr/>
                </a:tc>
              </a:tr>
              <a:tr h="370840">
                <a:tc>
                  <a:txBody>
                    <a:bodyPr/>
                    <a:lstStyle/>
                    <a:p>
                      <a:r>
                        <a:rPr lang="en-US" sz="1800" dirty="0" smtClean="0"/>
                        <a:t>Communication systems – Fall 09</a:t>
                      </a:r>
                      <a:endParaRPr lang="en-US" sz="1800" dirty="0"/>
                    </a:p>
                  </a:txBody>
                  <a:tcPr/>
                </a:tc>
                <a:tc>
                  <a:txBody>
                    <a:bodyPr/>
                    <a:lstStyle/>
                    <a:p>
                      <a:r>
                        <a:rPr lang="en-US" sz="1800" dirty="0" smtClean="0"/>
                        <a:t>Dr. Yin Zhang</a:t>
                      </a:r>
                      <a:endParaRPr lang="en-US" sz="1800" dirty="0"/>
                    </a:p>
                  </a:txBody>
                  <a:tcPr/>
                </a:tc>
                <a:tc>
                  <a:txBody>
                    <a:bodyPr/>
                    <a:lstStyle/>
                    <a:p>
                      <a:r>
                        <a:rPr lang="en-US" sz="1800" dirty="0" smtClean="0"/>
                        <a:t>A</a:t>
                      </a:r>
                      <a:endParaRPr lang="en-US" sz="1800" dirty="0"/>
                    </a:p>
                  </a:txBody>
                  <a:tcPr/>
                </a:tc>
              </a:tr>
              <a:tr h="370840">
                <a:tc>
                  <a:txBody>
                    <a:bodyPr/>
                    <a:lstStyle/>
                    <a:p>
                      <a:r>
                        <a:rPr lang="en-US" sz="1800" dirty="0" smtClean="0"/>
                        <a:t>Microarchitecture – Spring 10</a:t>
                      </a:r>
                      <a:endParaRPr lang="en-US" sz="1800" dirty="0"/>
                    </a:p>
                  </a:txBody>
                  <a:tcPr/>
                </a:tc>
                <a:tc>
                  <a:txBody>
                    <a:bodyPr/>
                    <a:lstStyle/>
                    <a:p>
                      <a:r>
                        <a:rPr lang="en-US" sz="1800" dirty="0" smtClean="0"/>
                        <a:t>Dr. Yale Patt</a:t>
                      </a:r>
                      <a:endParaRPr lang="en-US" sz="1800" dirty="0"/>
                    </a:p>
                  </a:txBody>
                  <a:tcPr/>
                </a:tc>
                <a:tc>
                  <a:txBody>
                    <a:bodyPr/>
                    <a:lstStyle/>
                    <a:p>
                      <a:r>
                        <a:rPr lang="en-US" sz="1800" dirty="0" smtClean="0"/>
                        <a:t>A-</a:t>
                      </a:r>
                      <a:endParaRPr lang="en-US" sz="1800" dirty="0"/>
                    </a:p>
                  </a:txBody>
                  <a:tcPr/>
                </a:tc>
              </a:tr>
              <a:tr h="370840">
                <a:tc>
                  <a:txBody>
                    <a:bodyPr/>
                    <a:lstStyle/>
                    <a:p>
                      <a:r>
                        <a:rPr lang="en-US" sz="1800" dirty="0" smtClean="0"/>
                        <a:t>Comp</a:t>
                      </a:r>
                      <a:r>
                        <a:rPr lang="en-US" sz="1800" baseline="0" dirty="0" smtClean="0"/>
                        <a:t> Arch: Parallelism and Locality – Fall 10</a:t>
                      </a:r>
                      <a:endParaRPr lang="en-US" sz="1800" dirty="0"/>
                    </a:p>
                  </a:txBody>
                  <a:tcPr/>
                </a:tc>
                <a:tc>
                  <a:txBody>
                    <a:bodyPr/>
                    <a:lstStyle/>
                    <a:p>
                      <a:r>
                        <a:rPr lang="en-US" sz="1800" dirty="0" smtClean="0"/>
                        <a:t>Dr. Mattan Erez</a:t>
                      </a:r>
                      <a:endParaRPr lang="en-US" sz="1800" dirty="0"/>
                    </a:p>
                  </a:txBody>
                  <a:tcPr/>
                </a:tc>
                <a:tc>
                  <a:txBody>
                    <a:bodyPr/>
                    <a:lstStyle/>
                    <a:p>
                      <a:r>
                        <a:rPr lang="en-US" sz="1800" dirty="0" smtClean="0"/>
                        <a:t>A</a:t>
                      </a:r>
                      <a:endParaRPr lang="en-US" sz="1800" dirty="0"/>
                    </a:p>
                  </a:txBody>
                  <a:tcPr/>
                </a:tc>
              </a:tr>
            </a:tbl>
          </a:graphicData>
        </a:graphic>
      </p:graphicFrame>
      <p:sp>
        <p:nvSpPr>
          <p:cNvPr id="3" name="Slide Number Placeholder 2"/>
          <p:cNvSpPr>
            <a:spLocks noGrp="1"/>
          </p:cNvSpPr>
          <p:nvPr>
            <p:ph type="sldNum" sz="quarter" idx="10"/>
          </p:nvPr>
        </p:nvSpPr>
        <p:spPr/>
        <p:txBody>
          <a:bodyPr/>
          <a:lstStyle/>
          <a:p>
            <a:fld id="{8AB9F5D9-A55A-4736-91E9-19D5FD05D249}" type="slidenum">
              <a:rPr lang="en-US" smtClean="0"/>
              <a:t>40</a:t>
            </a:fld>
            <a:endParaRPr lang="en-US" dirty="0"/>
          </a:p>
        </p:txBody>
      </p:sp>
    </p:spTree>
    <p:extLst>
      <p:ext uri="{BB962C8B-B14F-4D97-AF65-F5344CB8AC3E}">
        <p14:creationId xmlns:p14="http://schemas.microsoft.com/office/powerpoint/2010/main" val="1000545616"/>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txBox="1">
            <a:spLocks noGrp="1"/>
          </p:cNvSpPr>
          <p:nvPr>
            <p:ph type="title"/>
          </p:nvPr>
        </p:nvSpPr>
        <p:spPr>
          <a:xfrm>
            <a:off x="285750" y="152995"/>
            <a:ext cx="8229600" cy="738633"/>
          </a:xfrm>
          <a:prstGeom prst="rect">
            <a:avLst/>
          </a:prstGeom>
        </p:spPr>
        <p:txBody>
          <a:bodyPr lIns="91425" tIns="91425" rIns="91425" bIns="91425" anchor="b" anchorCtr="0">
            <a:spAutoFit/>
          </a:bodyPr>
          <a:lstStyle/>
          <a:p>
            <a:pPr lvl="0" rtl="0">
              <a:buNone/>
            </a:pPr>
            <a:r>
              <a:rPr lang="en-US" dirty="0" smtClean="0"/>
              <a:t>Related </a:t>
            </a:r>
            <a:r>
              <a:rPr lang="en-US" dirty="0"/>
              <a:t>P</a:t>
            </a:r>
            <a:r>
              <a:rPr lang="x-none" dirty="0" smtClean="0"/>
              <a:t>ublications</a:t>
            </a:r>
            <a:endParaRPr lang="x-none" dirty="0"/>
          </a:p>
        </p:txBody>
      </p:sp>
      <p:sp>
        <p:nvSpPr>
          <p:cNvPr id="418" name="Shape 418"/>
          <p:cNvSpPr txBox="1">
            <a:spLocks noGrp="1"/>
          </p:cNvSpPr>
          <p:nvPr>
            <p:ph type="body" idx="1"/>
          </p:nvPr>
        </p:nvSpPr>
        <p:spPr>
          <a:xfrm>
            <a:off x="457200" y="1600200"/>
            <a:ext cx="8229600" cy="4016454"/>
          </a:xfrm>
          <a:prstGeom prst="rect">
            <a:avLst/>
          </a:prstGeom>
        </p:spPr>
        <p:txBody>
          <a:bodyPr lIns="91425" tIns="91425" rIns="91425" bIns="91425" anchor="t" anchorCtr="0">
            <a:spAutoFit/>
          </a:bodyPr>
          <a:lstStyle/>
          <a:p>
            <a:r>
              <a:rPr lang="en-US" sz="1800" dirty="0" smtClean="0"/>
              <a:t>Maysam </a:t>
            </a:r>
            <a:r>
              <a:rPr lang="en-US" sz="1800" dirty="0"/>
              <a:t>Lavasani, Larry Dennison, </a:t>
            </a:r>
            <a:r>
              <a:rPr lang="en-US" sz="1800" dirty="0" smtClean="0"/>
              <a:t>and </a:t>
            </a:r>
            <a:r>
              <a:rPr lang="en-US" sz="1800" dirty="0"/>
              <a:t>Derek Chiou. </a:t>
            </a:r>
            <a:r>
              <a:rPr lang="en-US" sz="1800" dirty="0" smtClean="0"/>
              <a:t>“A Methodology </a:t>
            </a:r>
            <a:r>
              <a:rPr lang="en-US" sz="1800" dirty="0"/>
              <a:t>for Leveraging Reconfigurability in Domain Specific </a:t>
            </a:r>
            <a:r>
              <a:rPr lang="en-US" sz="1800" dirty="0" smtClean="0"/>
              <a:t>Languages" </a:t>
            </a:r>
            <a:r>
              <a:rPr lang="en-US" sz="1800" dirty="0"/>
              <a:t>The First Workshop on the Intersections of Computer Architecture and Reconfigurable Logic (CARL 2010), December </a:t>
            </a:r>
            <a:r>
              <a:rPr lang="en-US" sz="1800" dirty="0" smtClean="0"/>
              <a:t>2010</a:t>
            </a:r>
          </a:p>
          <a:p>
            <a:r>
              <a:rPr lang="en-US" sz="1800" dirty="0"/>
              <a:t>Maysam Lavasani, Larry Dennison, and Derek Chiou. "Compiling High Throughput Network Processors“, Proceedings of the 20th ACM/SIGDA International Symposium on Field-Programmable Gate Arrays, Feb, </a:t>
            </a:r>
            <a:r>
              <a:rPr lang="en-US" sz="1800" dirty="0" smtClean="0"/>
              <a:t>2012</a:t>
            </a:r>
          </a:p>
          <a:p>
            <a:pPr fontAlgn="base"/>
            <a:r>
              <a:rPr lang="en-US" sz="1800" dirty="0" smtClean="0"/>
              <a:t>Maysam Lavasani, Eric Chung, and John Davis. “</a:t>
            </a:r>
            <a:r>
              <a:rPr lang="en-US" sz="1800" dirty="0"/>
              <a:t>Synthesizable, Application-Specific NOC Generation using CHISEL</a:t>
            </a:r>
            <a:r>
              <a:rPr lang="en-US" sz="1800" dirty="0" smtClean="0"/>
              <a:t>”, Design Automation Conference – Designer Track, March, 2013</a:t>
            </a:r>
          </a:p>
          <a:p>
            <a:pPr fontAlgn="base"/>
            <a:r>
              <a:rPr lang="en-US" sz="1800" dirty="0" smtClean="0"/>
              <a:t>Maysam Lavasani, Hari Angepat, and Derek Chiou. “An FPGA-based In-line Accelerator for Memcached”, Computer Architecture Letters, May 2013 – Hot Chips</a:t>
            </a:r>
            <a:r>
              <a:rPr lang="en-US" sz="1800" smtClean="0"/>
              <a:t>, August </a:t>
            </a:r>
            <a:r>
              <a:rPr lang="en-US" sz="1800" dirty="0" smtClean="0"/>
              <a:t>2013</a:t>
            </a:r>
            <a:endParaRPr lang="en-US" sz="1800" dirty="0"/>
          </a:p>
        </p:txBody>
      </p:sp>
      <p:sp>
        <p:nvSpPr>
          <p:cNvPr id="2" name="Slide Number Placeholder 1"/>
          <p:cNvSpPr>
            <a:spLocks noGrp="1"/>
          </p:cNvSpPr>
          <p:nvPr>
            <p:ph type="sldNum" sz="quarter" idx="10"/>
          </p:nvPr>
        </p:nvSpPr>
        <p:spPr/>
        <p:txBody>
          <a:bodyPr/>
          <a:lstStyle/>
          <a:p>
            <a:fld id="{8AB9F5D9-A55A-4736-91E9-19D5FD05D249}" type="slidenum">
              <a:rPr lang="en-US" smtClean="0"/>
              <a:t>41</a:t>
            </a:fld>
            <a:endParaRPr lang="en-US" dirty="0"/>
          </a:p>
        </p:txBody>
      </p:sp>
    </p:spTree>
    <p:extLst>
      <p:ext uri="{BB962C8B-B14F-4D97-AF65-F5344CB8AC3E}">
        <p14:creationId xmlns:p14="http://schemas.microsoft.com/office/powerpoint/2010/main" val="1946068428"/>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92211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Model</a:t>
            </a:r>
            <a:endParaRPr lang="en-US" dirty="0"/>
          </a:p>
        </p:txBody>
      </p:sp>
      <p:sp>
        <p:nvSpPr>
          <p:cNvPr id="5" name="Rectangle 4"/>
          <p:cNvSpPr/>
          <p:nvPr/>
        </p:nvSpPr>
        <p:spPr>
          <a:xfrm>
            <a:off x="3376059" y="2240647"/>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76059" y="252508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376059" y="3141351"/>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4170143" y="1908808"/>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Decision 8"/>
          <p:cNvSpPr/>
          <p:nvPr/>
        </p:nvSpPr>
        <p:spPr>
          <a:xfrm>
            <a:off x="4170143" y="2193241"/>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Decision 9"/>
          <p:cNvSpPr/>
          <p:nvPr/>
        </p:nvSpPr>
        <p:spPr>
          <a:xfrm>
            <a:off x="2780496" y="2809513"/>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2118759" y="2856918"/>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780496" y="3141351"/>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118759" y="3141351"/>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p:cNvCxnSpPr>
            <a:stCxn id="9" idx="1"/>
            <a:endCxn id="5" idx="3"/>
          </p:cNvCxnSpPr>
          <p:nvPr/>
        </p:nvCxnSpPr>
        <p:spPr>
          <a:xfrm rot="10800000">
            <a:off x="3773101" y="2311755"/>
            <a:ext cx="397042" cy="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6" idx="0"/>
          </p:cNvCxnSpPr>
          <p:nvPr/>
        </p:nvCxnSpPr>
        <p:spPr>
          <a:xfrm rot="5400000">
            <a:off x="3503472" y="2453776"/>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37" idx="0"/>
          </p:cNvCxnSpPr>
          <p:nvPr/>
        </p:nvCxnSpPr>
        <p:spPr>
          <a:xfrm rot="5400000">
            <a:off x="3503472" y="2738209"/>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3504161" y="3069554"/>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 idx="3"/>
          </p:cNvCxnSpPr>
          <p:nvPr/>
        </p:nvCxnSpPr>
        <p:spPr>
          <a:xfrm rot="10800000">
            <a:off x="3177539" y="2928027"/>
            <a:ext cx="198522" cy="4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2"/>
          </p:cNvCxnSpPr>
          <p:nvPr/>
        </p:nvCxnSpPr>
        <p:spPr>
          <a:xfrm rot="5400000">
            <a:off x="2930922" y="3093256"/>
            <a:ext cx="94811"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1"/>
            <a:endCxn id="11" idx="3"/>
          </p:cNvCxnSpPr>
          <p:nvPr/>
        </p:nvCxnSpPr>
        <p:spPr>
          <a:xfrm rot="10800000">
            <a:off x="2515801" y="2928027"/>
            <a:ext cx="264695" cy="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2"/>
            <a:endCxn id="13" idx="0"/>
          </p:cNvCxnSpPr>
          <p:nvPr/>
        </p:nvCxnSpPr>
        <p:spPr>
          <a:xfrm rot="5400000">
            <a:off x="2246172" y="3070048"/>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32"/>
          <p:cNvCxnSpPr>
            <a:stCxn id="13" idx="2"/>
            <a:endCxn id="5" idx="1"/>
          </p:cNvCxnSpPr>
          <p:nvPr/>
        </p:nvCxnSpPr>
        <p:spPr>
          <a:xfrm rot="5400000" flipH="1" flipV="1">
            <a:off x="2360763" y="2268272"/>
            <a:ext cx="971813" cy="1058779"/>
          </a:xfrm>
          <a:prstGeom prst="bentConnector4">
            <a:avLst>
              <a:gd name="adj1" fmla="val -14634"/>
              <a:gd name="adj2" fmla="val -30916"/>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170143" y="2572485"/>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4170143" y="2856918"/>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p:cNvCxnSpPr/>
          <p:nvPr/>
        </p:nvCxnSpPr>
        <p:spPr>
          <a:xfrm rot="5400000">
            <a:off x="4296866" y="2785121"/>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Flowchart: Decision 25"/>
          <p:cNvSpPr/>
          <p:nvPr/>
        </p:nvSpPr>
        <p:spPr>
          <a:xfrm>
            <a:off x="4170143" y="3188757"/>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p:cNvCxnSpPr/>
          <p:nvPr/>
        </p:nvCxnSpPr>
        <p:spPr>
          <a:xfrm rot="5400000">
            <a:off x="4296865" y="2500687"/>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964228" y="2240647"/>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4964228" y="252508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4964228" y="2809513"/>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4964228" y="3093946"/>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Arrow Connector 31"/>
          <p:cNvCxnSpPr>
            <a:stCxn id="28" idx="2"/>
            <a:endCxn id="29" idx="0"/>
          </p:cNvCxnSpPr>
          <p:nvPr/>
        </p:nvCxnSpPr>
        <p:spPr>
          <a:xfrm rot="5400000">
            <a:off x="5091641" y="2453776"/>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5090951" y="2737715"/>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5092330" y="3022148"/>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3"/>
            <a:endCxn id="28" idx="1"/>
          </p:cNvCxnSpPr>
          <p:nvPr/>
        </p:nvCxnSpPr>
        <p:spPr>
          <a:xfrm>
            <a:off x="4567185" y="2311755"/>
            <a:ext cx="397043" cy="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hape 152"/>
          <p:cNvCxnSpPr>
            <a:stCxn id="26" idx="2"/>
            <a:endCxn id="8" idx="1"/>
          </p:cNvCxnSpPr>
          <p:nvPr/>
        </p:nvCxnSpPr>
        <p:spPr>
          <a:xfrm rot="5400000" flipH="1">
            <a:off x="3546469" y="2603590"/>
            <a:ext cx="1445868" cy="198521"/>
          </a:xfrm>
          <a:prstGeom prst="bentConnector4">
            <a:avLst>
              <a:gd name="adj1" fmla="val -9836"/>
              <a:gd name="adj2" fmla="val 131068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Flowchart: Decision 36"/>
          <p:cNvSpPr/>
          <p:nvPr/>
        </p:nvSpPr>
        <p:spPr>
          <a:xfrm>
            <a:off x="3376059" y="2809513"/>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Arrow Connector 37"/>
          <p:cNvCxnSpPr>
            <a:stCxn id="8" idx="2"/>
          </p:cNvCxnSpPr>
          <p:nvPr/>
        </p:nvCxnSpPr>
        <p:spPr>
          <a:xfrm rot="5400000">
            <a:off x="4297556" y="2121937"/>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2" idx="2"/>
          </p:cNvCxnSpPr>
          <p:nvPr/>
        </p:nvCxnSpPr>
        <p:spPr>
          <a:xfrm rot="5400000">
            <a:off x="2836800" y="3425589"/>
            <a:ext cx="284433" cy="137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3433053" y="3425095"/>
            <a:ext cx="284433" cy="137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2" name="Flowchart: Decision 41"/>
          <p:cNvSpPr/>
          <p:nvPr/>
        </p:nvSpPr>
        <p:spPr>
          <a:xfrm>
            <a:off x="4964228" y="3330973"/>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hape 89"/>
          <p:cNvCxnSpPr>
            <a:stCxn id="31" idx="2"/>
            <a:endCxn id="42" idx="0"/>
          </p:cNvCxnSpPr>
          <p:nvPr/>
        </p:nvCxnSpPr>
        <p:spPr>
          <a:xfrm rot="5400000">
            <a:off x="5115343" y="3283372"/>
            <a:ext cx="94811" cy="1379"/>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42" idx="1"/>
            <a:endCxn id="31" idx="1"/>
          </p:cNvCxnSpPr>
          <p:nvPr/>
        </p:nvCxnSpPr>
        <p:spPr>
          <a:xfrm rot="10800000">
            <a:off x="4964228" y="3165054"/>
            <a:ext cx="1379" cy="284433"/>
          </a:xfrm>
          <a:prstGeom prst="bentConnector3">
            <a:avLst>
              <a:gd name="adj1" fmla="val 8245909"/>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hape 162"/>
          <p:cNvCxnSpPr>
            <a:stCxn id="42" idx="2"/>
            <a:endCxn id="8" idx="0"/>
          </p:cNvCxnSpPr>
          <p:nvPr/>
        </p:nvCxnSpPr>
        <p:spPr>
          <a:xfrm rot="5400000" flipH="1">
            <a:off x="3936110" y="2341362"/>
            <a:ext cx="1659193" cy="794085"/>
          </a:xfrm>
          <a:prstGeom prst="bentConnector5">
            <a:avLst>
              <a:gd name="adj1" fmla="val -8571"/>
              <a:gd name="adj2" fmla="val -74272"/>
              <a:gd name="adj3" fmla="val 10857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6" idx="3"/>
            <a:endCxn id="30" idx="1"/>
          </p:cNvCxnSpPr>
          <p:nvPr/>
        </p:nvCxnSpPr>
        <p:spPr>
          <a:xfrm flipV="1">
            <a:off x="4567185" y="2880621"/>
            <a:ext cx="397043" cy="426650"/>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4" idx="2"/>
          </p:cNvCxnSpPr>
          <p:nvPr/>
        </p:nvCxnSpPr>
        <p:spPr>
          <a:xfrm rot="5400000">
            <a:off x="4273853" y="3093750"/>
            <a:ext cx="189622"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1867410" y="2307948"/>
            <a:ext cx="3771898" cy="1682897"/>
            <a:chOff x="1867410" y="2917548"/>
            <a:chExt cx="3771898" cy="1682897"/>
          </a:xfrm>
        </p:grpSpPr>
        <p:cxnSp>
          <p:nvCxnSpPr>
            <p:cNvPr id="49" name="Elbow Connector 128"/>
            <p:cNvCxnSpPr/>
            <p:nvPr/>
          </p:nvCxnSpPr>
          <p:spPr>
            <a:xfrm>
              <a:off x="5374613" y="2917548"/>
              <a:ext cx="264695" cy="1682897"/>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133"/>
            <p:cNvCxnSpPr/>
            <p:nvPr/>
          </p:nvCxnSpPr>
          <p:spPr>
            <a:xfrm>
              <a:off x="5374613" y="3201981"/>
              <a:ext cx="198519" cy="1398462"/>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133"/>
            <p:cNvCxnSpPr/>
            <p:nvPr/>
          </p:nvCxnSpPr>
          <p:spPr>
            <a:xfrm rot="10800000" flipV="1">
              <a:off x="4712878" y="3198221"/>
              <a:ext cx="251351" cy="1394654"/>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133"/>
            <p:cNvCxnSpPr/>
            <p:nvPr/>
          </p:nvCxnSpPr>
          <p:spPr>
            <a:xfrm>
              <a:off x="5374613" y="3486413"/>
              <a:ext cx="132347" cy="1114029"/>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133"/>
            <p:cNvCxnSpPr/>
            <p:nvPr/>
          </p:nvCxnSpPr>
          <p:spPr>
            <a:xfrm rot="10800000" flipV="1">
              <a:off x="3987196" y="3245626"/>
              <a:ext cx="182947" cy="1351057"/>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133"/>
            <p:cNvCxnSpPr/>
            <p:nvPr/>
          </p:nvCxnSpPr>
          <p:spPr>
            <a:xfrm>
              <a:off x="5374613" y="3770846"/>
              <a:ext cx="66173" cy="829596"/>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133"/>
            <p:cNvCxnSpPr/>
            <p:nvPr/>
          </p:nvCxnSpPr>
          <p:spPr>
            <a:xfrm>
              <a:off x="3190880" y="3818252"/>
              <a:ext cx="66173" cy="782191"/>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133"/>
            <p:cNvCxnSpPr/>
            <p:nvPr/>
          </p:nvCxnSpPr>
          <p:spPr>
            <a:xfrm rot="10800000" flipV="1">
              <a:off x="4051143" y="3530059"/>
              <a:ext cx="119000" cy="1062816"/>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133"/>
            <p:cNvCxnSpPr/>
            <p:nvPr/>
          </p:nvCxnSpPr>
          <p:spPr>
            <a:xfrm>
              <a:off x="3777882" y="3818252"/>
              <a:ext cx="66173" cy="782191"/>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133"/>
            <p:cNvCxnSpPr/>
            <p:nvPr/>
          </p:nvCxnSpPr>
          <p:spPr>
            <a:xfrm>
              <a:off x="3786444" y="3201981"/>
              <a:ext cx="132349" cy="1398462"/>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133"/>
            <p:cNvCxnSpPr/>
            <p:nvPr/>
          </p:nvCxnSpPr>
          <p:spPr>
            <a:xfrm rot="10800000" flipV="1">
              <a:off x="2595320" y="3818250"/>
              <a:ext cx="198519" cy="782192"/>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133"/>
            <p:cNvCxnSpPr/>
            <p:nvPr/>
          </p:nvCxnSpPr>
          <p:spPr>
            <a:xfrm rot="10800000" flipV="1">
              <a:off x="1867410" y="3818252"/>
              <a:ext cx="264695" cy="782191"/>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133"/>
            <p:cNvCxnSpPr/>
            <p:nvPr/>
          </p:nvCxnSpPr>
          <p:spPr>
            <a:xfrm rot="10800000" flipV="1">
              <a:off x="1933581" y="3533820"/>
              <a:ext cx="198521" cy="1066623"/>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48" name="Rectangle 47"/>
          <p:cNvSpPr/>
          <p:nvPr/>
        </p:nvSpPr>
        <p:spPr>
          <a:xfrm>
            <a:off x="3781253" y="3962262"/>
            <a:ext cx="992605" cy="14221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p:cNvSpPr/>
          <p:nvPr/>
        </p:nvSpPr>
        <p:spPr>
          <a:xfrm>
            <a:off x="4874795" y="3962262"/>
            <a:ext cx="992605" cy="14221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a:off x="2710329" y="3962262"/>
            <a:ext cx="992605" cy="14221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1628095" y="3962262"/>
            <a:ext cx="992605" cy="14221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Arrow Connector 70"/>
          <p:cNvCxnSpPr/>
          <p:nvPr/>
        </p:nvCxnSpPr>
        <p:spPr>
          <a:xfrm>
            <a:off x="366486" y="2763368"/>
            <a:ext cx="1143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6019800" y="2810453"/>
            <a:ext cx="1066800" cy="42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4664571" y="3974360"/>
            <a:ext cx="76200" cy="118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1524000" y="1674150"/>
            <a:ext cx="4495800" cy="2057400"/>
          </a:xfrm>
          <a:prstGeom prst="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504395" y="3974360"/>
            <a:ext cx="76200" cy="118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3582736" y="3974360"/>
            <a:ext cx="76200" cy="118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p:cNvSpPr/>
          <p:nvPr/>
        </p:nvSpPr>
        <p:spPr>
          <a:xfrm>
            <a:off x="5742895" y="3974360"/>
            <a:ext cx="76200" cy="118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4371295" y="3974360"/>
            <a:ext cx="76200" cy="118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685800" y="2438400"/>
            <a:ext cx="228600" cy="2176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4523695" y="3974360"/>
            <a:ext cx="76200" cy="118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990600" y="2438400"/>
            <a:ext cx="228600" cy="2176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81000" y="2438400"/>
            <a:ext cx="228600" cy="2176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7010400" y="2438400"/>
            <a:ext cx="228600" cy="2645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6324600" y="2438400"/>
            <a:ext cx="228600" cy="2645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6667500" y="2442061"/>
            <a:ext cx="228600" cy="2645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Slide Number Placeholder 66"/>
          <p:cNvSpPr>
            <a:spLocks noGrp="1"/>
          </p:cNvSpPr>
          <p:nvPr>
            <p:ph type="sldNum" sz="quarter" idx="12"/>
          </p:nvPr>
        </p:nvSpPr>
        <p:spPr/>
        <p:txBody>
          <a:bodyPr/>
          <a:lstStyle/>
          <a:p>
            <a:fld id="{5FFB3D0C-8D74-41D4-BD0C-D240EB708DFB}" type="slidenum">
              <a:rPr lang="en-US" smtClean="0"/>
              <a:pPr/>
              <a:t>43</a:t>
            </a:fld>
            <a:endParaRPr lang="en-US" dirty="0"/>
          </a:p>
        </p:txBody>
      </p:sp>
      <p:sp>
        <p:nvSpPr>
          <p:cNvPr id="84" name="Content Placeholder 2"/>
          <p:cNvSpPr>
            <a:spLocks noGrp="1"/>
          </p:cNvSpPr>
          <p:nvPr>
            <p:ph idx="1"/>
          </p:nvPr>
        </p:nvSpPr>
        <p:spPr>
          <a:xfrm>
            <a:off x="303222" y="5073509"/>
            <a:ext cx="8722697" cy="1676400"/>
          </a:xfrm>
        </p:spPr>
        <p:txBody>
          <a:bodyPr>
            <a:normAutofit fontScale="85000" lnSpcReduction="10000"/>
          </a:bodyPr>
          <a:lstStyle/>
          <a:p>
            <a:r>
              <a:rPr lang="en-US" dirty="0" smtClean="0"/>
              <a:t>Engine execution model</a:t>
            </a:r>
          </a:p>
          <a:p>
            <a:pPr lvl="1"/>
            <a:r>
              <a:rPr lang="en-US" dirty="0" smtClean="0"/>
              <a:t>A computation kernel is applied on each input data element</a:t>
            </a:r>
          </a:p>
          <a:p>
            <a:pPr lvl="1"/>
            <a:r>
              <a:rPr lang="en-US" dirty="0" smtClean="0"/>
              <a:t>For each input corresponding output data element(s) are generated</a:t>
            </a:r>
          </a:p>
          <a:p>
            <a:pPr lvl="1"/>
            <a:r>
              <a:rPr lang="en-US" dirty="0" smtClean="0"/>
              <a:t>Kernel is composed of a set of processing steps</a:t>
            </a:r>
          </a:p>
          <a:p>
            <a:pPr marL="457200" lvl="1" indent="0">
              <a:buNone/>
            </a:pPr>
            <a:endParaRPr lang="en-US" dirty="0" smtClean="0"/>
          </a:p>
          <a:p>
            <a:endParaRPr lang="en-US" dirty="0" smtClean="0"/>
          </a:p>
          <a:p>
            <a:pPr lvl="1">
              <a:buNone/>
            </a:pPr>
            <a:endParaRPr lang="en-US" dirty="0" smtClean="0"/>
          </a:p>
          <a:p>
            <a:pPr lvl="2">
              <a:buNone/>
            </a:pPr>
            <a:endParaRPr lang="en-US" dirty="0" smtClean="0"/>
          </a:p>
          <a:p>
            <a:pPr lvl="2"/>
            <a:endParaRPr lang="en-US" dirty="0" smtClean="0">
              <a:solidFill>
                <a:srgbClr val="00B0F0"/>
              </a:solidFill>
            </a:endParaRPr>
          </a:p>
          <a:p>
            <a:pPr lvl="1">
              <a:buNone/>
            </a:pPr>
            <a:endParaRPr lang="en-US" dirty="0" smtClean="0"/>
          </a:p>
        </p:txBody>
      </p:sp>
      <p:sp>
        <p:nvSpPr>
          <p:cNvPr id="87" name="Rectangle 86"/>
          <p:cNvSpPr/>
          <p:nvPr/>
        </p:nvSpPr>
        <p:spPr>
          <a:xfrm>
            <a:off x="6858000" y="1751111"/>
            <a:ext cx="304800" cy="1524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p:cNvSpPr txBox="1"/>
          <p:nvPr/>
        </p:nvSpPr>
        <p:spPr>
          <a:xfrm>
            <a:off x="7162800" y="1673423"/>
            <a:ext cx="1371600" cy="307777"/>
          </a:xfrm>
          <a:prstGeom prst="rect">
            <a:avLst/>
          </a:prstGeom>
          <a:noFill/>
        </p:spPr>
        <p:txBody>
          <a:bodyPr wrap="square" rtlCol="0">
            <a:spAutoFit/>
          </a:bodyPr>
          <a:lstStyle/>
          <a:p>
            <a:r>
              <a:rPr lang="en-US" sz="1400" dirty="0" smtClean="0"/>
              <a:t>Control state</a:t>
            </a:r>
            <a:endParaRPr lang="en-US" sz="1400" dirty="0"/>
          </a:p>
        </p:txBody>
      </p:sp>
      <p:sp>
        <p:nvSpPr>
          <p:cNvPr id="89" name="Rectangle 88"/>
          <p:cNvSpPr/>
          <p:nvPr/>
        </p:nvSpPr>
        <p:spPr>
          <a:xfrm>
            <a:off x="6858000" y="2055911"/>
            <a:ext cx="304800" cy="1524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Box 89"/>
          <p:cNvSpPr txBox="1"/>
          <p:nvPr/>
        </p:nvSpPr>
        <p:spPr>
          <a:xfrm>
            <a:off x="7162800" y="1981201"/>
            <a:ext cx="1752600" cy="307777"/>
          </a:xfrm>
          <a:prstGeom prst="rect">
            <a:avLst/>
          </a:prstGeom>
          <a:noFill/>
        </p:spPr>
        <p:txBody>
          <a:bodyPr wrap="square" rtlCol="0">
            <a:spAutoFit/>
          </a:bodyPr>
          <a:lstStyle/>
          <a:p>
            <a:r>
              <a:rPr lang="en-US" sz="1400" dirty="0" smtClean="0"/>
              <a:t>Offload </a:t>
            </a:r>
            <a:r>
              <a:rPr lang="en-US" dirty="0" smtClean="0"/>
              <a:t>component</a:t>
            </a:r>
            <a:endParaRPr lang="en-US" sz="1400" dirty="0"/>
          </a:p>
        </p:txBody>
      </p:sp>
      <p:sp>
        <p:nvSpPr>
          <p:cNvPr id="97" name="Rectangle 96"/>
          <p:cNvSpPr/>
          <p:nvPr/>
        </p:nvSpPr>
        <p:spPr>
          <a:xfrm>
            <a:off x="1524000" y="1676400"/>
            <a:ext cx="4495800" cy="20574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574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417 0.00486 L 0.65834 -0.00139 " pathEditMode="relative" rAng="0" ptsTypes="AA">
                                      <p:cBhvr>
                                        <p:cTn id="6" dur="2000" fill="hold"/>
                                        <p:tgtEl>
                                          <p:spTgt spid="104"/>
                                        </p:tgtEl>
                                        <p:attrNameLst>
                                          <p:attrName>ppt_x</p:attrName>
                                          <p:attrName>ppt_y</p:attrName>
                                        </p:attrNameLst>
                                      </p:cBhvr>
                                      <p:rCtr x="32708" y="-324"/>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81"/>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par>
                                <p:cTn id="13" presetID="42" presetClass="path" presetSubtype="0" accel="50000" decel="50000" fill="hold" grpId="0" nodeType="withEffect">
                                  <p:stCondLst>
                                    <p:cond delay="0"/>
                                  </p:stCondLst>
                                  <p:childTnLst>
                                    <p:animMotion origin="layout" path="M 0.00833 -3.33333E-6 L 0.65417 0.0007 " pathEditMode="relative" rAng="0" ptsTypes="AA">
                                      <p:cBhvr>
                                        <p:cTn id="14" dur="2000" fill="hold"/>
                                        <p:tgtEl>
                                          <p:spTgt spid="91"/>
                                        </p:tgtEl>
                                        <p:attrNameLst>
                                          <p:attrName>ppt_x</p:attrName>
                                          <p:attrName>ppt_y</p:attrName>
                                        </p:attrNameLst>
                                      </p:cBhvr>
                                      <p:rCtr x="32292" y="23"/>
                                    </p:animMotion>
                                  </p:childTnLst>
                                </p:cTn>
                              </p:par>
                            </p:childTnLst>
                          </p:cTn>
                        </p:par>
                        <p:par>
                          <p:cTn id="15" fill="hold">
                            <p:stCondLst>
                              <p:cond delay="4000"/>
                            </p:stCondLst>
                            <p:childTnLst>
                              <p:par>
                                <p:cTn id="16" presetID="1" presetClass="entr" presetSubtype="0" fill="hold" grpId="0" nodeType="afterEffect">
                                  <p:stCondLst>
                                    <p:cond delay="0"/>
                                  </p:stCondLst>
                                  <p:childTnLst>
                                    <p:set>
                                      <p:cBhvr>
                                        <p:cTn id="17" dur="1" fill="hold">
                                          <p:stCondLst>
                                            <p:cond delay="0"/>
                                          </p:stCondLst>
                                        </p:cTn>
                                        <p:tgtEl>
                                          <p:spTgt spid="82"/>
                                        </p:tgtEl>
                                        <p:attrNameLst>
                                          <p:attrName>style.visibility</p:attrName>
                                        </p:attrNameLst>
                                      </p:cBhvr>
                                      <p:to>
                                        <p:strVal val="visible"/>
                                      </p:to>
                                    </p:set>
                                  </p:childTnLst>
                                </p:cTn>
                              </p:par>
                            </p:childTnLst>
                          </p:cTn>
                        </p:par>
                        <p:par>
                          <p:cTn id="18" fill="hold">
                            <p:stCondLst>
                              <p:cond delay="4000"/>
                            </p:stCondLst>
                            <p:childTnLst>
                              <p:par>
                                <p:cTn id="19" presetID="1" presetClass="entr" presetSubtype="0" fill="hold" grpId="0" nodeType="after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101"/>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4">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4">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05"/>
                                        </p:tgtEl>
                                        <p:attrNameLst>
                                          <p:attrName>style.visibility</p:attrName>
                                        </p:attrNameLst>
                                      </p:cBhvr>
                                      <p:to>
                                        <p:strVal val="hidden"/>
                                      </p:to>
                                    </p:set>
                                  </p:childTnLst>
                                </p:cTn>
                              </p:par>
                            </p:childTnLst>
                          </p:cTn>
                        </p:par>
                        <p:par>
                          <p:cTn id="47" fill="hold">
                            <p:stCondLst>
                              <p:cond delay="0"/>
                            </p:stCondLst>
                            <p:childTnLst>
                              <p:par>
                                <p:cTn id="48" presetID="19" presetClass="emph" presetSubtype="0" fill="remove" grpId="0" nodeType="afterEffect">
                                  <p:stCondLst>
                                    <p:cond delay="0"/>
                                  </p:stCondLst>
                                  <p:childTnLst>
                                    <p:animClr clrSpc="rgb" dir="cw">
                                      <p:cBhvr override="childStyle">
                                        <p:cTn id="49" dur="1000" fill="hold"/>
                                        <p:tgtEl>
                                          <p:spTgt spid="8"/>
                                        </p:tgtEl>
                                        <p:attrNameLst>
                                          <p:attrName>style.color</p:attrName>
                                        </p:attrNameLst>
                                      </p:cBhvr>
                                      <p:to>
                                        <a:srgbClr val="000000"/>
                                      </p:to>
                                    </p:animClr>
                                    <p:animClr clrSpc="rgb" dir="cw">
                                      <p:cBhvr>
                                        <p:cTn id="50" dur="1000" fill="hold"/>
                                        <p:tgtEl>
                                          <p:spTgt spid="8"/>
                                        </p:tgtEl>
                                        <p:attrNameLst>
                                          <p:attrName>fillcolor</p:attrName>
                                        </p:attrNameLst>
                                      </p:cBhvr>
                                      <p:to>
                                        <a:srgbClr val="000000"/>
                                      </p:to>
                                    </p:animClr>
                                    <p:set>
                                      <p:cBhvr>
                                        <p:cTn id="51" dur="1000" fill="hold"/>
                                        <p:tgtEl>
                                          <p:spTgt spid="8"/>
                                        </p:tgtEl>
                                        <p:attrNameLst>
                                          <p:attrName>fill.type</p:attrName>
                                        </p:attrNameLst>
                                      </p:cBhvr>
                                      <p:to>
                                        <p:strVal val="solid"/>
                                      </p:to>
                                    </p:set>
                                    <p:set>
                                      <p:cBhvr>
                                        <p:cTn id="52" dur="1000" fill="hold"/>
                                        <p:tgtEl>
                                          <p:spTgt spid="8"/>
                                        </p:tgtEl>
                                        <p:attrNameLst>
                                          <p:attrName>fill.on</p:attrName>
                                        </p:attrNameLst>
                                      </p:cBhvr>
                                      <p:to>
                                        <p:strVal val="true"/>
                                      </p:to>
                                    </p:set>
                                  </p:childTnLst>
                                </p:cTn>
                              </p:par>
                            </p:childTnLst>
                          </p:cTn>
                        </p:par>
                        <p:par>
                          <p:cTn id="53" fill="hold">
                            <p:stCondLst>
                              <p:cond delay="1000"/>
                            </p:stCondLst>
                            <p:childTnLst>
                              <p:par>
                                <p:cTn id="54" presetID="19" presetClass="emph" presetSubtype="0" fill="remove" grpId="0" nodeType="afterEffect">
                                  <p:stCondLst>
                                    <p:cond delay="0"/>
                                  </p:stCondLst>
                                  <p:childTnLst>
                                    <p:animClr clrSpc="rgb" dir="cw">
                                      <p:cBhvr override="childStyle">
                                        <p:cTn id="55" dur="1000" fill="hold"/>
                                        <p:tgtEl>
                                          <p:spTgt spid="9"/>
                                        </p:tgtEl>
                                        <p:attrNameLst>
                                          <p:attrName>style.color</p:attrName>
                                        </p:attrNameLst>
                                      </p:cBhvr>
                                      <p:to>
                                        <a:srgbClr val="000000"/>
                                      </p:to>
                                    </p:animClr>
                                    <p:animClr clrSpc="rgb" dir="cw">
                                      <p:cBhvr>
                                        <p:cTn id="56" dur="1000" fill="hold"/>
                                        <p:tgtEl>
                                          <p:spTgt spid="9"/>
                                        </p:tgtEl>
                                        <p:attrNameLst>
                                          <p:attrName>fillcolor</p:attrName>
                                        </p:attrNameLst>
                                      </p:cBhvr>
                                      <p:to>
                                        <a:srgbClr val="000000"/>
                                      </p:to>
                                    </p:animClr>
                                    <p:set>
                                      <p:cBhvr>
                                        <p:cTn id="57" dur="1000" fill="hold"/>
                                        <p:tgtEl>
                                          <p:spTgt spid="9"/>
                                        </p:tgtEl>
                                        <p:attrNameLst>
                                          <p:attrName>fill.type</p:attrName>
                                        </p:attrNameLst>
                                      </p:cBhvr>
                                      <p:to>
                                        <p:strVal val="solid"/>
                                      </p:to>
                                    </p:set>
                                    <p:set>
                                      <p:cBhvr>
                                        <p:cTn id="58" dur="1000" fill="hold"/>
                                        <p:tgtEl>
                                          <p:spTgt spid="9"/>
                                        </p:tgtEl>
                                        <p:attrNameLst>
                                          <p:attrName>fill.on</p:attrName>
                                        </p:attrNameLst>
                                      </p:cBhvr>
                                      <p:to>
                                        <p:strVal val="true"/>
                                      </p:to>
                                    </p:set>
                                  </p:childTnLst>
                                </p:cTn>
                              </p:par>
                            </p:childTnLst>
                          </p:cTn>
                        </p:par>
                        <p:par>
                          <p:cTn id="59" fill="hold">
                            <p:stCondLst>
                              <p:cond delay="2000"/>
                            </p:stCondLst>
                            <p:childTnLst>
                              <p:par>
                                <p:cTn id="60" presetID="19" presetClass="emph" presetSubtype="0" fill="remove" grpId="0" nodeType="afterEffect">
                                  <p:stCondLst>
                                    <p:cond delay="0"/>
                                  </p:stCondLst>
                                  <p:childTnLst>
                                    <p:animClr clrSpc="rgb" dir="cw">
                                      <p:cBhvr override="childStyle">
                                        <p:cTn id="61" dur="1000" fill="hold"/>
                                        <p:tgtEl>
                                          <p:spTgt spid="28"/>
                                        </p:tgtEl>
                                        <p:attrNameLst>
                                          <p:attrName>style.color</p:attrName>
                                        </p:attrNameLst>
                                      </p:cBhvr>
                                      <p:to>
                                        <a:srgbClr val="000000"/>
                                      </p:to>
                                    </p:animClr>
                                    <p:animClr clrSpc="rgb" dir="cw">
                                      <p:cBhvr>
                                        <p:cTn id="62" dur="1000" fill="hold"/>
                                        <p:tgtEl>
                                          <p:spTgt spid="28"/>
                                        </p:tgtEl>
                                        <p:attrNameLst>
                                          <p:attrName>fillcolor</p:attrName>
                                        </p:attrNameLst>
                                      </p:cBhvr>
                                      <p:to>
                                        <a:srgbClr val="000000"/>
                                      </p:to>
                                    </p:animClr>
                                    <p:set>
                                      <p:cBhvr>
                                        <p:cTn id="63" dur="1000" fill="hold"/>
                                        <p:tgtEl>
                                          <p:spTgt spid="28"/>
                                        </p:tgtEl>
                                        <p:attrNameLst>
                                          <p:attrName>fill.type</p:attrName>
                                        </p:attrNameLst>
                                      </p:cBhvr>
                                      <p:to>
                                        <p:strVal val="solid"/>
                                      </p:to>
                                    </p:set>
                                    <p:set>
                                      <p:cBhvr>
                                        <p:cTn id="64" dur="1000" fill="hold"/>
                                        <p:tgtEl>
                                          <p:spTgt spid="28"/>
                                        </p:tgtEl>
                                        <p:attrNameLst>
                                          <p:attrName>fill.on</p:attrName>
                                        </p:attrNameLst>
                                      </p:cBhvr>
                                      <p:to>
                                        <p:strVal val="true"/>
                                      </p:to>
                                    </p:set>
                                  </p:childTnLst>
                                </p:cTn>
                              </p:par>
                            </p:childTnLst>
                          </p:cTn>
                        </p:par>
                        <p:par>
                          <p:cTn id="65" fill="hold">
                            <p:stCondLst>
                              <p:cond delay="3000"/>
                            </p:stCondLst>
                            <p:childTnLst>
                              <p:par>
                                <p:cTn id="66" presetID="19" presetClass="emph" presetSubtype="0" fill="remove" grpId="0" nodeType="afterEffect">
                                  <p:stCondLst>
                                    <p:cond delay="0"/>
                                  </p:stCondLst>
                                  <p:childTnLst>
                                    <p:animClr clrSpc="rgb" dir="cw">
                                      <p:cBhvr override="childStyle">
                                        <p:cTn id="67" dur="1000" fill="hold"/>
                                        <p:tgtEl>
                                          <p:spTgt spid="29"/>
                                        </p:tgtEl>
                                        <p:attrNameLst>
                                          <p:attrName>style.color</p:attrName>
                                        </p:attrNameLst>
                                      </p:cBhvr>
                                      <p:to>
                                        <a:srgbClr val="000000"/>
                                      </p:to>
                                    </p:animClr>
                                    <p:animClr clrSpc="rgb" dir="cw">
                                      <p:cBhvr>
                                        <p:cTn id="68" dur="1000" fill="hold"/>
                                        <p:tgtEl>
                                          <p:spTgt spid="29"/>
                                        </p:tgtEl>
                                        <p:attrNameLst>
                                          <p:attrName>fillcolor</p:attrName>
                                        </p:attrNameLst>
                                      </p:cBhvr>
                                      <p:to>
                                        <a:srgbClr val="0000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ntr" presetSubtype="0" fill="hold" grpId="0" nodeType="withEffect">
                                  <p:stCondLst>
                                    <p:cond delay="0"/>
                                  </p:stCondLst>
                                  <p:childTnLst>
                                    <p:set>
                                      <p:cBhvr>
                                        <p:cTn id="72" dur="1" fill="hold">
                                          <p:stCondLst>
                                            <p:cond delay="0"/>
                                          </p:stCondLst>
                                        </p:cTn>
                                        <p:tgtEl>
                                          <p:spTgt spid="96"/>
                                        </p:tgtEl>
                                        <p:attrNameLst>
                                          <p:attrName>style.visibility</p:attrName>
                                        </p:attrNameLst>
                                      </p:cBhvr>
                                      <p:to>
                                        <p:strVal val="visible"/>
                                      </p:to>
                                    </p:set>
                                  </p:childTnLst>
                                </p:cTn>
                              </p:par>
                            </p:childTnLst>
                          </p:cTn>
                        </p:par>
                        <p:par>
                          <p:cTn id="73" fill="hold">
                            <p:stCondLst>
                              <p:cond delay="4000"/>
                            </p:stCondLst>
                            <p:childTnLst>
                              <p:par>
                                <p:cTn id="74" presetID="1" presetClass="entr" presetSubtype="0" fill="hold" grpId="0" nodeType="afterEffect">
                                  <p:stCondLst>
                                    <p:cond delay="0"/>
                                  </p:stCondLst>
                                  <p:childTnLst>
                                    <p:set>
                                      <p:cBhvr>
                                        <p:cTn id="75" dur="1" fill="hold">
                                          <p:stCondLst>
                                            <p:cond delay="0"/>
                                          </p:stCondLst>
                                        </p:cTn>
                                        <p:tgtEl>
                                          <p:spTgt spid="98"/>
                                        </p:tgtEl>
                                        <p:attrNameLst>
                                          <p:attrName>style.visibility</p:attrName>
                                        </p:attrNameLst>
                                      </p:cBhvr>
                                      <p:to>
                                        <p:strVal val="visible"/>
                                      </p:to>
                                    </p:set>
                                  </p:childTnLst>
                                </p:cTn>
                              </p:par>
                            </p:childTnLst>
                          </p:cTn>
                        </p:par>
                        <p:par>
                          <p:cTn id="76" fill="hold">
                            <p:stCondLst>
                              <p:cond delay="4000"/>
                            </p:stCondLst>
                            <p:childTnLst>
                              <p:par>
                                <p:cTn id="77" presetID="19" presetClass="emph" presetSubtype="0" fill="remove" grpId="0" nodeType="afterEffect">
                                  <p:stCondLst>
                                    <p:cond delay="0"/>
                                  </p:stCondLst>
                                  <p:childTnLst>
                                    <p:animClr clrSpc="rgb" dir="cw">
                                      <p:cBhvr override="childStyle">
                                        <p:cTn id="78" dur="1000" fill="hold"/>
                                        <p:tgtEl>
                                          <p:spTgt spid="30"/>
                                        </p:tgtEl>
                                        <p:attrNameLst>
                                          <p:attrName>style.color</p:attrName>
                                        </p:attrNameLst>
                                      </p:cBhvr>
                                      <p:to>
                                        <a:srgbClr val="000000"/>
                                      </p:to>
                                    </p:animClr>
                                    <p:animClr clrSpc="rgb" dir="cw">
                                      <p:cBhvr>
                                        <p:cTn id="79" dur="1000" fill="hold"/>
                                        <p:tgtEl>
                                          <p:spTgt spid="30"/>
                                        </p:tgtEl>
                                        <p:attrNameLst>
                                          <p:attrName>fillcolor</p:attrName>
                                        </p:attrNameLst>
                                      </p:cBhvr>
                                      <p:to>
                                        <a:srgbClr val="000000"/>
                                      </p:to>
                                    </p:animClr>
                                    <p:set>
                                      <p:cBhvr>
                                        <p:cTn id="80" dur="1000" fill="hold"/>
                                        <p:tgtEl>
                                          <p:spTgt spid="30"/>
                                        </p:tgtEl>
                                        <p:attrNameLst>
                                          <p:attrName>fill.type</p:attrName>
                                        </p:attrNameLst>
                                      </p:cBhvr>
                                      <p:to>
                                        <p:strVal val="solid"/>
                                      </p:to>
                                    </p:set>
                                    <p:set>
                                      <p:cBhvr>
                                        <p:cTn id="81" dur="1000" fill="hold"/>
                                        <p:tgtEl>
                                          <p:spTgt spid="30"/>
                                        </p:tgtEl>
                                        <p:attrNameLst>
                                          <p:attrName>fill.on</p:attrName>
                                        </p:attrNameLst>
                                      </p:cBhvr>
                                      <p:to>
                                        <p:strVal val="true"/>
                                      </p:to>
                                    </p:set>
                                  </p:childTnLst>
                                </p:cTn>
                              </p:par>
                            </p:childTnLst>
                          </p:cTn>
                        </p:par>
                        <p:par>
                          <p:cTn id="82" fill="hold">
                            <p:stCondLst>
                              <p:cond delay="5000"/>
                            </p:stCondLst>
                            <p:childTnLst>
                              <p:par>
                                <p:cTn id="83" presetID="19" presetClass="emph" presetSubtype="0" fill="remove" grpId="0" nodeType="afterEffect">
                                  <p:stCondLst>
                                    <p:cond delay="0"/>
                                  </p:stCondLst>
                                  <p:childTnLst>
                                    <p:animClr clrSpc="rgb" dir="cw">
                                      <p:cBhvr override="childStyle">
                                        <p:cTn id="84" dur="1000" fill="hold"/>
                                        <p:tgtEl>
                                          <p:spTgt spid="31"/>
                                        </p:tgtEl>
                                        <p:attrNameLst>
                                          <p:attrName>style.color</p:attrName>
                                        </p:attrNameLst>
                                      </p:cBhvr>
                                      <p:to>
                                        <a:srgbClr val="000000"/>
                                      </p:to>
                                    </p:animClr>
                                    <p:animClr clrSpc="rgb" dir="cw">
                                      <p:cBhvr>
                                        <p:cTn id="85" dur="1000" fill="hold"/>
                                        <p:tgtEl>
                                          <p:spTgt spid="31"/>
                                        </p:tgtEl>
                                        <p:attrNameLst>
                                          <p:attrName>fillcolor</p:attrName>
                                        </p:attrNameLst>
                                      </p:cBhvr>
                                      <p:to>
                                        <a:srgbClr val="000000"/>
                                      </p:to>
                                    </p:animClr>
                                    <p:set>
                                      <p:cBhvr>
                                        <p:cTn id="86" dur="1000" fill="hold"/>
                                        <p:tgtEl>
                                          <p:spTgt spid="31"/>
                                        </p:tgtEl>
                                        <p:attrNameLst>
                                          <p:attrName>fill.type</p:attrName>
                                        </p:attrNameLst>
                                      </p:cBhvr>
                                      <p:to>
                                        <p:strVal val="solid"/>
                                      </p:to>
                                    </p:set>
                                    <p:set>
                                      <p:cBhvr>
                                        <p:cTn id="87" dur="1000" fill="hold"/>
                                        <p:tgtEl>
                                          <p:spTgt spid="31"/>
                                        </p:tgtEl>
                                        <p:attrNameLst>
                                          <p:attrName>fill.on</p:attrName>
                                        </p:attrNameLst>
                                      </p:cBhvr>
                                      <p:to>
                                        <p:strVal val="true"/>
                                      </p:to>
                                    </p:set>
                                  </p:childTnLst>
                                </p:cTn>
                              </p:par>
                            </p:childTnLst>
                          </p:cTn>
                        </p:par>
                        <p:par>
                          <p:cTn id="88" fill="hold">
                            <p:stCondLst>
                              <p:cond delay="6000"/>
                            </p:stCondLst>
                            <p:childTnLst>
                              <p:par>
                                <p:cTn id="89" presetID="19" presetClass="emph" presetSubtype="0" fill="remove" grpId="0" nodeType="afterEffect">
                                  <p:stCondLst>
                                    <p:cond delay="0"/>
                                  </p:stCondLst>
                                  <p:childTnLst>
                                    <p:animClr clrSpc="rgb" dir="cw">
                                      <p:cBhvr override="childStyle">
                                        <p:cTn id="90" dur="1000" fill="hold"/>
                                        <p:tgtEl>
                                          <p:spTgt spid="42"/>
                                        </p:tgtEl>
                                        <p:attrNameLst>
                                          <p:attrName>style.color</p:attrName>
                                        </p:attrNameLst>
                                      </p:cBhvr>
                                      <p:to>
                                        <a:srgbClr val="000000"/>
                                      </p:to>
                                    </p:animClr>
                                    <p:animClr clrSpc="rgb" dir="cw">
                                      <p:cBhvr>
                                        <p:cTn id="91" dur="1000" fill="hold"/>
                                        <p:tgtEl>
                                          <p:spTgt spid="42"/>
                                        </p:tgtEl>
                                        <p:attrNameLst>
                                          <p:attrName>fillcolor</p:attrName>
                                        </p:attrNameLst>
                                      </p:cBhvr>
                                      <p:to>
                                        <a:srgbClr val="000000"/>
                                      </p:to>
                                    </p:animClr>
                                    <p:set>
                                      <p:cBhvr>
                                        <p:cTn id="92" dur="1000" fill="hold"/>
                                        <p:tgtEl>
                                          <p:spTgt spid="42"/>
                                        </p:tgtEl>
                                        <p:attrNameLst>
                                          <p:attrName>fill.type</p:attrName>
                                        </p:attrNameLst>
                                      </p:cBhvr>
                                      <p:to>
                                        <p:strVal val="solid"/>
                                      </p:to>
                                    </p:set>
                                    <p:set>
                                      <p:cBhvr>
                                        <p:cTn id="93" dur="1000" fill="hold"/>
                                        <p:tgtEl>
                                          <p:spTgt spid="42"/>
                                        </p:tgtEl>
                                        <p:attrNameLst>
                                          <p:attrName>fill.on</p:attrName>
                                        </p:attrNameLst>
                                      </p:cBhvr>
                                      <p:to>
                                        <p:strVal val="true"/>
                                      </p:to>
                                    </p:set>
                                  </p:childTnLst>
                                </p:cTn>
                              </p:par>
                            </p:childTnLst>
                          </p:cTn>
                        </p:par>
                        <p:par>
                          <p:cTn id="94" fill="hold">
                            <p:stCondLst>
                              <p:cond delay="7000"/>
                            </p:stCondLst>
                            <p:childTnLst>
                              <p:par>
                                <p:cTn id="95" presetID="1" presetClass="entr" presetSubtype="0" fill="hold" grpId="0" nodeType="afterEffect">
                                  <p:stCondLst>
                                    <p:cond delay="0"/>
                                  </p:stCondLst>
                                  <p:childTnLst>
                                    <p:set>
                                      <p:cBhvr>
                                        <p:cTn id="9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8" grpId="0" animBg="1"/>
      <p:bldP spid="29" grpId="0" animBg="1"/>
      <p:bldP spid="30" grpId="0" animBg="1"/>
      <p:bldP spid="31" grpId="0" animBg="1"/>
      <p:bldP spid="42" grpId="0" animBg="1"/>
      <p:bldP spid="86" grpId="0" animBg="1"/>
      <p:bldP spid="101" grpId="0" animBg="1"/>
      <p:bldP spid="93" grpId="0" animBg="1"/>
      <p:bldP spid="94" grpId="0" animBg="1"/>
      <p:bldP spid="96" grpId="0" animBg="1"/>
      <p:bldP spid="98" grpId="0" animBg="1"/>
      <p:bldP spid="91" grpId="0" animBg="1"/>
      <p:bldP spid="102" grpId="0" animBg="1"/>
      <p:bldP spid="104" grpId="0" animBg="1"/>
      <p:bldP spid="105" grpId="0" animBg="1"/>
      <p:bldP spid="81" grpId="0" animBg="1"/>
      <p:bldP spid="83" grpId="0" animBg="1"/>
      <p:bldP spid="82" grpId="0" animBg="1"/>
      <p:bldP spid="84" grpId="0" build="p"/>
      <p:bldP spid="9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3" name="Rectangle 1272"/>
          <p:cNvSpPr/>
          <p:nvPr/>
        </p:nvSpPr>
        <p:spPr>
          <a:xfrm>
            <a:off x="1066800" y="1447800"/>
            <a:ext cx="5029200" cy="2796925"/>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74" name="Group 360"/>
          <p:cNvGrpSpPr/>
          <p:nvPr/>
        </p:nvGrpSpPr>
        <p:grpSpPr>
          <a:xfrm>
            <a:off x="1662359" y="1921856"/>
            <a:ext cx="3242511" cy="1659693"/>
            <a:chOff x="1371600" y="1676399"/>
            <a:chExt cx="3733801" cy="2667794"/>
          </a:xfrm>
        </p:grpSpPr>
        <p:sp>
          <p:nvSpPr>
            <p:cNvPr id="1275" name="Rectangle 1274"/>
            <p:cNvSpPr/>
            <p:nvPr/>
          </p:nvSpPr>
          <p:spPr>
            <a:xfrm>
              <a:off x="2819400" y="22097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6" name="Rectangle 1275"/>
            <p:cNvSpPr/>
            <p:nvPr/>
          </p:nvSpPr>
          <p:spPr>
            <a:xfrm>
              <a:off x="2819400" y="26669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7" name="Rectangle 1276"/>
            <p:cNvSpPr/>
            <p:nvPr/>
          </p:nvSpPr>
          <p:spPr>
            <a:xfrm>
              <a:off x="28194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8" name="Rectangle 1277"/>
            <p:cNvSpPr/>
            <p:nvPr/>
          </p:nvSpPr>
          <p:spPr>
            <a:xfrm>
              <a:off x="3733800" y="1676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9" name="Flowchart: Decision 1278"/>
            <p:cNvSpPr/>
            <p:nvPr/>
          </p:nvSpPr>
          <p:spPr>
            <a:xfrm>
              <a:off x="3733800" y="21335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0" name="Flowchart: Decision 1279"/>
            <p:cNvSpPr/>
            <p:nvPr/>
          </p:nvSpPr>
          <p:spPr>
            <a:xfrm>
              <a:off x="2133600" y="31241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1" name="Rectangle 1280"/>
            <p:cNvSpPr/>
            <p:nvPr/>
          </p:nvSpPr>
          <p:spPr>
            <a:xfrm>
              <a:off x="1371600" y="3200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2" name="Rectangle 1281"/>
            <p:cNvSpPr/>
            <p:nvPr/>
          </p:nvSpPr>
          <p:spPr>
            <a:xfrm>
              <a:off x="21336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3" name="Rectangle 1282"/>
            <p:cNvSpPr/>
            <p:nvPr/>
          </p:nvSpPr>
          <p:spPr>
            <a:xfrm>
              <a:off x="13716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84" name="Straight Arrow Connector 1283"/>
            <p:cNvCxnSpPr>
              <a:stCxn id="1279" idx="1"/>
              <a:endCxn id="1275" idx="3"/>
            </p:cNvCxnSpPr>
            <p:nvPr/>
          </p:nvCxnSpPr>
          <p:spPr>
            <a:xfrm rot="10800000">
              <a:off x="3276600" y="2324099"/>
              <a:ext cx="4572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5" name="Straight Arrow Connector 1284"/>
            <p:cNvCxnSpPr>
              <a:stCxn id="1275" idx="2"/>
              <a:endCxn id="1276" idx="0"/>
            </p:cNvCxnSpPr>
            <p:nvPr/>
          </p:nvCxnSpPr>
          <p:spPr>
            <a:xfrm rot="5400000">
              <a:off x="2933700" y="25526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6" name="Straight Arrow Connector 1285"/>
            <p:cNvCxnSpPr>
              <a:stCxn id="1276" idx="2"/>
              <a:endCxn id="1307" idx="0"/>
            </p:cNvCxnSpPr>
            <p:nvPr/>
          </p:nvCxnSpPr>
          <p:spPr>
            <a:xfrm rot="5400000">
              <a:off x="2933700" y="30098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7" name="Straight Arrow Connector 1286"/>
            <p:cNvCxnSpPr/>
            <p:nvPr/>
          </p:nvCxnSpPr>
          <p:spPr>
            <a:xfrm rot="5400000">
              <a:off x="2934494" y="35425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8" name="Straight Arrow Connector 1287"/>
            <p:cNvCxnSpPr>
              <a:endCxn id="1280" idx="3"/>
            </p:cNvCxnSpPr>
            <p:nvPr/>
          </p:nvCxnSpPr>
          <p:spPr>
            <a:xfrm rot="10800000">
              <a:off x="2590801" y="3314699"/>
              <a:ext cx="228601" cy="79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9" name="Straight Arrow Connector 1288"/>
            <p:cNvCxnSpPr>
              <a:stCxn id="1280" idx="2"/>
            </p:cNvCxnSpPr>
            <p:nvPr/>
          </p:nvCxnSpPr>
          <p:spPr>
            <a:xfrm rot="5400000">
              <a:off x="2285206" y="3580605"/>
              <a:ext cx="152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0" name="Straight Arrow Connector 1289"/>
            <p:cNvCxnSpPr>
              <a:stCxn id="1280" idx="1"/>
              <a:endCxn id="1281" idx="3"/>
            </p:cNvCxnSpPr>
            <p:nvPr/>
          </p:nvCxnSpPr>
          <p:spPr>
            <a:xfrm rot="10800000">
              <a:off x="1828800" y="3314699"/>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1" name="Straight Arrow Connector 1290"/>
            <p:cNvCxnSpPr>
              <a:stCxn id="1281" idx="2"/>
              <a:endCxn id="1283" idx="0"/>
            </p:cNvCxnSpPr>
            <p:nvPr/>
          </p:nvCxnSpPr>
          <p:spPr>
            <a:xfrm rot="5400000">
              <a:off x="1485900" y="35432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2" name="Elbow Connector 32"/>
            <p:cNvCxnSpPr>
              <a:stCxn id="1283" idx="2"/>
              <a:endCxn id="1275" idx="1"/>
            </p:cNvCxnSpPr>
            <p:nvPr/>
          </p:nvCxnSpPr>
          <p:spPr>
            <a:xfrm rot="5400000" flipH="1" flipV="1">
              <a:off x="1428750" y="2495549"/>
              <a:ext cx="1562100" cy="1219200"/>
            </a:xfrm>
            <a:prstGeom prst="bentConnector4">
              <a:avLst>
                <a:gd name="adj1" fmla="val -14634"/>
                <a:gd name="adj2" fmla="val -30916"/>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93" name="Rectangle 1292"/>
            <p:cNvSpPr/>
            <p:nvPr/>
          </p:nvSpPr>
          <p:spPr>
            <a:xfrm>
              <a:off x="3733800" y="27431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4" name="Rectangle 1293"/>
            <p:cNvSpPr/>
            <p:nvPr/>
          </p:nvSpPr>
          <p:spPr>
            <a:xfrm>
              <a:off x="3733800" y="3200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95" name="Straight Arrow Connector 1294"/>
            <p:cNvCxnSpPr/>
            <p:nvPr/>
          </p:nvCxnSpPr>
          <p:spPr>
            <a:xfrm rot="5400000">
              <a:off x="3847306" y="30853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96" name="Flowchart: Decision 1295"/>
            <p:cNvSpPr/>
            <p:nvPr/>
          </p:nvSpPr>
          <p:spPr>
            <a:xfrm>
              <a:off x="3733800" y="37337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97" name="Straight Arrow Connector 1296"/>
            <p:cNvCxnSpPr/>
            <p:nvPr/>
          </p:nvCxnSpPr>
          <p:spPr>
            <a:xfrm rot="5400000">
              <a:off x="3847305" y="26281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98" name="Rectangle 1297"/>
            <p:cNvSpPr/>
            <p:nvPr/>
          </p:nvSpPr>
          <p:spPr>
            <a:xfrm>
              <a:off x="4648201" y="22097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9" name="Rectangle 1298"/>
            <p:cNvSpPr/>
            <p:nvPr/>
          </p:nvSpPr>
          <p:spPr>
            <a:xfrm>
              <a:off x="4648201" y="26669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0" name="Rectangle 1299"/>
            <p:cNvSpPr/>
            <p:nvPr/>
          </p:nvSpPr>
          <p:spPr>
            <a:xfrm>
              <a:off x="4648201" y="31241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1" name="Rectangle 1300"/>
            <p:cNvSpPr/>
            <p:nvPr/>
          </p:nvSpPr>
          <p:spPr>
            <a:xfrm>
              <a:off x="4648201" y="3581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02" name="Straight Arrow Connector 1301"/>
            <p:cNvCxnSpPr>
              <a:stCxn id="1298" idx="2"/>
              <a:endCxn id="1299" idx="0"/>
            </p:cNvCxnSpPr>
            <p:nvPr/>
          </p:nvCxnSpPr>
          <p:spPr>
            <a:xfrm rot="5400000">
              <a:off x="4762501" y="25526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3" name="Straight Arrow Connector 1302"/>
            <p:cNvCxnSpPr/>
            <p:nvPr/>
          </p:nvCxnSpPr>
          <p:spPr>
            <a:xfrm rot="5400000">
              <a:off x="4761707" y="30091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4" name="Straight Arrow Connector 1303"/>
            <p:cNvCxnSpPr/>
            <p:nvPr/>
          </p:nvCxnSpPr>
          <p:spPr>
            <a:xfrm rot="5400000">
              <a:off x="4763295" y="34663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5" name="Straight Arrow Connector 1304"/>
            <p:cNvCxnSpPr>
              <a:stCxn id="1279" idx="3"/>
              <a:endCxn id="1298" idx="1"/>
            </p:cNvCxnSpPr>
            <p:nvPr/>
          </p:nvCxnSpPr>
          <p:spPr>
            <a:xfrm>
              <a:off x="4191000" y="2324099"/>
              <a:ext cx="457201"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6" name="Shape 1305"/>
            <p:cNvCxnSpPr>
              <a:stCxn id="1296" idx="2"/>
              <a:endCxn id="1278" idx="1"/>
            </p:cNvCxnSpPr>
            <p:nvPr/>
          </p:nvCxnSpPr>
          <p:spPr>
            <a:xfrm rot="5400000" flipH="1">
              <a:off x="2686050" y="2838449"/>
              <a:ext cx="2324100" cy="228600"/>
            </a:xfrm>
            <a:prstGeom prst="bentConnector4">
              <a:avLst>
                <a:gd name="adj1" fmla="val -9836"/>
                <a:gd name="adj2" fmla="val 131068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07" name="Flowchart: Decision 1306"/>
            <p:cNvSpPr/>
            <p:nvPr/>
          </p:nvSpPr>
          <p:spPr>
            <a:xfrm>
              <a:off x="2819400" y="31241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08" name="Straight Arrow Connector 1307"/>
            <p:cNvCxnSpPr>
              <a:stCxn id="1278" idx="2"/>
              <a:endCxn id="1279" idx="0"/>
            </p:cNvCxnSpPr>
            <p:nvPr/>
          </p:nvCxnSpPr>
          <p:spPr>
            <a:xfrm rot="5400000">
              <a:off x="3848100" y="20192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9" name="Shape 1308"/>
            <p:cNvCxnSpPr>
              <a:stCxn id="1278" idx="3"/>
              <a:endCxn id="1298" idx="0"/>
            </p:cNvCxnSpPr>
            <p:nvPr/>
          </p:nvCxnSpPr>
          <p:spPr>
            <a:xfrm>
              <a:off x="4191000" y="1790699"/>
              <a:ext cx="685801" cy="419100"/>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0" name="Straight Arrow Connector 1309"/>
            <p:cNvCxnSpPr>
              <a:stCxn id="1282" idx="2"/>
            </p:cNvCxnSpPr>
            <p:nvPr/>
          </p:nvCxnSpPr>
          <p:spPr>
            <a:xfrm rot="5400000">
              <a:off x="2133600" y="4114799"/>
              <a:ext cx="457200" cy="15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1" name="Straight Arrow Connector 1310"/>
            <p:cNvCxnSpPr/>
            <p:nvPr/>
          </p:nvCxnSpPr>
          <p:spPr>
            <a:xfrm rot="5400000">
              <a:off x="2820194" y="4114005"/>
              <a:ext cx="457200" cy="15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12" name="Flowchart: Decision 1311"/>
            <p:cNvSpPr/>
            <p:nvPr/>
          </p:nvSpPr>
          <p:spPr>
            <a:xfrm>
              <a:off x="4648201" y="39623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13" name="Shape 89"/>
            <p:cNvCxnSpPr>
              <a:stCxn id="1301" idx="2"/>
              <a:endCxn id="1312" idx="0"/>
            </p:cNvCxnSpPr>
            <p:nvPr/>
          </p:nvCxnSpPr>
          <p:spPr>
            <a:xfrm rot="5400000">
              <a:off x="4800601" y="3886199"/>
              <a:ext cx="152400" cy="1588"/>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4" name="Elbow Connector 1313"/>
            <p:cNvCxnSpPr>
              <a:stCxn id="1312" idx="1"/>
              <a:endCxn id="1301" idx="1"/>
            </p:cNvCxnSpPr>
            <p:nvPr/>
          </p:nvCxnSpPr>
          <p:spPr>
            <a:xfrm rot="10800000">
              <a:off x="4648201" y="3695699"/>
              <a:ext cx="1588" cy="457200"/>
            </a:xfrm>
            <a:prstGeom prst="bentConnector3">
              <a:avLst>
                <a:gd name="adj1" fmla="val 8245909"/>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5" name="Shape 1314"/>
            <p:cNvCxnSpPr>
              <a:stCxn id="1312" idx="2"/>
              <a:endCxn id="1278" idx="0"/>
            </p:cNvCxnSpPr>
            <p:nvPr/>
          </p:nvCxnSpPr>
          <p:spPr>
            <a:xfrm rot="5400000" flipH="1">
              <a:off x="3086101" y="2552699"/>
              <a:ext cx="2667000" cy="914401"/>
            </a:xfrm>
            <a:prstGeom prst="bentConnector5">
              <a:avLst>
                <a:gd name="adj1" fmla="val -8571"/>
                <a:gd name="adj2" fmla="val -74272"/>
                <a:gd name="adj3" fmla="val 10857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6" name="Elbow Connector 1315"/>
            <p:cNvCxnSpPr>
              <a:stCxn id="1296" idx="3"/>
              <a:endCxn id="1300" idx="1"/>
            </p:cNvCxnSpPr>
            <p:nvPr/>
          </p:nvCxnSpPr>
          <p:spPr>
            <a:xfrm flipV="1">
              <a:off x="4191000" y="3238499"/>
              <a:ext cx="457201" cy="685800"/>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7" name="Straight Arrow Connector 1316"/>
            <p:cNvCxnSpPr>
              <a:stCxn id="1294" idx="2"/>
            </p:cNvCxnSpPr>
            <p:nvPr/>
          </p:nvCxnSpPr>
          <p:spPr>
            <a:xfrm rot="5400000">
              <a:off x="3810000" y="3581399"/>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318" name="Elbow Connector 128"/>
          <p:cNvCxnSpPr/>
          <p:nvPr/>
        </p:nvCxnSpPr>
        <p:spPr>
          <a:xfrm>
            <a:off x="4904873" y="2324802"/>
            <a:ext cx="264695" cy="1682897"/>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19" name="Elbow Connector 133"/>
          <p:cNvCxnSpPr/>
          <p:nvPr/>
        </p:nvCxnSpPr>
        <p:spPr>
          <a:xfrm>
            <a:off x="4904873" y="2609235"/>
            <a:ext cx="198519"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0" name="Elbow Connector 133"/>
          <p:cNvCxnSpPr/>
          <p:nvPr/>
        </p:nvCxnSpPr>
        <p:spPr>
          <a:xfrm rot="10800000" flipV="1">
            <a:off x="4243137" y="2609235"/>
            <a:ext cx="264696"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1" name="Elbow Connector 133"/>
          <p:cNvCxnSpPr/>
          <p:nvPr/>
        </p:nvCxnSpPr>
        <p:spPr>
          <a:xfrm>
            <a:off x="4904873" y="2893667"/>
            <a:ext cx="132347" cy="1114029"/>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2" name="Elbow Connector 133"/>
          <p:cNvCxnSpPr/>
          <p:nvPr/>
        </p:nvCxnSpPr>
        <p:spPr>
          <a:xfrm rot="10800000" flipV="1">
            <a:off x="3530798" y="2656640"/>
            <a:ext cx="182947" cy="1351057"/>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3" name="Elbow Connector 133"/>
          <p:cNvCxnSpPr/>
          <p:nvPr/>
        </p:nvCxnSpPr>
        <p:spPr>
          <a:xfrm>
            <a:off x="4904873" y="3178100"/>
            <a:ext cx="66173" cy="829596"/>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4" name="Elbow Connector 133"/>
          <p:cNvCxnSpPr/>
          <p:nvPr/>
        </p:nvCxnSpPr>
        <p:spPr>
          <a:xfrm>
            <a:off x="2721140" y="3225506"/>
            <a:ext cx="66173"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5" name="Elbow Connector 133"/>
          <p:cNvCxnSpPr/>
          <p:nvPr/>
        </p:nvCxnSpPr>
        <p:spPr>
          <a:xfrm rot="10800000" flipV="1">
            <a:off x="3581402" y="2941072"/>
            <a:ext cx="132347" cy="1066625"/>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6" name="Elbow Connector 133"/>
          <p:cNvCxnSpPr/>
          <p:nvPr/>
        </p:nvCxnSpPr>
        <p:spPr>
          <a:xfrm>
            <a:off x="3308142" y="3225506"/>
            <a:ext cx="66173"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7" name="Elbow Connector 133"/>
          <p:cNvCxnSpPr/>
          <p:nvPr/>
        </p:nvCxnSpPr>
        <p:spPr>
          <a:xfrm>
            <a:off x="3316704" y="2609235"/>
            <a:ext cx="132349"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8" name="Elbow Connector 133"/>
          <p:cNvCxnSpPr/>
          <p:nvPr/>
        </p:nvCxnSpPr>
        <p:spPr>
          <a:xfrm rot="10800000" flipV="1">
            <a:off x="2125580" y="3225504"/>
            <a:ext cx="198519" cy="78219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9" name="Elbow Connector 133"/>
          <p:cNvCxnSpPr/>
          <p:nvPr/>
        </p:nvCxnSpPr>
        <p:spPr>
          <a:xfrm rot="10800000" flipV="1">
            <a:off x="1397670" y="3225506"/>
            <a:ext cx="264695"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30" name="Elbow Connector 133"/>
          <p:cNvCxnSpPr/>
          <p:nvPr/>
        </p:nvCxnSpPr>
        <p:spPr>
          <a:xfrm rot="10800000" flipV="1">
            <a:off x="1463841" y="2941074"/>
            <a:ext cx="198521" cy="1066623"/>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31" name="Rectangle 1330"/>
          <p:cNvSpPr/>
          <p:nvPr/>
        </p:nvSpPr>
        <p:spPr>
          <a:xfrm>
            <a:off x="1265321" y="1542610"/>
            <a:ext cx="463217" cy="142216"/>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2" name="Rectangle 1331"/>
          <p:cNvSpPr/>
          <p:nvPr/>
        </p:nvSpPr>
        <p:spPr>
          <a:xfrm>
            <a:off x="1860883" y="1542610"/>
            <a:ext cx="463217" cy="142216"/>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3" name="Flowchart: Manual Operation 1332"/>
          <p:cNvSpPr/>
          <p:nvPr/>
        </p:nvSpPr>
        <p:spPr>
          <a:xfrm>
            <a:off x="3283618" y="39725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4" name="Flowchart: Manual Operation 1333"/>
          <p:cNvSpPr/>
          <p:nvPr/>
        </p:nvSpPr>
        <p:spPr>
          <a:xfrm>
            <a:off x="4375483" y="39725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5" name="Flowchart: Manual Operation 1334"/>
          <p:cNvSpPr/>
          <p:nvPr/>
        </p:nvSpPr>
        <p:spPr>
          <a:xfrm>
            <a:off x="2213811" y="39725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6" name="Flowchart: Manual Operation 1335"/>
          <p:cNvSpPr/>
          <p:nvPr/>
        </p:nvSpPr>
        <p:spPr>
          <a:xfrm>
            <a:off x="1132973" y="39725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1" name="Rectangle 1340"/>
          <p:cNvSpPr/>
          <p:nvPr/>
        </p:nvSpPr>
        <p:spPr>
          <a:xfrm>
            <a:off x="2456449" y="1542612"/>
            <a:ext cx="463217" cy="142216"/>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2" name="Rectangle 1341"/>
          <p:cNvSpPr/>
          <p:nvPr/>
        </p:nvSpPr>
        <p:spPr>
          <a:xfrm>
            <a:off x="3052012" y="1542612"/>
            <a:ext cx="463217" cy="142216"/>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3" name="Rectangle 1342"/>
          <p:cNvSpPr/>
          <p:nvPr/>
        </p:nvSpPr>
        <p:spPr>
          <a:xfrm>
            <a:off x="3647574" y="1542612"/>
            <a:ext cx="463217" cy="142216"/>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4" name="Rectangle 1343"/>
          <p:cNvSpPr/>
          <p:nvPr/>
        </p:nvSpPr>
        <p:spPr>
          <a:xfrm>
            <a:off x="4243139" y="1542612"/>
            <a:ext cx="463217" cy="142216"/>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5" name="Rectangle 1344"/>
          <p:cNvSpPr/>
          <p:nvPr/>
        </p:nvSpPr>
        <p:spPr>
          <a:xfrm>
            <a:off x="4838699" y="1542612"/>
            <a:ext cx="463217" cy="142216"/>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6" name="Rectangle 1345"/>
          <p:cNvSpPr/>
          <p:nvPr/>
        </p:nvSpPr>
        <p:spPr>
          <a:xfrm>
            <a:off x="5434265" y="1542610"/>
            <a:ext cx="463217" cy="142216"/>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47" name="Group 1346"/>
          <p:cNvGrpSpPr/>
          <p:nvPr/>
        </p:nvGrpSpPr>
        <p:grpSpPr>
          <a:xfrm>
            <a:off x="1311439" y="1610382"/>
            <a:ext cx="4632161" cy="142218"/>
            <a:chOff x="2911639" y="2524782"/>
            <a:chExt cx="4632161" cy="142218"/>
          </a:xfrm>
          <a:solidFill>
            <a:schemeClr val="accent2"/>
          </a:solidFill>
        </p:grpSpPr>
        <p:sp>
          <p:nvSpPr>
            <p:cNvPr id="1348" name="Rectangle 1347"/>
            <p:cNvSpPr/>
            <p:nvPr/>
          </p:nvSpPr>
          <p:spPr>
            <a:xfrm>
              <a:off x="2911639" y="2524782"/>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9" name="Rectangle 1348"/>
            <p:cNvSpPr/>
            <p:nvPr/>
          </p:nvSpPr>
          <p:spPr>
            <a:xfrm>
              <a:off x="3507201" y="2524782"/>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0" name="Rectangle 1349"/>
            <p:cNvSpPr/>
            <p:nvPr/>
          </p:nvSpPr>
          <p:spPr>
            <a:xfrm>
              <a:off x="4102767" y="2524784"/>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1" name="Rectangle 1350"/>
            <p:cNvSpPr/>
            <p:nvPr/>
          </p:nvSpPr>
          <p:spPr>
            <a:xfrm>
              <a:off x="4698330" y="2524784"/>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2" name="Rectangle 1351"/>
            <p:cNvSpPr/>
            <p:nvPr/>
          </p:nvSpPr>
          <p:spPr>
            <a:xfrm>
              <a:off x="5293892" y="2524784"/>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3" name="Rectangle 1352"/>
            <p:cNvSpPr/>
            <p:nvPr/>
          </p:nvSpPr>
          <p:spPr>
            <a:xfrm>
              <a:off x="5889457" y="2524784"/>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4" name="Rectangle 1353"/>
            <p:cNvSpPr/>
            <p:nvPr/>
          </p:nvSpPr>
          <p:spPr>
            <a:xfrm>
              <a:off x="6485017" y="2524784"/>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5" name="Rectangle 1354"/>
            <p:cNvSpPr/>
            <p:nvPr/>
          </p:nvSpPr>
          <p:spPr>
            <a:xfrm>
              <a:off x="7080583" y="2524782"/>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56" name="Group 1355"/>
          <p:cNvGrpSpPr/>
          <p:nvPr/>
        </p:nvGrpSpPr>
        <p:grpSpPr>
          <a:xfrm>
            <a:off x="1387639" y="1676400"/>
            <a:ext cx="4632161" cy="142218"/>
            <a:chOff x="2911639" y="2524782"/>
            <a:chExt cx="4632161" cy="142218"/>
          </a:xfrm>
          <a:solidFill>
            <a:schemeClr val="accent2"/>
          </a:solidFill>
        </p:grpSpPr>
        <p:sp>
          <p:nvSpPr>
            <p:cNvPr id="1357" name="Rectangle 1356"/>
            <p:cNvSpPr/>
            <p:nvPr/>
          </p:nvSpPr>
          <p:spPr>
            <a:xfrm>
              <a:off x="2911639" y="2524782"/>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8" name="Rectangle 1357"/>
            <p:cNvSpPr/>
            <p:nvPr/>
          </p:nvSpPr>
          <p:spPr>
            <a:xfrm>
              <a:off x="3507201" y="2524782"/>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9" name="Rectangle 1358"/>
            <p:cNvSpPr/>
            <p:nvPr/>
          </p:nvSpPr>
          <p:spPr>
            <a:xfrm>
              <a:off x="4102767" y="2524784"/>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0" name="Rectangle 1359"/>
            <p:cNvSpPr/>
            <p:nvPr/>
          </p:nvSpPr>
          <p:spPr>
            <a:xfrm>
              <a:off x="4698330" y="2524784"/>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1" name="Rectangle 1360"/>
            <p:cNvSpPr/>
            <p:nvPr/>
          </p:nvSpPr>
          <p:spPr>
            <a:xfrm>
              <a:off x="5293892" y="2524784"/>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2" name="Rectangle 1361"/>
            <p:cNvSpPr/>
            <p:nvPr/>
          </p:nvSpPr>
          <p:spPr>
            <a:xfrm>
              <a:off x="5889457" y="2524784"/>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3" name="Rectangle 1362"/>
            <p:cNvSpPr/>
            <p:nvPr/>
          </p:nvSpPr>
          <p:spPr>
            <a:xfrm>
              <a:off x="6485017" y="2524784"/>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4" name="Rectangle 1363"/>
            <p:cNvSpPr/>
            <p:nvPr/>
          </p:nvSpPr>
          <p:spPr>
            <a:xfrm>
              <a:off x="7080583" y="2524782"/>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65" name="Group 1364"/>
          <p:cNvGrpSpPr/>
          <p:nvPr/>
        </p:nvGrpSpPr>
        <p:grpSpPr>
          <a:xfrm>
            <a:off x="1463839" y="1742418"/>
            <a:ext cx="4632161" cy="142218"/>
            <a:chOff x="2911639" y="2524782"/>
            <a:chExt cx="4632161" cy="142218"/>
          </a:xfrm>
          <a:solidFill>
            <a:schemeClr val="accent2"/>
          </a:solidFill>
        </p:grpSpPr>
        <p:sp>
          <p:nvSpPr>
            <p:cNvPr id="1366" name="Rectangle 1365"/>
            <p:cNvSpPr/>
            <p:nvPr/>
          </p:nvSpPr>
          <p:spPr>
            <a:xfrm>
              <a:off x="2911639" y="2524782"/>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7" name="Rectangle 1366"/>
            <p:cNvSpPr/>
            <p:nvPr/>
          </p:nvSpPr>
          <p:spPr>
            <a:xfrm>
              <a:off x="3507201" y="2524782"/>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8" name="Rectangle 1367"/>
            <p:cNvSpPr/>
            <p:nvPr/>
          </p:nvSpPr>
          <p:spPr>
            <a:xfrm>
              <a:off x="4102767" y="2524784"/>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9" name="Rectangle 1368"/>
            <p:cNvSpPr/>
            <p:nvPr/>
          </p:nvSpPr>
          <p:spPr>
            <a:xfrm>
              <a:off x="4698330" y="2524784"/>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0" name="Rectangle 1369"/>
            <p:cNvSpPr/>
            <p:nvPr/>
          </p:nvSpPr>
          <p:spPr>
            <a:xfrm>
              <a:off x="5293892" y="2524784"/>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1" name="Rectangle 1370"/>
            <p:cNvSpPr/>
            <p:nvPr/>
          </p:nvSpPr>
          <p:spPr>
            <a:xfrm>
              <a:off x="5889457" y="2524784"/>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2" name="Rectangle 1371"/>
            <p:cNvSpPr/>
            <p:nvPr/>
          </p:nvSpPr>
          <p:spPr>
            <a:xfrm>
              <a:off x="6485017" y="2524784"/>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3" name="Rectangle 1372"/>
            <p:cNvSpPr/>
            <p:nvPr/>
          </p:nvSpPr>
          <p:spPr>
            <a:xfrm>
              <a:off x="7080583" y="2524782"/>
              <a:ext cx="463217" cy="14221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1" name="Rectangle 120"/>
          <p:cNvSpPr/>
          <p:nvPr/>
        </p:nvSpPr>
        <p:spPr>
          <a:xfrm>
            <a:off x="3283618" y="4339536"/>
            <a:ext cx="992605" cy="142216"/>
          </a:xfrm>
          <a:prstGeom prst="rect">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5" name="Rectangle 394"/>
          <p:cNvSpPr/>
          <p:nvPr/>
        </p:nvSpPr>
        <p:spPr>
          <a:xfrm>
            <a:off x="2212694" y="4347439"/>
            <a:ext cx="992605" cy="142216"/>
          </a:xfrm>
          <a:prstGeom prst="rect">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6" name="Rectangle 395"/>
          <p:cNvSpPr/>
          <p:nvPr/>
        </p:nvSpPr>
        <p:spPr>
          <a:xfrm>
            <a:off x="1130460" y="4323736"/>
            <a:ext cx="992605" cy="142216"/>
          </a:xfrm>
          <a:prstGeom prst="rect">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TextBox 397"/>
          <p:cNvSpPr txBox="1"/>
          <p:nvPr/>
        </p:nvSpPr>
        <p:spPr>
          <a:xfrm>
            <a:off x="5334000" y="1154668"/>
            <a:ext cx="1143000" cy="369332"/>
          </a:xfrm>
          <a:prstGeom prst="rect">
            <a:avLst/>
          </a:prstGeom>
          <a:noFill/>
        </p:spPr>
        <p:txBody>
          <a:bodyPr wrap="square" rtlCol="0">
            <a:spAutoFit/>
          </a:bodyPr>
          <a:lstStyle/>
          <a:p>
            <a:r>
              <a:rPr lang="en-US" dirty="0" smtClean="0"/>
              <a:t>Engine</a:t>
            </a:r>
            <a:endParaRPr lang="en-US" dirty="0"/>
          </a:p>
        </p:txBody>
      </p:sp>
      <p:sp>
        <p:nvSpPr>
          <p:cNvPr id="115" name="Title 1"/>
          <p:cNvSpPr>
            <a:spLocks noGrp="1"/>
          </p:cNvSpPr>
          <p:nvPr>
            <p:ph type="title"/>
          </p:nvPr>
        </p:nvSpPr>
        <p:spPr>
          <a:xfrm>
            <a:off x="393028" y="73184"/>
            <a:ext cx="8229600" cy="838200"/>
          </a:xfrm>
        </p:spPr>
        <p:txBody>
          <a:bodyPr>
            <a:normAutofit/>
          </a:bodyPr>
          <a:lstStyle/>
          <a:p>
            <a:r>
              <a:rPr lang="en-US" dirty="0" smtClean="0"/>
              <a:t>A Multi-Threaded </a:t>
            </a:r>
            <a:r>
              <a:rPr lang="en-US" dirty="0"/>
              <a:t>E</a:t>
            </a:r>
            <a:r>
              <a:rPr lang="en-US" dirty="0" smtClean="0"/>
              <a:t>ngine</a:t>
            </a:r>
            <a:endParaRPr lang="en-US" dirty="0"/>
          </a:p>
        </p:txBody>
      </p:sp>
      <p:sp>
        <p:nvSpPr>
          <p:cNvPr id="1687" name="Rectangle 1686"/>
          <p:cNvSpPr/>
          <p:nvPr/>
        </p:nvSpPr>
        <p:spPr>
          <a:xfrm>
            <a:off x="4343400" y="4353584"/>
            <a:ext cx="992605" cy="142216"/>
          </a:xfrm>
          <a:prstGeom prst="rect">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5" name="Rectangle 414"/>
          <p:cNvSpPr/>
          <p:nvPr/>
        </p:nvSpPr>
        <p:spPr>
          <a:xfrm>
            <a:off x="6858000" y="1982688"/>
            <a:ext cx="304800" cy="1524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6" name="Rectangle 415"/>
          <p:cNvSpPr/>
          <p:nvPr/>
        </p:nvSpPr>
        <p:spPr>
          <a:xfrm>
            <a:off x="6858000" y="2284511"/>
            <a:ext cx="304800" cy="1524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7" name="TextBox 416"/>
          <p:cNvSpPr txBox="1"/>
          <p:nvPr/>
        </p:nvSpPr>
        <p:spPr>
          <a:xfrm>
            <a:off x="7162800" y="2206823"/>
            <a:ext cx="1371600" cy="307777"/>
          </a:xfrm>
          <a:prstGeom prst="rect">
            <a:avLst/>
          </a:prstGeom>
          <a:noFill/>
        </p:spPr>
        <p:txBody>
          <a:bodyPr wrap="square" rtlCol="0">
            <a:spAutoFit/>
          </a:bodyPr>
          <a:lstStyle/>
          <a:p>
            <a:r>
              <a:rPr lang="en-US" sz="1400" dirty="0" smtClean="0"/>
              <a:t>Control state</a:t>
            </a:r>
            <a:endParaRPr lang="en-US" sz="1400" dirty="0"/>
          </a:p>
        </p:txBody>
      </p:sp>
      <p:sp>
        <p:nvSpPr>
          <p:cNvPr id="418" name="Rectangle 417"/>
          <p:cNvSpPr/>
          <p:nvPr/>
        </p:nvSpPr>
        <p:spPr>
          <a:xfrm>
            <a:off x="6858000" y="2589311"/>
            <a:ext cx="304800" cy="1524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9" name="TextBox 418"/>
          <p:cNvSpPr txBox="1"/>
          <p:nvPr/>
        </p:nvSpPr>
        <p:spPr>
          <a:xfrm>
            <a:off x="7162800" y="2514601"/>
            <a:ext cx="1828800" cy="307777"/>
          </a:xfrm>
          <a:prstGeom prst="rect">
            <a:avLst/>
          </a:prstGeom>
          <a:noFill/>
        </p:spPr>
        <p:txBody>
          <a:bodyPr wrap="square" rtlCol="0">
            <a:spAutoFit/>
          </a:bodyPr>
          <a:lstStyle/>
          <a:p>
            <a:r>
              <a:rPr lang="en-US" sz="1400" dirty="0" smtClean="0"/>
              <a:t>Offload component</a:t>
            </a:r>
            <a:endParaRPr lang="en-US" sz="1400" dirty="0"/>
          </a:p>
        </p:txBody>
      </p:sp>
      <p:sp>
        <p:nvSpPr>
          <p:cNvPr id="422" name="TextBox 421"/>
          <p:cNvSpPr txBox="1"/>
          <p:nvPr/>
        </p:nvSpPr>
        <p:spPr>
          <a:xfrm>
            <a:off x="7162800" y="1905000"/>
            <a:ext cx="2286000" cy="307777"/>
          </a:xfrm>
          <a:prstGeom prst="rect">
            <a:avLst/>
          </a:prstGeom>
          <a:noFill/>
        </p:spPr>
        <p:txBody>
          <a:bodyPr wrap="square" rtlCol="0">
            <a:spAutoFit/>
          </a:bodyPr>
          <a:lstStyle/>
          <a:p>
            <a:r>
              <a:rPr lang="en-US" sz="1400" dirty="0" smtClean="0"/>
              <a:t>Context memory</a:t>
            </a:r>
            <a:endParaRPr lang="en-US" sz="1400" dirty="0"/>
          </a:p>
        </p:txBody>
      </p:sp>
      <p:sp>
        <p:nvSpPr>
          <p:cNvPr id="6" name="Slide Number Placeholder 5"/>
          <p:cNvSpPr>
            <a:spLocks noGrp="1"/>
          </p:cNvSpPr>
          <p:nvPr>
            <p:ph type="sldNum" sz="quarter" idx="12"/>
          </p:nvPr>
        </p:nvSpPr>
        <p:spPr/>
        <p:txBody>
          <a:bodyPr/>
          <a:lstStyle/>
          <a:p>
            <a:fld id="{5FFB3D0C-8D74-41D4-BD0C-D240EB708DFB}" type="slidenum">
              <a:rPr lang="en-US" smtClean="0"/>
              <a:pPr/>
              <a:t>44</a:t>
            </a:fld>
            <a:endParaRPr lang="en-US" dirty="0"/>
          </a:p>
        </p:txBody>
      </p:sp>
      <p:sp>
        <p:nvSpPr>
          <p:cNvPr id="423" name="Content Placeholder 2"/>
          <p:cNvSpPr>
            <a:spLocks noGrp="1"/>
          </p:cNvSpPr>
          <p:nvPr>
            <p:ph idx="1"/>
          </p:nvPr>
        </p:nvSpPr>
        <p:spPr>
          <a:xfrm>
            <a:off x="457200" y="5029200"/>
            <a:ext cx="8001000" cy="1676400"/>
          </a:xfrm>
        </p:spPr>
        <p:txBody>
          <a:bodyPr>
            <a:normAutofit fontScale="92500"/>
          </a:bodyPr>
          <a:lstStyle/>
          <a:p>
            <a:r>
              <a:rPr lang="en-US" dirty="0" smtClean="0"/>
              <a:t>Improves performance unless</a:t>
            </a:r>
          </a:p>
          <a:p>
            <a:pPr lvl="1"/>
            <a:r>
              <a:rPr lang="en-US" dirty="0" smtClean="0"/>
              <a:t>Engine becomes bottleneck</a:t>
            </a:r>
          </a:p>
          <a:p>
            <a:pPr lvl="1"/>
            <a:r>
              <a:rPr lang="en-US" dirty="0" smtClean="0"/>
              <a:t>One of the offloaded components becomes bottleneck</a:t>
            </a:r>
          </a:p>
          <a:p>
            <a:pPr marL="457200" lvl="1" indent="0">
              <a:buNone/>
            </a:pPr>
            <a:endParaRPr lang="en-US" dirty="0" smtClean="0"/>
          </a:p>
          <a:p>
            <a:endParaRPr lang="en-US" dirty="0" smtClean="0"/>
          </a:p>
          <a:p>
            <a:pPr lvl="1">
              <a:buNone/>
            </a:pPr>
            <a:endParaRPr lang="en-US" dirty="0" smtClean="0"/>
          </a:p>
          <a:p>
            <a:pPr lvl="2">
              <a:buNone/>
            </a:pPr>
            <a:endParaRPr lang="en-US" dirty="0" smtClean="0"/>
          </a:p>
          <a:p>
            <a:pPr lvl="2"/>
            <a:endParaRPr lang="en-US" dirty="0" smtClean="0">
              <a:solidFill>
                <a:srgbClr val="00B0F0"/>
              </a:solidFill>
            </a:endParaRPr>
          </a:p>
          <a:p>
            <a:pPr lvl="1">
              <a:buNone/>
            </a:pPr>
            <a:endParaRPr lang="en-US" dirty="0" smtClean="0"/>
          </a:p>
        </p:txBody>
      </p:sp>
    </p:spTree>
    <p:extLst>
      <p:ext uri="{BB962C8B-B14F-4D97-AF65-F5344CB8AC3E}">
        <p14:creationId xmlns:p14="http://schemas.microsoft.com/office/powerpoint/2010/main" val="22219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47"/>
                                        </p:tgtEl>
                                        <p:attrNameLst>
                                          <p:attrName>style.visibility</p:attrName>
                                        </p:attrNameLst>
                                      </p:cBhvr>
                                      <p:to>
                                        <p:strVal val="visible"/>
                                      </p:to>
                                    </p:set>
                                    <p:animEffect transition="in" filter="dissolve">
                                      <p:cBhvr>
                                        <p:cTn id="7" dur="500"/>
                                        <p:tgtEl>
                                          <p:spTgt spid="134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356"/>
                                        </p:tgtEl>
                                        <p:attrNameLst>
                                          <p:attrName>style.visibility</p:attrName>
                                        </p:attrNameLst>
                                      </p:cBhvr>
                                      <p:to>
                                        <p:strVal val="visible"/>
                                      </p:to>
                                    </p:set>
                                    <p:animEffect transition="in" filter="dissolve">
                                      <p:cBhvr>
                                        <p:cTn id="11" dur="500"/>
                                        <p:tgtEl>
                                          <p:spTgt spid="1356"/>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365"/>
                                        </p:tgtEl>
                                        <p:attrNameLst>
                                          <p:attrName>style.visibility</p:attrName>
                                        </p:attrNameLst>
                                      </p:cBhvr>
                                      <p:to>
                                        <p:strVal val="visible"/>
                                      </p:to>
                                    </p:set>
                                    <p:animEffect transition="in" filter="dissolve">
                                      <p:cBhvr>
                                        <p:cTn id="15" dur="500"/>
                                        <p:tgtEl>
                                          <p:spTgt spid="1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p:nvPr/>
        </p:nvGrpSpPr>
        <p:grpSpPr>
          <a:xfrm>
            <a:off x="609600" y="2438400"/>
            <a:ext cx="3242511" cy="1676400"/>
            <a:chOff x="609600" y="2438400"/>
            <a:chExt cx="3242511" cy="1676400"/>
          </a:xfrm>
        </p:grpSpPr>
        <p:cxnSp>
          <p:nvCxnSpPr>
            <p:cNvPr id="87" name="Straight Arrow Connector 86"/>
            <p:cNvCxnSpPr>
              <a:stCxn id="24" idx="2"/>
            </p:cNvCxnSpPr>
            <p:nvPr/>
          </p:nvCxnSpPr>
          <p:spPr>
            <a:xfrm flipH="1">
              <a:off x="2858125" y="3535398"/>
              <a:ext cx="1380" cy="5688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31" idx="2"/>
            </p:cNvCxnSpPr>
            <p:nvPr/>
          </p:nvCxnSpPr>
          <p:spPr>
            <a:xfrm>
              <a:off x="3653590" y="3772426"/>
              <a:ext cx="2632" cy="34237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866900" y="277691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866900" y="3061343"/>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866900" y="3677614"/>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Decision 8"/>
            <p:cNvSpPr/>
            <p:nvPr/>
          </p:nvSpPr>
          <p:spPr>
            <a:xfrm>
              <a:off x="2660984" y="2729504"/>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Decision 9"/>
            <p:cNvSpPr/>
            <p:nvPr/>
          </p:nvSpPr>
          <p:spPr>
            <a:xfrm>
              <a:off x="1271337" y="3345776"/>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09600" y="3393181"/>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1271337" y="3677614"/>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609600" y="3677614"/>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p:cNvCxnSpPr>
              <a:stCxn id="9" idx="1"/>
              <a:endCxn id="5" idx="3"/>
            </p:cNvCxnSpPr>
            <p:nvPr/>
          </p:nvCxnSpPr>
          <p:spPr>
            <a:xfrm rot="10800000">
              <a:off x="2263942" y="2848018"/>
              <a:ext cx="397042" cy="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6" idx="0"/>
            </p:cNvCxnSpPr>
            <p:nvPr/>
          </p:nvCxnSpPr>
          <p:spPr>
            <a:xfrm rot="5400000">
              <a:off x="1994313" y="2990039"/>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37" idx="0"/>
            </p:cNvCxnSpPr>
            <p:nvPr/>
          </p:nvCxnSpPr>
          <p:spPr>
            <a:xfrm rot="5400000">
              <a:off x="1994313" y="3274472"/>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1995002" y="3605817"/>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 idx="3"/>
            </p:cNvCxnSpPr>
            <p:nvPr/>
          </p:nvCxnSpPr>
          <p:spPr>
            <a:xfrm rot="10800000">
              <a:off x="1668380" y="3464290"/>
              <a:ext cx="198522" cy="4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2"/>
            </p:cNvCxnSpPr>
            <p:nvPr/>
          </p:nvCxnSpPr>
          <p:spPr>
            <a:xfrm rot="5400000">
              <a:off x="1421763" y="3629519"/>
              <a:ext cx="94811"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1"/>
              <a:endCxn id="11" idx="3"/>
            </p:cNvCxnSpPr>
            <p:nvPr/>
          </p:nvCxnSpPr>
          <p:spPr>
            <a:xfrm rot="10800000">
              <a:off x="1006642" y="3464290"/>
              <a:ext cx="264695" cy="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2"/>
              <a:endCxn id="13" idx="0"/>
            </p:cNvCxnSpPr>
            <p:nvPr/>
          </p:nvCxnSpPr>
          <p:spPr>
            <a:xfrm rot="5400000">
              <a:off x="737013" y="3606311"/>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660984" y="3108748"/>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2660984" y="3393181"/>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p:cNvCxnSpPr/>
            <p:nvPr/>
          </p:nvCxnSpPr>
          <p:spPr>
            <a:xfrm rot="5400000">
              <a:off x="2787707" y="3321384"/>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2787706" y="3036950"/>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455069" y="277691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3455069" y="3061343"/>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3455069" y="3345776"/>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455069" y="3630209"/>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Arrow Connector 31"/>
            <p:cNvCxnSpPr>
              <a:stCxn id="28" idx="2"/>
              <a:endCxn id="29" idx="0"/>
            </p:cNvCxnSpPr>
            <p:nvPr/>
          </p:nvCxnSpPr>
          <p:spPr>
            <a:xfrm rot="5400000">
              <a:off x="3582482" y="2990039"/>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3581792" y="3273978"/>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3583171" y="3558411"/>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3"/>
              <a:endCxn id="28" idx="1"/>
            </p:cNvCxnSpPr>
            <p:nvPr/>
          </p:nvCxnSpPr>
          <p:spPr>
            <a:xfrm>
              <a:off x="3058026" y="2848018"/>
              <a:ext cx="397043" cy="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Flowchart: Decision 36"/>
            <p:cNvSpPr/>
            <p:nvPr/>
          </p:nvSpPr>
          <p:spPr>
            <a:xfrm>
              <a:off x="1866900" y="3345776"/>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Arrow Connector 37"/>
            <p:cNvCxnSpPr>
              <a:endCxn id="9" idx="0"/>
            </p:cNvCxnSpPr>
            <p:nvPr/>
          </p:nvCxnSpPr>
          <p:spPr>
            <a:xfrm rot="5400000">
              <a:off x="2788397" y="2658200"/>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2" idx="2"/>
            </p:cNvCxnSpPr>
            <p:nvPr/>
          </p:nvCxnSpPr>
          <p:spPr>
            <a:xfrm rot="5400000">
              <a:off x="1327641" y="3961852"/>
              <a:ext cx="284433"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1923894" y="3961358"/>
              <a:ext cx="284433"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664997" y="243840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2" name="Straight Arrow Connector 151"/>
            <p:cNvCxnSpPr/>
            <p:nvPr/>
          </p:nvCxnSpPr>
          <p:spPr>
            <a:xfrm rot="5400000">
              <a:off x="657069" y="3963114"/>
              <a:ext cx="284433"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04800" y="-26831"/>
            <a:ext cx="8229600" cy="990600"/>
          </a:xfrm>
        </p:spPr>
        <p:txBody>
          <a:bodyPr/>
          <a:lstStyle/>
          <a:p>
            <a:r>
              <a:rPr lang="en-US" dirty="0" smtClean="0"/>
              <a:t>A Pipelined Engine</a:t>
            </a:r>
            <a:endParaRPr lang="en-US" dirty="0"/>
          </a:p>
        </p:txBody>
      </p:sp>
      <p:sp>
        <p:nvSpPr>
          <p:cNvPr id="124" name="Rectangle 123"/>
          <p:cNvSpPr/>
          <p:nvPr/>
        </p:nvSpPr>
        <p:spPr>
          <a:xfrm>
            <a:off x="76200" y="2133600"/>
            <a:ext cx="5181600" cy="3124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p:cNvGrpSpPr/>
          <p:nvPr/>
        </p:nvGrpSpPr>
        <p:grpSpPr>
          <a:xfrm>
            <a:off x="601579" y="2438400"/>
            <a:ext cx="3250532" cy="2723327"/>
            <a:chOff x="601579" y="2438400"/>
            <a:chExt cx="3250532" cy="2723327"/>
          </a:xfrm>
        </p:grpSpPr>
        <p:sp>
          <p:nvSpPr>
            <p:cNvPr id="67" name="Rectangle 66"/>
            <p:cNvSpPr/>
            <p:nvPr/>
          </p:nvSpPr>
          <p:spPr>
            <a:xfrm>
              <a:off x="1888958" y="3010778"/>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1888958" y="358140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1888958" y="472440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lowchart: Decision 69"/>
            <p:cNvSpPr/>
            <p:nvPr/>
          </p:nvSpPr>
          <p:spPr>
            <a:xfrm>
              <a:off x="2660984" y="2963372"/>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lowchart: Decision 70"/>
            <p:cNvSpPr/>
            <p:nvPr/>
          </p:nvSpPr>
          <p:spPr>
            <a:xfrm>
              <a:off x="1271337" y="4108952"/>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a:off x="601579" y="4156357"/>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a:off x="1271337" y="472440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601579" y="472440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5" name="Straight Arrow Connector 74"/>
            <p:cNvCxnSpPr>
              <a:stCxn id="70" idx="1"/>
              <a:endCxn id="67" idx="3"/>
            </p:cNvCxnSpPr>
            <p:nvPr/>
          </p:nvCxnSpPr>
          <p:spPr>
            <a:xfrm flipH="1">
              <a:off x="2286000" y="3081886"/>
              <a:ext cx="374984"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2076450" y="3152995"/>
              <a:ext cx="0" cy="42840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68" idx="2"/>
            </p:cNvCxnSpPr>
            <p:nvPr/>
          </p:nvCxnSpPr>
          <p:spPr>
            <a:xfrm flipH="1">
              <a:off x="2081965" y="3723617"/>
              <a:ext cx="5514" cy="3853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98" idx="2"/>
              <a:endCxn id="69" idx="0"/>
            </p:cNvCxnSpPr>
            <p:nvPr/>
          </p:nvCxnSpPr>
          <p:spPr>
            <a:xfrm>
              <a:off x="2087479" y="4345980"/>
              <a:ext cx="0" cy="3784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98" idx="1"/>
              <a:endCxn id="71" idx="3"/>
            </p:cNvCxnSpPr>
            <p:nvPr/>
          </p:nvCxnSpPr>
          <p:spPr>
            <a:xfrm flipH="1">
              <a:off x="1668379" y="4227466"/>
              <a:ext cx="22057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73" idx="0"/>
            </p:cNvCxnSpPr>
            <p:nvPr/>
          </p:nvCxnSpPr>
          <p:spPr>
            <a:xfrm flipH="1">
              <a:off x="1469858" y="4345980"/>
              <a:ext cx="690" cy="3784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1" idx="1"/>
              <a:endCxn id="72" idx="3"/>
            </p:cNvCxnSpPr>
            <p:nvPr/>
          </p:nvCxnSpPr>
          <p:spPr>
            <a:xfrm flipH="1">
              <a:off x="998621" y="4227466"/>
              <a:ext cx="27271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792079" y="4298574"/>
              <a:ext cx="16042" cy="42582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2660984" y="358140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2660984" y="4156357"/>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Arrow Connector 85"/>
            <p:cNvCxnSpPr>
              <a:stCxn id="84" idx="2"/>
              <a:endCxn id="85" idx="0"/>
            </p:cNvCxnSpPr>
            <p:nvPr/>
          </p:nvCxnSpPr>
          <p:spPr>
            <a:xfrm>
              <a:off x="2859505" y="3723617"/>
              <a:ext cx="0" cy="4327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0" idx="2"/>
              <a:endCxn id="84" idx="0"/>
            </p:cNvCxnSpPr>
            <p:nvPr/>
          </p:nvCxnSpPr>
          <p:spPr>
            <a:xfrm>
              <a:off x="2859505" y="3200400"/>
              <a:ext cx="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3455069" y="3010778"/>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p:cNvSpPr/>
            <p:nvPr/>
          </p:nvSpPr>
          <p:spPr>
            <a:xfrm>
              <a:off x="3455069" y="358140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p:nvSpPr>
          <p:spPr>
            <a:xfrm>
              <a:off x="3455069" y="4108952"/>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p:nvPr/>
          </p:nvSpPr>
          <p:spPr>
            <a:xfrm>
              <a:off x="3455069" y="472440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3" name="Straight Arrow Connector 92"/>
            <p:cNvCxnSpPr>
              <a:stCxn id="89" idx="2"/>
              <a:endCxn id="90" idx="0"/>
            </p:cNvCxnSpPr>
            <p:nvPr/>
          </p:nvCxnSpPr>
          <p:spPr>
            <a:xfrm>
              <a:off x="3653590" y="3152995"/>
              <a:ext cx="0" cy="42840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91" idx="0"/>
            </p:cNvCxnSpPr>
            <p:nvPr/>
          </p:nvCxnSpPr>
          <p:spPr>
            <a:xfrm flipH="1">
              <a:off x="3653590" y="3738135"/>
              <a:ext cx="1" cy="37081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70" idx="3"/>
              <a:endCxn id="89" idx="1"/>
            </p:cNvCxnSpPr>
            <p:nvPr/>
          </p:nvCxnSpPr>
          <p:spPr>
            <a:xfrm>
              <a:off x="3058026" y="3081886"/>
              <a:ext cx="397043"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Flowchart: Decision 97"/>
            <p:cNvSpPr/>
            <p:nvPr/>
          </p:nvSpPr>
          <p:spPr>
            <a:xfrm>
              <a:off x="1888958" y="4108952"/>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9" name="Straight Arrow Connector 98"/>
            <p:cNvCxnSpPr>
              <a:stCxn id="105" idx="2"/>
              <a:endCxn id="70" idx="0"/>
            </p:cNvCxnSpPr>
            <p:nvPr/>
          </p:nvCxnSpPr>
          <p:spPr>
            <a:xfrm flipH="1">
              <a:off x="2859505" y="2580617"/>
              <a:ext cx="4013" cy="38275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85" idx="2"/>
            </p:cNvCxnSpPr>
            <p:nvPr/>
          </p:nvCxnSpPr>
          <p:spPr>
            <a:xfrm flipH="1">
              <a:off x="2858125" y="4298574"/>
              <a:ext cx="1380" cy="86315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2664997" y="243840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7" name="Straight Arrow Connector 126"/>
            <p:cNvCxnSpPr/>
            <p:nvPr/>
          </p:nvCxnSpPr>
          <p:spPr>
            <a:xfrm flipH="1">
              <a:off x="799756" y="4876800"/>
              <a:ext cx="689" cy="28492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H="1">
              <a:off x="1467101" y="4876800"/>
              <a:ext cx="689" cy="28492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69" idx="2"/>
            </p:cNvCxnSpPr>
            <p:nvPr/>
          </p:nvCxnSpPr>
          <p:spPr>
            <a:xfrm flipH="1">
              <a:off x="2084722" y="4866617"/>
              <a:ext cx="2757" cy="29511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3644191" y="4876800"/>
              <a:ext cx="689" cy="28492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91" idx="2"/>
              <a:endCxn id="92" idx="0"/>
            </p:cNvCxnSpPr>
            <p:nvPr/>
          </p:nvCxnSpPr>
          <p:spPr>
            <a:xfrm>
              <a:off x="3653590" y="4251169"/>
              <a:ext cx="0" cy="4732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3" name="Content Placeholder 2"/>
          <p:cNvSpPr>
            <a:spLocks noGrp="1"/>
          </p:cNvSpPr>
          <p:nvPr>
            <p:ph idx="1"/>
          </p:nvPr>
        </p:nvSpPr>
        <p:spPr>
          <a:xfrm>
            <a:off x="4607161" y="2436937"/>
            <a:ext cx="4517858" cy="4191000"/>
          </a:xfrm>
        </p:spPr>
        <p:txBody>
          <a:bodyPr>
            <a:normAutofit/>
          </a:bodyPr>
          <a:lstStyle/>
          <a:p>
            <a:r>
              <a:rPr lang="en-US" sz="2000" dirty="0" smtClean="0"/>
              <a:t>Increase the throughput</a:t>
            </a:r>
          </a:p>
          <a:p>
            <a:r>
              <a:rPr lang="en-US" sz="2000" dirty="0" smtClean="0"/>
              <a:t>Pipelining caveats</a:t>
            </a:r>
          </a:p>
          <a:p>
            <a:pPr lvl="1"/>
            <a:r>
              <a:rPr lang="en-US" sz="2000" dirty="0" smtClean="0"/>
              <a:t>No backward jumps</a:t>
            </a:r>
          </a:p>
          <a:p>
            <a:pPr lvl="1"/>
            <a:r>
              <a:rPr lang="en-US" sz="2000" dirty="0" smtClean="0"/>
              <a:t>Access to an off-load engine is restricted to a given pipe stage</a:t>
            </a:r>
          </a:p>
          <a:p>
            <a:endParaRPr lang="en-US" dirty="0"/>
          </a:p>
        </p:txBody>
      </p:sp>
      <p:grpSp>
        <p:nvGrpSpPr>
          <p:cNvPr id="55" name="Group 54"/>
          <p:cNvGrpSpPr/>
          <p:nvPr/>
        </p:nvGrpSpPr>
        <p:grpSpPr>
          <a:xfrm>
            <a:off x="457200" y="2667000"/>
            <a:ext cx="3962400" cy="1894323"/>
            <a:chOff x="457200" y="4735077"/>
            <a:chExt cx="3962400" cy="1894323"/>
          </a:xfrm>
        </p:grpSpPr>
        <p:sp>
          <p:nvSpPr>
            <p:cNvPr id="125" name="Rectangle 124"/>
            <p:cNvSpPr/>
            <p:nvPr/>
          </p:nvSpPr>
          <p:spPr>
            <a:xfrm>
              <a:off x="457200" y="5878077"/>
              <a:ext cx="3962400" cy="141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p:cNvSpPr/>
            <p:nvPr/>
          </p:nvSpPr>
          <p:spPr>
            <a:xfrm>
              <a:off x="457200" y="6487677"/>
              <a:ext cx="3962400" cy="141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p:cNvSpPr/>
            <p:nvPr/>
          </p:nvSpPr>
          <p:spPr>
            <a:xfrm>
              <a:off x="457200" y="5344677"/>
              <a:ext cx="3962400" cy="141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457200" y="4735077"/>
              <a:ext cx="3962400" cy="141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Slide Number Placeholder 25"/>
          <p:cNvSpPr>
            <a:spLocks noGrp="1"/>
          </p:cNvSpPr>
          <p:nvPr>
            <p:ph type="sldNum" sz="quarter" idx="12"/>
          </p:nvPr>
        </p:nvSpPr>
        <p:spPr/>
        <p:txBody>
          <a:bodyPr/>
          <a:lstStyle/>
          <a:p>
            <a:fld id="{5FFB3D0C-8D74-41D4-BD0C-D240EB708DFB}" type="slidenum">
              <a:rPr lang="en-US" smtClean="0"/>
              <a:pPr/>
              <a:t>45</a:t>
            </a:fld>
            <a:endParaRPr lang="en-US" dirty="0"/>
          </a:p>
        </p:txBody>
      </p:sp>
    </p:spTree>
    <p:extLst>
      <p:ext uri="{BB962C8B-B14F-4D97-AF65-F5344CB8AC3E}">
        <p14:creationId xmlns:p14="http://schemas.microsoft.com/office/powerpoint/2010/main" val="351598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ontent Placeholder 2"/>
          <p:cNvSpPr>
            <a:spLocks noGrp="1"/>
          </p:cNvSpPr>
          <p:nvPr>
            <p:ph idx="1"/>
          </p:nvPr>
        </p:nvSpPr>
        <p:spPr>
          <a:xfrm>
            <a:off x="457200" y="4439265"/>
            <a:ext cx="8001000" cy="2266335"/>
          </a:xfrm>
        </p:spPr>
        <p:txBody>
          <a:bodyPr>
            <a:normAutofit fontScale="92500" lnSpcReduction="20000"/>
          </a:bodyPr>
          <a:lstStyle/>
          <a:p>
            <a:r>
              <a:rPr lang="en-US" dirty="0"/>
              <a:t>P</a:t>
            </a:r>
            <a:r>
              <a:rPr lang="en-US" dirty="0" smtClean="0"/>
              <a:t>rocessing step </a:t>
            </a:r>
          </a:p>
          <a:p>
            <a:pPr lvl="1"/>
            <a:r>
              <a:rPr lang="en-US" dirty="0" smtClean="0"/>
              <a:t>Arithmetic/logic operations </a:t>
            </a:r>
          </a:p>
          <a:p>
            <a:pPr lvl="2"/>
            <a:r>
              <a:rPr lang="en-US" dirty="0" smtClean="0"/>
              <a:t>program input</a:t>
            </a:r>
          </a:p>
          <a:p>
            <a:pPr lvl="2"/>
            <a:r>
              <a:rPr lang="en-US" dirty="0" smtClean="0"/>
              <a:t>context variables </a:t>
            </a:r>
          </a:p>
          <a:p>
            <a:pPr lvl="1"/>
            <a:r>
              <a:rPr lang="en-US" dirty="0"/>
              <a:t>C</a:t>
            </a:r>
            <a:r>
              <a:rPr lang="en-US" dirty="0" smtClean="0"/>
              <a:t>all to special purpose offload engines</a:t>
            </a:r>
          </a:p>
          <a:p>
            <a:pPr lvl="1"/>
            <a:r>
              <a:rPr lang="en-US" dirty="0"/>
              <a:t>J</a:t>
            </a:r>
            <a:r>
              <a:rPr lang="en-US" dirty="0" smtClean="0"/>
              <a:t>ump logic to next step</a:t>
            </a:r>
          </a:p>
          <a:p>
            <a:endParaRPr lang="en-US" dirty="0" smtClean="0"/>
          </a:p>
          <a:p>
            <a:pPr lvl="1">
              <a:buNone/>
            </a:pPr>
            <a:endParaRPr lang="en-US" dirty="0" smtClean="0"/>
          </a:p>
          <a:p>
            <a:pPr lvl="2">
              <a:buNone/>
            </a:pPr>
            <a:endParaRPr lang="en-US" dirty="0" smtClean="0"/>
          </a:p>
          <a:p>
            <a:pPr lvl="2"/>
            <a:endParaRPr lang="en-US" dirty="0" smtClean="0">
              <a:solidFill>
                <a:srgbClr val="00B0F0"/>
              </a:solidFill>
            </a:endParaRPr>
          </a:p>
          <a:p>
            <a:pPr lvl="1">
              <a:buNone/>
            </a:pPr>
            <a:endParaRPr lang="en-US" dirty="0" smtClean="0"/>
          </a:p>
        </p:txBody>
      </p:sp>
      <p:sp>
        <p:nvSpPr>
          <p:cNvPr id="115" name="Title 1"/>
          <p:cNvSpPr>
            <a:spLocks noGrp="1"/>
          </p:cNvSpPr>
          <p:nvPr>
            <p:ph type="title"/>
          </p:nvPr>
        </p:nvSpPr>
        <p:spPr>
          <a:xfrm>
            <a:off x="302795" y="5837"/>
            <a:ext cx="8229600" cy="838200"/>
          </a:xfrm>
        </p:spPr>
        <p:txBody>
          <a:bodyPr/>
          <a:lstStyle/>
          <a:p>
            <a:r>
              <a:rPr lang="en-US" dirty="0" smtClean="0"/>
              <a:t>Processing Steps</a:t>
            </a:r>
            <a:endParaRPr lang="en-US" dirty="0"/>
          </a:p>
        </p:txBody>
      </p:sp>
      <p:sp>
        <p:nvSpPr>
          <p:cNvPr id="112" name="Rectangle 111"/>
          <p:cNvSpPr/>
          <p:nvPr/>
        </p:nvSpPr>
        <p:spPr>
          <a:xfrm>
            <a:off x="2919661" y="2253693"/>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p:cNvSpPr/>
          <p:nvPr/>
        </p:nvSpPr>
        <p:spPr>
          <a:xfrm>
            <a:off x="2919661" y="2538126"/>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p:cNvSpPr/>
          <p:nvPr/>
        </p:nvSpPr>
        <p:spPr>
          <a:xfrm>
            <a:off x="2919661" y="3154397"/>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p:cNvSpPr/>
          <p:nvPr/>
        </p:nvSpPr>
        <p:spPr>
          <a:xfrm>
            <a:off x="3713745" y="1921854"/>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Flowchart: Decision 118"/>
          <p:cNvSpPr/>
          <p:nvPr/>
        </p:nvSpPr>
        <p:spPr>
          <a:xfrm>
            <a:off x="3713745" y="2206287"/>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Flowchart: Decision 119"/>
          <p:cNvSpPr/>
          <p:nvPr/>
        </p:nvSpPr>
        <p:spPr>
          <a:xfrm>
            <a:off x="2324098" y="2822559"/>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p:cNvSpPr/>
          <p:nvPr/>
        </p:nvSpPr>
        <p:spPr>
          <a:xfrm>
            <a:off x="1662361" y="2869964"/>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p:cNvSpPr/>
          <p:nvPr/>
        </p:nvSpPr>
        <p:spPr>
          <a:xfrm>
            <a:off x="2324098" y="3154397"/>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p:cNvSpPr/>
          <p:nvPr/>
        </p:nvSpPr>
        <p:spPr>
          <a:xfrm>
            <a:off x="1662361" y="3154397"/>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5" name="Straight Arrow Connector 124"/>
          <p:cNvCxnSpPr>
            <a:stCxn id="119" idx="1"/>
            <a:endCxn id="112" idx="3"/>
          </p:cNvCxnSpPr>
          <p:nvPr/>
        </p:nvCxnSpPr>
        <p:spPr>
          <a:xfrm rot="10800000">
            <a:off x="3316703" y="2324801"/>
            <a:ext cx="397042" cy="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2" idx="2"/>
            <a:endCxn id="113" idx="0"/>
          </p:cNvCxnSpPr>
          <p:nvPr/>
        </p:nvCxnSpPr>
        <p:spPr>
          <a:xfrm rot="5400000">
            <a:off x="3047074" y="2466822"/>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13" idx="2"/>
            <a:endCxn id="154" idx="0"/>
          </p:cNvCxnSpPr>
          <p:nvPr/>
        </p:nvCxnSpPr>
        <p:spPr>
          <a:xfrm rot="5400000">
            <a:off x="3047074" y="2751255"/>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rot="5400000">
            <a:off x="3047763" y="3082600"/>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endCxn id="120" idx="3"/>
          </p:cNvCxnSpPr>
          <p:nvPr/>
        </p:nvCxnSpPr>
        <p:spPr>
          <a:xfrm rot="10800000">
            <a:off x="2721141" y="2941073"/>
            <a:ext cx="198522" cy="4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20" idx="2"/>
          </p:cNvCxnSpPr>
          <p:nvPr/>
        </p:nvCxnSpPr>
        <p:spPr>
          <a:xfrm rot="5400000">
            <a:off x="2474524" y="3106302"/>
            <a:ext cx="94811"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0" idx="1"/>
            <a:endCxn id="122" idx="3"/>
          </p:cNvCxnSpPr>
          <p:nvPr/>
        </p:nvCxnSpPr>
        <p:spPr>
          <a:xfrm rot="10800000">
            <a:off x="2059403" y="2941073"/>
            <a:ext cx="264695" cy="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22" idx="2"/>
            <a:endCxn id="124" idx="0"/>
          </p:cNvCxnSpPr>
          <p:nvPr/>
        </p:nvCxnSpPr>
        <p:spPr>
          <a:xfrm rot="5400000">
            <a:off x="1789774" y="3083094"/>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Elbow Connector 32"/>
          <p:cNvCxnSpPr>
            <a:stCxn id="124" idx="2"/>
            <a:endCxn id="112" idx="1"/>
          </p:cNvCxnSpPr>
          <p:nvPr/>
        </p:nvCxnSpPr>
        <p:spPr>
          <a:xfrm rot="5400000" flipH="1" flipV="1">
            <a:off x="1904365" y="2281318"/>
            <a:ext cx="971813" cy="1058779"/>
          </a:xfrm>
          <a:prstGeom prst="bentConnector4">
            <a:avLst>
              <a:gd name="adj1" fmla="val -14634"/>
              <a:gd name="adj2" fmla="val -30916"/>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3713745" y="2585531"/>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3713745" y="2869964"/>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9" name="Straight Arrow Connector 138"/>
          <p:cNvCxnSpPr/>
          <p:nvPr/>
        </p:nvCxnSpPr>
        <p:spPr>
          <a:xfrm rot="5400000">
            <a:off x="3840468" y="2798167"/>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0" name="Flowchart: Decision 139"/>
          <p:cNvSpPr/>
          <p:nvPr/>
        </p:nvSpPr>
        <p:spPr>
          <a:xfrm>
            <a:off x="3713745" y="3201803"/>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1" name="Straight Arrow Connector 140"/>
          <p:cNvCxnSpPr/>
          <p:nvPr/>
        </p:nvCxnSpPr>
        <p:spPr>
          <a:xfrm rot="5400000">
            <a:off x="3840467" y="2513733"/>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4507830" y="2253693"/>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p:cNvSpPr/>
          <p:nvPr/>
        </p:nvSpPr>
        <p:spPr>
          <a:xfrm>
            <a:off x="4507830" y="2538126"/>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43"/>
          <p:cNvSpPr/>
          <p:nvPr/>
        </p:nvSpPr>
        <p:spPr>
          <a:xfrm>
            <a:off x="4507830" y="2822559"/>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p:cNvSpPr/>
          <p:nvPr/>
        </p:nvSpPr>
        <p:spPr>
          <a:xfrm>
            <a:off x="4507830" y="3106992"/>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7" name="Straight Arrow Connector 146"/>
          <p:cNvCxnSpPr>
            <a:stCxn id="142" idx="2"/>
            <a:endCxn id="143" idx="0"/>
          </p:cNvCxnSpPr>
          <p:nvPr/>
        </p:nvCxnSpPr>
        <p:spPr>
          <a:xfrm rot="5400000">
            <a:off x="4635243" y="2466822"/>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rot="5400000">
            <a:off x="4634553" y="2750761"/>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rot="5400000">
            <a:off x="4635932" y="3035194"/>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19" idx="3"/>
            <a:endCxn id="142" idx="1"/>
          </p:cNvCxnSpPr>
          <p:nvPr/>
        </p:nvCxnSpPr>
        <p:spPr>
          <a:xfrm>
            <a:off x="4110787" y="2324801"/>
            <a:ext cx="397043" cy="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hape 152"/>
          <p:cNvCxnSpPr>
            <a:stCxn id="140" idx="2"/>
            <a:endCxn id="117" idx="1"/>
          </p:cNvCxnSpPr>
          <p:nvPr/>
        </p:nvCxnSpPr>
        <p:spPr>
          <a:xfrm rot="5400000" flipH="1">
            <a:off x="3090071" y="2616636"/>
            <a:ext cx="1445868" cy="198521"/>
          </a:xfrm>
          <a:prstGeom prst="bentConnector4">
            <a:avLst>
              <a:gd name="adj1" fmla="val -9836"/>
              <a:gd name="adj2" fmla="val 131068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Flowchart: Decision 153"/>
          <p:cNvSpPr/>
          <p:nvPr/>
        </p:nvSpPr>
        <p:spPr>
          <a:xfrm>
            <a:off x="2919661" y="2822559"/>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5" name="Straight Arrow Connector 154"/>
          <p:cNvCxnSpPr>
            <a:stCxn id="117" idx="2"/>
            <a:endCxn id="119" idx="0"/>
          </p:cNvCxnSpPr>
          <p:nvPr/>
        </p:nvCxnSpPr>
        <p:spPr>
          <a:xfrm rot="5400000">
            <a:off x="3841158" y="2134983"/>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23" idx="2"/>
          </p:cNvCxnSpPr>
          <p:nvPr/>
        </p:nvCxnSpPr>
        <p:spPr>
          <a:xfrm rot="5400000">
            <a:off x="2380402" y="3438635"/>
            <a:ext cx="284433" cy="137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2976655" y="3438141"/>
            <a:ext cx="284433" cy="137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0" name="Flowchart: Decision 159"/>
          <p:cNvSpPr/>
          <p:nvPr/>
        </p:nvSpPr>
        <p:spPr>
          <a:xfrm>
            <a:off x="4507830" y="3344019"/>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1" name="Shape 89"/>
          <p:cNvCxnSpPr>
            <a:stCxn id="145" idx="2"/>
            <a:endCxn id="160" idx="0"/>
          </p:cNvCxnSpPr>
          <p:nvPr/>
        </p:nvCxnSpPr>
        <p:spPr>
          <a:xfrm rot="5400000">
            <a:off x="4658945" y="3296418"/>
            <a:ext cx="94811" cy="1379"/>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2" name="Elbow Connector 161"/>
          <p:cNvCxnSpPr>
            <a:stCxn id="160" idx="1"/>
            <a:endCxn id="145" idx="1"/>
          </p:cNvCxnSpPr>
          <p:nvPr/>
        </p:nvCxnSpPr>
        <p:spPr>
          <a:xfrm rot="10800000">
            <a:off x="4507830" y="3178100"/>
            <a:ext cx="1379" cy="284433"/>
          </a:xfrm>
          <a:prstGeom prst="bentConnector3">
            <a:avLst>
              <a:gd name="adj1" fmla="val 8245909"/>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3" name="Shape 162"/>
          <p:cNvCxnSpPr>
            <a:stCxn id="160" idx="2"/>
            <a:endCxn id="117" idx="0"/>
          </p:cNvCxnSpPr>
          <p:nvPr/>
        </p:nvCxnSpPr>
        <p:spPr>
          <a:xfrm rot="5400000" flipH="1">
            <a:off x="3479712" y="2354408"/>
            <a:ext cx="1659193" cy="794085"/>
          </a:xfrm>
          <a:prstGeom prst="bentConnector5">
            <a:avLst>
              <a:gd name="adj1" fmla="val -8571"/>
              <a:gd name="adj2" fmla="val -74272"/>
              <a:gd name="adj3" fmla="val 10857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140" idx="3"/>
            <a:endCxn id="144" idx="1"/>
          </p:cNvCxnSpPr>
          <p:nvPr/>
        </p:nvCxnSpPr>
        <p:spPr>
          <a:xfrm flipV="1">
            <a:off x="4110787" y="2893667"/>
            <a:ext cx="397043" cy="426650"/>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38" idx="2"/>
          </p:cNvCxnSpPr>
          <p:nvPr/>
        </p:nvCxnSpPr>
        <p:spPr>
          <a:xfrm rot="5400000">
            <a:off x="3817455" y="3106796"/>
            <a:ext cx="189622"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3324053" y="4007699"/>
            <a:ext cx="992605" cy="14221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8" name="Elbow Connector 128"/>
          <p:cNvCxnSpPr/>
          <p:nvPr/>
        </p:nvCxnSpPr>
        <p:spPr>
          <a:xfrm>
            <a:off x="4904873" y="2324802"/>
            <a:ext cx="264695" cy="1682897"/>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1" name="Elbow Connector 133"/>
          <p:cNvCxnSpPr/>
          <p:nvPr/>
        </p:nvCxnSpPr>
        <p:spPr>
          <a:xfrm>
            <a:off x="4904873" y="2609235"/>
            <a:ext cx="198519" cy="1398462"/>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3" name="Elbow Connector 133"/>
          <p:cNvCxnSpPr/>
          <p:nvPr/>
        </p:nvCxnSpPr>
        <p:spPr>
          <a:xfrm rot="10800000" flipV="1">
            <a:off x="4243137" y="2609235"/>
            <a:ext cx="264696" cy="1398462"/>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4" name="Elbow Connector 133"/>
          <p:cNvCxnSpPr/>
          <p:nvPr/>
        </p:nvCxnSpPr>
        <p:spPr>
          <a:xfrm>
            <a:off x="4904873" y="2893667"/>
            <a:ext cx="132347" cy="1114029"/>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5" name="Elbow Connector 133"/>
          <p:cNvCxnSpPr>
            <a:stCxn id="137" idx="1"/>
          </p:cNvCxnSpPr>
          <p:nvPr/>
        </p:nvCxnSpPr>
        <p:spPr>
          <a:xfrm rot="10800000" flipV="1">
            <a:off x="3530798" y="2656640"/>
            <a:ext cx="182947" cy="1351057"/>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33"/>
          <p:cNvCxnSpPr/>
          <p:nvPr/>
        </p:nvCxnSpPr>
        <p:spPr>
          <a:xfrm>
            <a:off x="4904873" y="3178100"/>
            <a:ext cx="66173" cy="829596"/>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7" name="Elbow Connector 133"/>
          <p:cNvCxnSpPr/>
          <p:nvPr/>
        </p:nvCxnSpPr>
        <p:spPr>
          <a:xfrm>
            <a:off x="2721140" y="3225506"/>
            <a:ext cx="66173" cy="782191"/>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8" name="Elbow Connector 133"/>
          <p:cNvCxnSpPr/>
          <p:nvPr/>
        </p:nvCxnSpPr>
        <p:spPr>
          <a:xfrm rot="10800000" flipV="1">
            <a:off x="3581402" y="2941072"/>
            <a:ext cx="132347" cy="1066625"/>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 name="Elbow Connector 133"/>
          <p:cNvCxnSpPr/>
          <p:nvPr/>
        </p:nvCxnSpPr>
        <p:spPr>
          <a:xfrm>
            <a:off x="3308142" y="3225506"/>
            <a:ext cx="66173" cy="782191"/>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1" name="Elbow Connector 133"/>
          <p:cNvCxnSpPr/>
          <p:nvPr/>
        </p:nvCxnSpPr>
        <p:spPr>
          <a:xfrm>
            <a:off x="3316704" y="2609235"/>
            <a:ext cx="132349" cy="1398462"/>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Elbow Connector 133"/>
          <p:cNvCxnSpPr/>
          <p:nvPr/>
        </p:nvCxnSpPr>
        <p:spPr>
          <a:xfrm rot="10800000" flipV="1">
            <a:off x="2125580" y="3225504"/>
            <a:ext cx="198519" cy="782192"/>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4" name="Elbow Connector 133"/>
          <p:cNvCxnSpPr/>
          <p:nvPr/>
        </p:nvCxnSpPr>
        <p:spPr>
          <a:xfrm rot="10800000" flipV="1">
            <a:off x="1397670" y="3225506"/>
            <a:ext cx="264695" cy="782191"/>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5" name="Elbow Connector 133"/>
          <p:cNvCxnSpPr/>
          <p:nvPr/>
        </p:nvCxnSpPr>
        <p:spPr>
          <a:xfrm rot="10800000" flipV="1">
            <a:off x="1463841" y="2941074"/>
            <a:ext cx="198521" cy="1066623"/>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4417595" y="4007699"/>
            <a:ext cx="992605" cy="14221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186"/>
          <p:cNvSpPr/>
          <p:nvPr/>
        </p:nvSpPr>
        <p:spPr>
          <a:xfrm>
            <a:off x="2253129" y="4007699"/>
            <a:ext cx="992605" cy="14221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187"/>
          <p:cNvSpPr/>
          <p:nvPr/>
        </p:nvSpPr>
        <p:spPr>
          <a:xfrm>
            <a:off x="1170895" y="4007699"/>
            <a:ext cx="992605" cy="14221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9" name="Content Placeholder 2"/>
          <p:cNvSpPr txBox="1">
            <a:spLocks/>
          </p:cNvSpPr>
          <p:nvPr/>
        </p:nvSpPr>
        <p:spPr>
          <a:xfrm>
            <a:off x="5562600" y="1066800"/>
            <a:ext cx="3352800" cy="3886200"/>
          </a:xfrm>
          <a:prstGeom prst="rect">
            <a:avLst/>
          </a:prstGeom>
          <a:solidFill>
            <a:schemeClr val="tx1">
              <a:lumMod val="25000"/>
              <a:lumOff val="75000"/>
            </a:schemeClr>
          </a:solidFill>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instr_addr_t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lang="en-US" sz="1200" kern="1200" dirty="0" smtClean="0">
                <a:solidFill>
                  <a:schemeClr val="tx1"/>
                </a:solidFill>
                <a:latin typeface="+mn-lt"/>
                <a:ea typeface="+mn-ea"/>
                <a:cs typeface="+mn-cs"/>
              </a:rPr>
              <a:t>ProcessingStep_1</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IP_protocol_t   wordx;</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//Lookup the destination address</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Dport </a:t>
            </a:r>
            <a:r>
              <a:rPr lang="en-US" sz="1200" dirty="0"/>
              <a:t>=</a:t>
            </a:r>
            <a:r>
              <a:rPr kumimoji="0" lang="en-US" sz="1200" b="0" i="0" u="none" strike="noStrike" kern="1200" cap="none" spc="0" normalizeH="0" baseline="0" noProof="0" dirty="0" smtClean="0">
                <a:ln>
                  <a:noFill/>
                </a:ln>
                <a:solidFill>
                  <a:srgbClr val="0070C0"/>
                </a:solidFill>
                <a:effectLst/>
                <a:uLnTx/>
                <a:uFillTx/>
                <a:latin typeface="+mn-lt"/>
                <a:ea typeface="+mn-ea"/>
                <a:cs typeface="+mn-cs"/>
              </a:rPr>
              <a:t> </a:t>
            </a:r>
            <a:r>
              <a:rPr lang="en-US" sz="1200" dirty="0" smtClean="0">
                <a:solidFill>
                  <a:srgbClr val="0070C0"/>
                </a:solidFill>
              </a:rPr>
              <a:t>LOOKUPX</a:t>
            </a:r>
            <a:r>
              <a:rPr lang="en-US" sz="1200" dirty="0" smtClean="0"/>
              <a:t>(Da</a:t>
            </a:r>
            <a:r>
              <a:rPr lang="en-US" sz="1200" dirty="0"/>
              <a: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//Read the TTL and Chksum fields </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lang="en-US" sz="1200" dirty="0" smtClean="0"/>
              <a:t>    </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wordx =  MEMX.read(PP, TTL_WORD);</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TTL = wordx.TTL;</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Chksum = wordx.CHKSUM;</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TTL = TTL – 1;</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Chksum = Update_chksum(Chksum);</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switch (TTL == 0) {</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case OK: Next_step = NP_INSTR_EMIT;</a:t>
            </a:r>
          </a:p>
          <a:p>
            <a:pPr>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default</a:t>
            </a:r>
            <a:r>
              <a:rPr lang="en-US" sz="1200" dirty="0"/>
              <a:t>: </a:t>
            </a:r>
            <a:r>
              <a:rPr lang="en-US" sz="1200" dirty="0" smtClean="0"/>
              <a:t>Next_Step = 			  NP_INSTR_EXCEPTION</a:t>
            </a:r>
            <a:r>
              <a:rPr lang="en-US" sz="1200" dirty="0"/>
              <a:t>;</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endParaRPr kumimoji="0" lang="en-US" sz="11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8" name="Straight Connector 67"/>
          <p:cNvCxnSpPr/>
          <p:nvPr/>
        </p:nvCxnSpPr>
        <p:spPr>
          <a:xfrm rot="5400000" flipH="1" flipV="1">
            <a:off x="4648200" y="1371600"/>
            <a:ext cx="1066800" cy="6096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6200000" flipH="1">
            <a:off x="3962400" y="3352800"/>
            <a:ext cx="2514600" cy="6858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FFB3D0C-8D74-41D4-BD0C-D240EB708DFB}" type="slidenum">
              <a:rPr lang="en-US" smtClean="0"/>
              <a:pPr/>
              <a:t>46</a:t>
            </a:fld>
            <a:endParaRPr lang="en-US" dirty="0"/>
          </a:p>
        </p:txBody>
      </p:sp>
      <p:sp>
        <p:nvSpPr>
          <p:cNvPr id="67" name="Rectangle 66"/>
          <p:cNvSpPr/>
          <p:nvPr/>
        </p:nvSpPr>
        <p:spPr>
          <a:xfrm>
            <a:off x="1170894" y="1569157"/>
            <a:ext cx="4315505" cy="231704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520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42"/>
                                        </p:tgtEl>
                                        <p:attrNameLst>
                                          <p:attrName>fillcolor</p:attrName>
                                        </p:attrNameLst>
                                      </p:cBhvr>
                                      <p:to>
                                        <a:schemeClr val="tx2"/>
                                      </p:to>
                                    </p:animClr>
                                    <p:set>
                                      <p:cBhvr>
                                        <p:cTn id="7" dur="1000" fill="hold"/>
                                        <p:tgtEl>
                                          <p:spTgt spid="142"/>
                                        </p:tgtEl>
                                        <p:attrNameLst>
                                          <p:attrName>fill.type</p:attrName>
                                        </p:attrNameLst>
                                      </p:cBhvr>
                                      <p:to>
                                        <p:strVal val="solid"/>
                                      </p:to>
                                    </p:set>
                                    <p:set>
                                      <p:cBhvr>
                                        <p:cTn id="8" dur="1000" fill="hold"/>
                                        <p:tgtEl>
                                          <p:spTgt spid="14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dissolve">
                                      <p:cBhvr>
                                        <p:cTn id="13" dur="500"/>
                                        <p:tgtEl>
                                          <p:spTgt spid="70"/>
                                        </p:tgtEl>
                                      </p:cBhvr>
                                    </p:animEffect>
                                  </p:childTnLst>
                                </p:cTn>
                              </p:par>
                              <p:par>
                                <p:cTn id="14" presetID="9" presetClass="entr" presetSubtype="0" fill="hold" nodeType="with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dissolve">
                                      <p:cBhvr>
                                        <p:cTn id="16" dur="500"/>
                                        <p:tgtEl>
                                          <p:spTgt spid="68"/>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79"/>
                                        </p:tgtEl>
                                        <p:attrNameLst>
                                          <p:attrName>style.visibility</p:attrName>
                                        </p:attrNameLst>
                                      </p:cBhvr>
                                      <p:to>
                                        <p:strVal val="visible"/>
                                      </p:to>
                                    </p:set>
                                    <p:animEffect transition="in" filter="dissolve">
                                      <p:cBhvr>
                                        <p:cTn id="20" dur="5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846" y="457200"/>
            <a:ext cx="8229600" cy="456025"/>
          </a:xfrm>
        </p:spPr>
        <p:txBody>
          <a:bodyPr/>
          <a:lstStyle/>
          <a:p>
            <a:r>
              <a:rPr lang="en-US" dirty="0" smtClean="0"/>
              <a:t>High-Level Synthesis (HLS)</a:t>
            </a:r>
            <a:endParaRPr lang="en-US" dirty="0"/>
          </a:p>
        </p:txBody>
      </p:sp>
      <p:sp>
        <p:nvSpPr>
          <p:cNvPr id="4" name="Slide Number Placeholder 3"/>
          <p:cNvSpPr>
            <a:spLocks noGrp="1"/>
          </p:cNvSpPr>
          <p:nvPr>
            <p:ph type="sldNum" sz="quarter" idx="10"/>
          </p:nvPr>
        </p:nvSpPr>
        <p:spPr/>
        <p:txBody>
          <a:bodyPr/>
          <a:lstStyle/>
          <a:p>
            <a:fld id="{8AB9F5D9-A55A-4736-91E9-19D5FD05D249}" type="slidenum">
              <a:rPr lang="en-US" smtClean="0"/>
              <a:t>47</a:t>
            </a:fld>
            <a:endParaRPr lang="en-US" dirty="0"/>
          </a:p>
        </p:txBody>
      </p:sp>
      <p:sp>
        <p:nvSpPr>
          <p:cNvPr id="80" name="Text Box 9"/>
          <p:cNvSpPr txBox="1">
            <a:spLocks noChangeArrowheads="1"/>
          </p:cNvSpPr>
          <p:nvPr/>
        </p:nvSpPr>
        <p:spPr bwMode="auto">
          <a:xfrm>
            <a:off x="838201" y="1066800"/>
            <a:ext cx="8000676" cy="1620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ts val="100"/>
              </a:spcBef>
              <a:spcAft>
                <a:spcPts val="100"/>
              </a:spcAft>
            </a:pPr>
            <a:r>
              <a:rPr lang="en-US" i="1" dirty="0" smtClean="0">
                <a:latin typeface="Arial" panose="020B0604020202020204" pitchFamily="34" charset="0"/>
              </a:rPr>
              <a:t>while (true) {</a:t>
            </a:r>
          </a:p>
          <a:p>
            <a:pPr>
              <a:spcBef>
                <a:spcPts val="100"/>
              </a:spcBef>
              <a:spcAft>
                <a:spcPts val="100"/>
              </a:spcAft>
            </a:pPr>
            <a:r>
              <a:rPr lang="en-US" i="1" dirty="0">
                <a:latin typeface="Arial" panose="020B0604020202020204" pitchFamily="34" charset="0"/>
              </a:rPr>
              <a:t> </a:t>
            </a:r>
            <a:r>
              <a:rPr lang="en-US" i="1" dirty="0" smtClean="0">
                <a:latin typeface="Arial" panose="020B0604020202020204" pitchFamily="34" charset="0"/>
              </a:rPr>
              <a:t>  if (</a:t>
            </a:r>
            <a:r>
              <a:rPr lang="en-US" i="1" dirty="0" err="1" smtClean="0">
                <a:latin typeface="Arial" panose="020B0604020202020204" pitchFamily="34" charset="0"/>
              </a:rPr>
              <a:t>InputPacket.newPacket</a:t>
            </a:r>
            <a:r>
              <a:rPr lang="en-US" i="1" dirty="0" smtClean="0">
                <a:latin typeface="Arial" panose="020B0604020202020204" pitchFamily="34" charset="0"/>
              </a:rPr>
              <a:t>) {</a:t>
            </a:r>
          </a:p>
          <a:p>
            <a:pPr>
              <a:spcAft>
                <a:spcPts val="100"/>
              </a:spcAft>
            </a:pPr>
            <a:r>
              <a:rPr lang="en-US" i="1" dirty="0" smtClean="0">
                <a:latin typeface="Arial" panose="020B0604020202020204" pitchFamily="34" charset="0"/>
              </a:rPr>
              <a:t>     packet=Parse(</a:t>
            </a:r>
            <a:r>
              <a:rPr lang="en-US" i="1" dirty="0" err="1" smtClean="0">
                <a:latin typeface="Arial" panose="020B0604020202020204" pitchFamily="34" charset="0"/>
              </a:rPr>
              <a:t>InputPacket</a:t>
            </a:r>
            <a:r>
              <a:rPr lang="en-US" i="1" dirty="0" smtClean="0">
                <a:latin typeface="Arial" panose="020B0604020202020204" pitchFamily="34" charset="0"/>
              </a:rPr>
              <a:t>);</a:t>
            </a:r>
          </a:p>
          <a:p>
            <a:pPr>
              <a:spcAft>
                <a:spcPts val="100"/>
              </a:spcAft>
            </a:pPr>
            <a:r>
              <a:rPr lang="en-US" i="1" dirty="0" smtClean="0">
                <a:latin typeface="Arial" panose="020B0604020202020204" pitchFamily="34" charset="0"/>
              </a:rPr>
              <a:t>  </a:t>
            </a:r>
            <a:r>
              <a:rPr lang="en-US" i="1" dirty="0">
                <a:latin typeface="Arial" panose="020B0604020202020204" pitchFamily="34" charset="0"/>
              </a:rPr>
              <a:t> </a:t>
            </a:r>
            <a:r>
              <a:rPr lang="en-US" i="1" dirty="0" smtClean="0">
                <a:latin typeface="Arial" panose="020B0604020202020204" pitchFamily="34" charset="0"/>
              </a:rPr>
              <a:t>  </a:t>
            </a:r>
            <a:r>
              <a:rPr lang="en-US" i="1" dirty="0" err="1" smtClean="0">
                <a:latin typeface="Arial" panose="020B0604020202020204" pitchFamily="34" charset="0"/>
              </a:rPr>
              <a:t>OutputPacket</a:t>
            </a:r>
            <a:r>
              <a:rPr lang="en-US" i="1" dirty="0" smtClean="0">
                <a:latin typeface="Arial" panose="020B0604020202020204" pitchFamily="34" charset="0"/>
              </a:rPr>
              <a:t>=Update(packet);}}</a:t>
            </a:r>
            <a:endParaRPr lang="en-US" i="1" dirty="0"/>
          </a:p>
        </p:txBody>
      </p:sp>
      <p:sp>
        <p:nvSpPr>
          <p:cNvPr id="92" name="AutoShape 166"/>
          <p:cNvSpPr>
            <a:spLocks noChangeArrowheads="1"/>
          </p:cNvSpPr>
          <p:nvPr/>
        </p:nvSpPr>
        <p:spPr bwMode="auto">
          <a:xfrm rot="5400000" flipH="1">
            <a:off x="4251779" y="3002235"/>
            <a:ext cx="374650" cy="312738"/>
          </a:xfrm>
          <a:prstGeom prst="leftArrow">
            <a:avLst>
              <a:gd name="adj1" fmla="val 50000"/>
              <a:gd name="adj2" fmla="val 29949"/>
            </a:avLst>
          </a:prstGeom>
          <a:solidFill>
            <a:srgbClr val="CCFF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v-SE"/>
          </a:p>
        </p:txBody>
      </p:sp>
      <p:grpSp>
        <p:nvGrpSpPr>
          <p:cNvPr id="5" name="Group 4"/>
          <p:cNvGrpSpPr/>
          <p:nvPr/>
        </p:nvGrpSpPr>
        <p:grpSpPr>
          <a:xfrm rot="16200000">
            <a:off x="3834192" y="5533691"/>
            <a:ext cx="609600" cy="461665"/>
            <a:chOff x="3048000" y="5468293"/>
            <a:chExt cx="609600" cy="461665"/>
          </a:xfrm>
        </p:grpSpPr>
        <p:sp>
          <p:nvSpPr>
            <p:cNvPr id="99" name="Freeform 11"/>
            <p:cNvSpPr>
              <a:spLocks/>
            </p:cNvSpPr>
            <p:nvPr/>
          </p:nvSpPr>
          <p:spPr bwMode="auto">
            <a:xfrm>
              <a:off x="3048000" y="5491163"/>
              <a:ext cx="609600" cy="304800"/>
            </a:xfrm>
            <a:custGeom>
              <a:avLst/>
              <a:gdLst>
                <a:gd name="T0" fmla="*/ 0 w 384"/>
                <a:gd name="T1" fmla="*/ 0 h 192"/>
                <a:gd name="T2" fmla="*/ 362902484 w 384"/>
                <a:gd name="T3" fmla="*/ 0 h 192"/>
                <a:gd name="T4" fmla="*/ 483870045 w 384"/>
                <a:gd name="T5" fmla="*/ 241935022 h 192"/>
                <a:gd name="T6" fmla="*/ 604837506 w 384"/>
                <a:gd name="T7" fmla="*/ 0 h 192"/>
                <a:gd name="T8" fmla="*/ 967740089 w 384"/>
                <a:gd name="T9" fmla="*/ 0 h 192"/>
                <a:gd name="T10" fmla="*/ 725804968 w 384"/>
                <a:gd name="T11" fmla="*/ 483870045 h 192"/>
                <a:gd name="T12" fmla="*/ 241935022 w 384"/>
                <a:gd name="T13" fmla="*/ 483870045 h 192"/>
                <a:gd name="T14" fmla="*/ 0 w 384"/>
                <a:gd name="T15" fmla="*/ 0 h 192"/>
                <a:gd name="T16" fmla="*/ 0 60000 65536"/>
                <a:gd name="T17" fmla="*/ 0 60000 65536"/>
                <a:gd name="T18" fmla="*/ 0 60000 65536"/>
                <a:gd name="T19" fmla="*/ 0 60000 65536"/>
                <a:gd name="T20" fmla="*/ 0 60000 65536"/>
                <a:gd name="T21" fmla="*/ 0 60000 65536"/>
                <a:gd name="T22" fmla="*/ 0 60000 65536"/>
                <a:gd name="T23" fmla="*/ 0 60000 65536"/>
                <a:gd name="T24" fmla="*/ 0 w 384"/>
                <a:gd name="T25" fmla="*/ 0 h 192"/>
                <a:gd name="T26" fmla="*/ 384 w 384"/>
                <a:gd name="T27" fmla="*/ 192 h 1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4" h="192">
                  <a:moveTo>
                    <a:pt x="0" y="0"/>
                  </a:moveTo>
                  <a:lnTo>
                    <a:pt x="144" y="0"/>
                  </a:lnTo>
                  <a:lnTo>
                    <a:pt x="192" y="96"/>
                  </a:lnTo>
                  <a:lnTo>
                    <a:pt x="240" y="0"/>
                  </a:lnTo>
                  <a:lnTo>
                    <a:pt x="384" y="0"/>
                  </a:lnTo>
                  <a:lnTo>
                    <a:pt x="288" y="192"/>
                  </a:lnTo>
                  <a:lnTo>
                    <a:pt x="96" y="192"/>
                  </a:lnTo>
                  <a:lnTo>
                    <a:pt x="0" y="0"/>
                  </a:lnTo>
                  <a:close/>
                </a:path>
              </a:pathLst>
            </a:custGeom>
            <a:solidFill>
              <a:srgbClr val="FFCCCC"/>
            </a:solidFill>
            <a:ln w="9525">
              <a:solidFill>
                <a:schemeClr val="tx1"/>
              </a:solidFill>
              <a:round/>
              <a:headEnd/>
              <a:tailEnd/>
            </a:ln>
          </p:spPr>
          <p:txBody>
            <a:bodyPr wrap="none" anchor="ctr"/>
            <a:lstStyle/>
            <a:p>
              <a:endParaRPr lang="en-US"/>
            </a:p>
          </p:txBody>
        </p:sp>
        <p:sp>
          <p:nvSpPr>
            <p:cNvPr id="100" name="Text Box 12"/>
            <p:cNvSpPr txBox="1">
              <a:spLocks noChangeArrowheads="1"/>
            </p:cNvSpPr>
            <p:nvPr/>
          </p:nvSpPr>
          <p:spPr bwMode="auto">
            <a:xfrm>
              <a:off x="3216274" y="5468293"/>
              <a:ext cx="300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dirty="0"/>
            </a:p>
          </p:txBody>
        </p:sp>
      </p:grpSp>
      <p:grpSp>
        <p:nvGrpSpPr>
          <p:cNvPr id="108" name="Group 107"/>
          <p:cNvGrpSpPr/>
          <p:nvPr/>
        </p:nvGrpSpPr>
        <p:grpSpPr>
          <a:xfrm>
            <a:off x="3297395" y="5911223"/>
            <a:ext cx="381000" cy="457200"/>
            <a:chOff x="7597775" y="4600575"/>
            <a:chExt cx="381000" cy="457200"/>
          </a:xfrm>
        </p:grpSpPr>
        <p:sp>
          <p:nvSpPr>
            <p:cNvPr id="109" name="Rectangle 23"/>
            <p:cNvSpPr>
              <a:spLocks noChangeArrowheads="1"/>
            </p:cNvSpPr>
            <p:nvPr/>
          </p:nvSpPr>
          <p:spPr bwMode="auto">
            <a:xfrm>
              <a:off x="7661275" y="4600575"/>
              <a:ext cx="254000" cy="457200"/>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v-SE"/>
            </a:p>
          </p:txBody>
        </p:sp>
        <p:sp>
          <p:nvSpPr>
            <p:cNvPr id="110" name="Freeform 24"/>
            <p:cNvSpPr>
              <a:spLocks/>
            </p:cNvSpPr>
            <p:nvPr/>
          </p:nvSpPr>
          <p:spPr bwMode="auto">
            <a:xfrm>
              <a:off x="7661275" y="4886325"/>
              <a:ext cx="63500" cy="114300"/>
            </a:xfrm>
            <a:custGeom>
              <a:avLst/>
              <a:gdLst>
                <a:gd name="T0" fmla="*/ 0 w 48"/>
                <a:gd name="T1" fmla="*/ 0 h 96"/>
                <a:gd name="T2" fmla="*/ 84005202 w 48"/>
                <a:gd name="T3" fmla="*/ 68044216 h 96"/>
                <a:gd name="T4" fmla="*/ 0 w 48"/>
                <a:gd name="T5" fmla="*/ 136088431 h 96"/>
                <a:gd name="T6" fmla="*/ 0 60000 65536"/>
                <a:gd name="T7" fmla="*/ 0 60000 65536"/>
                <a:gd name="T8" fmla="*/ 0 60000 65536"/>
                <a:gd name="T9" fmla="*/ 0 w 48"/>
                <a:gd name="T10" fmla="*/ 0 h 96"/>
                <a:gd name="T11" fmla="*/ 48 w 48"/>
                <a:gd name="T12" fmla="*/ 96 h 96"/>
              </a:gdLst>
              <a:ahLst/>
              <a:cxnLst>
                <a:cxn ang="T6">
                  <a:pos x="T0" y="T1"/>
                </a:cxn>
                <a:cxn ang="T7">
                  <a:pos x="T2" y="T3"/>
                </a:cxn>
                <a:cxn ang="T8">
                  <a:pos x="T4" y="T5"/>
                </a:cxn>
              </a:cxnLst>
              <a:rect l="T9" t="T10" r="T11" b="T12"/>
              <a:pathLst>
                <a:path w="48" h="96">
                  <a:moveTo>
                    <a:pt x="0" y="0"/>
                  </a:moveTo>
                  <a:cubicBezTo>
                    <a:pt x="24" y="16"/>
                    <a:pt x="48" y="32"/>
                    <a:pt x="48" y="48"/>
                  </a:cubicBezTo>
                  <a:cubicBezTo>
                    <a:pt x="48" y="64"/>
                    <a:pt x="8" y="88"/>
                    <a:pt x="0" y="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1" name="Line 25"/>
            <p:cNvSpPr>
              <a:spLocks noChangeShapeType="1"/>
            </p:cNvSpPr>
            <p:nvPr/>
          </p:nvSpPr>
          <p:spPr bwMode="auto">
            <a:xfrm>
              <a:off x="7597775" y="4943475"/>
              <a:ext cx="63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 name="Line 26"/>
            <p:cNvSpPr>
              <a:spLocks noChangeShapeType="1"/>
            </p:cNvSpPr>
            <p:nvPr/>
          </p:nvSpPr>
          <p:spPr bwMode="auto">
            <a:xfrm>
              <a:off x="7597775" y="4657725"/>
              <a:ext cx="63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 name="Line 27"/>
            <p:cNvSpPr>
              <a:spLocks noChangeShapeType="1"/>
            </p:cNvSpPr>
            <p:nvPr/>
          </p:nvSpPr>
          <p:spPr bwMode="auto">
            <a:xfrm>
              <a:off x="7915275" y="4657725"/>
              <a:ext cx="63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 name="Oval 29"/>
            <p:cNvSpPr>
              <a:spLocks noChangeArrowheads="1"/>
            </p:cNvSpPr>
            <p:nvPr/>
          </p:nvSpPr>
          <p:spPr bwMode="auto">
            <a:xfrm>
              <a:off x="7915275" y="4910138"/>
              <a:ext cx="63500" cy="57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v-SE"/>
            </a:p>
          </p:txBody>
        </p:sp>
      </p:grpSp>
      <p:grpSp>
        <p:nvGrpSpPr>
          <p:cNvPr id="116" name="Group 115"/>
          <p:cNvGrpSpPr/>
          <p:nvPr/>
        </p:nvGrpSpPr>
        <p:grpSpPr>
          <a:xfrm>
            <a:off x="4683876" y="5877110"/>
            <a:ext cx="381000" cy="457200"/>
            <a:chOff x="7597775" y="4600575"/>
            <a:chExt cx="381000" cy="457200"/>
          </a:xfrm>
        </p:grpSpPr>
        <p:sp>
          <p:nvSpPr>
            <p:cNvPr id="117" name="Rectangle 23"/>
            <p:cNvSpPr>
              <a:spLocks noChangeArrowheads="1"/>
            </p:cNvSpPr>
            <p:nvPr/>
          </p:nvSpPr>
          <p:spPr bwMode="auto">
            <a:xfrm>
              <a:off x="7661275" y="4600575"/>
              <a:ext cx="254000" cy="457200"/>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v-SE"/>
            </a:p>
          </p:txBody>
        </p:sp>
        <p:sp>
          <p:nvSpPr>
            <p:cNvPr id="118" name="Freeform 24"/>
            <p:cNvSpPr>
              <a:spLocks/>
            </p:cNvSpPr>
            <p:nvPr/>
          </p:nvSpPr>
          <p:spPr bwMode="auto">
            <a:xfrm>
              <a:off x="7661275" y="4886325"/>
              <a:ext cx="63500" cy="114300"/>
            </a:xfrm>
            <a:custGeom>
              <a:avLst/>
              <a:gdLst>
                <a:gd name="T0" fmla="*/ 0 w 48"/>
                <a:gd name="T1" fmla="*/ 0 h 96"/>
                <a:gd name="T2" fmla="*/ 84005202 w 48"/>
                <a:gd name="T3" fmla="*/ 68044216 h 96"/>
                <a:gd name="T4" fmla="*/ 0 w 48"/>
                <a:gd name="T5" fmla="*/ 136088431 h 96"/>
                <a:gd name="T6" fmla="*/ 0 60000 65536"/>
                <a:gd name="T7" fmla="*/ 0 60000 65536"/>
                <a:gd name="T8" fmla="*/ 0 60000 65536"/>
                <a:gd name="T9" fmla="*/ 0 w 48"/>
                <a:gd name="T10" fmla="*/ 0 h 96"/>
                <a:gd name="T11" fmla="*/ 48 w 48"/>
                <a:gd name="T12" fmla="*/ 96 h 96"/>
              </a:gdLst>
              <a:ahLst/>
              <a:cxnLst>
                <a:cxn ang="T6">
                  <a:pos x="T0" y="T1"/>
                </a:cxn>
                <a:cxn ang="T7">
                  <a:pos x="T2" y="T3"/>
                </a:cxn>
                <a:cxn ang="T8">
                  <a:pos x="T4" y="T5"/>
                </a:cxn>
              </a:cxnLst>
              <a:rect l="T9" t="T10" r="T11" b="T12"/>
              <a:pathLst>
                <a:path w="48" h="96">
                  <a:moveTo>
                    <a:pt x="0" y="0"/>
                  </a:moveTo>
                  <a:cubicBezTo>
                    <a:pt x="24" y="16"/>
                    <a:pt x="48" y="32"/>
                    <a:pt x="48" y="48"/>
                  </a:cubicBezTo>
                  <a:cubicBezTo>
                    <a:pt x="48" y="64"/>
                    <a:pt x="8" y="88"/>
                    <a:pt x="0" y="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9" name="Line 25"/>
            <p:cNvSpPr>
              <a:spLocks noChangeShapeType="1"/>
            </p:cNvSpPr>
            <p:nvPr/>
          </p:nvSpPr>
          <p:spPr bwMode="auto">
            <a:xfrm>
              <a:off x="7597775" y="4943475"/>
              <a:ext cx="63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 name="Line 26"/>
            <p:cNvSpPr>
              <a:spLocks noChangeShapeType="1"/>
            </p:cNvSpPr>
            <p:nvPr/>
          </p:nvSpPr>
          <p:spPr bwMode="auto">
            <a:xfrm>
              <a:off x="7597775" y="4657725"/>
              <a:ext cx="63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 name="Line 27"/>
            <p:cNvSpPr>
              <a:spLocks noChangeShapeType="1"/>
            </p:cNvSpPr>
            <p:nvPr/>
          </p:nvSpPr>
          <p:spPr bwMode="auto">
            <a:xfrm>
              <a:off x="7915275" y="4657725"/>
              <a:ext cx="63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 name="Oval 29"/>
            <p:cNvSpPr>
              <a:spLocks noChangeArrowheads="1"/>
            </p:cNvSpPr>
            <p:nvPr/>
          </p:nvSpPr>
          <p:spPr bwMode="auto">
            <a:xfrm>
              <a:off x="7915275" y="4910138"/>
              <a:ext cx="63500" cy="57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v-SE"/>
            </a:p>
          </p:txBody>
        </p:sp>
      </p:grpSp>
      <p:sp>
        <p:nvSpPr>
          <p:cNvPr id="124" name="Right Arrow 123"/>
          <p:cNvSpPr/>
          <p:nvPr/>
        </p:nvSpPr>
        <p:spPr>
          <a:xfrm>
            <a:off x="1940847" y="5151472"/>
            <a:ext cx="401735" cy="18653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1276235" y="5388454"/>
            <a:ext cx="1762240" cy="400110"/>
          </a:xfrm>
          <a:prstGeom prst="rect">
            <a:avLst/>
          </a:prstGeom>
          <a:noFill/>
        </p:spPr>
        <p:txBody>
          <a:bodyPr wrap="square" rtlCol="0">
            <a:spAutoFit/>
          </a:bodyPr>
          <a:lstStyle/>
          <a:p>
            <a:r>
              <a:rPr lang="en-US" sz="2000" dirty="0" err="1" smtClean="0"/>
              <a:t>InputPacket</a:t>
            </a:r>
            <a:endParaRPr lang="en-US" sz="2000" dirty="0"/>
          </a:p>
        </p:txBody>
      </p:sp>
      <p:grpSp>
        <p:nvGrpSpPr>
          <p:cNvPr id="44" name="Group 43"/>
          <p:cNvGrpSpPr/>
          <p:nvPr/>
        </p:nvGrpSpPr>
        <p:grpSpPr>
          <a:xfrm rot="16200000">
            <a:off x="5097969" y="5338732"/>
            <a:ext cx="609600" cy="461665"/>
            <a:chOff x="3048000" y="5468293"/>
            <a:chExt cx="609600" cy="461665"/>
          </a:xfrm>
        </p:grpSpPr>
        <p:sp>
          <p:nvSpPr>
            <p:cNvPr id="45" name="Freeform 11"/>
            <p:cNvSpPr>
              <a:spLocks/>
            </p:cNvSpPr>
            <p:nvPr/>
          </p:nvSpPr>
          <p:spPr bwMode="auto">
            <a:xfrm>
              <a:off x="3048000" y="5491163"/>
              <a:ext cx="609600" cy="304800"/>
            </a:xfrm>
            <a:custGeom>
              <a:avLst/>
              <a:gdLst>
                <a:gd name="T0" fmla="*/ 0 w 384"/>
                <a:gd name="T1" fmla="*/ 0 h 192"/>
                <a:gd name="T2" fmla="*/ 362902484 w 384"/>
                <a:gd name="T3" fmla="*/ 0 h 192"/>
                <a:gd name="T4" fmla="*/ 483870045 w 384"/>
                <a:gd name="T5" fmla="*/ 241935022 h 192"/>
                <a:gd name="T6" fmla="*/ 604837506 w 384"/>
                <a:gd name="T7" fmla="*/ 0 h 192"/>
                <a:gd name="T8" fmla="*/ 967740089 w 384"/>
                <a:gd name="T9" fmla="*/ 0 h 192"/>
                <a:gd name="T10" fmla="*/ 725804968 w 384"/>
                <a:gd name="T11" fmla="*/ 483870045 h 192"/>
                <a:gd name="T12" fmla="*/ 241935022 w 384"/>
                <a:gd name="T13" fmla="*/ 483870045 h 192"/>
                <a:gd name="T14" fmla="*/ 0 w 384"/>
                <a:gd name="T15" fmla="*/ 0 h 192"/>
                <a:gd name="T16" fmla="*/ 0 60000 65536"/>
                <a:gd name="T17" fmla="*/ 0 60000 65536"/>
                <a:gd name="T18" fmla="*/ 0 60000 65536"/>
                <a:gd name="T19" fmla="*/ 0 60000 65536"/>
                <a:gd name="T20" fmla="*/ 0 60000 65536"/>
                <a:gd name="T21" fmla="*/ 0 60000 65536"/>
                <a:gd name="T22" fmla="*/ 0 60000 65536"/>
                <a:gd name="T23" fmla="*/ 0 60000 65536"/>
                <a:gd name="T24" fmla="*/ 0 w 384"/>
                <a:gd name="T25" fmla="*/ 0 h 192"/>
                <a:gd name="T26" fmla="*/ 384 w 384"/>
                <a:gd name="T27" fmla="*/ 192 h 1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4" h="192">
                  <a:moveTo>
                    <a:pt x="0" y="0"/>
                  </a:moveTo>
                  <a:lnTo>
                    <a:pt x="144" y="0"/>
                  </a:lnTo>
                  <a:lnTo>
                    <a:pt x="192" y="96"/>
                  </a:lnTo>
                  <a:lnTo>
                    <a:pt x="240" y="0"/>
                  </a:lnTo>
                  <a:lnTo>
                    <a:pt x="384" y="0"/>
                  </a:lnTo>
                  <a:lnTo>
                    <a:pt x="288" y="192"/>
                  </a:lnTo>
                  <a:lnTo>
                    <a:pt x="96" y="192"/>
                  </a:lnTo>
                  <a:lnTo>
                    <a:pt x="0" y="0"/>
                  </a:lnTo>
                  <a:close/>
                </a:path>
              </a:pathLst>
            </a:custGeom>
            <a:solidFill>
              <a:srgbClr val="FFCCCC"/>
            </a:solidFill>
            <a:ln w="9525">
              <a:solidFill>
                <a:schemeClr val="tx1"/>
              </a:solidFill>
              <a:round/>
              <a:headEnd/>
              <a:tailEnd/>
            </a:ln>
          </p:spPr>
          <p:txBody>
            <a:bodyPr wrap="none" anchor="ctr"/>
            <a:lstStyle/>
            <a:p>
              <a:endParaRPr lang="en-US"/>
            </a:p>
          </p:txBody>
        </p:sp>
        <p:sp>
          <p:nvSpPr>
            <p:cNvPr id="46" name="Text Box 12"/>
            <p:cNvSpPr txBox="1">
              <a:spLocks noChangeArrowheads="1"/>
            </p:cNvSpPr>
            <p:nvPr/>
          </p:nvSpPr>
          <p:spPr bwMode="auto">
            <a:xfrm>
              <a:off x="3216274" y="5468293"/>
              <a:ext cx="300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dirty="0"/>
            </a:p>
          </p:txBody>
        </p:sp>
      </p:grpSp>
      <p:cxnSp>
        <p:nvCxnSpPr>
          <p:cNvPr id="13" name="Straight Arrow Connector 12"/>
          <p:cNvCxnSpPr/>
          <p:nvPr/>
        </p:nvCxnSpPr>
        <p:spPr>
          <a:xfrm>
            <a:off x="3625467" y="5967366"/>
            <a:ext cx="3143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3352095" y="5569565"/>
            <a:ext cx="585214" cy="3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4250795" y="5751030"/>
            <a:ext cx="944012" cy="27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359260" y="5353332"/>
            <a:ext cx="1846951" cy="4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489078" y="5571360"/>
            <a:ext cx="174319" cy="1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rot="16200000">
            <a:off x="5571934" y="5501990"/>
            <a:ext cx="609600" cy="461665"/>
            <a:chOff x="3048000" y="5468293"/>
            <a:chExt cx="609600" cy="461665"/>
          </a:xfrm>
        </p:grpSpPr>
        <p:sp>
          <p:nvSpPr>
            <p:cNvPr id="63" name="Freeform 11"/>
            <p:cNvSpPr>
              <a:spLocks/>
            </p:cNvSpPr>
            <p:nvPr/>
          </p:nvSpPr>
          <p:spPr bwMode="auto">
            <a:xfrm>
              <a:off x="3048000" y="5491163"/>
              <a:ext cx="609600" cy="304800"/>
            </a:xfrm>
            <a:custGeom>
              <a:avLst/>
              <a:gdLst>
                <a:gd name="T0" fmla="*/ 0 w 384"/>
                <a:gd name="T1" fmla="*/ 0 h 192"/>
                <a:gd name="T2" fmla="*/ 362902484 w 384"/>
                <a:gd name="T3" fmla="*/ 0 h 192"/>
                <a:gd name="T4" fmla="*/ 483870045 w 384"/>
                <a:gd name="T5" fmla="*/ 241935022 h 192"/>
                <a:gd name="T6" fmla="*/ 604837506 w 384"/>
                <a:gd name="T7" fmla="*/ 0 h 192"/>
                <a:gd name="T8" fmla="*/ 967740089 w 384"/>
                <a:gd name="T9" fmla="*/ 0 h 192"/>
                <a:gd name="T10" fmla="*/ 725804968 w 384"/>
                <a:gd name="T11" fmla="*/ 483870045 h 192"/>
                <a:gd name="T12" fmla="*/ 241935022 w 384"/>
                <a:gd name="T13" fmla="*/ 483870045 h 192"/>
                <a:gd name="T14" fmla="*/ 0 w 384"/>
                <a:gd name="T15" fmla="*/ 0 h 192"/>
                <a:gd name="T16" fmla="*/ 0 60000 65536"/>
                <a:gd name="T17" fmla="*/ 0 60000 65536"/>
                <a:gd name="T18" fmla="*/ 0 60000 65536"/>
                <a:gd name="T19" fmla="*/ 0 60000 65536"/>
                <a:gd name="T20" fmla="*/ 0 60000 65536"/>
                <a:gd name="T21" fmla="*/ 0 60000 65536"/>
                <a:gd name="T22" fmla="*/ 0 60000 65536"/>
                <a:gd name="T23" fmla="*/ 0 60000 65536"/>
                <a:gd name="T24" fmla="*/ 0 w 384"/>
                <a:gd name="T25" fmla="*/ 0 h 192"/>
                <a:gd name="T26" fmla="*/ 384 w 384"/>
                <a:gd name="T27" fmla="*/ 192 h 1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4" h="192">
                  <a:moveTo>
                    <a:pt x="0" y="0"/>
                  </a:moveTo>
                  <a:lnTo>
                    <a:pt x="144" y="0"/>
                  </a:lnTo>
                  <a:lnTo>
                    <a:pt x="192" y="96"/>
                  </a:lnTo>
                  <a:lnTo>
                    <a:pt x="240" y="0"/>
                  </a:lnTo>
                  <a:lnTo>
                    <a:pt x="384" y="0"/>
                  </a:lnTo>
                  <a:lnTo>
                    <a:pt x="288" y="192"/>
                  </a:lnTo>
                  <a:lnTo>
                    <a:pt x="96" y="192"/>
                  </a:lnTo>
                  <a:lnTo>
                    <a:pt x="0" y="0"/>
                  </a:lnTo>
                  <a:close/>
                </a:path>
              </a:pathLst>
            </a:custGeom>
            <a:solidFill>
              <a:srgbClr val="FFCCCC"/>
            </a:solidFill>
            <a:ln w="9525">
              <a:solidFill>
                <a:schemeClr val="tx1"/>
              </a:solidFill>
              <a:round/>
              <a:headEnd/>
              <a:tailEnd/>
            </a:ln>
          </p:spPr>
          <p:txBody>
            <a:bodyPr wrap="none" anchor="ctr"/>
            <a:lstStyle/>
            <a:p>
              <a:endParaRPr lang="en-US"/>
            </a:p>
          </p:txBody>
        </p:sp>
        <p:sp>
          <p:nvSpPr>
            <p:cNvPr id="64" name="Text Box 12"/>
            <p:cNvSpPr txBox="1">
              <a:spLocks noChangeArrowheads="1"/>
            </p:cNvSpPr>
            <p:nvPr/>
          </p:nvSpPr>
          <p:spPr bwMode="auto">
            <a:xfrm>
              <a:off x="3216274" y="5468293"/>
              <a:ext cx="300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dirty="0"/>
            </a:p>
          </p:txBody>
        </p:sp>
      </p:grpSp>
      <p:cxnSp>
        <p:nvCxnSpPr>
          <p:cNvPr id="65" name="Straight Arrow Connector 64"/>
          <p:cNvCxnSpPr/>
          <p:nvPr/>
        </p:nvCxnSpPr>
        <p:spPr>
          <a:xfrm>
            <a:off x="5049042" y="5938627"/>
            <a:ext cx="6217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5973572" y="5706091"/>
            <a:ext cx="2987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878990" y="3516331"/>
            <a:ext cx="1485363" cy="1586689"/>
            <a:chOff x="3748251" y="2846222"/>
            <a:chExt cx="1485363" cy="1586689"/>
          </a:xfrm>
        </p:grpSpPr>
        <p:sp>
          <p:nvSpPr>
            <p:cNvPr id="130" name="Oval 129"/>
            <p:cNvSpPr/>
            <p:nvPr/>
          </p:nvSpPr>
          <p:spPr>
            <a:xfrm>
              <a:off x="4604320" y="3288421"/>
              <a:ext cx="304800" cy="2928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Arrow Connector 134"/>
            <p:cNvCxnSpPr>
              <a:stCxn id="129" idx="5"/>
              <a:endCxn id="130" idx="0"/>
            </p:cNvCxnSpPr>
            <p:nvPr/>
          </p:nvCxnSpPr>
          <p:spPr>
            <a:xfrm>
              <a:off x="4456237" y="3096221"/>
              <a:ext cx="300483" cy="19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endCxn id="132" idx="0"/>
            </p:cNvCxnSpPr>
            <p:nvPr/>
          </p:nvCxnSpPr>
          <p:spPr>
            <a:xfrm>
              <a:off x="4756720" y="3563006"/>
              <a:ext cx="51515" cy="318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Freeform 141"/>
            <p:cNvSpPr/>
            <p:nvPr/>
          </p:nvSpPr>
          <p:spPr>
            <a:xfrm>
              <a:off x="4911266" y="3417210"/>
              <a:ext cx="322348" cy="618186"/>
            </a:xfrm>
            <a:custGeom>
              <a:avLst/>
              <a:gdLst>
                <a:gd name="connsiteX0" fmla="*/ 51516 w 322348"/>
                <a:gd name="connsiteY0" fmla="*/ 618186 h 618186"/>
                <a:gd name="connsiteX1" fmla="*/ 321972 w 322348"/>
                <a:gd name="connsiteY1" fmla="*/ 103031 h 618186"/>
                <a:gd name="connsiteX2" fmla="*/ 0 w 322348"/>
                <a:gd name="connsiteY2" fmla="*/ 0 h 618186"/>
                <a:gd name="connsiteX3" fmla="*/ 0 w 322348"/>
                <a:gd name="connsiteY3" fmla="*/ 0 h 618186"/>
              </a:gdLst>
              <a:ahLst/>
              <a:cxnLst>
                <a:cxn ang="0">
                  <a:pos x="connsiteX0" y="connsiteY0"/>
                </a:cxn>
                <a:cxn ang="0">
                  <a:pos x="connsiteX1" y="connsiteY1"/>
                </a:cxn>
                <a:cxn ang="0">
                  <a:pos x="connsiteX2" y="connsiteY2"/>
                </a:cxn>
                <a:cxn ang="0">
                  <a:pos x="connsiteX3" y="connsiteY3"/>
                </a:cxn>
              </a:cxnLst>
              <a:rect l="l" t="t" r="r" b="b"/>
              <a:pathLst>
                <a:path w="322348" h="618186">
                  <a:moveTo>
                    <a:pt x="51516" y="618186"/>
                  </a:moveTo>
                  <a:cubicBezTo>
                    <a:pt x="191037" y="412124"/>
                    <a:pt x="330558" y="206062"/>
                    <a:pt x="321972" y="103031"/>
                  </a:cubicBezTo>
                  <a:cubicBezTo>
                    <a:pt x="313386" y="0"/>
                    <a:pt x="0" y="0"/>
                    <a:pt x="0" y="0"/>
                  </a:cubicBezTo>
                  <a:lnTo>
                    <a:pt x="0" y="0"/>
                  </a:lnTo>
                </a:path>
              </a:pathLst>
            </a:cu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4" name="Straight Arrow Connector 143"/>
            <p:cNvCxnSpPr>
              <a:stCxn id="132" idx="3"/>
              <a:endCxn id="133" idx="6"/>
            </p:cNvCxnSpPr>
            <p:nvPr/>
          </p:nvCxnSpPr>
          <p:spPr>
            <a:xfrm flipH="1">
              <a:off x="4415023" y="4131320"/>
              <a:ext cx="285449" cy="1551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Freeform 148"/>
            <p:cNvSpPr/>
            <p:nvPr/>
          </p:nvSpPr>
          <p:spPr>
            <a:xfrm>
              <a:off x="3748251" y="2949806"/>
              <a:ext cx="461688" cy="1317410"/>
            </a:xfrm>
            <a:custGeom>
              <a:avLst/>
              <a:gdLst>
                <a:gd name="connsiteX0" fmla="*/ 348189 w 461688"/>
                <a:gd name="connsiteY0" fmla="*/ 1317410 h 1317410"/>
                <a:gd name="connsiteX1" fmla="*/ 459 w 461688"/>
                <a:gd name="connsiteY1" fmla="*/ 776497 h 1317410"/>
                <a:gd name="connsiteX2" fmla="*/ 412583 w 461688"/>
                <a:gd name="connsiteY2" fmla="*/ 68159 h 1317410"/>
                <a:gd name="connsiteX3" fmla="*/ 438341 w 461688"/>
                <a:gd name="connsiteY3" fmla="*/ 68159 h 1317410"/>
              </a:gdLst>
              <a:ahLst/>
              <a:cxnLst>
                <a:cxn ang="0">
                  <a:pos x="connsiteX0" y="connsiteY0"/>
                </a:cxn>
                <a:cxn ang="0">
                  <a:pos x="connsiteX1" y="connsiteY1"/>
                </a:cxn>
                <a:cxn ang="0">
                  <a:pos x="connsiteX2" y="connsiteY2"/>
                </a:cxn>
                <a:cxn ang="0">
                  <a:pos x="connsiteX3" y="connsiteY3"/>
                </a:cxn>
              </a:cxnLst>
              <a:rect l="l" t="t" r="r" b="b"/>
              <a:pathLst>
                <a:path w="461688" h="1317410">
                  <a:moveTo>
                    <a:pt x="348189" y="1317410"/>
                  </a:moveTo>
                  <a:cubicBezTo>
                    <a:pt x="168958" y="1151057"/>
                    <a:pt x="-10273" y="984705"/>
                    <a:pt x="459" y="776497"/>
                  </a:cubicBezTo>
                  <a:cubicBezTo>
                    <a:pt x="11191" y="568289"/>
                    <a:pt x="339603" y="186215"/>
                    <a:pt x="412583" y="68159"/>
                  </a:cubicBezTo>
                  <a:cubicBezTo>
                    <a:pt x="485563" y="-49897"/>
                    <a:pt x="461952" y="9131"/>
                    <a:pt x="438341" y="68159"/>
                  </a:cubicBezTo>
                </a:path>
              </a:pathLst>
            </a:cu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3" name="Freeform 2"/>
            <p:cNvSpPr/>
            <p:nvPr/>
          </p:nvSpPr>
          <p:spPr>
            <a:xfrm>
              <a:off x="4198930" y="3797909"/>
              <a:ext cx="528098" cy="340493"/>
            </a:xfrm>
            <a:custGeom>
              <a:avLst/>
              <a:gdLst>
                <a:gd name="connsiteX0" fmla="*/ 23347 w 461229"/>
                <a:gd name="connsiteY0" fmla="*/ 340493 h 340493"/>
                <a:gd name="connsiteX1" fmla="*/ 49105 w 461229"/>
                <a:gd name="connsiteY1" fmla="*/ 5643 h 340493"/>
                <a:gd name="connsiteX2" fmla="*/ 461229 w 461229"/>
                <a:gd name="connsiteY2" fmla="*/ 121552 h 340493"/>
                <a:gd name="connsiteX3" fmla="*/ 461229 w 461229"/>
                <a:gd name="connsiteY3" fmla="*/ 121552 h 340493"/>
              </a:gdLst>
              <a:ahLst/>
              <a:cxnLst>
                <a:cxn ang="0">
                  <a:pos x="connsiteX0" y="connsiteY0"/>
                </a:cxn>
                <a:cxn ang="0">
                  <a:pos x="connsiteX1" y="connsiteY1"/>
                </a:cxn>
                <a:cxn ang="0">
                  <a:pos x="connsiteX2" y="connsiteY2"/>
                </a:cxn>
                <a:cxn ang="0">
                  <a:pos x="connsiteX3" y="connsiteY3"/>
                </a:cxn>
              </a:cxnLst>
              <a:rect l="l" t="t" r="r" b="b"/>
              <a:pathLst>
                <a:path w="461229" h="340493">
                  <a:moveTo>
                    <a:pt x="23347" y="340493"/>
                  </a:moveTo>
                  <a:cubicBezTo>
                    <a:pt x="-264" y="191313"/>
                    <a:pt x="-23875" y="42133"/>
                    <a:pt x="49105" y="5643"/>
                  </a:cubicBezTo>
                  <a:cubicBezTo>
                    <a:pt x="122085" y="-30847"/>
                    <a:pt x="461229" y="121552"/>
                    <a:pt x="461229" y="121552"/>
                  </a:cubicBezTo>
                  <a:lnTo>
                    <a:pt x="461229" y="121552"/>
                  </a:lnTo>
                </a:path>
              </a:pathLst>
            </a:cu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129" name="Oval 128"/>
            <p:cNvSpPr/>
            <p:nvPr/>
          </p:nvSpPr>
          <p:spPr>
            <a:xfrm>
              <a:off x="4196074" y="2846222"/>
              <a:ext cx="304800" cy="2928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4655835" y="3881321"/>
              <a:ext cx="304800" cy="2928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4110223" y="4140019"/>
              <a:ext cx="304800" cy="2928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7279058" y="5183447"/>
            <a:ext cx="401735" cy="18653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553200" y="5364335"/>
            <a:ext cx="1762240" cy="400110"/>
          </a:xfrm>
          <a:prstGeom prst="rect">
            <a:avLst/>
          </a:prstGeom>
          <a:noFill/>
        </p:spPr>
        <p:txBody>
          <a:bodyPr wrap="square" rtlCol="0">
            <a:spAutoFit/>
          </a:bodyPr>
          <a:lstStyle/>
          <a:p>
            <a:r>
              <a:rPr lang="en-US" sz="2000" dirty="0" err="1" smtClean="0"/>
              <a:t>OutputPacket</a:t>
            </a:r>
            <a:endParaRPr lang="en-US" sz="2000" dirty="0"/>
          </a:p>
        </p:txBody>
      </p:sp>
      <p:sp>
        <p:nvSpPr>
          <p:cNvPr id="6" name="TextBox 5"/>
          <p:cNvSpPr txBox="1"/>
          <p:nvPr/>
        </p:nvSpPr>
        <p:spPr>
          <a:xfrm>
            <a:off x="4810876" y="2971279"/>
            <a:ext cx="1296691" cy="461665"/>
          </a:xfrm>
          <a:prstGeom prst="rect">
            <a:avLst/>
          </a:prstGeom>
          <a:noFill/>
        </p:spPr>
        <p:txBody>
          <a:bodyPr wrap="square" rtlCol="0">
            <a:spAutoFit/>
          </a:bodyPr>
          <a:lstStyle/>
          <a:p>
            <a:r>
              <a:rPr lang="en-US" sz="2400" dirty="0" smtClean="0"/>
              <a:t>HLS</a:t>
            </a:r>
            <a:endParaRPr lang="en-US" sz="2400" dirty="0"/>
          </a:p>
        </p:txBody>
      </p:sp>
    </p:spTree>
    <p:extLst>
      <p:ext uri="{BB962C8B-B14F-4D97-AF65-F5344CB8AC3E}">
        <p14:creationId xmlns:p14="http://schemas.microsoft.com/office/powerpoint/2010/main" val="4427387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846" y="457200"/>
            <a:ext cx="8229600" cy="456025"/>
          </a:xfrm>
        </p:spPr>
        <p:txBody>
          <a:bodyPr/>
          <a:lstStyle/>
          <a:p>
            <a:r>
              <a:rPr lang="en-US" dirty="0" smtClean="0"/>
              <a:t>Annotating High-Level Synthesis</a:t>
            </a:r>
            <a:endParaRPr lang="en-US" dirty="0"/>
          </a:p>
        </p:txBody>
      </p:sp>
      <p:sp>
        <p:nvSpPr>
          <p:cNvPr id="4" name="Slide Number Placeholder 3"/>
          <p:cNvSpPr>
            <a:spLocks noGrp="1"/>
          </p:cNvSpPr>
          <p:nvPr>
            <p:ph type="sldNum" sz="quarter" idx="10"/>
          </p:nvPr>
        </p:nvSpPr>
        <p:spPr>
          <a:xfrm>
            <a:off x="7219950" y="6356350"/>
            <a:ext cx="2057400" cy="365125"/>
          </a:xfrm>
        </p:spPr>
        <p:txBody>
          <a:bodyPr/>
          <a:lstStyle/>
          <a:p>
            <a:fld id="{8AB9F5D9-A55A-4736-91E9-19D5FD05D249}" type="slidenum">
              <a:rPr lang="en-US" smtClean="0"/>
              <a:t>48</a:t>
            </a:fld>
            <a:endParaRPr lang="en-US" dirty="0"/>
          </a:p>
        </p:txBody>
      </p:sp>
      <p:sp>
        <p:nvSpPr>
          <p:cNvPr id="80" name="Text Box 9"/>
          <p:cNvSpPr txBox="1">
            <a:spLocks noChangeArrowheads="1"/>
          </p:cNvSpPr>
          <p:nvPr/>
        </p:nvSpPr>
        <p:spPr bwMode="auto">
          <a:xfrm>
            <a:off x="838201" y="1066800"/>
            <a:ext cx="8000676" cy="1620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ts val="100"/>
              </a:spcBef>
              <a:spcAft>
                <a:spcPts val="100"/>
              </a:spcAft>
            </a:pPr>
            <a:r>
              <a:rPr lang="en-US" i="1" dirty="0" smtClean="0">
                <a:latin typeface="Arial" panose="020B0604020202020204" pitchFamily="34" charset="0"/>
              </a:rPr>
              <a:t>while (true) {</a:t>
            </a:r>
          </a:p>
          <a:p>
            <a:pPr>
              <a:spcBef>
                <a:spcPts val="100"/>
              </a:spcBef>
              <a:spcAft>
                <a:spcPts val="100"/>
              </a:spcAft>
            </a:pPr>
            <a:r>
              <a:rPr lang="en-US" i="1" dirty="0">
                <a:latin typeface="Arial" panose="020B0604020202020204" pitchFamily="34" charset="0"/>
              </a:rPr>
              <a:t> </a:t>
            </a:r>
            <a:r>
              <a:rPr lang="en-US" i="1" dirty="0" smtClean="0">
                <a:latin typeface="Arial" panose="020B0604020202020204" pitchFamily="34" charset="0"/>
              </a:rPr>
              <a:t>  if (</a:t>
            </a:r>
            <a:r>
              <a:rPr lang="en-US" i="1" dirty="0" err="1" smtClean="0">
                <a:latin typeface="Arial" panose="020B0604020202020204" pitchFamily="34" charset="0"/>
              </a:rPr>
              <a:t>InputPacket.newPacket</a:t>
            </a:r>
            <a:r>
              <a:rPr lang="en-US" i="1" dirty="0" smtClean="0">
                <a:latin typeface="Arial" panose="020B0604020202020204" pitchFamily="34" charset="0"/>
              </a:rPr>
              <a:t>) {</a:t>
            </a:r>
          </a:p>
          <a:p>
            <a:pPr>
              <a:spcAft>
                <a:spcPts val="100"/>
              </a:spcAft>
            </a:pPr>
            <a:r>
              <a:rPr lang="en-US" i="1" dirty="0" smtClean="0">
                <a:latin typeface="Arial" panose="020B0604020202020204" pitchFamily="34" charset="0"/>
              </a:rPr>
              <a:t>     packet=Parse(</a:t>
            </a:r>
            <a:r>
              <a:rPr lang="en-US" i="1" dirty="0" err="1" smtClean="0">
                <a:latin typeface="Arial" panose="020B0604020202020204" pitchFamily="34" charset="0"/>
              </a:rPr>
              <a:t>InputPacket</a:t>
            </a:r>
            <a:r>
              <a:rPr lang="en-US" i="1" dirty="0" smtClean="0">
                <a:latin typeface="Arial" panose="020B0604020202020204" pitchFamily="34" charset="0"/>
              </a:rPr>
              <a:t>);</a:t>
            </a:r>
          </a:p>
          <a:p>
            <a:pPr>
              <a:spcAft>
                <a:spcPts val="100"/>
              </a:spcAft>
            </a:pPr>
            <a:r>
              <a:rPr lang="en-US" i="1" dirty="0" smtClean="0">
                <a:latin typeface="Arial" panose="020B0604020202020204" pitchFamily="34" charset="0"/>
              </a:rPr>
              <a:t>     </a:t>
            </a:r>
            <a:r>
              <a:rPr lang="en-US" i="1" dirty="0" err="1" smtClean="0">
                <a:latin typeface="Arial" panose="020B0604020202020204" pitchFamily="34" charset="0"/>
              </a:rPr>
              <a:t>OutputPacket</a:t>
            </a:r>
            <a:r>
              <a:rPr lang="en-US" i="1" dirty="0" smtClean="0">
                <a:latin typeface="Arial" panose="020B0604020202020204" pitchFamily="34" charset="0"/>
              </a:rPr>
              <a:t>=Update(packet);}}</a:t>
            </a:r>
            <a:endParaRPr lang="en-US" i="1" dirty="0"/>
          </a:p>
        </p:txBody>
      </p:sp>
      <p:sp>
        <p:nvSpPr>
          <p:cNvPr id="92" name="AutoShape 166"/>
          <p:cNvSpPr>
            <a:spLocks noChangeArrowheads="1"/>
          </p:cNvSpPr>
          <p:nvPr/>
        </p:nvSpPr>
        <p:spPr bwMode="auto">
          <a:xfrm rot="5400000" flipH="1">
            <a:off x="4493933" y="3078956"/>
            <a:ext cx="374650" cy="312738"/>
          </a:xfrm>
          <a:prstGeom prst="leftArrow">
            <a:avLst>
              <a:gd name="adj1" fmla="val 50000"/>
              <a:gd name="adj2" fmla="val 29949"/>
            </a:avLst>
          </a:prstGeom>
          <a:solidFill>
            <a:srgbClr val="CCFF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v-SE"/>
          </a:p>
        </p:txBody>
      </p:sp>
      <p:sp>
        <p:nvSpPr>
          <p:cNvPr id="3" name="Cloud 2"/>
          <p:cNvSpPr/>
          <p:nvPr/>
        </p:nvSpPr>
        <p:spPr>
          <a:xfrm>
            <a:off x="5132073" y="1016888"/>
            <a:ext cx="3841470" cy="914400"/>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Set_directive_dataflow</a:t>
            </a:r>
            <a:endParaRPr lang="en-US" sz="1800" dirty="0">
              <a:solidFill>
                <a:schemeClr val="tx1"/>
              </a:solidFill>
            </a:endParaRPr>
          </a:p>
        </p:txBody>
      </p:sp>
      <p:cxnSp>
        <p:nvCxnSpPr>
          <p:cNvPr id="7" name="Straight Arrow Connector 6"/>
          <p:cNvCxnSpPr/>
          <p:nvPr/>
        </p:nvCxnSpPr>
        <p:spPr>
          <a:xfrm flipH="1">
            <a:off x="5662913" y="1897977"/>
            <a:ext cx="536416" cy="1564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rot="16200000">
            <a:off x="2984864" y="4827437"/>
            <a:ext cx="609600" cy="461665"/>
            <a:chOff x="3048000" y="5468293"/>
            <a:chExt cx="609600" cy="461665"/>
          </a:xfrm>
        </p:grpSpPr>
        <p:sp>
          <p:nvSpPr>
            <p:cNvPr id="48" name="Freeform 11"/>
            <p:cNvSpPr>
              <a:spLocks/>
            </p:cNvSpPr>
            <p:nvPr/>
          </p:nvSpPr>
          <p:spPr bwMode="auto">
            <a:xfrm>
              <a:off x="3048000" y="5491163"/>
              <a:ext cx="609600" cy="304800"/>
            </a:xfrm>
            <a:custGeom>
              <a:avLst/>
              <a:gdLst>
                <a:gd name="T0" fmla="*/ 0 w 384"/>
                <a:gd name="T1" fmla="*/ 0 h 192"/>
                <a:gd name="T2" fmla="*/ 362902484 w 384"/>
                <a:gd name="T3" fmla="*/ 0 h 192"/>
                <a:gd name="T4" fmla="*/ 483870045 w 384"/>
                <a:gd name="T5" fmla="*/ 241935022 h 192"/>
                <a:gd name="T6" fmla="*/ 604837506 w 384"/>
                <a:gd name="T7" fmla="*/ 0 h 192"/>
                <a:gd name="T8" fmla="*/ 967740089 w 384"/>
                <a:gd name="T9" fmla="*/ 0 h 192"/>
                <a:gd name="T10" fmla="*/ 725804968 w 384"/>
                <a:gd name="T11" fmla="*/ 483870045 h 192"/>
                <a:gd name="T12" fmla="*/ 241935022 w 384"/>
                <a:gd name="T13" fmla="*/ 483870045 h 192"/>
                <a:gd name="T14" fmla="*/ 0 w 384"/>
                <a:gd name="T15" fmla="*/ 0 h 192"/>
                <a:gd name="T16" fmla="*/ 0 60000 65536"/>
                <a:gd name="T17" fmla="*/ 0 60000 65536"/>
                <a:gd name="T18" fmla="*/ 0 60000 65536"/>
                <a:gd name="T19" fmla="*/ 0 60000 65536"/>
                <a:gd name="T20" fmla="*/ 0 60000 65536"/>
                <a:gd name="T21" fmla="*/ 0 60000 65536"/>
                <a:gd name="T22" fmla="*/ 0 60000 65536"/>
                <a:gd name="T23" fmla="*/ 0 60000 65536"/>
                <a:gd name="T24" fmla="*/ 0 w 384"/>
                <a:gd name="T25" fmla="*/ 0 h 192"/>
                <a:gd name="T26" fmla="*/ 384 w 384"/>
                <a:gd name="T27" fmla="*/ 192 h 1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4" h="192">
                  <a:moveTo>
                    <a:pt x="0" y="0"/>
                  </a:moveTo>
                  <a:lnTo>
                    <a:pt x="144" y="0"/>
                  </a:lnTo>
                  <a:lnTo>
                    <a:pt x="192" y="96"/>
                  </a:lnTo>
                  <a:lnTo>
                    <a:pt x="240" y="0"/>
                  </a:lnTo>
                  <a:lnTo>
                    <a:pt x="384" y="0"/>
                  </a:lnTo>
                  <a:lnTo>
                    <a:pt x="288" y="192"/>
                  </a:lnTo>
                  <a:lnTo>
                    <a:pt x="96" y="192"/>
                  </a:lnTo>
                  <a:lnTo>
                    <a:pt x="0" y="0"/>
                  </a:lnTo>
                  <a:close/>
                </a:path>
              </a:pathLst>
            </a:custGeom>
            <a:solidFill>
              <a:srgbClr val="FFCCCC"/>
            </a:solidFill>
            <a:ln w="9525">
              <a:solidFill>
                <a:schemeClr val="tx1"/>
              </a:solidFill>
              <a:round/>
              <a:headEnd/>
              <a:tailEnd/>
            </a:ln>
          </p:spPr>
          <p:txBody>
            <a:bodyPr wrap="none" anchor="ctr"/>
            <a:lstStyle/>
            <a:p>
              <a:endParaRPr lang="en-US"/>
            </a:p>
          </p:txBody>
        </p:sp>
        <p:sp>
          <p:nvSpPr>
            <p:cNvPr id="49" name="Text Box 12"/>
            <p:cNvSpPr txBox="1">
              <a:spLocks noChangeArrowheads="1"/>
            </p:cNvSpPr>
            <p:nvPr/>
          </p:nvSpPr>
          <p:spPr bwMode="auto">
            <a:xfrm>
              <a:off x="3216274" y="5468293"/>
              <a:ext cx="300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dirty="0"/>
            </a:p>
          </p:txBody>
        </p:sp>
      </p:grpSp>
      <p:grpSp>
        <p:nvGrpSpPr>
          <p:cNvPr id="50" name="Group 49"/>
          <p:cNvGrpSpPr/>
          <p:nvPr/>
        </p:nvGrpSpPr>
        <p:grpSpPr>
          <a:xfrm>
            <a:off x="2455917" y="5205490"/>
            <a:ext cx="381000" cy="457200"/>
            <a:chOff x="7597775" y="4600575"/>
            <a:chExt cx="381000" cy="457200"/>
          </a:xfrm>
        </p:grpSpPr>
        <p:sp>
          <p:nvSpPr>
            <p:cNvPr id="51" name="Rectangle 23"/>
            <p:cNvSpPr>
              <a:spLocks noChangeArrowheads="1"/>
            </p:cNvSpPr>
            <p:nvPr/>
          </p:nvSpPr>
          <p:spPr bwMode="auto">
            <a:xfrm>
              <a:off x="7661275" y="4600575"/>
              <a:ext cx="254000" cy="457200"/>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v-SE"/>
            </a:p>
          </p:txBody>
        </p:sp>
        <p:sp>
          <p:nvSpPr>
            <p:cNvPr id="52" name="Freeform 24"/>
            <p:cNvSpPr>
              <a:spLocks/>
            </p:cNvSpPr>
            <p:nvPr/>
          </p:nvSpPr>
          <p:spPr bwMode="auto">
            <a:xfrm>
              <a:off x="7661275" y="4886325"/>
              <a:ext cx="63500" cy="114300"/>
            </a:xfrm>
            <a:custGeom>
              <a:avLst/>
              <a:gdLst>
                <a:gd name="T0" fmla="*/ 0 w 48"/>
                <a:gd name="T1" fmla="*/ 0 h 96"/>
                <a:gd name="T2" fmla="*/ 84005202 w 48"/>
                <a:gd name="T3" fmla="*/ 68044216 h 96"/>
                <a:gd name="T4" fmla="*/ 0 w 48"/>
                <a:gd name="T5" fmla="*/ 136088431 h 96"/>
                <a:gd name="T6" fmla="*/ 0 60000 65536"/>
                <a:gd name="T7" fmla="*/ 0 60000 65536"/>
                <a:gd name="T8" fmla="*/ 0 60000 65536"/>
                <a:gd name="T9" fmla="*/ 0 w 48"/>
                <a:gd name="T10" fmla="*/ 0 h 96"/>
                <a:gd name="T11" fmla="*/ 48 w 48"/>
                <a:gd name="T12" fmla="*/ 96 h 96"/>
              </a:gdLst>
              <a:ahLst/>
              <a:cxnLst>
                <a:cxn ang="T6">
                  <a:pos x="T0" y="T1"/>
                </a:cxn>
                <a:cxn ang="T7">
                  <a:pos x="T2" y="T3"/>
                </a:cxn>
                <a:cxn ang="T8">
                  <a:pos x="T4" y="T5"/>
                </a:cxn>
              </a:cxnLst>
              <a:rect l="T9" t="T10" r="T11" b="T12"/>
              <a:pathLst>
                <a:path w="48" h="96">
                  <a:moveTo>
                    <a:pt x="0" y="0"/>
                  </a:moveTo>
                  <a:cubicBezTo>
                    <a:pt x="24" y="16"/>
                    <a:pt x="48" y="32"/>
                    <a:pt x="48" y="48"/>
                  </a:cubicBezTo>
                  <a:cubicBezTo>
                    <a:pt x="48" y="64"/>
                    <a:pt x="8" y="88"/>
                    <a:pt x="0" y="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 name="Line 25"/>
            <p:cNvSpPr>
              <a:spLocks noChangeShapeType="1"/>
            </p:cNvSpPr>
            <p:nvPr/>
          </p:nvSpPr>
          <p:spPr bwMode="auto">
            <a:xfrm>
              <a:off x="7597775" y="4943475"/>
              <a:ext cx="63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26"/>
            <p:cNvSpPr>
              <a:spLocks noChangeShapeType="1"/>
            </p:cNvSpPr>
            <p:nvPr/>
          </p:nvSpPr>
          <p:spPr bwMode="auto">
            <a:xfrm>
              <a:off x="7597775" y="4657725"/>
              <a:ext cx="63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27"/>
            <p:cNvSpPr>
              <a:spLocks noChangeShapeType="1"/>
            </p:cNvSpPr>
            <p:nvPr/>
          </p:nvSpPr>
          <p:spPr bwMode="auto">
            <a:xfrm>
              <a:off x="7915275" y="4657725"/>
              <a:ext cx="63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Oval 29"/>
            <p:cNvSpPr>
              <a:spLocks noChangeArrowheads="1"/>
            </p:cNvSpPr>
            <p:nvPr/>
          </p:nvSpPr>
          <p:spPr bwMode="auto">
            <a:xfrm>
              <a:off x="7915275" y="4910138"/>
              <a:ext cx="63500" cy="57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v-SE"/>
            </a:p>
          </p:txBody>
        </p:sp>
      </p:grpSp>
      <p:grpSp>
        <p:nvGrpSpPr>
          <p:cNvPr id="57" name="Group 56"/>
          <p:cNvGrpSpPr/>
          <p:nvPr/>
        </p:nvGrpSpPr>
        <p:grpSpPr>
          <a:xfrm>
            <a:off x="5591998" y="5515053"/>
            <a:ext cx="381000" cy="457200"/>
            <a:chOff x="7597775" y="4600575"/>
            <a:chExt cx="381000" cy="457200"/>
          </a:xfrm>
        </p:grpSpPr>
        <p:sp>
          <p:nvSpPr>
            <p:cNvPr id="58" name="Rectangle 23"/>
            <p:cNvSpPr>
              <a:spLocks noChangeArrowheads="1"/>
            </p:cNvSpPr>
            <p:nvPr/>
          </p:nvSpPr>
          <p:spPr bwMode="auto">
            <a:xfrm>
              <a:off x="7661275" y="4600575"/>
              <a:ext cx="254000" cy="457200"/>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v-SE"/>
            </a:p>
          </p:txBody>
        </p:sp>
        <p:sp>
          <p:nvSpPr>
            <p:cNvPr id="59" name="Freeform 24"/>
            <p:cNvSpPr>
              <a:spLocks/>
            </p:cNvSpPr>
            <p:nvPr/>
          </p:nvSpPr>
          <p:spPr bwMode="auto">
            <a:xfrm>
              <a:off x="7661275" y="4886325"/>
              <a:ext cx="63500" cy="114300"/>
            </a:xfrm>
            <a:custGeom>
              <a:avLst/>
              <a:gdLst>
                <a:gd name="T0" fmla="*/ 0 w 48"/>
                <a:gd name="T1" fmla="*/ 0 h 96"/>
                <a:gd name="T2" fmla="*/ 84005202 w 48"/>
                <a:gd name="T3" fmla="*/ 68044216 h 96"/>
                <a:gd name="T4" fmla="*/ 0 w 48"/>
                <a:gd name="T5" fmla="*/ 136088431 h 96"/>
                <a:gd name="T6" fmla="*/ 0 60000 65536"/>
                <a:gd name="T7" fmla="*/ 0 60000 65536"/>
                <a:gd name="T8" fmla="*/ 0 60000 65536"/>
                <a:gd name="T9" fmla="*/ 0 w 48"/>
                <a:gd name="T10" fmla="*/ 0 h 96"/>
                <a:gd name="T11" fmla="*/ 48 w 48"/>
                <a:gd name="T12" fmla="*/ 96 h 96"/>
              </a:gdLst>
              <a:ahLst/>
              <a:cxnLst>
                <a:cxn ang="T6">
                  <a:pos x="T0" y="T1"/>
                </a:cxn>
                <a:cxn ang="T7">
                  <a:pos x="T2" y="T3"/>
                </a:cxn>
                <a:cxn ang="T8">
                  <a:pos x="T4" y="T5"/>
                </a:cxn>
              </a:cxnLst>
              <a:rect l="T9" t="T10" r="T11" b="T12"/>
              <a:pathLst>
                <a:path w="48" h="96">
                  <a:moveTo>
                    <a:pt x="0" y="0"/>
                  </a:moveTo>
                  <a:cubicBezTo>
                    <a:pt x="24" y="16"/>
                    <a:pt x="48" y="32"/>
                    <a:pt x="48" y="48"/>
                  </a:cubicBezTo>
                  <a:cubicBezTo>
                    <a:pt x="48" y="64"/>
                    <a:pt x="8" y="88"/>
                    <a:pt x="0" y="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0" name="Line 25"/>
            <p:cNvSpPr>
              <a:spLocks noChangeShapeType="1"/>
            </p:cNvSpPr>
            <p:nvPr/>
          </p:nvSpPr>
          <p:spPr bwMode="auto">
            <a:xfrm>
              <a:off x="7597775" y="4943475"/>
              <a:ext cx="63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26"/>
            <p:cNvSpPr>
              <a:spLocks noChangeShapeType="1"/>
            </p:cNvSpPr>
            <p:nvPr/>
          </p:nvSpPr>
          <p:spPr bwMode="auto">
            <a:xfrm>
              <a:off x="7597775" y="4657725"/>
              <a:ext cx="63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Line 27"/>
            <p:cNvSpPr>
              <a:spLocks noChangeShapeType="1"/>
            </p:cNvSpPr>
            <p:nvPr/>
          </p:nvSpPr>
          <p:spPr bwMode="auto">
            <a:xfrm>
              <a:off x="7915275" y="4657725"/>
              <a:ext cx="63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Oval 29"/>
            <p:cNvSpPr>
              <a:spLocks noChangeArrowheads="1"/>
            </p:cNvSpPr>
            <p:nvPr/>
          </p:nvSpPr>
          <p:spPr bwMode="auto">
            <a:xfrm>
              <a:off x="7915275" y="4910138"/>
              <a:ext cx="63500" cy="57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v-SE"/>
            </a:p>
          </p:txBody>
        </p:sp>
      </p:grpSp>
      <p:sp>
        <p:nvSpPr>
          <p:cNvPr id="69" name="Oval 68"/>
          <p:cNvSpPr/>
          <p:nvPr/>
        </p:nvSpPr>
        <p:spPr>
          <a:xfrm>
            <a:off x="5972998" y="3249587"/>
            <a:ext cx="304800" cy="2928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381244" y="3691786"/>
            <a:ext cx="304800" cy="2928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6432759" y="4284686"/>
            <a:ext cx="304800" cy="2928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a:stCxn id="69" idx="5"/>
            <a:endCxn id="70" idx="0"/>
          </p:cNvCxnSpPr>
          <p:nvPr/>
        </p:nvCxnSpPr>
        <p:spPr>
          <a:xfrm>
            <a:off x="6233161" y="3499586"/>
            <a:ext cx="300483" cy="19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71" idx="0"/>
          </p:cNvCxnSpPr>
          <p:nvPr/>
        </p:nvCxnSpPr>
        <p:spPr>
          <a:xfrm>
            <a:off x="6533644" y="3966371"/>
            <a:ext cx="51515" cy="318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Freeform 74"/>
          <p:cNvSpPr/>
          <p:nvPr/>
        </p:nvSpPr>
        <p:spPr>
          <a:xfrm>
            <a:off x="6688190" y="3820575"/>
            <a:ext cx="322348" cy="618186"/>
          </a:xfrm>
          <a:custGeom>
            <a:avLst/>
            <a:gdLst>
              <a:gd name="connsiteX0" fmla="*/ 51516 w 322348"/>
              <a:gd name="connsiteY0" fmla="*/ 618186 h 618186"/>
              <a:gd name="connsiteX1" fmla="*/ 321972 w 322348"/>
              <a:gd name="connsiteY1" fmla="*/ 103031 h 618186"/>
              <a:gd name="connsiteX2" fmla="*/ 0 w 322348"/>
              <a:gd name="connsiteY2" fmla="*/ 0 h 618186"/>
              <a:gd name="connsiteX3" fmla="*/ 0 w 322348"/>
              <a:gd name="connsiteY3" fmla="*/ 0 h 618186"/>
            </a:gdLst>
            <a:ahLst/>
            <a:cxnLst>
              <a:cxn ang="0">
                <a:pos x="connsiteX0" y="connsiteY0"/>
              </a:cxn>
              <a:cxn ang="0">
                <a:pos x="connsiteX1" y="connsiteY1"/>
              </a:cxn>
              <a:cxn ang="0">
                <a:pos x="connsiteX2" y="connsiteY2"/>
              </a:cxn>
              <a:cxn ang="0">
                <a:pos x="connsiteX3" y="connsiteY3"/>
              </a:cxn>
            </a:cxnLst>
            <a:rect l="l" t="t" r="r" b="b"/>
            <a:pathLst>
              <a:path w="322348" h="618186">
                <a:moveTo>
                  <a:pt x="51516" y="618186"/>
                </a:moveTo>
                <a:cubicBezTo>
                  <a:pt x="191037" y="412124"/>
                  <a:pt x="330558" y="206062"/>
                  <a:pt x="321972" y="103031"/>
                </a:cubicBezTo>
                <a:cubicBezTo>
                  <a:pt x="313386" y="0"/>
                  <a:pt x="0" y="0"/>
                  <a:pt x="0" y="0"/>
                </a:cubicBezTo>
                <a:lnTo>
                  <a:pt x="0" y="0"/>
                </a:lnTo>
              </a:path>
            </a:pathLst>
          </a:cu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p:cNvCxnSpPr/>
          <p:nvPr/>
        </p:nvCxnSpPr>
        <p:spPr>
          <a:xfrm>
            <a:off x="4191000" y="4725741"/>
            <a:ext cx="95991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216449" y="5238933"/>
            <a:ext cx="95991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63793" y="4725741"/>
            <a:ext cx="0" cy="5318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940273" y="4723884"/>
            <a:ext cx="0" cy="5318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714217" y="4725938"/>
            <a:ext cx="0" cy="5318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5996887" y="3537215"/>
            <a:ext cx="404884" cy="901521"/>
          </a:xfrm>
          <a:custGeom>
            <a:avLst/>
            <a:gdLst>
              <a:gd name="connsiteX0" fmla="*/ 404884 w 404884"/>
              <a:gd name="connsiteY0" fmla="*/ 901521 h 901521"/>
              <a:gd name="connsiteX1" fmla="*/ 18518 w 404884"/>
              <a:gd name="connsiteY1" fmla="*/ 540913 h 901521"/>
              <a:gd name="connsiteX2" fmla="*/ 57155 w 404884"/>
              <a:gd name="connsiteY2" fmla="*/ 0 h 901521"/>
              <a:gd name="connsiteX3" fmla="*/ 57155 w 404884"/>
              <a:gd name="connsiteY3" fmla="*/ 0 h 901521"/>
            </a:gdLst>
            <a:ahLst/>
            <a:cxnLst>
              <a:cxn ang="0">
                <a:pos x="connsiteX0" y="connsiteY0"/>
              </a:cxn>
              <a:cxn ang="0">
                <a:pos x="connsiteX1" y="connsiteY1"/>
              </a:cxn>
              <a:cxn ang="0">
                <a:pos x="connsiteX2" y="connsiteY2"/>
              </a:cxn>
              <a:cxn ang="0">
                <a:pos x="connsiteX3" y="connsiteY3"/>
              </a:cxn>
            </a:cxnLst>
            <a:rect l="l" t="t" r="r" b="b"/>
            <a:pathLst>
              <a:path w="404884" h="901521">
                <a:moveTo>
                  <a:pt x="404884" y="901521"/>
                </a:moveTo>
                <a:cubicBezTo>
                  <a:pt x="240678" y="796343"/>
                  <a:pt x="76473" y="691166"/>
                  <a:pt x="18518" y="540913"/>
                </a:cubicBezTo>
                <a:cubicBezTo>
                  <a:pt x="-39437" y="390659"/>
                  <a:pt x="57155" y="0"/>
                  <a:pt x="57155" y="0"/>
                </a:cubicBezTo>
                <a:lnTo>
                  <a:pt x="57155" y="0"/>
                </a:lnTo>
              </a:path>
            </a:pathLst>
          </a:cu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grpSp>
        <p:nvGrpSpPr>
          <p:cNvPr id="5" name="Group 4"/>
          <p:cNvGrpSpPr/>
          <p:nvPr/>
        </p:nvGrpSpPr>
        <p:grpSpPr>
          <a:xfrm>
            <a:off x="2543352" y="3131298"/>
            <a:ext cx="1037540" cy="1327991"/>
            <a:chOff x="3458260" y="3886200"/>
            <a:chExt cx="1037540" cy="1327991"/>
          </a:xfrm>
        </p:grpSpPr>
        <p:sp>
          <p:nvSpPr>
            <p:cNvPr id="93" name="Oval 92"/>
            <p:cNvSpPr/>
            <p:nvPr/>
          </p:nvSpPr>
          <p:spPr>
            <a:xfrm>
              <a:off x="3458260" y="3886200"/>
              <a:ext cx="304800" cy="2928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886303" y="4297381"/>
              <a:ext cx="304800" cy="2928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918021" y="4921299"/>
              <a:ext cx="304800" cy="2928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p:cNvCxnSpPr>
              <a:stCxn id="93" idx="5"/>
              <a:endCxn id="94" idx="0"/>
            </p:cNvCxnSpPr>
            <p:nvPr/>
          </p:nvCxnSpPr>
          <p:spPr>
            <a:xfrm>
              <a:off x="3718423" y="4136199"/>
              <a:ext cx="320280" cy="161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95" idx="0"/>
            </p:cNvCxnSpPr>
            <p:nvPr/>
          </p:nvCxnSpPr>
          <p:spPr>
            <a:xfrm>
              <a:off x="4018906" y="4602984"/>
              <a:ext cx="51515" cy="318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Freeform 97"/>
            <p:cNvSpPr/>
            <p:nvPr/>
          </p:nvSpPr>
          <p:spPr>
            <a:xfrm>
              <a:off x="4173452" y="4457188"/>
              <a:ext cx="322348" cy="618186"/>
            </a:xfrm>
            <a:custGeom>
              <a:avLst/>
              <a:gdLst>
                <a:gd name="connsiteX0" fmla="*/ 51516 w 322348"/>
                <a:gd name="connsiteY0" fmla="*/ 618186 h 618186"/>
                <a:gd name="connsiteX1" fmla="*/ 321972 w 322348"/>
                <a:gd name="connsiteY1" fmla="*/ 103031 h 618186"/>
                <a:gd name="connsiteX2" fmla="*/ 0 w 322348"/>
                <a:gd name="connsiteY2" fmla="*/ 0 h 618186"/>
                <a:gd name="connsiteX3" fmla="*/ 0 w 322348"/>
                <a:gd name="connsiteY3" fmla="*/ 0 h 618186"/>
              </a:gdLst>
              <a:ahLst/>
              <a:cxnLst>
                <a:cxn ang="0">
                  <a:pos x="connsiteX0" y="connsiteY0"/>
                </a:cxn>
                <a:cxn ang="0">
                  <a:pos x="connsiteX1" y="connsiteY1"/>
                </a:cxn>
                <a:cxn ang="0">
                  <a:pos x="connsiteX2" y="connsiteY2"/>
                </a:cxn>
                <a:cxn ang="0">
                  <a:pos x="connsiteX3" y="connsiteY3"/>
                </a:cxn>
              </a:cxnLst>
              <a:rect l="l" t="t" r="r" b="b"/>
              <a:pathLst>
                <a:path w="322348" h="618186">
                  <a:moveTo>
                    <a:pt x="51516" y="618186"/>
                  </a:moveTo>
                  <a:cubicBezTo>
                    <a:pt x="191037" y="412124"/>
                    <a:pt x="330558" y="206062"/>
                    <a:pt x="321972" y="103031"/>
                  </a:cubicBezTo>
                  <a:cubicBezTo>
                    <a:pt x="313386" y="0"/>
                    <a:pt x="0" y="0"/>
                    <a:pt x="0" y="0"/>
                  </a:cubicBezTo>
                  <a:lnTo>
                    <a:pt x="0" y="0"/>
                  </a:lnTo>
                </a:path>
              </a:pathLst>
            </a:cu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Freeform 100"/>
            <p:cNvSpPr/>
            <p:nvPr/>
          </p:nvSpPr>
          <p:spPr>
            <a:xfrm>
              <a:off x="3482149" y="4173828"/>
              <a:ext cx="404884" cy="901521"/>
            </a:xfrm>
            <a:custGeom>
              <a:avLst/>
              <a:gdLst>
                <a:gd name="connsiteX0" fmla="*/ 404884 w 404884"/>
                <a:gd name="connsiteY0" fmla="*/ 901521 h 901521"/>
                <a:gd name="connsiteX1" fmla="*/ 18518 w 404884"/>
                <a:gd name="connsiteY1" fmla="*/ 540913 h 901521"/>
                <a:gd name="connsiteX2" fmla="*/ 57155 w 404884"/>
                <a:gd name="connsiteY2" fmla="*/ 0 h 901521"/>
                <a:gd name="connsiteX3" fmla="*/ 57155 w 404884"/>
                <a:gd name="connsiteY3" fmla="*/ 0 h 901521"/>
              </a:gdLst>
              <a:ahLst/>
              <a:cxnLst>
                <a:cxn ang="0">
                  <a:pos x="connsiteX0" y="connsiteY0"/>
                </a:cxn>
                <a:cxn ang="0">
                  <a:pos x="connsiteX1" y="connsiteY1"/>
                </a:cxn>
                <a:cxn ang="0">
                  <a:pos x="connsiteX2" y="connsiteY2"/>
                </a:cxn>
                <a:cxn ang="0">
                  <a:pos x="connsiteX3" y="connsiteY3"/>
                </a:cxn>
              </a:cxnLst>
              <a:rect l="l" t="t" r="r" b="b"/>
              <a:pathLst>
                <a:path w="404884" h="901521">
                  <a:moveTo>
                    <a:pt x="404884" y="901521"/>
                  </a:moveTo>
                  <a:cubicBezTo>
                    <a:pt x="240678" y="796343"/>
                    <a:pt x="76473" y="691166"/>
                    <a:pt x="18518" y="540913"/>
                  </a:cubicBezTo>
                  <a:cubicBezTo>
                    <a:pt x="-39437" y="390659"/>
                    <a:pt x="57155" y="0"/>
                    <a:pt x="57155" y="0"/>
                  </a:cubicBezTo>
                  <a:lnTo>
                    <a:pt x="57155" y="0"/>
                  </a:lnTo>
                </a:path>
              </a:pathLst>
            </a:cu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cxnSp>
          <p:nvCxnSpPr>
            <p:cNvPr id="16" name="Straight Arrow Connector 15"/>
            <p:cNvCxnSpPr>
              <a:stCxn id="93" idx="4"/>
              <a:endCxn id="95" idx="1"/>
            </p:cNvCxnSpPr>
            <p:nvPr/>
          </p:nvCxnSpPr>
          <p:spPr>
            <a:xfrm>
              <a:off x="3610660" y="4179092"/>
              <a:ext cx="351998" cy="785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2" name="Straight Arrow Connector 71"/>
          <p:cNvCxnSpPr/>
          <p:nvPr/>
        </p:nvCxnSpPr>
        <p:spPr>
          <a:xfrm>
            <a:off x="2459970" y="4886409"/>
            <a:ext cx="6217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2820196" y="5268195"/>
            <a:ext cx="261506" cy="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3386561" y="5035276"/>
            <a:ext cx="261506" cy="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rot="16200000">
            <a:off x="5926732" y="4974384"/>
            <a:ext cx="609600" cy="461665"/>
            <a:chOff x="3048000" y="5468293"/>
            <a:chExt cx="609600" cy="461665"/>
          </a:xfrm>
        </p:grpSpPr>
        <p:sp>
          <p:nvSpPr>
            <p:cNvPr id="106" name="Freeform 11"/>
            <p:cNvSpPr>
              <a:spLocks/>
            </p:cNvSpPr>
            <p:nvPr/>
          </p:nvSpPr>
          <p:spPr bwMode="auto">
            <a:xfrm>
              <a:off x="3048000" y="5491163"/>
              <a:ext cx="609600" cy="304800"/>
            </a:xfrm>
            <a:custGeom>
              <a:avLst/>
              <a:gdLst>
                <a:gd name="T0" fmla="*/ 0 w 384"/>
                <a:gd name="T1" fmla="*/ 0 h 192"/>
                <a:gd name="T2" fmla="*/ 362902484 w 384"/>
                <a:gd name="T3" fmla="*/ 0 h 192"/>
                <a:gd name="T4" fmla="*/ 483870045 w 384"/>
                <a:gd name="T5" fmla="*/ 241935022 h 192"/>
                <a:gd name="T6" fmla="*/ 604837506 w 384"/>
                <a:gd name="T7" fmla="*/ 0 h 192"/>
                <a:gd name="T8" fmla="*/ 967740089 w 384"/>
                <a:gd name="T9" fmla="*/ 0 h 192"/>
                <a:gd name="T10" fmla="*/ 725804968 w 384"/>
                <a:gd name="T11" fmla="*/ 483870045 h 192"/>
                <a:gd name="T12" fmla="*/ 241935022 w 384"/>
                <a:gd name="T13" fmla="*/ 483870045 h 192"/>
                <a:gd name="T14" fmla="*/ 0 w 384"/>
                <a:gd name="T15" fmla="*/ 0 h 192"/>
                <a:gd name="T16" fmla="*/ 0 60000 65536"/>
                <a:gd name="T17" fmla="*/ 0 60000 65536"/>
                <a:gd name="T18" fmla="*/ 0 60000 65536"/>
                <a:gd name="T19" fmla="*/ 0 60000 65536"/>
                <a:gd name="T20" fmla="*/ 0 60000 65536"/>
                <a:gd name="T21" fmla="*/ 0 60000 65536"/>
                <a:gd name="T22" fmla="*/ 0 60000 65536"/>
                <a:gd name="T23" fmla="*/ 0 60000 65536"/>
                <a:gd name="T24" fmla="*/ 0 w 384"/>
                <a:gd name="T25" fmla="*/ 0 h 192"/>
                <a:gd name="T26" fmla="*/ 384 w 384"/>
                <a:gd name="T27" fmla="*/ 192 h 1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4" h="192">
                  <a:moveTo>
                    <a:pt x="0" y="0"/>
                  </a:moveTo>
                  <a:lnTo>
                    <a:pt x="144" y="0"/>
                  </a:lnTo>
                  <a:lnTo>
                    <a:pt x="192" y="96"/>
                  </a:lnTo>
                  <a:lnTo>
                    <a:pt x="240" y="0"/>
                  </a:lnTo>
                  <a:lnTo>
                    <a:pt x="384" y="0"/>
                  </a:lnTo>
                  <a:lnTo>
                    <a:pt x="288" y="192"/>
                  </a:lnTo>
                  <a:lnTo>
                    <a:pt x="96" y="192"/>
                  </a:lnTo>
                  <a:lnTo>
                    <a:pt x="0" y="0"/>
                  </a:lnTo>
                  <a:close/>
                </a:path>
              </a:pathLst>
            </a:custGeom>
            <a:solidFill>
              <a:srgbClr val="FFCCCC"/>
            </a:solidFill>
            <a:ln w="9525">
              <a:solidFill>
                <a:schemeClr val="tx1"/>
              </a:solidFill>
              <a:round/>
              <a:headEnd/>
              <a:tailEnd/>
            </a:ln>
          </p:spPr>
          <p:txBody>
            <a:bodyPr wrap="none" anchor="ctr"/>
            <a:lstStyle/>
            <a:p>
              <a:endParaRPr lang="en-US"/>
            </a:p>
          </p:txBody>
        </p:sp>
        <p:sp>
          <p:nvSpPr>
            <p:cNvPr id="107" name="Text Box 12"/>
            <p:cNvSpPr txBox="1">
              <a:spLocks noChangeArrowheads="1"/>
            </p:cNvSpPr>
            <p:nvPr/>
          </p:nvSpPr>
          <p:spPr bwMode="auto">
            <a:xfrm>
              <a:off x="3216274" y="5468293"/>
              <a:ext cx="300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dirty="0"/>
            </a:p>
          </p:txBody>
        </p:sp>
      </p:grpSp>
      <p:cxnSp>
        <p:nvCxnSpPr>
          <p:cNvPr id="108" name="Straight Arrow Connector 107"/>
          <p:cNvCxnSpPr/>
          <p:nvPr/>
        </p:nvCxnSpPr>
        <p:spPr>
          <a:xfrm>
            <a:off x="6317841" y="5207012"/>
            <a:ext cx="174319" cy="1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rot="16200000">
            <a:off x="6400697" y="5137642"/>
            <a:ext cx="609600" cy="461665"/>
            <a:chOff x="3048000" y="5468293"/>
            <a:chExt cx="609600" cy="461665"/>
          </a:xfrm>
        </p:grpSpPr>
        <p:sp>
          <p:nvSpPr>
            <p:cNvPr id="110" name="Freeform 11"/>
            <p:cNvSpPr>
              <a:spLocks/>
            </p:cNvSpPr>
            <p:nvPr/>
          </p:nvSpPr>
          <p:spPr bwMode="auto">
            <a:xfrm>
              <a:off x="3048000" y="5491163"/>
              <a:ext cx="609600" cy="304800"/>
            </a:xfrm>
            <a:custGeom>
              <a:avLst/>
              <a:gdLst>
                <a:gd name="T0" fmla="*/ 0 w 384"/>
                <a:gd name="T1" fmla="*/ 0 h 192"/>
                <a:gd name="T2" fmla="*/ 362902484 w 384"/>
                <a:gd name="T3" fmla="*/ 0 h 192"/>
                <a:gd name="T4" fmla="*/ 483870045 w 384"/>
                <a:gd name="T5" fmla="*/ 241935022 h 192"/>
                <a:gd name="T6" fmla="*/ 604837506 w 384"/>
                <a:gd name="T7" fmla="*/ 0 h 192"/>
                <a:gd name="T8" fmla="*/ 967740089 w 384"/>
                <a:gd name="T9" fmla="*/ 0 h 192"/>
                <a:gd name="T10" fmla="*/ 725804968 w 384"/>
                <a:gd name="T11" fmla="*/ 483870045 h 192"/>
                <a:gd name="T12" fmla="*/ 241935022 w 384"/>
                <a:gd name="T13" fmla="*/ 483870045 h 192"/>
                <a:gd name="T14" fmla="*/ 0 w 384"/>
                <a:gd name="T15" fmla="*/ 0 h 192"/>
                <a:gd name="T16" fmla="*/ 0 60000 65536"/>
                <a:gd name="T17" fmla="*/ 0 60000 65536"/>
                <a:gd name="T18" fmla="*/ 0 60000 65536"/>
                <a:gd name="T19" fmla="*/ 0 60000 65536"/>
                <a:gd name="T20" fmla="*/ 0 60000 65536"/>
                <a:gd name="T21" fmla="*/ 0 60000 65536"/>
                <a:gd name="T22" fmla="*/ 0 60000 65536"/>
                <a:gd name="T23" fmla="*/ 0 60000 65536"/>
                <a:gd name="T24" fmla="*/ 0 w 384"/>
                <a:gd name="T25" fmla="*/ 0 h 192"/>
                <a:gd name="T26" fmla="*/ 384 w 384"/>
                <a:gd name="T27" fmla="*/ 192 h 1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4" h="192">
                  <a:moveTo>
                    <a:pt x="0" y="0"/>
                  </a:moveTo>
                  <a:lnTo>
                    <a:pt x="144" y="0"/>
                  </a:lnTo>
                  <a:lnTo>
                    <a:pt x="192" y="96"/>
                  </a:lnTo>
                  <a:lnTo>
                    <a:pt x="240" y="0"/>
                  </a:lnTo>
                  <a:lnTo>
                    <a:pt x="384" y="0"/>
                  </a:lnTo>
                  <a:lnTo>
                    <a:pt x="288" y="192"/>
                  </a:lnTo>
                  <a:lnTo>
                    <a:pt x="96" y="192"/>
                  </a:lnTo>
                  <a:lnTo>
                    <a:pt x="0" y="0"/>
                  </a:lnTo>
                  <a:close/>
                </a:path>
              </a:pathLst>
            </a:custGeom>
            <a:solidFill>
              <a:srgbClr val="FFCCCC"/>
            </a:solidFill>
            <a:ln w="9525">
              <a:solidFill>
                <a:schemeClr val="tx1"/>
              </a:solidFill>
              <a:round/>
              <a:headEnd/>
              <a:tailEnd/>
            </a:ln>
          </p:spPr>
          <p:txBody>
            <a:bodyPr wrap="none" anchor="ctr"/>
            <a:lstStyle/>
            <a:p>
              <a:endParaRPr lang="en-US"/>
            </a:p>
          </p:txBody>
        </p:sp>
        <p:sp>
          <p:nvSpPr>
            <p:cNvPr id="111" name="Text Box 12"/>
            <p:cNvSpPr txBox="1">
              <a:spLocks noChangeArrowheads="1"/>
            </p:cNvSpPr>
            <p:nvPr/>
          </p:nvSpPr>
          <p:spPr bwMode="auto">
            <a:xfrm>
              <a:off x="3216274" y="5468293"/>
              <a:ext cx="300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dirty="0"/>
            </a:p>
          </p:txBody>
        </p:sp>
      </p:grpSp>
      <p:cxnSp>
        <p:nvCxnSpPr>
          <p:cNvPr id="112" name="Straight Arrow Connector 111"/>
          <p:cNvCxnSpPr/>
          <p:nvPr/>
        </p:nvCxnSpPr>
        <p:spPr>
          <a:xfrm>
            <a:off x="5890684" y="5574279"/>
            <a:ext cx="6217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6792205" y="5341743"/>
            <a:ext cx="2987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741327" y="5000355"/>
            <a:ext cx="2987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5741327" y="5387814"/>
            <a:ext cx="2987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Right Arrow 67"/>
          <p:cNvSpPr/>
          <p:nvPr/>
        </p:nvSpPr>
        <p:spPr>
          <a:xfrm>
            <a:off x="8031418" y="4800600"/>
            <a:ext cx="401735" cy="18653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7305560" y="5029200"/>
            <a:ext cx="1762240" cy="400110"/>
          </a:xfrm>
          <a:prstGeom prst="rect">
            <a:avLst/>
          </a:prstGeom>
          <a:noFill/>
        </p:spPr>
        <p:txBody>
          <a:bodyPr wrap="square" rtlCol="0">
            <a:spAutoFit/>
          </a:bodyPr>
          <a:lstStyle/>
          <a:p>
            <a:r>
              <a:rPr lang="en-US" sz="2000" dirty="0" err="1" smtClean="0"/>
              <a:t>OutputPacket</a:t>
            </a:r>
            <a:endParaRPr lang="en-US" sz="2000" dirty="0"/>
          </a:p>
        </p:txBody>
      </p:sp>
      <p:sp>
        <p:nvSpPr>
          <p:cNvPr id="79" name="Right Arrow 78"/>
          <p:cNvSpPr/>
          <p:nvPr/>
        </p:nvSpPr>
        <p:spPr>
          <a:xfrm>
            <a:off x="1274212" y="4696908"/>
            <a:ext cx="401735" cy="18653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609600" y="4933890"/>
            <a:ext cx="1762240" cy="400110"/>
          </a:xfrm>
          <a:prstGeom prst="rect">
            <a:avLst/>
          </a:prstGeom>
          <a:noFill/>
        </p:spPr>
        <p:txBody>
          <a:bodyPr wrap="square" rtlCol="0">
            <a:spAutoFit/>
          </a:bodyPr>
          <a:lstStyle/>
          <a:p>
            <a:r>
              <a:rPr lang="en-US" sz="2000" dirty="0" err="1" smtClean="0"/>
              <a:t>InputPacket</a:t>
            </a:r>
            <a:endParaRPr lang="en-US" sz="2000" dirty="0"/>
          </a:p>
        </p:txBody>
      </p:sp>
      <p:sp>
        <p:nvSpPr>
          <p:cNvPr id="64" name="TextBox 63"/>
          <p:cNvSpPr txBox="1"/>
          <p:nvPr/>
        </p:nvSpPr>
        <p:spPr>
          <a:xfrm>
            <a:off x="4810876" y="2971279"/>
            <a:ext cx="1296691" cy="461665"/>
          </a:xfrm>
          <a:prstGeom prst="rect">
            <a:avLst/>
          </a:prstGeom>
          <a:noFill/>
        </p:spPr>
        <p:txBody>
          <a:bodyPr wrap="square" rtlCol="0">
            <a:spAutoFit/>
          </a:bodyPr>
          <a:lstStyle/>
          <a:p>
            <a:r>
              <a:rPr lang="en-US" sz="2400" dirty="0" smtClean="0"/>
              <a:t>HLS</a:t>
            </a:r>
            <a:endParaRPr lang="en-US" sz="2400" dirty="0"/>
          </a:p>
        </p:txBody>
      </p:sp>
    </p:spTree>
    <p:extLst>
      <p:ext uri="{BB962C8B-B14F-4D97-AF65-F5344CB8AC3E}">
        <p14:creationId xmlns:p14="http://schemas.microsoft.com/office/powerpoint/2010/main" val="26498294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846" y="457200"/>
            <a:ext cx="8229600" cy="456025"/>
          </a:xfrm>
        </p:spPr>
        <p:txBody>
          <a:bodyPr/>
          <a:lstStyle/>
          <a:p>
            <a:r>
              <a:rPr lang="en-US" dirty="0"/>
              <a:t>Data-flow High-Level Synthesis</a:t>
            </a:r>
          </a:p>
        </p:txBody>
      </p:sp>
      <p:sp>
        <p:nvSpPr>
          <p:cNvPr id="4" name="Slide Number Placeholder 3"/>
          <p:cNvSpPr>
            <a:spLocks noGrp="1"/>
          </p:cNvSpPr>
          <p:nvPr>
            <p:ph type="sldNum" sz="quarter" idx="10"/>
          </p:nvPr>
        </p:nvSpPr>
        <p:spPr>
          <a:xfrm>
            <a:off x="7219950" y="6356350"/>
            <a:ext cx="2057400" cy="365125"/>
          </a:xfrm>
        </p:spPr>
        <p:txBody>
          <a:bodyPr/>
          <a:lstStyle/>
          <a:p>
            <a:fld id="{8AB9F5D9-A55A-4736-91E9-19D5FD05D249}" type="slidenum">
              <a:rPr lang="en-US" smtClean="0"/>
              <a:t>49</a:t>
            </a:fld>
            <a:endParaRPr lang="en-US" dirty="0"/>
          </a:p>
        </p:txBody>
      </p:sp>
      <p:sp>
        <p:nvSpPr>
          <p:cNvPr id="92" name="AutoShape 166"/>
          <p:cNvSpPr>
            <a:spLocks noChangeArrowheads="1"/>
          </p:cNvSpPr>
          <p:nvPr/>
        </p:nvSpPr>
        <p:spPr bwMode="auto">
          <a:xfrm rot="5400000" flipH="1">
            <a:off x="4493933" y="3078956"/>
            <a:ext cx="374650" cy="312738"/>
          </a:xfrm>
          <a:prstGeom prst="leftArrow">
            <a:avLst>
              <a:gd name="adj1" fmla="val 50000"/>
              <a:gd name="adj2" fmla="val 29949"/>
            </a:avLst>
          </a:prstGeom>
          <a:solidFill>
            <a:srgbClr val="CCFF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v-SE"/>
          </a:p>
        </p:txBody>
      </p:sp>
      <p:grpSp>
        <p:nvGrpSpPr>
          <p:cNvPr id="47" name="Group 46"/>
          <p:cNvGrpSpPr/>
          <p:nvPr/>
        </p:nvGrpSpPr>
        <p:grpSpPr>
          <a:xfrm rot="16200000">
            <a:off x="2984864" y="4827437"/>
            <a:ext cx="609600" cy="461665"/>
            <a:chOff x="3048000" y="5468293"/>
            <a:chExt cx="609600" cy="461665"/>
          </a:xfrm>
        </p:grpSpPr>
        <p:sp>
          <p:nvSpPr>
            <p:cNvPr id="48" name="Freeform 11"/>
            <p:cNvSpPr>
              <a:spLocks/>
            </p:cNvSpPr>
            <p:nvPr/>
          </p:nvSpPr>
          <p:spPr bwMode="auto">
            <a:xfrm>
              <a:off x="3048000" y="5491163"/>
              <a:ext cx="609600" cy="304800"/>
            </a:xfrm>
            <a:custGeom>
              <a:avLst/>
              <a:gdLst>
                <a:gd name="T0" fmla="*/ 0 w 384"/>
                <a:gd name="T1" fmla="*/ 0 h 192"/>
                <a:gd name="T2" fmla="*/ 362902484 w 384"/>
                <a:gd name="T3" fmla="*/ 0 h 192"/>
                <a:gd name="T4" fmla="*/ 483870045 w 384"/>
                <a:gd name="T5" fmla="*/ 241935022 h 192"/>
                <a:gd name="T6" fmla="*/ 604837506 w 384"/>
                <a:gd name="T7" fmla="*/ 0 h 192"/>
                <a:gd name="T8" fmla="*/ 967740089 w 384"/>
                <a:gd name="T9" fmla="*/ 0 h 192"/>
                <a:gd name="T10" fmla="*/ 725804968 w 384"/>
                <a:gd name="T11" fmla="*/ 483870045 h 192"/>
                <a:gd name="T12" fmla="*/ 241935022 w 384"/>
                <a:gd name="T13" fmla="*/ 483870045 h 192"/>
                <a:gd name="T14" fmla="*/ 0 w 384"/>
                <a:gd name="T15" fmla="*/ 0 h 192"/>
                <a:gd name="T16" fmla="*/ 0 60000 65536"/>
                <a:gd name="T17" fmla="*/ 0 60000 65536"/>
                <a:gd name="T18" fmla="*/ 0 60000 65536"/>
                <a:gd name="T19" fmla="*/ 0 60000 65536"/>
                <a:gd name="T20" fmla="*/ 0 60000 65536"/>
                <a:gd name="T21" fmla="*/ 0 60000 65536"/>
                <a:gd name="T22" fmla="*/ 0 60000 65536"/>
                <a:gd name="T23" fmla="*/ 0 60000 65536"/>
                <a:gd name="T24" fmla="*/ 0 w 384"/>
                <a:gd name="T25" fmla="*/ 0 h 192"/>
                <a:gd name="T26" fmla="*/ 384 w 384"/>
                <a:gd name="T27" fmla="*/ 192 h 1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4" h="192">
                  <a:moveTo>
                    <a:pt x="0" y="0"/>
                  </a:moveTo>
                  <a:lnTo>
                    <a:pt x="144" y="0"/>
                  </a:lnTo>
                  <a:lnTo>
                    <a:pt x="192" y="96"/>
                  </a:lnTo>
                  <a:lnTo>
                    <a:pt x="240" y="0"/>
                  </a:lnTo>
                  <a:lnTo>
                    <a:pt x="384" y="0"/>
                  </a:lnTo>
                  <a:lnTo>
                    <a:pt x="288" y="192"/>
                  </a:lnTo>
                  <a:lnTo>
                    <a:pt x="96" y="192"/>
                  </a:lnTo>
                  <a:lnTo>
                    <a:pt x="0" y="0"/>
                  </a:lnTo>
                  <a:close/>
                </a:path>
              </a:pathLst>
            </a:custGeom>
            <a:solidFill>
              <a:srgbClr val="FFCCCC"/>
            </a:solidFill>
            <a:ln w="9525">
              <a:solidFill>
                <a:schemeClr val="tx1"/>
              </a:solidFill>
              <a:round/>
              <a:headEnd/>
              <a:tailEnd/>
            </a:ln>
          </p:spPr>
          <p:txBody>
            <a:bodyPr wrap="none" anchor="ctr"/>
            <a:lstStyle/>
            <a:p>
              <a:endParaRPr lang="en-US"/>
            </a:p>
          </p:txBody>
        </p:sp>
        <p:sp>
          <p:nvSpPr>
            <p:cNvPr id="49" name="Text Box 12"/>
            <p:cNvSpPr txBox="1">
              <a:spLocks noChangeArrowheads="1"/>
            </p:cNvSpPr>
            <p:nvPr/>
          </p:nvSpPr>
          <p:spPr bwMode="auto">
            <a:xfrm>
              <a:off x="3216274" y="5468293"/>
              <a:ext cx="300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dirty="0"/>
            </a:p>
          </p:txBody>
        </p:sp>
      </p:grpSp>
      <p:grpSp>
        <p:nvGrpSpPr>
          <p:cNvPr id="50" name="Group 49"/>
          <p:cNvGrpSpPr/>
          <p:nvPr/>
        </p:nvGrpSpPr>
        <p:grpSpPr>
          <a:xfrm>
            <a:off x="2455917" y="5205490"/>
            <a:ext cx="381000" cy="457200"/>
            <a:chOff x="7597775" y="4600575"/>
            <a:chExt cx="381000" cy="457200"/>
          </a:xfrm>
        </p:grpSpPr>
        <p:sp>
          <p:nvSpPr>
            <p:cNvPr id="51" name="Rectangle 23"/>
            <p:cNvSpPr>
              <a:spLocks noChangeArrowheads="1"/>
            </p:cNvSpPr>
            <p:nvPr/>
          </p:nvSpPr>
          <p:spPr bwMode="auto">
            <a:xfrm>
              <a:off x="7661275" y="4600575"/>
              <a:ext cx="254000" cy="457200"/>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v-SE"/>
            </a:p>
          </p:txBody>
        </p:sp>
        <p:sp>
          <p:nvSpPr>
            <p:cNvPr id="52" name="Freeform 24"/>
            <p:cNvSpPr>
              <a:spLocks/>
            </p:cNvSpPr>
            <p:nvPr/>
          </p:nvSpPr>
          <p:spPr bwMode="auto">
            <a:xfrm>
              <a:off x="7661275" y="4886325"/>
              <a:ext cx="63500" cy="114300"/>
            </a:xfrm>
            <a:custGeom>
              <a:avLst/>
              <a:gdLst>
                <a:gd name="T0" fmla="*/ 0 w 48"/>
                <a:gd name="T1" fmla="*/ 0 h 96"/>
                <a:gd name="T2" fmla="*/ 84005202 w 48"/>
                <a:gd name="T3" fmla="*/ 68044216 h 96"/>
                <a:gd name="T4" fmla="*/ 0 w 48"/>
                <a:gd name="T5" fmla="*/ 136088431 h 96"/>
                <a:gd name="T6" fmla="*/ 0 60000 65536"/>
                <a:gd name="T7" fmla="*/ 0 60000 65536"/>
                <a:gd name="T8" fmla="*/ 0 60000 65536"/>
                <a:gd name="T9" fmla="*/ 0 w 48"/>
                <a:gd name="T10" fmla="*/ 0 h 96"/>
                <a:gd name="T11" fmla="*/ 48 w 48"/>
                <a:gd name="T12" fmla="*/ 96 h 96"/>
              </a:gdLst>
              <a:ahLst/>
              <a:cxnLst>
                <a:cxn ang="T6">
                  <a:pos x="T0" y="T1"/>
                </a:cxn>
                <a:cxn ang="T7">
                  <a:pos x="T2" y="T3"/>
                </a:cxn>
                <a:cxn ang="T8">
                  <a:pos x="T4" y="T5"/>
                </a:cxn>
              </a:cxnLst>
              <a:rect l="T9" t="T10" r="T11" b="T12"/>
              <a:pathLst>
                <a:path w="48" h="96">
                  <a:moveTo>
                    <a:pt x="0" y="0"/>
                  </a:moveTo>
                  <a:cubicBezTo>
                    <a:pt x="24" y="16"/>
                    <a:pt x="48" y="32"/>
                    <a:pt x="48" y="48"/>
                  </a:cubicBezTo>
                  <a:cubicBezTo>
                    <a:pt x="48" y="64"/>
                    <a:pt x="8" y="88"/>
                    <a:pt x="0" y="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 name="Line 25"/>
            <p:cNvSpPr>
              <a:spLocks noChangeShapeType="1"/>
            </p:cNvSpPr>
            <p:nvPr/>
          </p:nvSpPr>
          <p:spPr bwMode="auto">
            <a:xfrm>
              <a:off x="7597775" y="4943475"/>
              <a:ext cx="63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26"/>
            <p:cNvSpPr>
              <a:spLocks noChangeShapeType="1"/>
            </p:cNvSpPr>
            <p:nvPr/>
          </p:nvSpPr>
          <p:spPr bwMode="auto">
            <a:xfrm>
              <a:off x="7597775" y="4657725"/>
              <a:ext cx="63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27"/>
            <p:cNvSpPr>
              <a:spLocks noChangeShapeType="1"/>
            </p:cNvSpPr>
            <p:nvPr/>
          </p:nvSpPr>
          <p:spPr bwMode="auto">
            <a:xfrm>
              <a:off x="7915275" y="4657725"/>
              <a:ext cx="63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Oval 29"/>
            <p:cNvSpPr>
              <a:spLocks noChangeArrowheads="1"/>
            </p:cNvSpPr>
            <p:nvPr/>
          </p:nvSpPr>
          <p:spPr bwMode="auto">
            <a:xfrm>
              <a:off x="7915275" y="4910138"/>
              <a:ext cx="63500" cy="57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v-SE"/>
            </a:p>
          </p:txBody>
        </p:sp>
      </p:grpSp>
      <p:grpSp>
        <p:nvGrpSpPr>
          <p:cNvPr id="57" name="Group 56"/>
          <p:cNvGrpSpPr/>
          <p:nvPr/>
        </p:nvGrpSpPr>
        <p:grpSpPr>
          <a:xfrm>
            <a:off x="5591998" y="5515053"/>
            <a:ext cx="381000" cy="457200"/>
            <a:chOff x="7597775" y="4600575"/>
            <a:chExt cx="381000" cy="457200"/>
          </a:xfrm>
        </p:grpSpPr>
        <p:sp>
          <p:nvSpPr>
            <p:cNvPr id="58" name="Rectangle 23"/>
            <p:cNvSpPr>
              <a:spLocks noChangeArrowheads="1"/>
            </p:cNvSpPr>
            <p:nvPr/>
          </p:nvSpPr>
          <p:spPr bwMode="auto">
            <a:xfrm>
              <a:off x="7661275" y="4600575"/>
              <a:ext cx="254000" cy="457200"/>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v-SE"/>
            </a:p>
          </p:txBody>
        </p:sp>
        <p:sp>
          <p:nvSpPr>
            <p:cNvPr id="59" name="Freeform 24"/>
            <p:cNvSpPr>
              <a:spLocks/>
            </p:cNvSpPr>
            <p:nvPr/>
          </p:nvSpPr>
          <p:spPr bwMode="auto">
            <a:xfrm>
              <a:off x="7661275" y="4886325"/>
              <a:ext cx="63500" cy="114300"/>
            </a:xfrm>
            <a:custGeom>
              <a:avLst/>
              <a:gdLst>
                <a:gd name="T0" fmla="*/ 0 w 48"/>
                <a:gd name="T1" fmla="*/ 0 h 96"/>
                <a:gd name="T2" fmla="*/ 84005202 w 48"/>
                <a:gd name="T3" fmla="*/ 68044216 h 96"/>
                <a:gd name="T4" fmla="*/ 0 w 48"/>
                <a:gd name="T5" fmla="*/ 136088431 h 96"/>
                <a:gd name="T6" fmla="*/ 0 60000 65536"/>
                <a:gd name="T7" fmla="*/ 0 60000 65536"/>
                <a:gd name="T8" fmla="*/ 0 60000 65536"/>
                <a:gd name="T9" fmla="*/ 0 w 48"/>
                <a:gd name="T10" fmla="*/ 0 h 96"/>
                <a:gd name="T11" fmla="*/ 48 w 48"/>
                <a:gd name="T12" fmla="*/ 96 h 96"/>
              </a:gdLst>
              <a:ahLst/>
              <a:cxnLst>
                <a:cxn ang="T6">
                  <a:pos x="T0" y="T1"/>
                </a:cxn>
                <a:cxn ang="T7">
                  <a:pos x="T2" y="T3"/>
                </a:cxn>
                <a:cxn ang="T8">
                  <a:pos x="T4" y="T5"/>
                </a:cxn>
              </a:cxnLst>
              <a:rect l="T9" t="T10" r="T11" b="T12"/>
              <a:pathLst>
                <a:path w="48" h="96">
                  <a:moveTo>
                    <a:pt x="0" y="0"/>
                  </a:moveTo>
                  <a:cubicBezTo>
                    <a:pt x="24" y="16"/>
                    <a:pt x="48" y="32"/>
                    <a:pt x="48" y="48"/>
                  </a:cubicBezTo>
                  <a:cubicBezTo>
                    <a:pt x="48" y="64"/>
                    <a:pt x="8" y="88"/>
                    <a:pt x="0" y="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0" name="Line 25"/>
            <p:cNvSpPr>
              <a:spLocks noChangeShapeType="1"/>
            </p:cNvSpPr>
            <p:nvPr/>
          </p:nvSpPr>
          <p:spPr bwMode="auto">
            <a:xfrm>
              <a:off x="7597775" y="4943475"/>
              <a:ext cx="63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26"/>
            <p:cNvSpPr>
              <a:spLocks noChangeShapeType="1"/>
            </p:cNvSpPr>
            <p:nvPr/>
          </p:nvSpPr>
          <p:spPr bwMode="auto">
            <a:xfrm>
              <a:off x="7597775" y="4657725"/>
              <a:ext cx="63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Line 27"/>
            <p:cNvSpPr>
              <a:spLocks noChangeShapeType="1"/>
            </p:cNvSpPr>
            <p:nvPr/>
          </p:nvSpPr>
          <p:spPr bwMode="auto">
            <a:xfrm>
              <a:off x="7915275" y="4657725"/>
              <a:ext cx="63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Oval 29"/>
            <p:cNvSpPr>
              <a:spLocks noChangeArrowheads="1"/>
            </p:cNvSpPr>
            <p:nvPr/>
          </p:nvSpPr>
          <p:spPr bwMode="auto">
            <a:xfrm>
              <a:off x="7915275" y="4910138"/>
              <a:ext cx="63500" cy="57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v-SE"/>
            </a:p>
          </p:txBody>
        </p:sp>
      </p:grpSp>
      <p:sp>
        <p:nvSpPr>
          <p:cNvPr id="69" name="Oval 68"/>
          <p:cNvSpPr/>
          <p:nvPr/>
        </p:nvSpPr>
        <p:spPr>
          <a:xfrm>
            <a:off x="5972998" y="3249587"/>
            <a:ext cx="304800" cy="2928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381244" y="3691786"/>
            <a:ext cx="304800" cy="2928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6432759" y="4284686"/>
            <a:ext cx="304800" cy="2928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a:stCxn id="69" idx="5"/>
            <a:endCxn id="70" idx="0"/>
          </p:cNvCxnSpPr>
          <p:nvPr/>
        </p:nvCxnSpPr>
        <p:spPr>
          <a:xfrm>
            <a:off x="6233161" y="3499586"/>
            <a:ext cx="300483" cy="19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71" idx="0"/>
          </p:cNvCxnSpPr>
          <p:nvPr/>
        </p:nvCxnSpPr>
        <p:spPr>
          <a:xfrm>
            <a:off x="6533644" y="3966371"/>
            <a:ext cx="51515" cy="318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Freeform 74"/>
          <p:cNvSpPr/>
          <p:nvPr/>
        </p:nvSpPr>
        <p:spPr>
          <a:xfrm>
            <a:off x="6688190" y="3820575"/>
            <a:ext cx="322348" cy="618186"/>
          </a:xfrm>
          <a:custGeom>
            <a:avLst/>
            <a:gdLst>
              <a:gd name="connsiteX0" fmla="*/ 51516 w 322348"/>
              <a:gd name="connsiteY0" fmla="*/ 618186 h 618186"/>
              <a:gd name="connsiteX1" fmla="*/ 321972 w 322348"/>
              <a:gd name="connsiteY1" fmla="*/ 103031 h 618186"/>
              <a:gd name="connsiteX2" fmla="*/ 0 w 322348"/>
              <a:gd name="connsiteY2" fmla="*/ 0 h 618186"/>
              <a:gd name="connsiteX3" fmla="*/ 0 w 322348"/>
              <a:gd name="connsiteY3" fmla="*/ 0 h 618186"/>
            </a:gdLst>
            <a:ahLst/>
            <a:cxnLst>
              <a:cxn ang="0">
                <a:pos x="connsiteX0" y="connsiteY0"/>
              </a:cxn>
              <a:cxn ang="0">
                <a:pos x="connsiteX1" y="connsiteY1"/>
              </a:cxn>
              <a:cxn ang="0">
                <a:pos x="connsiteX2" y="connsiteY2"/>
              </a:cxn>
              <a:cxn ang="0">
                <a:pos x="connsiteX3" y="connsiteY3"/>
              </a:cxn>
            </a:cxnLst>
            <a:rect l="l" t="t" r="r" b="b"/>
            <a:pathLst>
              <a:path w="322348" h="618186">
                <a:moveTo>
                  <a:pt x="51516" y="618186"/>
                </a:moveTo>
                <a:cubicBezTo>
                  <a:pt x="191037" y="412124"/>
                  <a:pt x="330558" y="206062"/>
                  <a:pt x="321972" y="103031"/>
                </a:cubicBezTo>
                <a:cubicBezTo>
                  <a:pt x="313386" y="0"/>
                  <a:pt x="0" y="0"/>
                  <a:pt x="0" y="0"/>
                </a:cubicBezTo>
                <a:lnTo>
                  <a:pt x="0" y="0"/>
                </a:lnTo>
              </a:path>
            </a:pathLst>
          </a:cu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p:cNvCxnSpPr/>
          <p:nvPr/>
        </p:nvCxnSpPr>
        <p:spPr>
          <a:xfrm>
            <a:off x="4191000" y="4725741"/>
            <a:ext cx="95991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216449" y="5238933"/>
            <a:ext cx="95991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63793" y="4725741"/>
            <a:ext cx="0" cy="5318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940273" y="4723884"/>
            <a:ext cx="0" cy="5318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714217" y="4725938"/>
            <a:ext cx="0" cy="5318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5996887" y="3537215"/>
            <a:ext cx="404884" cy="901521"/>
          </a:xfrm>
          <a:custGeom>
            <a:avLst/>
            <a:gdLst>
              <a:gd name="connsiteX0" fmla="*/ 404884 w 404884"/>
              <a:gd name="connsiteY0" fmla="*/ 901521 h 901521"/>
              <a:gd name="connsiteX1" fmla="*/ 18518 w 404884"/>
              <a:gd name="connsiteY1" fmla="*/ 540913 h 901521"/>
              <a:gd name="connsiteX2" fmla="*/ 57155 w 404884"/>
              <a:gd name="connsiteY2" fmla="*/ 0 h 901521"/>
              <a:gd name="connsiteX3" fmla="*/ 57155 w 404884"/>
              <a:gd name="connsiteY3" fmla="*/ 0 h 901521"/>
            </a:gdLst>
            <a:ahLst/>
            <a:cxnLst>
              <a:cxn ang="0">
                <a:pos x="connsiteX0" y="connsiteY0"/>
              </a:cxn>
              <a:cxn ang="0">
                <a:pos x="connsiteX1" y="connsiteY1"/>
              </a:cxn>
              <a:cxn ang="0">
                <a:pos x="connsiteX2" y="connsiteY2"/>
              </a:cxn>
              <a:cxn ang="0">
                <a:pos x="connsiteX3" y="connsiteY3"/>
              </a:cxn>
            </a:cxnLst>
            <a:rect l="l" t="t" r="r" b="b"/>
            <a:pathLst>
              <a:path w="404884" h="901521">
                <a:moveTo>
                  <a:pt x="404884" y="901521"/>
                </a:moveTo>
                <a:cubicBezTo>
                  <a:pt x="240678" y="796343"/>
                  <a:pt x="76473" y="691166"/>
                  <a:pt x="18518" y="540913"/>
                </a:cubicBezTo>
                <a:cubicBezTo>
                  <a:pt x="-39437" y="390659"/>
                  <a:pt x="57155" y="0"/>
                  <a:pt x="57155" y="0"/>
                </a:cubicBezTo>
                <a:lnTo>
                  <a:pt x="57155" y="0"/>
                </a:lnTo>
              </a:path>
            </a:pathLst>
          </a:cu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grpSp>
        <p:nvGrpSpPr>
          <p:cNvPr id="5" name="Group 4"/>
          <p:cNvGrpSpPr/>
          <p:nvPr/>
        </p:nvGrpSpPr>
        <p:grpSpPr>
          <a:xfrm>
            <a:off x="2543352" y="3131298"/>
            <a:ext cx="1037540" cy="1327991"/>
            <a:chOff x="3458260" y="3886200"/>
            <a:chExt cx="1037540" cy="1327991"/>
          </a:xfrm>
        </p:grpSpPr>
        <p:sp>
          <p:nvSpPr>
            <p:cNvPr id="93" name="Oval 92"/>
            <p:cNvSpPr/>
            <p:nvPr/>
          </p:nvSpPr>
          <p:spPr>
            <a:xfrm>
              <a:off x="3458260" y="3886200"/>
              <a:ext cx="304800" cy="2928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886303" y="4297381"/>
              <a:ext cx="304800" cy="2928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918021" y="4921299"/>
              <a:ext cx="304800" cy="2928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p:cNvCxnSpPr>
              <a:stCxn id="93" idx="5"/>
              <a:endCxn id="94" idx="0"/>
            </p:cNvCxnSpPr>
            <p:nvPr/>
          </p:nvCxnSpPr>
          <p:spPr>
            <a:xfrm>
              <a:off x="3718423" y="4136199"/>
              <a:ext cx="320280" cy="161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95" idx="0"/>
            </p:cNvCxnSpPr>
            <p:nvPr/>
          </p:nvCxnSpPr>
          <p:spPr>
            <a:xfrm>
              <a:off x="4018906" y="4602984"/>
              <a:ext cx="51515" cy="318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Freeform 97"/>
            <p:cNvSpPr/>
            <p:nvPr/>
          </p:nvSpPr>
          <p:spPr>
            <a:xfrm>
              <a:off x="4173452" y="4457188"/>
              <a:ext cx="322348" cy="618186"/>
            </a:xfrm>
            <a:custGeom>
              <a:avLst/>
              <a:gdLst>
                <a:gd name="connsiteX0" fmla="*/ 51516 w 322348"/>
                <a:gd name="connsiteY0" fmla="*/ 618186 h 618186"/>
                <a:gd name="connsiteX1" fmla="*/ 321972 w 322348"/>
                <a:gd name="connsiteY1" fmla="*/ 103031 h 618186"/>
                <a:gd name="connsiteX2" fmla="*/ 0 w 322348"/>
                <a:gd name="connsiteY2" fmla="*/ 0 h 618186"/>
                <a:gd name="connsiteX3" fmla="*/ 0 w 322348"/>
                <a:gd name="connsiteY3" fmla="*/ 0 h 618186"/>
              </a:gdLst>
              <a:ahLst/>
              <a:cxnLst>
                <a:cxn ang="0">
                  <a:pos x="connsiteX0" y="connsiteY0"/>
                </a:cxn>
                <a:cxn ang="0">
                  <a:pos x="connsiteX1" y="connsiteY1"/>
                </a:cxn>
                <a:cxn ang="0">
                  <a:pos x="connsiteX2" y="connsiteY2"/>
                </a:cxn>
                <a:cxn ang="0">
                  <a:pos x="connsiteX3" y="connsiteY3"/>
                </a:cxn>
              </a:cxnLst>
              <a:rect l="l" t="t" r="r" b="b"/>
              <a:pathLst>
                <a:path w="322348" h="618186">
                  <a:moveTo>
                    <a:pt x="51516" y="618186"/>
                  </a:moveTo>
                  <a:cubicBezTo>
                    <a:pt x="191037" y="412124"/>
                    <a:pt x="330558" y="206062"/>
                    <a:pt x="321972" y="103031"/>
                  </a:cubicBezTo>
                  <a:cubicBezTo>
                    <a:pt x="313386" y="0"/>
                    <a:pt x="0" y="0"/>
                    <a:pt x="0" y="0"/>
                  </a:cubicBezTo>
                  <a:lnTo>
                    <a:pt x="0" y="0"/>
                  </a:lnTo>
                </a:path>
              </a:pathLst>
            </a:cu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Freeform 100"/>
            <p:cNvSpPr/>
            <p:nvPr/>
          </p:nvSpPr>
          <p:spPr>
            <a:xfrm>
              <a:off x="3482149" y="4173828"/>
              <a:ext cx="404884" cy="901521"/>
            </a:xfrm>
            <a:custGeom>
              <a:avLst/>
              <a:gdLst>
                <a:gd name="connsiteX0" fmla="*/ 404884 w 404884"/>
                <a:gd name="connsiteY0" fmla="*/ 901521 h 901521"/>
                <a:gd name="connsiteX1" fmla="*/ 18518 w 404884"/>
                <a:gd name="connsiteY1" fmla="*/ 540913 h 901521"/>
                <a:gd name="connsiteX2" fmla="*/ 57155 w 404884"/>
                <a:gd name="connsiteY2" fmla="*/ 0 h 901521"/>
                <a:gd name="connsiteX3" fmla="*/ 57155 w 404884"/>
                <a:gd name="connsiteY3" fmla="*/ 0 h 901521"/>
              </a:gdLst>
              <a:ahLst/>
              <a:cxnLst>
                <a:cxn ang="0">
                  <a:pos x="connsiteX0" y="connsiteY0"/>
                </a:cxn>
                <a:cxn ang="0">
                  <a:pos x="connsiteX1" y="connsiteY1"/>
                </a:cxn>
                <a:cxn ang="0">
                  <a:pos x="connsiteX2" y="connsiteY2"/>
                </a:cxn>
                <a:cxn ang="0">
                  <a:pos x="connsiteX3" y="connsiteY3"/>
                </a:cxn>
              </a:cxnLst>
              <a:rect l="l" t="t" r="r" b="b"/>
              <a:pathLst>
                <a:path w="404884" h="901521">
                  <a:moveTo>
                    <a:pt x="404884" y="901521"/>
                  </a:moveTo>
                  <a:cubicBezTo>
                    <a:pt x="240678" y="796343"/>
                    <a:pt x="76473" y="691166"/>
                    <a:pt x="18518" y="540913"/>
                  </a:cubicBezTo>
                  <a:cubicBezTo>
                    <a:pt x="-39437" y="390659"/>
                    <a:pt x="57155" y="0"/>
                    <a:pt x="57155" y="0"/>
                  </a:cubicBezTo>
                  <a:lnTo>
                    <a:pt x="57155" y="0"/>
                  </a:lnTo>
                </a:path>
              </a:pathLst>
            </a:cu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cxnSp>
          <p:nvCxnSpPr>
            <p:cNvPr id="16" name="Straight Arrow Connector 15"/>
            <p:cNvCxnSpPr>
              <a:stCxn id="93" idx="4"/>
              <a:endCxn id="95" idx="1"/>
            </p:cNvCxnSpPr>
            <p:nvPr/>
          </p:nvCxnSpPr>
          <p:spPr>
            <a:xfrm>
              <a:off x="3610660" y="4179092"/>
              <a:ext cx="351998" cy="785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2" name="Straight Arrow Connector 71"/>
          <p:cNvCxnSpPr/>
          <p:nvPr/>
        </p:nvCxnSpPr>
        <p:spPr>
          <a:xfrm>
            <a:off x="2459970" y="4886409"/>
            <a:ext cx="6217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2820196" y="5268195"/>
            <a:ext cx="261506" cy="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3386561" y="5035276"/>
            <a:ext cx="261506" cy="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rot="16200000">
            <a:off x="5926732" y="4974384"/>
            <a:ext cx="609600" cy="461665"/>
            <a:chOff x="3048000" y="5468293"/>
            <a:chExt cx="609600" cy="461665"/>
          </a:xfrm>
        </p:grpSpPr>
        <p:sp>
          <p:nvSpPr>
            <p:cNvPr id="106" name="Freeform 11"/>
            <p:cNvSpPr>
              <a:spLocks/>
            </p:cNvSpPr>
            <p:nvPr/>
          </p:nvSpPr>
          <p:spPr bwMode="auto">
            <a:xfrm>
              <a:off x="3048000" y="5491163"/>
              <a:ext cx="609600" cy="304800"/>
            </a:xfrm>
            <a:custGeom>
              <a:avLst/>
              <a:gdLst>
                <a:gd name="T0" fmla="*/ 0 w 384"/>
                <a:gd name="T1" fmla="*/ 0 h 192"/>
                <a:gd name="T2" fmla="*/ 362902484 w 384"/>
                <a:gd name="T3" fmla="*/ 0 h 192"/>
                <a:gd name="T4" fmla="*/ 483870045 w 384"/>
                <a:gd name="T5" fmla="*/ 241935022 h 192"/>
                <a:gd name="T6" fmla="*/ 604837506 w 384"/>
                <a:gd name="T7" fmla="*/ 0 h 192"/>
                <a:gd name="T8" fmla="*/ 967740089 w 384"/>
                <a:gd name="T9" fmla="*/ 0 h 192"/>
                <a:gd name="T10" fmla="*/ 725804968 w 384"/>
                <a:gd name="T11" fmla="*/ 483870045 h 192"/>
                <a:gd name="T12" fmla="*/ 241935022 w 384"/>
                <a:gd name="T13" fmla="*/ 483870045 h 192"/>
                <a:gd name="T14" fmla="*/ 0 w 384"/>
                <a:gd name="T15" fmla="*/ 0 h 192"/>
                <a:gd name="T16" fmla="*/ 0 60000 65536"/>
                <a:gd name="T17" fmla="*/ 0 60000 65536"/>
                <a:gd name="T18" fmla="*/ 0 60000 65536"/>
                <a:gd name="T19" fmla="*/ 0 60000 65536"/>
                <a:gd name="T20" fmla="*/ 0 60000 65536"/>
                <a:gd name="T21" fmla="*/ 0 60000 65536"/>
                <a:gd name="T22" fmla="*/ 0 60000 65536"/>
                <a:gd name="T23" fmla="*/ 0 60000 65536"/>
                <a:gd name="T24" fmla="*/ 0 w 384"/>
                <a:gd name="T25" fmla="*/ 0 h 192"/>
                <a:gd name="T26" fmla="*/ 384 w 384"/>
                <a:gd name="T27" fmla="*/ 192 h 1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4" h="192">
                  <a:moveTo>
                    <a:pt x="0" y="0"/>
                  </a:moveTo>
                  <a:lnTo>
                    <a:pt x="144" y="0"/>
                  </a:lnTo>
                  <a:lnTo>
                    <a:pt x="192" y="96"/>
                  </a:lnTo>
                  <a:lnTo>
                    <a:pt x="240" y="0"/>
                  </a:lnTo>
                  <a:lnTo>
                    <a:pt x="384" y="0"/>
                  </a:lnTo>
                  <a:lnTo>
                    <a:pt x="288" y="192"/>
                  </a:lnTo>
                  <a:lnTo>
                    <a:pt x="96" y="192"/>
                  </a:lnTo>
                  <a:lnTo>
                    <a:pt x="0" y="0"/>
                  </a:lnTo>
                  <a:close/>
                </a:path>
              </a:pathLst>
            </a:custGeom>
            <a:solidFill>
              <a:srgbClr val="FFCCCC"/>
            </a:solidFill>
            <a:ln w="9525">
              <a:solidFill>
                <a:schemeClr val="tx1"/>
              </a:solidFill>
              <a:round/>
              <a:headEnd/>
              <a:tailEnd/>
            </a:ln>
          </p:spPr>
          <p:txBody>
            <a:bodyPr wrap="none" anchor="ctr"/>
            <a:lstStyle/>
            <a:p>
              <a:endParaRPr lang="en-US"/>
            </a:p>
          </p:txBody>
        </p:sp>
        <p:sp>
          <p:nvSpPr>
            <p:cNvPr id="107" name="Text Box 12"/>
            <p:cNvSpPr txBox="1">
              <a:spLocks noChangeArrowheads="1"/>
            </p:cNvSpPr>
            <p:nvPr/>
          </p:nvSpPr>
          <p:spPr bwMode="auto">
            <a:xfrm>
              <a:off x="3216274" y="5468293"/>
              <a:ext cx="300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dirty="0"/>
            </a:p>
          </p:txBody>
        </p:sp>
      </p:grpSp>
      <p:cxnSp>
        <p:nvCxnSpPr>
          <p:cNvPr id="108" name="Straight Arrow Connector 107"/>
          <p:cNvCxnSpPr/>
          <p:nvPr/>
        </p:nvCxnSpPr>
        <p:spPr>
          <a:xfrm>
            <a:off x="6317841" y="5207012"/>
            <a:ext cx="174319" cy="1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rot="16200000">
            <a:off x="6400697" y="5137642"/>
            <a:ext cx="609600" cy="461665"/>
            <a:chOff x="3048000" y="5468293"/>
            <a:chExt cx="609600" cy="461665"/>
          </a:xfrm>
        </p:grpSpPr>
        <p:sp>
          <p:nvSpPr>
            <p:cNvPr id="110" name="Freeform 11"/>
            <p:cNvSpPr>
              <a:spLocks/>
            </p:cNvSpPr>
            <p:nvPr/>
          </p:nvSpPr>
          <p:spPr bwMode="auto">
            <a:xfrm>
              <a:off x="3048000" y="5491163"/>
              <a:ext cx="609600" cy="304800"/>
            </a:xfrm>
            <a:custGeom>
              <a:avLst/>
              <a:gdLst>
                <a:gd name="T0" fmla="*/ 0 w 384"/>
                <a:gd name="T1" fmla="*/ 0 h 192"/>
                <a:gd name="T2" fmla="*/ 362902484 w 384"/>
                <a:gd name="T3" fmla="*/ 0 h 192"/>
                <a:gd name="T4" fmla="*/ 483870045 w 384"/>
                <a:gd name="T5" fmla="*/ 241935022 h 192"/>
                <a:gd name="T6" fmla="*/ 604837506 w 384"/>
                <a:gd name="T7" fmla="*/ 0 h 192"/>
                <a:gd name="T8" fmla="*/ 967740089 w 384"/>
                <a:gd name="T9" fmla="*/ 0 h 192"/>
                <a:gd name="T10" fmla="*/ 725804968 w 384"/>
                <a:gd name="T11" fmla="*/ 483870045 h 192"/>
                <a:gd name="T12" fmla="*/ 241935022 w 384"/>
                <a:gd name="T13" fmla="*/ 483870045 h 192"/>
                <a:gd name="T14" fmla="*/ 0 w 384"/>
                <a:gd name="T15" fmla="*/ 0 h 192"/>
                <a:gd name="T16" fmla="*/ 0 60000 65536"/>
                <a:gd name="T17" fmla="*/ 0 60000 65536"/>
                <a:gd name="T18" fmla="*/ 0 60000 65536"/>
                <a:gd name="T19" fmla="*/ 0 60000 65536"/>
                <a:gd name="T20" fmla="*/ 0 60000 65536"/>
                <a:gd name="T21" fmla="*/ 0 60000 65536"/>
                <a:gd name="T22" fmla="*/ 0 60000 65536"/>
                <a:gd name="T23" fmla="*/ 0 60000 65536"/>
                <a:gd name="T24" fmla="*/ 0 w 384"/>
                <a:gd name="T25" fmla="*/ 0 h 192"/>
                <a:gd name="T26" fmla="*/ 384 w 384"/>
                <a:gd name="T27" fmla="*/ 192 h 1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4" h="192">
                  <a:moveTo>
                    <a:pt x="0" y="0"/>
                  </a:moveTo>
                  <a:lnTo>
                    <a:pt x="144" y="0"/>
                  </a:lnTo>
                  <a:lnTo>
                    <a:pt x="192" y="96"/>
                  </a:lnTo>
                  <a:lnTo>
                    <a:pt x="240" y="0"/>
                  </a:lnTo>
                  <a:lnTo>
                    <a:pt x="384" y="0"/>
                  </a:lnTo>
                  <a:lnTo>
                    <a:pt x="288" y="192"/>
                  </a:lnTo>
                  <a:lnTo>
                    <a:pt x="96" y="192"/>
                  </a:lnTo>
                  <a:lnTo>
                    <a:pt x="0" y="0"/>
                  </a:lnTo>
                  <a:close/>
                </a:path>
              </a:pathLst>
            </a:custGeom>
            <a:solidFill>
              <a:srgbClr val="FFCCCC"/>
            </a:solidFill>
            <a:ln w="9525">
              <a:solidFill>
                <a:schemeClr val="tx1"/>
              </a:solidFill>
              <a:round/>
              <a:headEnd/>
              <a:tailEnd/>
            </a:ln>
          </p:spPr>
          <p:txBody>
            <a:bodyPr wrap="none" anchor="ctr"/>
            <a:lstStyle/>
            <a:p>
              <a:endParaRPr lang="en-US"/>
            </a:p>
          </p:txBody>
        </p:sp>
        <p:sp>
          <p:nvSpPr>
            <p:cNvPr id="111" name="Text Box 12"/>
            <p:cNvSpPr txBox="1">
              <a:spLocks noChangeArrowheads="1"/>
            </p:cNvSpPr>
            <p:nvPr/>
          </p:nvSpPr>
          <p:spPr bwMode="auto">
            <a:xfrm>
              <a:off x="3216274" y="5468293"/>
              <a:ext cx="300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dirty="0"/>
            </a:p>
          </p:txBody>
        </p:sp>
      </p:grpSp>
      <p:cxnSp>
        <p:nvCxnSpPr>
          <p:cNvPr id="112" name="Straight Arrow Connector 111"/>
          <p:cNvCxnSpPr/>
          <p:nvPr/>
        </p:nvCxnSpPr>
        <p:spPr>
          <a:xfrm>
            <a:off x="5890684" y="5574279"/>
            <a:ext cx="6217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6792205" y="5341743"/>
            <a:ext cx="2987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741327" y="5000355"/>
            <a:ext cx="2987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5741327" y="5387814"/>
            <a:ext cx="2987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 Box 9"/>
          <p:cNvSpPr txBox="1">
            <a:spLocks noChangeArrowheads="1"/>
          </p:cNvSpPr>
          <p:nvPr/>
        </p:nvSpPr>
        <p:spPr bwMode="auto">
          <a:xfrm>
            <a:off x="1490720" y="2012744"/>
            <a:ext cx="80006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ts val="100"/>
              </a:spcBef>
              <a:spcAft>
                <a:spcPts val="100"/>
              </a:spcAft>
            </a:pPr>
            <a:r>
              <a:rPr lang="en-US" sz="2800" i="1" dirty="0" smtClean="0">
                <a:latin typeface="Arial" panose="020B0604020202020204" pitchFamily="34" charset="0"/>
              </a:rPr>
              <a:t>Input</a:t>
            </a:r>
            <a:r>
              <a:rPr lang="en-US" sz="2800" i="1" dirty="0" smtClean="0">
                <a:latin typeface="Arial" panose="020B0604020202020204" pitchFamily="34" charset="0"/>
                <a:sym typeface="Wingdings" panose="05000000000000000000" pitchFamily="2" charset="2"/>
              </a:rPr>
              <a:t> </a:t>
            </a:r>
            <a:r>
              <a:rPr lang="en-US" sz="2800" i="1" dirty="0" smtClean="0">
                <a:latin typeface="Arial" panose="020B0604020202020204" pitchFamily="34" charset="0"/>
              </a:rPr>
              <a:t>Parse() </a:t>
            </a:r>
            <a:r>
              <a:rPr lang="en-US" sz="2800" i="1" dirty="0">
                <a:latin typeface="Arial" panose="020B0604020202020204" pitchFamily="34" charset="0"/>
                <a:sym typeface="Wingdings" panose="05000000000000000000" pitchFamily="2" charset="2"/>
              </a:rPr>
              <a:t> </a:t>
            </a:r>
            <a:r>
              <a:rPr lang="en-US" sz="2800" i="1" dirty="0" smtClean="0">
                <a:latin typeface="Arial" panose="020B0604020202020204" pitchFamily="34" charset="0"/>
                <a:sym typeface="Wingdings" panose="05000000000000000000" pitchFamily="2" charset="2"/>
              </a:rPr>
              <a:t>Update()  Output</a:t>
            </a:r>
            <a:endParaRPr lang="en-US" sz="2800" i="1" dirty="0">
              <a:latin typeface="Arial" panose="020B0604020202020204" pitchFamily="34" charset="0"/>
            </a:endParaRPr>
          </a:p>
        </p:txBody>
      </p:sp>
      <p:sp>
        <p:nvSpPr>
          <p:cNvPr id="82" name="Right Arrow 81"/>
          <p:cNvSpPr/>
          <p:nvPr/>
        </p:nvSpPr>
        <p:spPr>
          <a:xfrm>
            <a:off x="8031418" y="4876800"/>
            <a:ext cx="401735" cy="18653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7305560" y="5057688"/>
            <a:ext cx="1762240" cy="400110"/>
          </a:xfrm>
          <a:prstGeom prst="rect">
            <a:avLst/>
          </a:prstGeom>
          <a:noFill/>
        </p:spPr>
        <p:txBody>
          <a:bodyPr wrap="square" rtlCol="0">
            <a:spAutoFit/>
          </a:bodyPr>
          <a:lstStyle/>
          <a:p>
            <a:r>
              <a:rPr lang="en-US" sz="2000" dirty="0" err="1" smtClean="0"/>
              <a:t>OutputPacket</a:t>
            </a:r>
            <a:endParaRPr lang="en-US" sz="2000" dirty="0"/>
          </a:p>
        </p:txBody>
      </p:sp>
      <p:sp>
        <p:nvSpPr>
          <p:cNvPr id="84" name="Right Arrow 83"/>
          <p:cNvSpPr/>
          <p:nvPr/>
        </p:nvSpPr>
        <p:spPr>
          <a:xfrm>
            <a:off x="1274212" y="4696908"/>
            <a:ext cx="401735" cy="18653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609600" y="4933890"/>
            <a:ext cx="1762240" cy="400110"/>
          </a:xfrm>
          <a:prstGeom prst="rect">
            <a:avLst/>
          </a:prstGeom>
          <a:noFill/>
        </p:spPr>
        <p:txBody>
          <a:bodyPr wrap="square" rtlCol="0">
            <a:spAutoFit/>
          </a:bodyPr>
          <a:lstStyle/>
          <a:p>
            <a:r>
              <a:rPr lang="en-US" sz="2000" dirty="0" err="1" smtClean="0"/>
              <a:t>InputPacket</a:t>
            </a:r>
            <a:endParaRPr lang="en-US" sz="2000" dirty="0"/>
          </a:p>
        </p:txBody>
      </p:sp>
      <p:sp>
        <p:nvSpPr>
          <p:cNvPr id="64" name="TextBox 63"/>
          <p:cNvSpPr txBox="1"/>
          <p:nvPr/>
        </p:nvSpPr>
        <p:spPr>
          <a:xfrm>
            <a:off x="4810876" y="2971279"/>
            <a:ext cx="1296691" cy="461665"/>
          </a:xfrm>
          <a:prstGeom prst="rect">
            <a:avLst/>
          </a:prstGeom>
          <a:noFill/>
        </p:spPr>
        <p:txBody>
          <a:bodyPr wrap="square" rtlCol="0">
            <a:spAutoFit/>
          </a:bodyPr>
          <a:lstStyle/>
          <a:p>
            <a:r>
              <a:rPr lang="en-US" sz="2400" dirty="0" smtClean="0"/>
              <a:t>HLS</a:t>
            </a:r>
            <a:endParaRPr lang="en-US" sz="2400" dirty="0"/>
          </a:p>
        </p:txBody>
      </p:sp>
    </p:spTree>
    <p:extLst>
      <p:ext uri="{BB962C8B-B14F-4D97-AF65-F5344CB8AC3E}">
        <p14:creationId xmlns:p14="http://schemas.microsoft.com/office/powerpoint/2010/main" val="2311694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67933" y="76200"/>
            <a:ext cx="8229600" cy="738633"/>
          </a:xfrm>
          <a:prstGeom prst="rect">
            <a:avLst/>
          </a:prstGeom>
        </p:spPr>
        <p:txBody>
          <a:bodyPr lIns="91425" tIns="91425" rIns="91425" bIns="91425" anchor="b" anchorCtr="0">
            <a:spAutoFit/>
          </a:bodyPr>
          <a:lstStyle/>
          <a:p>
            <a:pPr>
              <a:buNone/>
            </a:pPr>
            <a:r>
              <a:rPr lang="x-none" dirty="0"/>
              <a:t>Targeted </a:t>
            </a:r>
            <a:r>
              <a:rPr lang="en-US" dirty="0"/>
              <a:t>A</a:t>
            </a:r>
            <a:r>
              <a:rPr lang="x-none" dirty="0" smtClean="0"/>
              <a:t>pplications </a:t>
            </a:r>
            <a:endParaRPr lang="x-none" dirty="0"/>
          </a:p>
        </p:txBody>
      </p:sp>
      <p:sp>
        <p:nvSpPr>
          <p:cNvPr id="95" name="Shape 95"/>
          <p:cNvSpPr txBox="1">
            <a:spLocks noGrp="1"/>
          </p:cNvSpPr>
          <p:nvPr>
            <p:ph type="body" idx="1"/>
          </p:nvPr>
        </p:nvSpPr>
        <p:spPr>
          <a:xfrm>
            <a:off x="152400" y="1138535"/>
            <a:ext cx="8714705" cy="4991080"/>
          </a:xfrm>
          <a:prstGeom prst="rect">
            <a:avLst/>
          </a:prstGeom>
        </p:spPr>
        <p:txBody>
          <a:bodyPr wrap="square" lIns="91425" tIns="91425" rIns="91425" bIns="91425" anchor="t" anchorCtr="0">
            <a:spAutoFit/>
          </a:bodyPr>
          <a:lstStyle/>
          <a:p>
            <a:pPr marL="457200" lvl="0" indent="-419100" rtl="0">
              <a:buClr>
                <a:srgbClr val="000000"/>
              </a:buClr>
              <a:buSzPct val="208333"/>
              <a:buFont typeface="Arial"/>
              <a:buChar char="•"/>
            </a:pPr>
            <a:r>
              <a:rPr lang="x-none" sz="2400" dirty="0" smtClean="0"/>
              <a:t>Networking</a:t>
            </a:r>
            <a:endParaRPr lang="en-US" sz="2400" dirty="0" smtClean="0"/>
          </a:p>
          <a:p>
            <a:pPr marL="857250" lvl="1" indent="-419100">
              <a:buFont typeface="Courier New" panose="02070309020205020404" pitchFamily="49" charset="0"/>
              <a:buChar char="o"/>
            </a:pPr>
            <a:r>
              <a:rPr lang="en-US" dirty="0"/>
              <a:t>I</a:t>
            </a:r>
            <a:r>
              <a:rPr lang="x-none" dirty="0"/>
              <a:t>Pv4/IPv6 routing, MPLS switching </a:t>
            </a:r>
            <a:endParaRPr lang="en-US" dirty="0"/>
          </a:p>
          <a:p>
            <a:pPr marL="457200" lvl="0" indent="-419100" rtl="0">
              <a:buClr>
                <a:srgbClr val="000000"/>
              </a:buClr>
              <a:buSzPct val="208333"/>
              <a:buFont typeface="Arial"/>
              <a:buChar char="•"/>
            </a:pPr>
            <a:r>
              <a:rPr lang="en-US" sz="2400" dirty="0" smtClean="0"/>
              <a:t>Big data </a:t>
            </a:r>
            <a:r>
              <a:rPr lang="x-none" sz="2400" dirty="0" smtClean="0"/>
              <a:t>applications </a:t>
            </a:r>
            <a:endParaRPr lang="en-US" sz="2400" dirty="0" smtClean="0"/>
          </a:p>
          <a:p>
            <a:pPr marL="857250" lvl="1" indent="-419100">
              <a:buFont typeface="Courier New" panose="02070309020205020404" pitchFamily="49" charset="0"/>
              <a:buChar char="o"/>
            </a:pPr>
            <a:r>
              <a:rPr lang="x-none" dirty="0"/>
              <a:t>Memcached, </a:t>
            </a:r>
            <a:r>
              <a:rPr lang="en-US" dirty="0" smtClean="0"/>
              <a:t>distributed </a:t>
            </a:r>
            <a:r>
              <a:rPr lang="x-none" dirty="0" smtClean="0"/>
              <a:t>K</a:t>
            </a:r>
            <a:r>
              <a:rPr lang="en-US" dirty="0"/>
              <a:t>-</a:t>
            </a:r>
            <a:r>
              <a:rPr lang="x-none" dirty="0" smtClean="0"/>
              <a:t>means</a:t>
            </a:r>
            <a:r>
              <a:rPr lang="en-US" dirty="0" smtClean="0"/>
              <a:t>, distributed </a:t>
            </a:r>
            <a:r>
              <a:rPr lang="x-none" dirty="0" smtClean="0"/>
              <a:t>Page</a:t>
            </a:r>
            <a:r>
              <a:rPr lang="en-US" dirty="0"/>
              <a:t>R</a:t>
            </a:r>
            <a:r>
              <a:rPr lang="x-none" dirty="0"/>
              <a:t>ank</a:t>
            </a:r>
          </a:p>
          <a:p>
            <a:pPr>
              <a:buSzPct val="200000"/>
            </a:pPr>
            <a:r>
              <a:rPr lang="en-US" sz="2400" dirty="0"/>
              <a:t>C</a:t>
            </a:r>
            <a:r>
              <a:rPr lang="x-none" sz="2400" dirty="0" smtClean="0"/>
              <a:t>ommon characteristic</a:t>
            </a:r>
            <a:r>
              <a:rPr lang="en-US" sz="2400" dirty="0" smtClean="0"/>
              <a:t>s</a:t>
            </a:r>
            <a:endParaRPr lang="x-none" sz="2400" dirty="0" smtClean="0"/>
          </a:p>
          <a:p>
            <a:pPr marL="914400" lvl="0" indent="-419100" rtl="0">
              <a:buClr>
                <a:srgbClr val="000000"/>
              </a:buClr>
              <a:buSzPct val="100000"/>
              <a:buFont typeface="Courier New" panose="02070309020205020404" pitchFamily="49" charset="0"/>
              <a:buChar char="o"/>
            </a:pPr>
            <a:r>
              <a:rPr lang="en-US" sz="2400" dirty="0" smtClean="0"/>
              <a:t>Network intensive</a:t>
            </a:r>
          </a:p>
          <a:p>
            <a:pPr marL="914400" lvl="0" indent="-419100" rtl="0">
              <a:buClr>
                <a:srgbClr val="000000"/>
              </a:buClr>
              <a:buSzPct val="100000"/>
              <a:buFont typeface="Courier New" panose="02070309020205020404" pitchFamily="49" charset="0"/>
              <a:buChar char="o"/>
            </a:pPr>
            <a:r>
              <a:rPr lang="en-US" sz="2400" dirty="0" smtClean="0"/>
              <a:t>Data parallel e.g., packet, request</a:t>
            </a:r>
          </a:p>
          <a:p>
            <a:pPr marL="914400" indent="-419100">
              <a:buSzPct val="100000"/>
              <a:buFont typeface="Courier New" panose="02070309020205020404" pitchFamily="49" charset="0"/>
              <a:buChar char="o"/>
            </a:pPr>
            <a:r>
              <a:rPr lang="en-US" sz="2400" dirty="0"/>
              <a:t>Access to shared global memory </a:t>
            </a:r>
            <a:endParaRPr lang="x-none" sz="2400" dirty="0"/>
          </a:p>
          <a:p>
            <a:pPr marL="914400" lvl="0" indent="-419100" rtl="0">
              <a:buClr>
                <a:srgbClr val="000000"/>
              </a:buClr>
              <a:buSzPct val="100000"/>
              <a:buFont typeface="Courier New" panose="02070309020205020404" pitchFamily="49" charset="0"/>
              <a:buChar char="o"/>
            </a:pPr>
            <a:r>
              <a:rPr lang="x-none" sz="2400" dirty="0" smtClean="0"/>
              <a:t>Irregular </a:t>
            </a:r>
            <a:r>
              <a:rPr lang="en-US" sz="2400" dirty="0" smtClean="0"/>
              <a:t>c</a:t>
            </a:r>
            <a:r>
              <a:rPr lang="x-none" sz="2400" dirty="0" smtClean="0"/>
              <a:t>ontrol</a:t>
            </a:r>
            <a:r>
              <a:rPr lang="en-US" sz="2400" dirty="0" smtClean="0"/>
              <a:t> flow</a:t>
            </a:r>
          </a:p>
          <a:p>
            <a:pPr marL="914400" lvl="0" indent="-419100" rtl="0">
              <a:buClr>
                <a:srgbClr val="000000"/>
              </a:buClr>
              <a:buSzPct val="100000"/>
              <a:buFont typeface="Courier New" panose="02070309020205020404" pitchFamily="49" charset="0"/>
              <a:buChar char="o"/>
            </a:pPr>
            <a:r>
              <a:rPr lang="en-US" sz="2400" dirty="0" smtClean="0"/>
              <a:t>Random m</a:t>
            </a:r>
            <a:r>
              <a:rPr lang="x-none" sz="2400" dirty="0" smtClean="0"/>
              <a:t>emory access</a:t>
            </a:r>
            <a:endParaRPr lang="en-US" sz="2400" dirty="0" smtClean="0"/>
          </a:p>
          <a:p>
            <a:endParaRPr lang="x-none" sz="2400" dirty="0"/>
          </a:p>
        </p:txBody>
      </p:sp>
      <p:sp>
        <p:nvSpPr>
          <p:cNvPr id="2" name="Slide Number Placeholder 1"/>
          <p:cNvSpPr>
            <a:spLocks noGrp="1"/>
          </p:cNvSpPr>
          <p:nvPr>
            <p:ph type="sldNum" sz="quarter" idx="10"/>
          </p:nvPr>
        </p:nvSpPr>
        <p:spPr/>
        <p:txBody>
          <a:bodyPr/>
          <a:lstStyle/>
          <a:p>
            <a:fld id="{8AB9F5D9-A55A-4736-91E9-19D5FD05D249}" type="slidenum">
              <a:rPr lang="en-US" smtClean="0"/>
              <a:t>5</a:t>
            </a:fld>
            <a:endParaRPr lang="en-US" dirty="0"/>
          </a:p>
        </p:txBody>
      </p:sp>
    </p:spTree>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456025"/>
          </a:xfrm>
        </p:spPr>
        <p:txBody>
          <a:bodyPr/>
          <a:lstStyle/>
          <a:p>
            <a:r>
              <a:rPr lang="en-US" dirty="0" smtClean="0"/>
              <a:t>SDF Module Selection / Transformation</a:t>
            </a:r>
            <a:endParaRPr lang="en-US" dirty="0"/>
          </a:p>
        </p:txBody>
      </p:sp>
      <p:sp>
        <p:nvSpPr>
          <p:cNvPr id="4" name="Slide Number Placeholder 3"/>
          <p:cNvSpPr>
            <a:spLocks noGrp="1"/>
          </p:cNvSpPr>
          <p:nvPr>
            <p:ph type="sldNum" sz="quarter" idx="10"/>
          </p:nvPr>
        </p:nvSpPr>
        <p:spPr>
          <a:xfrm>
            <a:off x="7219950" y="6356350"/>
            <a:ext cx="2057400" cy="365125"/>
          </a:xfrm>
        </p:spPr>
        <p:txBody>
          <a:bodyPr/>
          <a:lstStyle/>
          <a:p>
            <a:fld id="{8AB9F5D9-A55A-4736-91E9-19D5FD05D249}" type="slidenum">
              <a:rPr lang="en-US" smtClean="0"/>
              <a:t>50</a:t>
            </a:fld>
            <a:endParaRPr lang="en-US" dirty="0"/>
          </a:p>
        </p:txBody>
      </p:sp>
      <p:sp>
        <p:nvSpPr>
          <p:cNvPr id="8" name="Rectangle 7"/>
          <p:cNvSpPr/>
          <p:nvPr/>
        </p:nvSpPr>
        <p:spPr>
          <a:xfrm>
            <a:off x="2209800" y="3049124"/>
            <a:ext cx="2048814"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4580586" y="3048000"/>
            <a:ext cx="2048814"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8" idx="3"/>
            <a:endCxn id="88" idx="1"/>
          </p:cNvCxnSpPr>
          <p:nvPr/>
        </p:nvCxnSpPr>
        <p:spPr>
          <a:xfrm flipV="1">
            <a:off x="4258614" y="3314700"/>
            <a:ext cx="321972" cy="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1475823" y="3282315"/>
            <a:ext cx="6939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1904999" y="5349077"/>
            <a:ext cx="1972801"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Arrow Connector 102"/>
          <p:cNvCxnSpPr>
            <a:stCxn id="100" idx="3"/>
            <a:endCxn id="32" idx="1"/>
          </p:cNvCxnSpPr>
          <p:nvPr/>
        </p:nvCxnSpPr>
        <p:spPr>
          <a:xfrm>
            <a:off x="3877800" y="5615777"/>
            <a:ext cx="647660" cy="380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1371600" y="5614653"/>
            <a:ext cx="516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17" idx="3"/>
          </p:cNvCxnSpPr>
          <p:nvPr/>
        </p:nvCxnSpPr>
        <p:spPr>
          <a:xfrm>
            <a:off x="6629400" y="5104327"/>
            <a:ext cx="673310" cy="432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4540607" y="4837627"/>
            <a:ext cx="2088793"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Arrow Connector 117"/>
          <p:cNvCxnSpPr>
            <a:stCxn id="100" idx="3"/>
            <a:endCxn id="117" idx="1"/>
          </p:cNvCxnSpPr>
          <p:nvPr/>
        </p:nvCxnSpPr>
        <p:spPr>
          <a:xfrm flipV="1">
            <a:off x="3877800" y="5104327"/>
            <a:ext cx="662807" cy="511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V="1">
            <a:off x="6644546" y="5536338"/>
            <a:ext cx="658164" cy="5190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7302710" y="5536338"/>
            <a:ext cx="516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426702" y="5423079"/>
            <a:ext cx="45719"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2703383" y="5423079"/>
            <a:ext cx="45719"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2973625" y="5423079"/>
            <a:ext cx="45719"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3307081" y="5423079"/>
            <a:ext cx="45719"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828236" y="3665848"/>
            <a:ext cx="3420414" cy="954107"/>
          </a:xfrm>
          <a:prstGeom prst="rect">
            <a:avLst/>
          </a:prstGeom>
          <a:noFill/>
        </p:spPr>
        <p:txBody>
          <a:bodyPr wrap="square" rtlCol="0">
            <a:spAutoFit/>
          </a:bodyPr>
          <a:lstStyle/>
          <a:p>
            <a:r>
              <a:rPr lang="en-US" sz="2800" dirty="0" smtClean="0"/>
              <a:t>Integer linear </a:t>
            </a:r>
            <a:r>
              <a:rPr lang="en-US" sz="2800" dirty="0"/>
              <a:t>p</a:t>
            </a:r>
            <a:r>
              <a:rPr lang="en-US" sz="2800" dirty="0" smtClean="0"/>
              <a:t>rogramming solver</a:t>
            </a:r>
            <a:endParaRPr lang="en-US" sz="2800" dirty="0"/>
          </a:p>
        </p:txBody>
      </p:sp>
      <p:sp>
        <p:nvSpPr>
          <p:cNvPr id="3" name="Down Arrow 2"/>
          <p:cNvSpPr/>
          <p:nvPr/>
        </p:nvSpPr>
        <p:spPr>
          <a:xfrm>
            <a:off x="3991646" y="3776449"/>
            <a:ext cx="762000" cy="875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295400" y="1005616"/>
            <a:ext cx="7269217" cy="2677656"/>
          </a:xfrm>
          <a:prstGeom prst="rect">
            <a:avLst/>
          </a:prstGeom>
          <a:noFill/>
        </p:spPr>
        <p:txBody>
          <a:bodyPr wrap="square" rtlCol="0">
            <a:spAutoFit/>
          </a:bodyPr>
          <a:lstStyle/>
          <a:p>
            <a:r>
              <a:rPr lang="en-US" sz="2800" dirty="0" smtClean="0"/>
              <a:t>Synchronous Data-Flow</a:t>
            </a:r>
          </a:p>
          <a:p>
            <a:pPr marL="457200" lvl="1" indent="-457200">
              <a:buFont typeface="Arial" panose="020B0604020202020204" pitchFamily="34" charset="0"/>
              <a:buChar char="•"/>
            </a:pPr>
            <a:r>
              <a:rPr lang="en-US" sz="2800" dirty="0" smtClean="0"/>
              <a:t>No side-effect</a:t>
            </a:r>
          </a:p>
          <a:p>
            <a:pPr marL="457200" lvl="1" indent="-457200">
              <a:buFont typeface="Arial" panose="020B0604020202020204" pitchFamily="34" charset="0"/>
              <a:buChar char="•"/>
            </a:pPr>
            <a:r>
              <a:rPr lang="en-US" sz="2800" dirty="0" smtClean="0"/>
              <a:t>Constant delay for computation nodes</a:t>
            </a:r>
          </a:p>
          <a:p>
            <a:pPr marL="457200" lvl="1" indent="-457200">
              <a:buFont typeface="Arial" panose="020B0604020202020204" pitchFamily="34" charset="0"/>
              <a:buChar char="•"/>
            </a:pPr>
            <a:r>
              <a:rPr lang="en-US" sz="2800" dirty="0" smtClean="0"/>
              <a:t>Predetermined number of in/out tokens</a:t>
            </a:r>
          </a:p>
          <a:p>
            <a:pPr marL="457200" lvl="1" indent="-457200">
              <a:buFont typeface="Arial" panose="020B0604020202020204" pitchFamily="34" charset="0"/>
              <a:buChar char="•"/>
            </a:pPr>
            <a:endParaRPr lang="en-US" sz="2800" dirty="0" smtClean="0"/>
          </a:p>
          <a:p>
            <a:endParaRPr lang="en-US" sz="2800" dirty="0"/>
          </a:p>
        </p:txBody>
      </p:sp>
      <p:sp>
        <p:nvSpPr>
          <p:cNvPr id="32" name="Rectangle 31"/>
          <p:cNvSpPr/>
          <p:nvPr/>
        </p:nvSpPr>
        <p:spPr>
          <a:xfrm>
            <a:off x="4525460" y="5729552"/>
            <a:ext cx="2119086"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Box 9"/>
          <p:cNvSpPr txBox="1">
            <a:spLocks noChangeArrowheads="1"/>
          </p:cNvSpPr>
          <p:nvPr/>
        </p:nvSpPr>
        <p:spPr bwMode="auto">
          <a:xfrm>
            <a:off x="2485132" y="3026904"/>
            <a:ext cx="80006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ts val="100"/>
              </a:spcBef>
              <a:spcAft>
                <a:spcPts val="100"/>
              </a:spcAft>
            </a:pPr>
            <a:r>
              <a:rPr lang="en-US" sz="2800" i="1" dirty="0" smtClean="0">
                <a:latin typeface="Arial" panose="020B0604020202020204" pitchFamily="34" charset="0"/>
              </a:rPr>
              <a:t>Parse              Update</a:t>
            </a:r>
            <a:endParaRPr lang="en-US" sz="2800" i="1" dirty="0">
              <a:latin typeface="Arial" panose="020B0604020202020204" pitchFamily="34" charset="0"/>
            </a:endParaRPr>
          </a:p>
        </p:txBody>
      </p:sp>
      <p:cxnSp>
        <p:nvCxnSpPr>
          <p:cNvPr id="33" name="Straight Arrow Connector 32"/>
          <p:cNvCxnSpPr/>
          <p:nvPr/>
        </p:nvCxnSpPr>
        <p:spPr>
          <a:xfrm>
            <a:off x="6633886" y="3326548"/>
            <a:ext cx="6939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0820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Accelerators Flexibility Challenge</a:t>
            </a:r>
            <a:endParaRPr lang="en-US" dirty="0"/>
          </a:p>
        </p:txBody>
      </p:sp>
      <p:sp>
        <p:nvSpPr>
          <p:cNvPr id="4" name="Slide Number Placeholder 3"/>
          <p:cNvSpPr>
            <a:spLocks noGrp="1"/>
          </p:cNvSpPr>
          <p:nvPr>
            <p:ph type="sldNum" sz="quarter" idx="10"/>
          </p:nvPr>
        </p:nvSpPr>
        <p:spPr/>
        <p:txBody>
          <a:bodyPr/>
          <a:lstStyle/>
          <a:p>
            <a:fld id="{8AB9F5D9-A55A-4736-91E9-19D5FD05D249}" type="slidenum">
              <a:rPr lang="en-US" smtClean="0"/>
              <a:t>51</a:t>
            </a:fld>
            <a:endParaRPr lang="en-US" dirty="0"/>
          </a:p>
        </p:txBody>
      </p:sp>
      <p:graphicFrame>
        <p:nvGraphicFramePr>
          <p:cNvPr id="5" name="Chart 4"/>
          <p:cNvGraphicFramePr>
            <a:graphicFrameLocks/>
          </p:cNvGraphicFramePr>
          <p:nvPr>
            <p:extLst>
              <p:ext uri="{D42A27DB-BD31-4B8C-83A1-F6EECF244321}">
                <p14:modId xmlns:p14="http://schemas.microsoft.com/office/powerpoint/2010/main" val="3986786697"/>
              </p:ext>
            </p:extLst>
          </p:nvPr>
        </p:nvGraphicFramePr>
        <p:xfrm>
          <a:off x="533400" y="1600200"/>
          <a:ext cx="6938963" cy="4024312"/>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Arrow Connector 6"/>
          <p:cNvCxnSpPr/>
          <p:nvPr/>
        </p:nvCxnSpPr>
        <p:spPr>
          <a:xfrm>
            <a:off x="6629401" y="2497955"/>
            <a:ext cx="0" cy="232418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rot="16200000">
            <a:off x="5236636" y="3468139"/>
            <a:ext cx="2442628" cy="369332"/>
          </a:xfrm>
          <a:prstGeom prst="rect">
            <a:avLst/>
          </a:prstGeom>
          <a:noFill/>
        </p:spPr>
        <p:txBody>
          <a:bodyPr wrap="square" rtlCol="0">
            <a:spAutoFit/>
          </a:bodyPr>
          <a:lstStyle/>
          <a:p>
            <a:pPr algn="ctr"/>
            <a:r>
              <a:rPr lang="en-US" sz="1800" dirty="0" smtClean="0"/>
              <a:t>Merit of specialization</a:t>
            </a:r>
            <a:endParaRPr lang="en-US" sz="1800" dirty="0"/>
          </a:p>
        </p:txBody>
      </p:sp>
      <p:cxnSp>
        <p:nvCxnSpPr>
          <p:cNvPr id="9" name="Straight Arrow Connector 8"/>
          <p:cNvCxnSpPr/>
          <p:nvPr/>
        </p:nvCxnSpPr>
        <p:spPr>
          <a:xfrm>
            <a:off x="5730164" y="2547027"/>
            <a:ext cx="0" cy="150863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4543093" y="3084620"/>
            <a:ext cx="2133600" cy="369332"/>
          </a:xfrm>
          <a:prstGeom prst="rect">
            <a:avLst/>
          </a:prstGeom>
          <a:noFill/>
        </p:spPr>
        <p:txBody>
          <a:bodyPr wrap="square" rtlCol="0">
            <a:spAutoFit/>
          </a:bodyPr>
          <a:lstStyle/>
          <a:p>
            <a:pPr algn="ctr"/>
            <a:r>
              <a:rPr lang="en-US" sz="1800" dirty="0" smtClean="0"/>
              <a:t>FPGA TAX</a:t>
            </a:r>
            <a:endParaRPr lang="en-US" sz="1800" dirty="0"/>
          </a:p>
        </p:txBody>
      </p:sp>
      <p:sp>
        <p:nvSpPr>
          <p:cNvPr id="13" name="TextBox 12"/>
          <p:cNvSpPr txBox="1"/>
          <p:nvPr/>
        </p:nvSpPr>
        <p:spPr>
          <a:xfrm>
            <a:off x="990600" y="5739739"/>
            <a:ext cx="7200900" cy="738664"/>
          </a:xfrm>
          <a:prstGeom prst="rect">
            <a:avLst/>
          </a:prstGeom>
          <a:noFill/>
        </p:spPr>
        <p:txBody>
          <a:bodyPr wrap="square" rtlCol="0">
            <a:spAutoFit/>
          </a:bodyPr>
          <a:lstStyle/>
          <a:p>
            <a:r>
              <a:rPr lang="en-US" dirty="0" smtClean="0">
                <a:solidFill>
                  <a:srgbClr val="FF0000"/>
                </a:solidFill>
              </a:rPr>
              <a:t>The energy efficiency of twelve different  designs published in ISSCC conferences (ISCA keynote 2012 – Justin </a:t>
            </a:r>
            <a:r>
              <a:rPr lang="en-US" dirty="0" err="1" smtClean="0">
                <a:solidFill>
                  <a:srgbClr val="FF0000"/>
                </a:solidFill>
              </a:rPr>
              <a:t>Rattner</a:t>
            </a:r>
            <a:r>
              <a:rPr lang="en-US" dirty="0" smtClean="0">
                <a:solidFill>
                  <a:srgbClr val="FF0000"/>
                </a:solidFill>
              </a:rPr>
              <a:t>)</a:t>
            </a:r>
          </a:p>
          <a:p>
            <a:r>
              <a:rPr lang="en-US" dirty="0" smtClean="0">
                <a:solidFill>
                  <a:schemeClr val="accent2"/>
                </a:solidFill>
              </a:rPr>
              <a:t>Projected energy efficiency on FPGA substrate (not a real data) </a:t>
            </a:r>
            <a:endParaRPr lang="en-US" dirty="0">
              <a:solidFill>
                <a:schemeClr val="accent2"/>
              </a:solidFill>
            </a:endParaRPr>
          </a:p>
        </p:txBody>
      </p:sp>
      <p:sp>
        <p:nvSpPr>
          <p:cNvPr id="16" name="Right Arrow 15"/>
          <p:cNvSpPr/>
          <p:nvPr/>
        </p:nvSpPr>
        <p:spPr>
          <a:xfrm>
            <a:off x="3098543" y="1920369"/>
            <a:ext cx="1447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7000" y="1600200"/>
            <a:ext cx="2310886" cy="369332"/>
          </a:xfrm>
          <a:prstGeom prst="rect">
            <a:avLst/>
          </a:prstGeom>
          <a:noFill/>
        </p:spPr>
        <p:txBody>
          <a:bodyPr wrap="square" rtlCol="0">
            <a:spAutoFit/>
          </a:bodyPr>
          <a:lstStyle/>
          <a:p>
            <a:pPr algn="ctr"/>
            <a:r>
              <a:rPr lang="en-US" sz="1800" dirty="0" smtClean="0"/>
              <a:t>More specialization </a:t>
            </a:r>
            <a:endParaRPr lang="en-US" sz="1800" dirty="0"/>
          </a:p>
        </p:txBody>
      </p:sp>
      <p:sp>
        <p:nvSpPr>
          <p:cNvPr id="18" name="TextBox 17"/>
          <p:cNvSpPr txBox="1"/>
          <p:nvPr/>
        </p:nvSpPr>
        <p:spPr>
          <a:xfrm>
            <a:off x="2869943" y="5386805"/>
            <a:ext cx="1676400" cy="400110"/>
          </a:xfrm>
          <a:prstGeom prst="rect">
            <a:avLst/>
          </a:prstGeom>
          <a:noFill/>
        </p:spPr>
        <p:txBody>
          <a:bodyPr wrap="square" rtlCol="0">
            <a:spAutoFit/>
          </a:bodyPr>
          <a:lstStyle/>
          <a:p>
            <a:r>
              <a:rPr lang="en-US" sz="2000" dirty="0" smtClean="0"/>
              <a:t>ASIP/DSP</a:t>
            </a:r>
            <a:endParaRPr lang="en-US" sz="2000" dirty="0"/>
          </a:p>
        </p:txBody>
      </p:sp>
      <p:sp>
        <p:nvSpPr>
          <p:cNvPr id="19" name="TextBox 18"/>
          <p:cNvSpPr txBox="1"/>
          <p:nvPr/>
        </p:nvSpPr>
        <p:spPr>
          <a:xfrm>
            <a:off x="5753822" y="5404701"/>
            <a:ext cx="1676400" cy="400110"/>
          </a:xfrm>
          <a:prstGeom prst="rect">
            <a:avLst/>
          </a:prstGeom>
          <a:noFill/>
        </p:spPr>
        <p:txBody>
          <a:bodyPr wrap="square" rtlCol="0">
            <a:spAutoFit/>
          </a:bodyPr>
          <a:lstStyle/>
          <a:p>
            <a:r>
              <a:rPr lang="en-US" sz="2000" dirty="0" smtClean="0"/>
              <a:t>ASIC</a:t>
            </a:r>
            <a:endParaRPr lang="en-US" sz="2000" dirty="0"/>
          </a:p>
        </p:txBody>
      </p:sp>
      <p:sp>
        <p:nvSpPr>
          <p:cNvPr id="22" name="Freeform 21"/>
          <p:cNvSpPr/>
          <p:nvPr/>
        </p:nvSpPr>
        <p:spPr>
          <a:xfrm>
            <a:off x="2317724" y="3666052"/>
            <a:ext cx="4727619" cy="1393238"/>
          </a:xfrm>
          <a:custGeom>
            <a:avLst/>
            <a:gdLst>
              <a:gd name="connsiteX0" fmla="*/ 4803819 w 4803819"/>
              <a:gd name="connsiteY0" fmla="*/ 0 h 1159099"/>
              <a:gd name="connsiteX1" fmla="*/ 4340180 w 4803819"/>
              <a:gd name="connsiteY1" fmla="*/ 154547 h 1159099"/>
              <a:gd name="connsiteX2" fmla="*/ 3052293 w 4803819"/>
              <a:gd name="connsiteY2" fmla="*/ 386366 h 1159099"/>
              <a:gd name="connsiteX3" fmla="*/ 2601532 w 4803819"/>
              <a:gd name="connsiteY3" fmla="*/ 631065 h 1159099"/>
              <a:gd name="connsiteX4" fmla="*/ 1725769 w 4803819"/>
              <a:gd name="connsiteY4" fmla="*/ 875764 h 1159099"/>
              <a:gd name="connsiteX5" fmla="*/ 1287887 w 4803819"/>
              <a:gd name="connsiteY5" fmla="*/ 759854 h 1159099"/>
              <a:gd name="connsiteX6" fmla="*/ 927279 w 4803819"/>
              <a:gd name="connsiteY6" fmla="*/ 1043189 h 1159099"/>
              <a:gd name="connsiteX7" fmla="*/ 399245 w 4803819"/>
              <a:gd name="connsiteY7" fmla="*/ 1120462 h 1159099"/>
              <a:gd name="connsiteX8" fmla="*/ 0 w 4803819"/>
              <a:gd name="connsiteY8" fmla="*/ 1159099 h 115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3819" h="1159099">
                <a:moveTo>
                  <a:pt x="4803819" y="0"/>
                </a:moveTo>
                <a:lnTo>
                  <a:pt x="4340180" y="154547"/>
                </a:lnTo>
                <a:lnTo>
                  <a:pt x="3052293" y="386366"/>
                </a:lnTo>
                <a:lnTo>
                  <a:pt x="2601532" y="631065"/>
                </a:lnTo>
                <a:lnTo>
                  <a:pt x="1725769" y="875764"/>
                </a:lnTo>
                <a:lnTo>
                  <a:pt x="1287887" y="759854"/>
                </a:lnTo>
                <a:lnTo>
                  <a:pt x="927279" y="1043189"/>
                </a:lnTo>
                <a:lnTo>
                  <a:pt x="399245" y="1120462"/>
                </a:lnTo>
                <a:lnTo>
                  <a:pt x="0" y="1159099"/>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2943188" y="2503384"/>
            <a:ext cx="2310886" cy="646331"/>
            <a:chOff x="2949453" y="2593741"/>
            <a:chExt cx="2310886" cy="646331"/>
          </a:xfrm>
        </p:grpSpPr>
        <p:sp>
          <p:nvSpPr>
            <p:cNvPr id="26" name="TextBox 25"/>
            <p:cNvSpPr txBox="1"/>
            <p:nvPr/>
          </p:nvSpPr>
          <p:spPr>
            <a:xfrm>
              <a:off x="2949453" y="2593741"/>
              <a:ext cx="2310886" cy="646331"/>
            </a:xfrm>
            <a:prstGeom prst="rect">
              <a:avLst/>
            </a:prstGeom>
            <a:noFill/>
          </p:spPr>
          <p:txBody>
            <a:bodyPr wrap="square" rtlCol="0">
              <a:spAutoFit/>
            </a:bodyPr>
            <a:lstStyle/>
            <a:p>
              <a:r>
                <a:rPr lang="en-US" sz="1800" dirty="0" smtClean="0"/>
                <a:t>Quantity</a:t>
              </a:r>
            </a:p>
            <a:p>
              <a:r>
                <a:rPr lang="en-US" sz="1800" dirty="0"/>
                <a:t>A</a:t>
              </a:r>
              <a:r>
                <a:rPr lang="en-US" sz="1800" dirty="0" smtClean="0"/>
                <a:t>pplication changes</a:t>
              </a:r>
            </a:p>
          </p:txBody>
        </p:sp>
        <p:grpSp>
          <p:nvGrpSpPr>
            <p:cNvPr id="30" name="Group 29"/>
            <p:cNvGrpSpPr/>
            <p:nvPr/>
          </p:nvGrpSpPr>
          <p:grpSpPr>
            <a:xfrm>
              <a:off x="2949453" y="2620326"/>
              <a:ext cx="0" cy="619746"/>
              <a:chOff x="2949453" y="2620326"/>
              <a:chExt cx="0" cy="619746"/>
            </a:xfrm>
          </p:grpSpPr>
          <p:cxnSp>
            <p:nvCxnSpPr>
              <p:cNvPr id="28" name="Straight Arrow Connector 27"/>
              <p:cNvCxnSpPr/>
              <p:nvPr/>
            </p:nvCxnSpPr>
            <p:spPr>
              <a:xfrm flipV="1">
                <a:off x="2949453" y="2620326"/>
                <a:ext cx="0" cy="242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2949453" y="2997096"/>
                <a:ext cx="0" cy="24297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cxnSp>
        <p:nvCxnSpPr>
          <p:cNvPr id="12" name="Straight Arrow Connector 11"/>
          <p:cNvCxnSpPr/>
          <p:nvPr/>
        </p:nvCxnSpPr>
        <p:spPr>
          <a:xfrm>
            <a:off x="2343482" y="4143303"/>
            <a:ext cx="0" cy="91598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358981" y="3638563"/>
            <a:ext cx="4686362" cy="50474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Right Brace 2"/>
          <p:cNvSpPr/>
          <p:nvPr/>
        </p:nvSpPr>
        <p:spPr>
          <a:xfrm>
            <a:off x="7086600" y="3446682"/>
            <a:ext cx="209550" cy="132248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7383918" y="3481583"/>
            <a:ext cx="1975180" cy="1323439"/>
          </a:xfrm>
          <a:prstGeom prst="rect">
            <a:avLst/>
          </a:prstGeom>
          <a:noFill/>
        </p:spPr>
        <p:txBody>
          <a:bodyPr wrap="square" rtlCol="0">
            <a:spAutoFit/>
          </a:bodyPr>
          <a:lstStyle/>
          <a:p>
            <a:r>
              <a:rPr lang="en-US" sz="2000" dirty="0" smtClean="0">
                <a:solidFill>
                  <a:srgbClr val="FF0000"/>
                </a:solidFill>
              </a:rPr>
              <a:t>FPGA-based accelerators? (for the target applications)</a:t>
            </a:r>
            <a:endParaRPr lang="en-US" sz="2000" dirty="0">
              <a:solidFill>
                <a:srgbClr val="FF0000"/>
              </a:solidFill>
            </a:endParaRPr>
          </a:p>
        </p:txBody>
      </p:sp>
      <p:sp>
        <p:nvSpPr>
          <p:cNvPr id="15" name="Left Brace 14"/>
          <p:cNvSpPr/>
          <p:nvPr/>
        </p:nvSpPr>
        <p:spPr>
          <a:xfrm rot="16200000">
            <a:off x="3454123" y="4080098"/>
            <a:ext cx="175136" cy="236541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Left Brace 31"/>
          <p:cNvSpPr/>
          <p:nvPr/>
        </p:nvSpPr>
        <p:spPr>
          <a:xfrm rot="16200000">
            <a:off x="6029769" y="4120150"/>
            <a:ext cx="152257" cy="2333376"/>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3594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22" grpId="0" animBg="1"/>
      <p:bldP spid="3" grpId="0" animBg="1"/>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Gorilla++ is not?</a:t>
            </a:r>
            <a:endParaRPr lang="en-US" dirty="0"/>
          </a:p>
        </p:txBody>
      </p:sp>
      <p:sp>
        <p:nvSpPr>
          <p:cNvPr id="3" name="Text Placeholder 2"/>
          <p:cNvSpPr>
            <a:spLocks noGrp="1"/>
          </p:cNvSpPr>
          <p:nvPr>
            <p:ph type="body" idx="1"/>
          </p:nvPr>
        </p:nvSpPr>
        <p:spPr>
          <a:xfrm>
            <a:off x="533400" y="1359621"/>
            <a:ext cx="8229600" cy="4967700"/>
          </a:xfrm>
        </p:spPr>
        <p:txBody>
          <a:bodyPr/>
          <a:lstStyle/>
          <a:p>
            <a:r>
              <a:rPr lang="en-US" dirty="0" smtClean="0"/>
              <a:t>A new model of computation</a:t>
            </a:r>
          </a:p>
          <a:p>
            <a:pPr lvl="1"/>
            <a:r>
              <a:rPr lang="en-US" dirty="0" smtClean="0"/>
              <a:t>Communicating Sequential Processes (CSPs)</a:t>
            </a:r>
          </a:p>
          <a:p>
            <a:pPr lvl="1"/>
            <a:r>
              <a:rPr lang="en-US" dirty="0" smtClean="0"/>
              <a:t> </a:t>
            </a:r>
          </a:p>
          <a:p>
            <a:r>
              <a:rPr lang="en-US" dirty="0" smtClean="0"/>
              <a:t>Dead-lock free</a:t>
            </a:r>
          </a:p>
        </p:txBody>
      </p:sp>
      <p:sp>
        <p:nvSpPr>
          <p:cNvPr id="4" name="Slide Number Placeholder 3"/>
          <p:cNvSpPr>
            <a:spLocks noGrp="1"/>
          </p:cNvSpPr>
          <p:nvPr>
            <p:ph type="sldNum" sz="quarter" idx="10"/>
          </p:nvPr>
        </p:nvSpPr>
        <p:spPr/>
        <p:txBody>
          <a:bodyPr/>
          <a:lstStyle/>
          <a:p>
            <a:fld id="{8AB9F5D9-A55A-4736-91E9-19D5FD05D249}" type="slidenum">
              <a:rPr lang="en-US" smtClean="0"/>
              <a:t>52</a:t>
            </a:fld>
            <a:endParaRPr lang="en-US" dirty="0"/>
          </a:p>
        </p:txBody>
      </p:sp>
    </p:spTree>
    <p:extLst>
      <p:ext uri="{BB962C8B-B14F-4D97-AF65-F5344CB8AC3E}">
        <p14:creationId xmlns:p14="http://schemas.microsoft.com/office/powerpoint/2010/main" val="35892484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Accelerator Substrates</a:t>
            </a:r>
            <a:endParaRPr lang="en-US" dirty="0"/>
          </a:p>
        </p:txBody>
      </p:sp>
      <p:sp>
        <p:nvSpPr>
          <p:cNvPr id="3" name="Text Placeholder 2"/>
          <p:cNvSpPr>
            <a:spLocks noGrp="1"/>
          </p:cNvSpPr>
          <p:nvPr>
            <p:ph type="body" idx="1"/>
          </p:nvPr>
        </p:nvSpPr>
        <p:spPr>
          <a:xfrm>
            <a:off x="457200" y="943981"/>
            <a:ext cx="8229600" cy="6142619"/>
          </a:xfrm>
        </p:spPr>
        <p:txBody>
          <a:bodyPr/>
          <a:lstStyle/>
          <a:p>
            <a:r>
              <a:rPr lang="en-US" sz="3200" dirty="0" smtClean="0"/>
              <a:t>ASIC accelerator</a:t>
            </a:r>
          </a:p>
          <a:p>
            <a:pPr lvl="1"/>
            <a:r>
              <a:rPr lang="en-US" dirty="0"/>
              <a:t>L</a:t>
            </a:r>
            <a:r>
              <a:rPr lang="en-US" dirty="0" smtClean="0"/>
              <a:t>arge market size </a:t>
            </a:r>
          </a:p>
          <a:p>
            <a:pPr lvl="1"/>
            <a:r>
              <a:rPr lang="en-US" dirty="0"/>
              <a:t>W</a:t>
            </a:r>
            <a:r>
              <a:rPr lang="en-US" dirty="0" smtClean="0"/>
              <a:t>ell established standard and protocol</a:t>
            </a:r>
          </a:p>
          <a:p>
            <a:r>
              <a:rPr lang="en-US" sz="3200" dirty="0" smtClean="0"/>
              <a:t>ASIP accelerator</a:t>
            </a:r>
          </a:p>
          <a:p>
            <a:pPr lvl="1"/>
            <a:r>
              <a:rPr lang="en-US" dirty="0" smtClean="0"/>
              <a:t>Can handle application changes </a:t>
            </a:r>
          </a:p>
          <a:p>
            <a:pPr lvl="1"/>
            <a:r>
              <a:rPr lang="en-US" dirty="0" smtClean="0"/>
              <a:t>Same substrate for different applications</a:t>
            </a:r>
          </a:p>
          <a:p>
            <a:r>
              <a:rPr lang="en-US" sz="3200" dirty="0" smtClean="0"/>
              <a:t>FPGA accelerator?</a:t>
            </a:r>
          </a:p>
          <a:p>
            <a:pPr lvl="1"/>
            <a:r>
              <a:rPr lang="en-US" dirty="0" smtClean="0"/>
              <a:t>Less efficient than ASIC (FPGA overhead)</a:t>
            </a:r>
          </a:p>
          <a:p>
            <a:pPr lvl="1"/>
            <a:r>
              <a:rPr lang="en-US" dirty="0" smtClean="0"/>
              <a:t>Hard to program</a:t>
            </a:r>
          </a:p>
          <a:p>
            <a:pPr lvl="1"/>
            <a:r>
              <a:rPr lang="en-US" dirty="0" smtClean="0"/>
              <a:t>Fully flexible</a:t>
            </a:r>
            <a:r>
              <a:rPr lang="en-US" dirty="0"/>
              <a:t> </a:t>
            </a:r>
          </a:p>
          <a:p>
            <a:pPr lvl="2"/>
            <a:r>
              <a:rPr lang="en-US" dirty="0" smtClean="0"/>
              <a:t>application changes</a:t>
            </a:r>
          </a:p>
          <a:p>
            <a:pPr lvl="2"/>
            <a:r>
              <a:rPr lang="en-US" dirty="0" smtClean="0"/>
              <a:t>smaller market size</a:t>
            </a:r>
          </a:p>
        </p:txBody>
      </p:sp>
      <p:sp>
        <p:nvSpPr>
          <p:cNvPr id="4" name="Slide Number Placeholder 3"/>
          <p:cNvSpPr>
            <a:spLocks noGrp="1"/>
          </p:cNvSpPr>
          <p:nvPr>
            <p:ph type="sldNum" sz="quarter" idx="10"/>
          </p:nvPr>
        </p:nvSpPr>
        <p:spPr/>
        <p:txBody>
          <a:bodyPr/>
          <a:lstStyle/>
          <a:p>
            <a:fld id="{8AB9F5D9-A55A-4736-91E9-19D5FD05D249}" type="slidenum">
              <a:rPr lang="en-US" smtClean="0"/>
              <a:t>53</a:t>
            </a:fld>
            <a:endParaRPr lang="en-US" dirty="0"/>
          </a:p>
        </p:txBody>
      </p:sp>
    </p:spTree>
    <p:extLst>
      <p:ext uri="{BB962C8B-B14F-4D97-AF65-F5344CB8AC3E}">
        <p14:creationId xmlns:p14="http://schemas.microsoft.com/office/powerpoint/2010/main" val="10128519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FPGA-based Accelerators</a:t>
            </a:r>
            <a:endParaRPr lang="en-US" dirty="0"/>
          </a:p>
        </p:txBody>
      </p:sp>
      <p:sp>
        <p:nvSpPr>
          <p:cNvPr id="4" name="Slide Number Placeholder 3"/>
          <p:cNvSpPr>
            <a:spLocks noGrp="1"/>
          </p:cNvSpPr>
          <p:nvPr>
            <p:ph type="sldNum" sz="quarter" idx="10"/>
          </p:nvPr>
        </p:nvSpPr>
        <p:spPr/>
        <p:txBody>
          <a:bodyPr/>
          <a:lstStyle/>
          <a:p>
            <a:fld id="{8AB9F5D9-A55A-4736-91E9-19D5FD05D249}" type="slidenum">
              <a:rPr lang="en-US" smtClean="0"/>
              <a:t>54</a:t>
            </a:fld>
            <a:endParaRPr lang="en-US" dirty="0"/>
          </a:p>
        </p:txBody>
      </p:sp>
      <p:sp>
        <p:nvSpPr>
          <p:cNvPr id="5" name="TextBox 4"/>
          <p:cNvSpPr txBox="1"/>
          <p:nvPr/>
        </p:nvSpPr>
        <p:spPr>
          <a:xfrm>
            <a:off x="285750" y="2819400"/>
            <a:ext cx="8858250" cy="1384995"/>
          </a:xfrm>
          <a:prstGeom prst="rect">
            <a:avLst/>
          </a:prstGeom>
          <a:noFill/>
        </p:spPr>
        <p:txBody>
          <a:bodyPr wrap="square" rtlCol="0">
            <a:spAutoFit/>
          </a:bodyPr>
          <a:lstStyle/>
          <a:p>
            <a:r>
              <a:rPr lang="en-US" sz="2800" dirty="0" smtClean="0">
                <a:solidFill>
                  <a:schemeClr val="tx1"/>
                </a:solidFill>
              </a:rPr>
              <a:t>What if the merit of specialization &gt; FPGA overhead?</a:t>
            </a:r>
          </a:p>
          <a:p>
            <a:endParaRPr lang="en-US" sz="2800" dirty="0">
              <a:solidFill>
                <a:schemeClr val="tx1"/>
              </a:solidFill>
            </a:endParaRPr>
          </a:p>
          <a:p>
            <a:r>
              <a:rPr lang="en-US" sz="2800" dirty="0" smtClean="0">
                <a:solidFill>
                  <a:schemeClr val="tx1"/>
                </a:solidFill>
              </a:rPr>
              <a:t>What if we can program the FPGAs like software?</a:t>
            </a:r>
            <a:endParaRPr lang="en-US" sz="2800" dirty="0">
              <a:solidFill>
                <a:schemeClr val="tx1"/>
              </a:solidFill>
            </a:endParaRPr>
          </a:p>
        </p:txBody>
      </p:sp>
    </p:spTree>
    <p:extLst>
      <p:ext uri="{BB962C8B-B14F-4D97-AF65-F5344CB8AC3E}">
        <p14:creationId xmlns:p14="http://schemas.microsoft.com/office/powerpoint/2010/main" val="27170252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3612"/>
            <a:ext cx="9906000" cy="456025"/>
          </a:xfrm>
        </p:spPr>
        <p:txBody>
          <a:bodyPr/>
          <a:lstStyle/>
          <a:p>
            <a:r>
              <a:rPr lang="en-US" dirty="0" smtClean="0"/>
              <a:t>Iterative Micro-architecture Refinement </a:t>
            </a:r>
            <a:endParaRPr lang="en-US" dirty="0"/>
          </a:p>
        </p:txBody>
      </p:sp>
      <p:sp>
        <p:nvSpPr>
          <p:cNvPr id="3" name="Text Placeholder 2"/>
          <p:cNvSpPr>
            <a:spLocks noGrp="1"/>
          </p:cNvSpPr>
          <p:nvPr>
            <p:ph type="body" idx="1"/>
          </p:nvPr>
        </p:nvSpPr>
        <p:spPr>
          <a:xfrm>
            <a:off x="228600" y="1152363"/>
            <a:ext cx="8763000" cy="4967700"/>
          </a:xfrm>
        </p:spPr>
        <p:txBody>
          <a:bodyPr/>
          <a:lstStyle/>
          <a:p>
            <a:r>
              <a:rPr lang="en-US" dirty="0" smtClean="0"/>
              <a:t>A set of generic predefined rules</a:t>
            </a:r>
          </a:p>
          <a:p>
            <a:r>
              <a:rPr lang="en-US" dirty="0" smtClean="0"/>
              <a:t>Work on the graph of compositions</a:t>
            </a:r>
          </a:p>
          <a:p>
            <a:r>
              <a:rPr lang="en-US" dirty="0" smtClean="0"/>
              <a:t>Look at the components performance counters</a:t>
            </a:r>
          </a:p>
          <a:p>
            <a:pPr lvl="1"/>
            <a:r>
              <a:rPr lang="en-US" dirty="0" smtClean="0"/>
              <a:t>Templates hide some performance counters in the design</a:t>
            </a:r>
          </a:p>
          <a:p>
            <a:r>
              <a:rPr lang="en-US" dirty="0" smtClean="0"/>
              <a:t>Find potential bottleneck / source of inefficiency</a:t>
            </a:r>
          </a:p>
          <a:p>
            <a:pPr marL="0" indent="0">
              <a:buNone/>
            </a:pPr>
            <a:endParaRPr lang="en-US" dirty="0" smtClean="0"/>
          </a:p>
          <a:p>
            <a:r>
              <a:rPr lang="en-US" dirty="0" smtClean="0"/>
              <a:t>Change parameters and/or</a:t>
            </a:r>
          </a:p>
          <a:p>
            <a:r>
              <a:rPr lang="en-US" dirty="0" smtClean="0"/>
              <a:t>Rewrite the graph of compositions</a:t>
            </a:r>
          </a:p>
          <a:p>
            <a:pPr marL="0" indent="0">
              <a:buNone/>
            </a:pPr>
            <a:endParaRPr lang="en-US" dirty="0"/>
          </a:p>
        </p:txBody>
      </p:sp>
      <p:sp>
        <p:nvSpPr>
          <p:cNvPr id="4" name="Slide Number Placeholder 3"/>
          <p:cNvSpPr>
            <a:spLocks noGrp="1"/>
          </p:cNvSpPr>
          <p:nvPr>
            <p:ph type="sldNum" sz="quarter" idx="10"/>
          </p:nvPr>
        </p:nvSpPr>
        <p:spPr/>
        <p:txBody>
          <a:bodyPr/>
          <a:lstStyle/>
          <a:p>
            <a:fld id="{8AB9F5D9-A55A-4736-91E9-19D5FD05D249}" type="slidenum">
              <a:rPr lang="en-US" smtClean="0"/>
              <a:t>55</a:t>
            </a:fld>
            <a:endParaRPr lang="en-US" dirty="0"/>
          </a:p>
        </p:txBody>
      </p:sp>
    </p:spTree>
    <p:extLst>
      <p:ext uri="{BB962C8B-B14F-4D97-AF65-F5344CB8AC3E}">
        <p14:creationId xmlns:p14="http://schemas.microsoft.com/office/powerpoint/2010/main" val="27773958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453612"/>
            <a:ext cx="8553450" cy="456025"/>
          </a:xfrm>
        </p:spPr>
        <p:txBody>
          <a:bodyPr/>
          <a:lstStyle/>
          <a:p>
            <a:r>
              <a:rPr lang="en-US" dirty="0" smtClean="0"/>
              <a:t>Gorilla++ Programming Environment</a:t>
            </a:r>
            <a:endParaRPr lang="en-US" dirty="0"/>
          </a:p>
        </p:txBody>
      </p:sp>
      <p:sp>
        <p:nvSpPr>
          <p:cNvPr id="3" name="Text Placeholder 2"/>
          <p:cNvSpPr>
            <a:spLocks noGrp="1"/>
          </p:cNvSpPr>
          <p:nvPr>
            <p:ph type="body" idx="1"/>
          </p:nvPr>
        </p:nvSpPr>
        <p:spPr>
          <a:xfrm>
            <a:off x="285750" y="1152363"/>
            <a:ext cx="8858250" cy="4967700"/>
          </a:xfrm>
        </p:spPr>
        <p:txBody>
          <a:bodyPr/>
          <a:lstStyle/>
          <a:p>
            <a:r>
              <a:rPr lang="en-US" dirty="0" smtClean="0"/>
              <a:t>Concise programming model</a:t>
            </a:r>
          </a:p>
          <a:p>
            <a:pPr lvl="1"/>
            <a:r>
              <a:rPr lang="en-US" dirty="0" smtClean="0"/>
              <a:t>Engine template</a:t>
            </a:r>
          </a:p>
          <a:p>
            <a:pPr lvl="1"/>
            <a:r>
              <a:rPr lang="en-US" dirty="0" smtClean="0"/>
              <a:t>Composition functions</a:t>
            </a:r>
          </a:p>
          <a:p>
            <a:r>
              <a:rPr lang="en-US" dirty="0" smtClean="0"/>
              <a:t>Engine compiler</a:t>
            </a:r>
          </a:p>
          <a:p>
            <a:pPr lvl="1"/>
            <a:r>
              <a:rPr lang="en-US" dirty="0" smtClean="0"/>
              <a:t>Accepts stylized C code</a:t>
            </a:r>
          </a:p>
          <a:p>
            <a:pPr lvl="1"/>
            <a:r>
              <a:rPr lang="en-US" dirty="0" smtClean="0"/>
              <a:t>Written using ANTLR</a:t>
            </a:r>
          </a:p>
          <a:p>
            <a:r>
              <a:rPr lang="en-US" dirty="0" smtClean="0"/>
              <a:t>Composition functions</a:t>
            </a:r>
          </a:p>
          <a:p>
            <a:pPr lvl="1"/>
            <a:r>
              <a:rPr lang="en-US" dirty="0" smtClean="0"/>
              <a:t>Accepts Chisel code</a:t>
            </a:r>
          </a:p>
          <a:p>
            <a:pPr lvl="1"/>
            <a:r>
              <a:rPr lang="en-US" dirty="0" smtClean="0"/>
              <a:t>Written in Chisel/</a:t>
            </a:r>
            <a:r>
              <a:rPr lang="en-US" dirty="0" err="1" smtClean="0"/>
              <a:t>Scala</a:t>
            </a:r>
            <a:endParaRPr lang="en-US" dirty="0" smtClean="0"/>
          </a:p>
          <a:p>
            <a:pPr lvl="2"/>
            <a:r>
              <a:rPr lang="en-US" dirty="0" smtClean="0"/>
              <a:t>Object-oriented</a:t>
            </a:r>
          </a:p>
          <a:p>
            <a:pPr lvl="2"/>
            <a:r>
              <a:rPr lang="en-US" dirty="0" smtClean="0"/>
              <a:t>Functional</a:t>
            </a:r>
          </a:p>
        </p:txBody>
      </p:sp>
      <p:sp>
        <p:nvSpPr>
          <p:cNvPr id="4" name="Slide Number Placeholder 3"/>
          <p:cNvSpPr>
            <a:spLocks noGrp="1"/>
          </p:cNvSpPr>
          <p:nvPr>
            <p:ph type="sldNum" sz="quarter" idx="10"/>
          </p:nvPr>
        </p:nvSpPr>
        <p:spPr/>
        <p:txBody>
          <a:bodyPr/>
          <a:lstStyle/>
          <a:p>
            <a:fld id="{8AB9F5D9-A55A-4736-91E9-19D5FD05D249}" type="slidenum">
              <a:rPr lang="en-US" smtClean="0"/>
              <a:t>56</a:t>
            </a:fld>
            <a:endParaRPr lang="en-US" dirty="0"/>
          </a:p>
        </p:txBody>
      </p:sp>
    </p:spTree>
    <p:extLst>
      <p:ext uri="{BB962C8B-B14F-4D97-AF65-F5344CB8AC3E}">
        <p14:creationId xmlns:p14="http://schemas.microsoft.com/office/powerpoint/2010/main" val="4700709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177085" y="47576"/>
            <a:ext cx="9144000" cy="738633"/>
          </a:xfrm>
          <a:prstGeom prst="rect">
            <a:avLst/>
          </a:prstGeom>
        </p:spPr>
        <p:txBody>
          <a:bodyPr wrap="square" lIns="91425" tIns="91425" rIns="91425" bIns="91425" anchor="b" anchorCtr="0">
            <a:spAutoFit/>
          </a:bodyPr>
          <a:lstStyle/>
          <a:p>
            <a:pPr lvl="0" rtl="0">
              <a:buNone/>
            </a:pPr>
            <a:r>
              <a:rPr lang="en-US" dirty="0" smtClean="0"/>
              <a:t>Programming an Engine </a:t>
            </a:r>
            <a:endParaRPr lang="x-none" dirty="0"/>
          </a:p>
        </p:txBody>
      </p:sp>
      <p:sp>
        <p:nvSpPr>
          <p:cNvPr id="245" name="Shape 245"/>
          <p:cNvSpPr/>
          <p:nvPr/>
        </p:nvSpPr>
        <p:spPr>
          <a:xfrm>
            <a:off x="3072602" y="1752600"/>
            <a:ext cx="2587199" cy="492412"/>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en-US" sz="2000" dirty="0" smtClean="0"/>
              <a:t>Engine</a:t>
            </a:r>
            <a:endParaRPr lang="x-none" sz="2000" dirty="0"/>
          </a:p>
        </p:txBody>
      </p:sp>
      <p:cxnSp>
        <p:nvCxnSpPr>
          <p:cNvPr id="36" name="Straight Arrow Connector 35"/>
          <p:cNvCxnSpPr/>
          <p:nvPr/>
        </p:nvCxnSpPr>
        <p:spPr>
          <a:xfrm flipV="1">
            <a:off x="3627002" y="2275790"/>
            <a:ext cx="1" cy="815070"/>
          </a:xfrm>
          <a:prstGeom prst="straightConnector1">
            <a:avLst/>
          </a:prstGeom>
          <a:ln w="60325" cmpd="sng">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026803" y="2024060"/>
            <a:ext cx="1045799" cy="0"/>
          </a:xfrm>
          <a:prstGeom prst="straightConnector1">
            <a:avLst/>
          </a:prstGeom>
          <a:ln w="60325"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659801" y="2024060"/>
            <a:ext cx="1045799" cy="0"/>
          </a:xfrm>
          <a:prstGeom prst="straightConnector1">
            <a:avLst/>
          </a:prstGeom>
          <a:ln w="60325"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227202" y="2275790"/>
            <a:ext cx="1" cy="815070"/>
          </a:xfrm>
          <a:prstGeom prst="straightConnector1">
            <a:avLst/>
          </a:prstGeom>
          <a:ln w="60325" cmpd="sng">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931802" y="2683325"/>
            <a:ext cx="990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331602" y="1752600"/>
            <a:ext cx="152400" cy="119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5989202" y="1752600"/>
            <a:ext cx="152400" cy="1190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0"/>
          </p:nvPr>
        </p:nvSpPr>
        <p:spPr/>
        <p:txBody>
          <a:bodyPr/>
          <a:lstStyle/>
          <a:p>
            <a:fld id="{8AB9F5D9-A55A-4736-91E9-19D5FD05D249}" type="slidenum">
              <a:rPr lang="en-US" smtClean="0"/>
              <a:t>57</a:t>
            </a:fld>
            <a:endParaRPr lang="en-US" dirty="0"/>
          </a:p>
        </p:txBody>
      </p:sp>
      <p:sp>
        <p:nvSpPr>
          <p:cNvPr id="3" name="TextBox 2"/>
          <p:cNvSpPr txBox="1"/>
          <p:nvPr/>
        </p:nvSpPr>
        <p:spPr>
          <a:xfrm>
            <a:off x="914400" y="3243600"/>
            <a:ext cx="8382000" cy="3477875"/>
          </a:xfrm>
          <a:prstGeom prst="rect">
            <a:avLst/>
          </a:prstGeom>
          <a:noFill/>
        </p:spPr>
        <p:txBody>
          <a:bodyPr wrap="square" rtlCol="0">
            <a:spAutoFit/>
          </a:bodyPr>
          <a:lstStyle/>
          <a:p>
            <a:r>
              <a:rPr lang="en-US" sz="2000" dirty="0"/>
              <a:t>Functionality = “IPv4HeaderProcessing.c”</a:t>
            </a:r>
          </a:p>
          <a:p>
            <a:r>
              <a:rPr lang="en-US" sz="2000" dirty="0" smtClean="0"/>
              <a:t>MicroArchType = MultiThreaded</a:t>
            </a:r>
          </a:p>
          <a:p>
            <a:r>
              <a:rPr lang="en-US" sz="2000" dirty="0" smtClean="0"/>
              <a:t>InputType = PacketHeader_t</a:t>
            </a:r>
          </a:p>
          <a:p>
            <a:r>
              <a:rPr lang="en-US" sz="2000" dirty="0" smtClean="0"/>
              <a:t>OutputType = PacketHeader_t</a:t>
            </a:r>
          </a:p>
          <a:p>
            <a:r>
              <a:rPr lang="en-US" sz="2000" dirty="0" smtClean="0"/>
              <a:t>Offloads = [lookup1, lookup2]</a:t>
            </a:r>
          </a:p>
          <a:p>
            <a:r>
              <a:rPr lang="en-US" sz="2000" dirty="0" smtClean="0"/>
              <a:t>NumOfThreads = 2</a:t>
            </a:r>
          </a:p>
          <a:p>
            <a:r>
              <a:rPr lang="en-US" sz="2000" dirty="0" smtClean="0"/>
              <a:t>Scheduler= RoundRobin</a:t>
            </a:r>
          </a:p>
          <a:p>
            <a:r>
              <a:rPr lang="en-US" sz="2000" dirty="0" smtClean="0"/>
              <a:t>InputStyle = MemoryMapped</a:t>
            </a:r>
          </a:p>
          <a:p>
            <a:r>
              <a:rPr lang="en-US" sz="2000" dirty="0" smtClean="0"/>
              <a:t>ConcurrentSafe = true</a:t>
            </a:r>
          </a:p>
          <a:p>
            <a:r>
              <a:rPr lang="en-US" sz="2000" dirty="0" smtClean="0"/>
              <a:t>OrderSensitive = false</a:t>
            </a:r>
          </a:p>
          <a:p>
            <a:r>
              <a:rPr lang="en-US" sz="2000" dirty="0" smtClean="0"/>
              <a:t>PerformanceCounting = True</a:t>
            </a:r>
            <a:endParaRPr lang="en-US" sz="2000" dirty="0"/>
          </a:p>
        </p:txBody>
      </p:sp>
    </p:spTree>
    <p:extLst>
      <p:ext uri="{BB962C8B-B14F-4D97-AF65-F5344CB8AC3E}">
        <p14:creationId xmlns:p14="http://schemas.microsoft.com/office/powerpoint/2010/main" val="1371656932"/>
      </p:ext>
    </p:extLst>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Constructs</a:t>
            </a:r>
            <a:endParaRPr lang="en-US" dirty="0"/>
          </a:p>
        </p:txBody>
      </p:sp>
      <p:sp>
        <p:nvSpPr>
          <p:cNvPr id="3" name="Text Placeholder 2"/>
          <p:cNvSpPr>
            <a:spLocks noGrp="1"/>
          </p:cNvSpPr>
          <p:nvPr>
            <p:ph type="body" idx="1"/>
          </p:nvPr>
        </p:nvSpPr>
        <p:spPr>
          <a:xfrm>
            <a:off x="533400" y="1149143"/>
            <a:ext cx="8229600" cy="4967700"/>
          </a:xfrm>
        </p:spPr>
        <p:txBody>
          <a:bodyPr/>
          <a:lstStyle/>
          <a:p>
            <a:r>
              <a:rPr lang="en-US" sz="2400" b="1" dirty="0" smtClean="0"/>
              <a:t>Engine template</a:t>
            </a:r>
            <a:r>
              <a:rPr lang="en-US" sz="2400" dirty="0" smtClean="0"/>
              <a:t> </a:t>
            </a:r>
          </a:p>
          <a:p>
            <a:pPr lvl="1"/>
            <a:r>
              <a:rPr lang="en-US" sz="2000" dirty="0" smtClean="0"/>
              <a:t>Primitive, domain specific, programmable template</a:t>
            </a:r>
          </a:p>
          <a:p>
            <a:pPr lvl="1"/>
            <a:r>
              <a:rPr lang="en-US" sz="2000" dirty="0" smtClean="0"/>
              <a:t>One of the parameters is the functionality as C code</a:t>
            </a:r>
          </a:p>
          <a:p>
            <a:r>
              <a:rPr lang="en-US" sz="2400" b="1" dirty="0" smtClean="0"/>
              <a:t>Composition function</a:t>
            </a:r>
            <a:r>
              <a:rPr lang="en-US" sz="2400" dirty="0" smtClean="0"/>
              <a:t> </a:t>
            </a:r>
            <a:endParaRPr lang="en-US" sz="2400" dirty="0"/>
          </a:p>
          <a:p>
            <a:pPr lvl="1"/>
            <a:r>
              <a:rPr lang="en-US" sz="2000" dirty="0" smtClean="0"/>
              <a:t>Accepts templates as arguments</a:t>
            </a:r>
          </a:p>
          <a:p>
            <a:pPr lvl="1"/>
            <a:r>
              <a:rPr lang="en-US" sz="2000" dirty="0" smtClean="0"/>
              <a:t>Generates a composite template</a:t>
            </a:r>
            <a:endParaRPr lang="en-US" sz="2000" dirty="0"/>
          </a:p>
        </p:txBody>
      </p:sp>
      <p:sp>
        <p:nvSpPr>
          <p:cNvPr id="4" name="Slide Number Placeholder 3"/>
          <p:cNvSpPr>
            <a:spLocks noGrp="1"/>
          </p:cNvSpPr>
          <p:nvPr>
            <p:ph type="sldNum" sz="quarter" idx="10"/>
          </p:nvPr>
        </p:nvSpPr>
        <p:spPr/>
        <p:txBody>
          <a:bodyPr/>
          <a:lstStyle/>
          <a:p>
            <a:fld id="{8AB9F5D9-A55A-4736-91E9-19D5FD05D249}" type="slidenum">
              <a:rPr lang="en-US" smtClean="0"/>
              <a:t>58</a:t>
            </a:fld>
            <a:endParaRPr lang="en-US" dirty="0"/>
          </a:p>
        </p:txBody>
      </p:sp>
    </p:spTree>
    <p:extLst>
      <p:ext uri="{BB962C8B-B14F-4D97-AF65-F5344CB8AC3E}">
        <p14:creationId xmlns:p14="http://schemas.microsoft.com/office/powerpoint/2010/main" val="18954013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ontent Placeholder 2"/>
          <p:cNvSpPr>
            <a:spLocks noGrp="1"/>
          </p:cNvSpPr>
          <p:nvPr>
            <p:ph idx="1"/>
          </p:nvPr>
        </p:nvSpPr>
        <p:spPr>
          <a:xfrm>
            <a:off x="457200" y="4439265"/>
            <a:ext cx="8001000" cy="2266335"/>
          </a:xfrm>
        </p:spPr>
        <p:txBody>
          <a:bodyPr>
            <a:normAutofit fontScale="92500" lnSpcReduction="20000"/>
          </a:bodyPr>
          <a:lstStyle/>
          <a:p>
            <a:r>
              <a:rPr lang="en-US" dirty="0"/>
              <a:t>P</a:t>
            </a:r>
            <a:r>
              <a:rPr lang="en-US" dirty="0" smtClean="0"/>
              <a:t>rocessing step </a:t>
            </a:r>
          </a:p>
          <a:p>
            <a:pPr lvl="1"/>
            <a:r>
              <a:rPr lang="en-US" dirty="0" smtClean="0"/>
              <a:t>Arithmetic/logic operations </a:t>
            </a:r>
          </a:p>
          <a:p>
            <a:pPr lvl="2"/>
            <a:r>
              <a:rPr lang="en-US" dirty="0" smtClean="0"/>
              <a:t>program input</a:t>
            </a:r>
          </a:p>
          <a:p>
            <a:pPr lvl="2"/>
            <a:r>
              <a:rPr lang="en-US" dirty="0" smtClean="0"/>
              <a:t>context variables </a:t>
            </a:r>
          </a:p>
          <a:p>
            <a:pPr lvl="1"/>
            <a:r>
              <a:rPr lang="en-US" dirty="0"/>
              <a:t>C</a:t>
            </a:r>
            <a:r>
              <a:rPr lang="en-US" dirty="0" smtClean="0"/>
              <a:t>all to special purpose offload engines</a:t>
            </a:r>
          </a:p>
          <a:p>
            <a:pPr lvl="1"/>
            <a:r>
              <a:rPr lang="en-US" dirty="0"/>
              <a:t>J</a:t>
            </a:r>
            <a:r>
              <a:rPr lang="en-US" dirty="0" smtClean="0"/>
              <a:t>ump logic to next step</a:t>
            </a:r>
          </a:p>
          <a:p>
            <a:endParaRPr lang="en-US" dirty="0" smtClean="0"/>
          </a:p>
          <a:p>
            <a:pPr lvl="1">
              <a:buNone/>
            </a:pPr>
            <a:endParaRPr lang="en-US" dirty="0" smtClean="0"/>
          </a:p>
          <a:p>
            <a:pPr lvl="2">
              <a:buNone/>
            </a:pPr>
            <a:endParaRPr lang="en-US" dirty="0" smtClean="0"/>
          </a:p>
          <a:p>
            <a:pPr lvl="2"/>
            <a:endParaRPr lang="en-US" dirty="0" smtClean="0">
              <a:solidFill>
                <a:srgbClr val="00B0F0"/>
              </a:solidFill>
            </a:endParaRPr>
          </a:p>
          <a:p>
            <a:pPr lvl="1">
              <a:buNone/>
            </a:pPr>
            <a:endParaRPr lang="en-US" dirty="0" smtClean="0"/>
          </a:p>
        </p:txBody>
      </p:sp>
      <p:sp>
        <p:nvSpPr>
          <p:cNvPr id="115" name="Title 1"/>
          <p:cNvSpPr>
            <a:spLocks noGrp="1"/>
          </p:cNvSpPr>
          <p:nvPr>
            <p:ph type="title"/>
          </p:nvPr>
        </p:nvSpPr>
        <p:spPr>
          <a:xfrm>
            <a:off x="302795" y="5837"/>
            <a:ext cx="8229600" cy="838200"/>
          </a:xfrm>
        </p:spPr>
        <p:txBody>
          <a:bodyPr/>
          <a:lstStyle/>
          <a:p>
            <a:r>
              <a:rPr lang="en-US" dirty="0" smtClean="0"/>
              <a:t>Processing Steps</a:t>
            </a:r>
            <a:endParaRPr lang="en-US" dirty="0"/>
          </a:p>
        </p:txBody>
      </p:sp>
      <p:sp>
        <p:nvSpPr>
          <p:cNvPr id="112" name="Rectangle 111"/>
          <p:cNvSpPr/>
          <p:nvPr/>
        </p:nvSpPr>
        <p:spPr>
          <a:xfrm>
            <a:off x="2919661" y="2253693"/>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p:cNvSpPr/>
          <p:nvPr/>
        </p:nvSpPr>
        <p:spPr>
          <a:xfrm>
            <a:off x="2919661" y="2538126"/>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p:cNvSpPr/>
          <p:nvPr/>
        </p:nvSpPr>
        <p:spPr>
          <a:xfrm>
            <a:off x="2919661" y="3154397"/>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p:cNvSpPr/>
          <p:nvPr/>
        </p:nvSpPr>
        <p:spPr>
          <a:xfrm>
            <a:off x="3713745" y="1921854"/>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Flowchart: Decision 118"/>
          <p:cNvSpPr/>
          <p:nvPr/>
        </p:nvSpPr>
        <p:spPr>
          <a:xfrm>
            <a:off x="3713745" y="2206287"/>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Flowchart: Decision 119"/>
          <p:cNvSpPr/>
          <p:nvPr/>
        </p:nvSpPr>
        <p:spPr>
          <a:xfrm>
            <a:off x="2324098" y="2822559"/>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p:cNvSpPr/>
          <p:nvPr/>
        </p:nvSpPr>
        <p:spPr>
          <a:xfrm>
            <a:off x="1662361" y="2869964"/>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p:cNvSpPr/>
          <p:nvPr/>
        </p:nvSpPr>
        <p:spPr>
          <a:xfrm>
            <a:off x="2324098" y="3154397"/>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p:cNvSpPr/>
          <p:nvPr/>
        </p:nvSpPr>
        <p:spPr>
          <a:xfrm>
            <a:off x="1662361" y="3154397"/>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5" name="Straight Arrow Connector 124"/>
          <p:cNvCxnSpPr>
            <a:stCxn id="119" idx="1"/>
            <a:endCxn id="112" idx="3"/>
          </p:cNvCxnSpPr>
          <p:nvPr/>
        </p:nvCxnSpPr>
        <p:spPr>
          <a:xfrm rot="10800000">
            <a:off x="3316703" y="2324801"/>
            <a:ext cx="397042" cy="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2" idx="2"/>
            <a:endCxn id="113" idx="0"/>
          </p:cNvCxnSpPr>
          <p:nvPr/>
        </p:nvCxnSpPr>
        <p:spPr>
          <a:xfrm rot="5400000">
            <a:off x="3047074" y="2466822"/>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13" idx="2"/>
            <a:endCxn id="154" idx="0"/>
          </p:cNvCxnSpPr>
          <p:nvPr/>
        </p:nvCxnSpPr>
        <p:spPr>
          <a:xfrm rot="5400000">
            <a:off x="3047074" y="2751255"/>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rot="5400000">
            <a:off x="3047763" y="3082600"/>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endCxn id="120" idx="3"/>
          </p:cNvCxnSpPr>
          <p:nvPr/>
        </p:nvCxnSpPr>
        <p:spPr>
          <a:xfrm rot="10800000">
            <a:off x="2721141" y="2941073"/>
            <a:ext cx="198522" cy="4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20" idx="2"/>
          </p:cNvCxnSpPr>
          <p:nvPr/>
        </p:nvCxnSpPr>
        <p:spPr>
          <a:xfrm rot="5400000">
            <a:off x="2474524" y="3106302"/>
            <a:ext cx="94811"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0" idx="1"/>
            <a:endCxn id="122" idx="3"/>
          </p:cNvCxnSpPr>
          <p:nvPr/>
        </p:nvCxnSpPr>
        <p:spPr>
          <a:xfrm rot="10800000">
            <a:off x="2059403" y="2941073"/>
            <a:ext cx="264695" cy="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22" idx="2"/>
            <a:endCxn id="124" idx="0"/>
          </p:cNvCxnSpPr>
          <p:nvPr/>
        </p:nvCxnSpPr>
        <p:spPr>
          <a:xfrm rot="5400000">
            <a:off x="1789774" y="3083094"/>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Elbow Connector 32"/>
          <p:cNvCxnSpPr>
            <a:stCxn id="124" idx="2"/>
            <a:endCxn id="112" idx="1"/>
          </p:cNvCxnSpPr>
          <p:nvPr/>
        </p:nvCxnSpPr>
        <p:spPr>
          <a:xfrm rot="5400000" flipH="1" flipV="1">
            <a:off x="1904365" y="2281318"/>
            <a:ext cx="971813" cy="1058779"/>
          </a:xfrm>
          <a:prstGeom prst="bentConnector4">
            <a:avLst>
              <a:gd name="adj1" fmla="val -14634"/>
              <a:gd name="adj2" fmla="val -30916"/>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3713745" y="2585531"/>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3713745" y="2869964"/>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9" name="Straight Arrow Connector 138"/>
          <p:cNvCxnSpPr/>
          <p:nvPr/>
        </p:nvCxnSpPr>
        <p:spPr>
          <a:xfrm rot="5400000">
            <a:off x="3840468" y="2798167"/>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0" name="Flowchart: Decision 139"/>
          <p:cNvSpPr/>
          <p:nvPr/>
        </p:nvSpPr>
        <p:spPr>
          <a:xfrm>
            <a:off x="3713745" y="3201803"/>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1" name="Straight Arrow Connector 140"/>
          <p:cNvCxnSpPr/>
          <p:nvPr/>
        </p:nvCxnSpPr>
        <p:spPr>
          <a:xfrm rot="5400000">
            <a:off x="3840467" y="2513733"/>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4507830" y="2253693"/>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p:cNvSpPr/>
          <p:nvPr/>
        </p:nvSpPr>
        <p:spPr>
          <a:xfrm>
            <a:off x="4507830" y="2538126"/>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43"/>
          <p:cNvSpPr/>
          <p:nvPr/>
        </p:nvSpPr>
        <p:spPr>
          <a:xfrm>
            <a:off x="4507830" y="2822559"/>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p:cNvSpPr/>
          <p:nvPr/>
        </p:nvSpPr>
        <p:spPr>
          <a:xfrm>
            <a:off x="4507830" y="3106992"/>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7" name="Straight Arrow Connector 146"/>
          <p:cNvCxnSpPr>
            <a:stCxn id="142" idx="2"/>
            <a:endCxn id="143" idx="0"/>
          </p:cNvCxnSpPr>
          <p:nvPr/>
        </p:nvCxnSpPr>
        <p:spPr>
          <a:xfrm rot="5400000">
            <a:off x="4635243" y="2466822"/>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rot="5400000">
            <a:off x="4634553" y="2750761"/>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rot="5400000">
            <a:off x="4635932" y="3035194"/>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19" idx="3"/>
            <a:endCxn id="142" idx="1"/>
          </p:cNvCxnSpPr>
          <p:nvPr/>
        </p:nvCxnSpPr>
        <p:spPr>
          <a:xfrm>
            <a:off x="4110787" y="2324801"/>
            <a:ext cx="397043" cy="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hape 152"/>
          <p:cNvCxnSpPr>
            <a:stCxn id="140" idx="2"/>
            <a:endCxn id="117" idx="1"/>
          </p:cNvCxnSpPr>
          <p:nvPr/>
        </p:nvCxnSpPr>
        <p:spPr>
          <a:xfrm rot="5400000" flipH="1">
            <a:off x="3090071" y="2616636"/>
            <a:ext cx="1445868" cy="198521"/>
          </a:xfrm>
          <a:prstGeom prst="bentConnector4">
            <a:avLst>
              <a:gd name="adj1" fmla="val -9836"/>
              <a:gd name="adj2" fmla="val 131068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Flowchart: Decision 153"/>
          <p:cNvSpPr/>
          <p:nvPr/>
        </p:nvSpPr>
        <p:spPr>
          <a:xfrm>
            <a:off x="2919661" y="2822559"/>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5" name="Straight Arrow Connector 154"/>
          <p:cNvCxnSpPr>
            <a:stCxn id="117" idx="2"/>
            <a:endCxn id="119" idx="0"/>
          </p:cNvCxnSpPr>
          <p:nvPr/>
        </p:nvCxnSpPr>
        <p:spPr>
          <a:xfrm rot="5400000">
            <a:off x="3841158" y="2134983"/>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23" idx="2"/>
          </p:cNvCxnSpPr>
          <p:nvPr/>
        </p:nvCxnSpPr>
        <p:spPr>
          <a:xfrm rot="5400000">
            <a:off x="2380402" y="3438635"/>
            <a:ext cx="284433" cy="137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2976655" y="3438141"/>
            <a:ext cx="284433" cy="137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0" name="Flowchart: Decision 159"/>
          <p:cNvSpPr/>
          <p:nvPr/>
        </p:nvSpPr>
        <p:spPr>
          <a:xfrm>
            <a:off x="4507830" y="3344019"/>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1" name="Shape 89"/>
          <p:cNvCxnSpPr>
            <a:stCxn id="145" idx="2"/>
            <a:endCxn id="160" idx="0"/>
          </p:cNvCxnSpPr>
          <p:nvPr/>
        </p:nvCxnSpPr>
        <p:spPr>
          <a:xfrm rot="5400000">
            <a:off x="4658945" y="3296418"/>
            <a:ext cx="94811" cy="1379"/>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2" name="Elbow Connector 161"/>
          <p:cNvCxnSpPr>
            <a:stCxn id="160" idx="1"/>
            <a:endCxn id="145" idx="1"/>
          </p:cNvCxnSpPr>
          <p:nvPr/>
        </p:nvCxnSpPr>
        <p:spPr>
          <a:xfrm rot="10800000">
            <a:off x="4507830" y="3178100"/>
            <a:ext cx="1379" cy="284433"/>
          </a:xfrm>
          <a:prstGeom prst="bentConnector3">
            <a:avLst>
              <a:gd name="adj1" fmla="val 8245909"/>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3" name="Shape 162"/>
          <p:cNvCxnSpPr>
            <a:stCxn id="160" idx="2"/>
            <a:endCxn id="117" idx="0"/>
          </p:cNvCxnSpPr>
          <p:nvPr/>
        </p:nvCxnSpPr>
        <p:spPr>
          <a:xfrm rot="5400000" flipH="1">
            <a:off x="3479712" y="2354408"/>
            <a:ext cx="1659193" cy="794085"/>
          </a:xfrm>
          <a:prstGeom prst="bentConnector5">
            <a:avLst>
              <a:gd name="adj1" fmla="val -8571"/>
              <a:gd name="adj2" fmla="val -74272"/>
              <a:gd name="adj3" fmla="val 10857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140" idx="3"/>
            <a:endCxn id="144" idx="1"/>
          </p:cNvCxnSpPr>
          <p:nvPr/>
        </p:nvCxnSpPr>
        <p:spPr>
          <a:xfrm flipV="1">
            <a:off x="4110787" y="2893667"/>
            <a:ext cx="397043" cy="426650"/>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38" idx="2"/>
          </p:cNvCxnSpPr>
          <p:nvPr/>
        </p:nvCxnSpPr>
        <p:spPr>
          <a:xfrm rot="5400000">
            <a:off x="3817455" y="3106796"/>
            <a:ext cx="189622"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3324053" y="4007699"/>
            <a:ext cx="992605" cy="14221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8" name="Elbow Connector 128"/>
          <p:cNvCxnSpPr/>
          <p:nvPr/>
        </p:nvCxnSpPr>
        <p:spPr>
          <a:xfrm>
            <a:off x="4904873" y="2324802"/>
            <a:ext cx="264695" cy="1682897"/>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1" name="Elbow Connector 133"/>
          <p:cNvCxnSpPr/>
          <p:nvPr/>
        </p:nvCxnSpPr>
        <p:spPr>
          <a:xfrm>
            <a:off x="4904873" y="2609235"/>
            <a:ext cx="198519" cy="1398462"/>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3" name="Elbow Connector 133"/>
          <p:cNvCxnSpPr/>
          <p:nvPr/>
        </p:nvCxnSpPr>
        <p:spPr>
          <a:xfrm rot="10800000" flipV="1">
            <a:off x="4243137" y="2609235"/>
            <a:ext cx="264696" cy="1398462"/>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4" name="Elbow Connector 133"/>
          <p:cNvCxnSpPr/>
          <p:nvPr/>
        </p:nvCxnSpPr>
        <p:spPr>
          <a:xfrm>
            <a:off x="4904873" y="2893667"/>
            <a:ext cx="132347" cy="1114029"/>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5" name="Elbow Connector 133"/>
          <p:cNvCxnSpPr>
            <a:stCxn id="137" idx="1"/>
          </p:cNvCxnSpPr>
          <p:nvPr/>
        </p:nvCxnSpPr>
        <p:spPr>
          <a:xfrm rot="10800000" flipV="1">
            <a:off x="3530798" y="2656640"/>
            <a:ext cx="182947" cy="1351057"/>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33"/>
          <p:cNvCxnSpPr/>
          <p:nvPr/>
        </p:nvCxnSpPr>
        <p:spPr>
          <a:xfrm>
            <a:off x="4904873" y="3178100"/>
            <a:ext cx="66173" cy="829596"/>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7" name="Elbow Connector 133"/>
          <p:cNvCxnSpPr/>
          <p:nvPr/>
        </p:nvCxnSpPr>
        <p:spPr>
          <a:xfrm>
            <a:off x="2721140" y="3225506"/>
            <a:ext cx="66173" cy="782191"/>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8" name="Elbow Connector 133"/>
          <p:cNvCxnSpPr/>
          <p:nvPr/>
        </p:nvCxnSpPr>
        <p:spPr>
          <a:xfrm rot="10800000" flipV="1">
            <a:off x="3581402" y="2941072"/>
            <a:ext cx="132347" cy="1066625"/>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 name="Elbow Connector 133"/>
          <p:cNvCxnSpPr/>
          <p:nvPr/>
        </p:nvCxnSpPr>
        <p:spPr>
          <a:xfrm>
            <a:off x="3308142" y="3225506"/>
            <a:ext cx="66173" cy="782191"/>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1" name="Elbow Connector 133"/>
          <p:cNvCxnSpPr/>
          <p:nvPr/>
        </p:nvCxnSpPr>
        <p:spPr>
          <a:xfrm>
            <a:off x="3316704" y="2609235"/>
            <a:ext cx="132349" cy="1398462"/>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Elbow Connector 133"/>
          <p:cNvCxnSpPr/>
          <p:nvPr/>
        </p:nvCxnSpPr>
        <p:spPr>
          <a:xfrm rot="10800000" flipV="1">
            <a:off x="2125580" y="3225504"/>
            <a:ext cx="198519" cy="782192"/>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4" name="Elbow Connector 133"/>
          <p:cNvCxnSpPr/>
          <p:nvPr/>
        </p:nvCxnSpPr>
        <p:spPr>
          <a:xfrm rot="10800000" flipV="1">
            <a:off x="1397670" y="3225506"/>
            <a:ext cx="264695" cy="782191"/>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5" name="Elbow Connector 133"/>
          <p:cNvCxnSpPr/>
          <p:nvPr/>
        </p:nvCxnSpPr>
        <p:spPr>
          <a:xfrm rot="10800000" flipV="1">
            <a:off x="1463841" y="2941074"/>
            <a:ext cx="198521" cy="1066623"/>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4417595" y="4007699"/>
            <a:ext cx="992605" cy="14221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186"/>
          <p:cNvSpPr/>
          <p:nvPr/>
        </p:nvSpPr>
        <p:spPr>
          <a:xfrm>
            <a:off x="2253129" y="4007699"/>
            <a:ext cx="992605" cy="14221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187"/>
          <p:cNvSpPr/>
          <p:nvPr/>
        </p:nvSpPr>
        <p:spPr>
          <a:xfrm>
            <a:off x="1170895" y="4007699"/>
            <a:ext cx="992605" cy="14221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9" name="Content Placeholder 2"/>
          <p:cNvSpPr txBox="1">
            <a:spLocks/>
          </p:cNvSpPr>
          <p:nvPr/>
        </p:nvSpPr>
        <p:spPr>
          <a:xfrm>
            <a:off x="5562600" y="1066800"/>
            <a:ext cx="3352800" cy="3886200"/>
          </a:xfrm>
          <a:prstGeom prst="rect">
            <a:avLst/>
          </a:prstGeom>
          <a:solidFill>
            <a:schemeClr val="tx1">
              <a:lumMod val="25000"/>
              <a:lumOff val="75000"/>
            </a:schemeClr>
          </a:solidFill>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instr_addr_t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lang="en-US" sz="1200" kern="1200" dirty="0" smtClean="0">
                <a:solidFill>
                  <a:schemeClr val="tx1"/>
                </a:solidFill>
                <a:latin typeface="+mn-lt"/>
                <a:ea typeface="+mn-ea"/>
                <a:cs typeface="+mn-cs"/>
              </a:rPr>
              <a:t>ProcessingStep_1</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IP_protocol_t   wordx;</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//Lookup the destination address</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Dport </a:t>
            </a:r>
            <a:r>
              <a:rPr lang="en-US" sz="1200" dirty="0"/>
              <a:t>=</a:t>
            </a:r>
            <a:r>
              <a:rPr kumimoji="0" lang="en-US" sz="1200" b="0" i="0" u="none" strike="noStrike" kern="1200" cap="none" spc="0" normalizeH="0" baseline="0" noProof="0" dirty="0" smtClean="0">
                <a:ln>
                  <a:noFill/>
                </a:ln>
                <a:solidFill>
                  <a:srgbClr val="0070C0"/>
                </a:solidFill>
                <a:effectLst/>
                <a:uLnTx/>
                <a:uFillTx/>
                <a:latin typeface="+mn-lt"/>
                <a:ea typeface="+mn-ea"/>
                <a:cs typeface="+mn-cs"/>
              </a:rPr>
              <a:t> </a:t>
            </a:r>
            <a:r>
              <a:rPr lang="en-US" sz="1200" dirty="0">
                <a:solidFill>
                  <a:srgbClr val="0070C0"/>
                </a:solidFill>
              </a:rPr>
              <a:t>LOOKUPX.search</a:t>
            </a:r>
            <a:r>
              <a:rPr lang="en-US" sz="1200" dirty="0"/>
              <a:t>(Da)</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//Read the TTL and Chksum fields </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lang="en-US" sz="1200" dirty="0" smtClean="0"/>
              <a:t>    </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wordx =  MEMX.read(PP, TTL_WORD);</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TTL = wordx.TTL;</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Chksum = wordx.CHKSUM;</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TTL = TTL – 1;</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Chksum = Update_chksum(Chksum);</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switch (TTL == 0) {</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case OK: Next_step = NP_INSTR_EMIT;</a:t>
            </a:r>
          </a:p>
          <a:p>
            <a:pPr>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default</a:t>
            </a:r>
            <a:r>
              <a:rPr lang="en-US" sz="1200" dirty="0"/>
              <a:t>: </a:t>
            </a:r>
            <a:r>
              <a:rPr lang="en-US" sz="1200" dirty="0" smtClean="0"/>
              <a:t>Next_Step = 			  NP_INSTR_EXCEPTION</a:t>
            </a:r>
            <a:r>
              <a:rPr lang="en-US" sz="1200" dirty="0"/>
              <a:t>;</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endParaRPr kumimoji="0" lang="en-US" sz="11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8" name="Straight Connector 67"/>
          <p:cNvCxnSpPr/>
          <p:nvPr/>
        </p:nvCxnSpPr>
        <p:spPr>
          <a:xfrm rot="5400000" flipH="1" flipV="1">
            <a:off x="4648200" y="1371600"/>
            <a:ext cx="1066800" cy="6096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6200000" flipH="1">
            <a:off x="3962400" y="3352800"/>
            <a:ext cx="2514600" cy="6858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FFB3D0C-8D74-41D4-BD0C-D240EB708DFB}" type="slidenum">
              <a:rPr lang="en-US" smtClean="0"/>
              <a:pPr/>
              <a:t>59</a:t>
            </a:fld>
            <a:endParaRPr lang="en-US" dirty="0"/>
          </a:p>
        </p:txBody>
      </p:sp>
      <p:sp>
        <p:nvSpPr>
          <p:cNvPr id="67" name="Rectangle 66"/>
          <p:cNvSpPr/>
          <p:nvPr/>
        </p:nvSpPr>
        <p:spPr>
          <a:xfrm>
            <a:off x="1170894" y="1569157"/>
            <a:ext cx="4315505" cy="231704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4566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42"/>
                                        </p:tgtEl>
                                        <p:attrNameLst>
                                          <p:attrName>fillcolor</p:attrName>
                                        </p:attrNameLst>
                                      </p:cBhvr>
                                      <p:to>
                                        <a:schemeClr val="tx2"/>
                                      </p:to>
                                    </p:animClr>
                                    <p:set>
                                      <p:cBhvr>
                                        <p:cTn id="7" dur="1000" fill="hold"/>
                                        <p:tgtEl>
                                          <p:spTgt spid="142"/>
                                        </p:tgtEl>
                                        <p:attrNameLst>
                                          <p:attrName>fill.type</p:attrName>
                                        </p:attrNameLst>
                                      </p:cBhvr>
                                      <p:to>
                                        <p:strVal val="solid"/>
                                      </p:to>
                                    </p:set>
                                    <p:set>
                                      <p:cBhvr>
                                        <p:cTn id="8" dur="1000" fill="hold"/>
                                        <p:tgtEl>
                                          <p:spTgt spid="14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dissolve">
                                      <p:cBhvr>
                                        <p:cTn id="13" dur="500"/>
                                        <p:tgtEl>
                                          <p:spTgt spid="70"/>
                                        </p:tgtEl>
                                      </p:cBhvr>
                                    </p:animEffect>
                                  </p:childTnLst>
                                </p:cTn>
                              </p:par>
                              <p:par>
                                <p:cTn id="14" presetID="9" presetClass="entr" presetSubtype="0" fill="hold" nodeType="with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dissolve">
                                      <p:cBhvr>
                                        <p:cTn id="16" dur="500"/>
                                        <p:tgtEl>
                                          <p:spTgt spid="68"/>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79"/>
                                        </p:tgtEl>
                                        <p:attrNameLst>
                                          <p:attrName>style.visibility</p:attrName>
                                        </p:attrNameLst>
                                      </p:cBhvr>
                                      <p:to>
                                        <p:strVal val="visible"/>
                                      </p:to>
                                    </p:set>
                                    <p:animEffect transition="in" filter="dissolve">
                                      <p:cBhvr>
                                        <p:cTn id="20" dur="5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ctrTitle"/>
          </p:nvPr>
        </p:nvSpPr>
        <p:spPr>
          <a:xfrm>
            <a:off x="609600" y="2362200"/>
            <a:ext cx="8229600" cy="861744"/>
          </a:xfrm>
          <a:prstGeom prst="rect">
            <a:avLst/>
          </a:prstGeom>
        </p:spPr>
        <p:txBody>
          <a:bodyPr lIns="91425" tIns="91425" rIns="91425" bIns="91425" anchor="t" anchorCtr="0">
            <a:spAutoFit/>
          </a:bodyPr>
          <a:lstStyle/>
          <a:p>
            <a:pPr indent="0">
              <a:buNone/>
            </a:pPr>
            <a:r>
              <a:rPr lang="en-US" sz="4400" dirty="0" smtClean="0"/>
              <a:t>Solution statement</a:t>
            </a:r>
            <a:endParaRPr lang="x-none" sz="4400" dirty="0"/>
          </a:p>
        </p:txBody>
      </p:sp>
      <p:sp>
        <p:nvSpPr>
          <p:cNvPr id="350" name="Shape 350"/>
          <p:cNvSpPr txBox="1">
            <a:spLocks noGrp="1"/>
          </p:cNvSpPr>
          <p:nvPr>
            <p:ph type="subTitle" idx="1"/>
          </p:nvPr>
        </p:nvSpPr>
        <p:spPr>
          <a:xfrm>
            <a:off x="457200" y="4955189"/>
            <a:ext cx="8229600" cy="1643400"/>
          </a:xfrm>
          <a:prstGeom prst="rect">
            <a:avLst/>
          </a:prstGeom>
        </p:spPr>
        <p:txBody>
          <a:bodyPr lIns="91425" tIns="91425" rIns="91425" bIns="91425" anchor="t" anchorCtr="0">
            <a:spAutoFit/>
          </a:bodyPr>
          <a:lstStyle/>
          <a:p>
            <a:endParaRPr dirty="0"/>
          </a:p>
        </p:txBody>
      </p:sp>
    </p:spTree>
    <p:extLst>
      <p:ext uri="{BB962C8B-B14F-4D97-AF65-F5344CB8AC3E}">
        <p14:creationId xmlns:p14="http://schemas.microsoft.com/office/powerpoint/2010/main" val="2868219751"/>
      </p:ext>
    </p:extLst>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Counters</a:t>
            </a:r>
            <a:endParaRPr lang="en-US" dirty="0"/>
          </a:p>
        </p:txBody>
      </p:sp>
      <p:sp>
        <p:nvSpPr>
          <p:cNvPr id="3" name="Content Placeholder 2"/>
          <p:cNvSpPr>
            <a:spLocks noGrp="1"/>
          </p:cNvSpPr>
          <p:nvPr>
            <p:ph type="body" idx="1"/>
          </p:nvPr>
        </p:nvSpPr>
        <p:spPr/>
        <p:txBody>
          <a:bodyPr/>
          <a:lstStyle/>
          <a:p>
            <a:pPr marL="0" indent="0">
              <a:buNone/>
            </a:pPr>
            <a:r>
              <a:rPr lang="en-US" dirty="0" smtClean="0"/>
              <a:t>Performance counters are hidden in templates</a:t>
            </a:r>
          </a:p>
          <a:p>
            <a:r>
              <a:rPr lang="en-US" dirty="0" smtClean="0"/>
              <a:t>Engine utilizations</a:t>
            </a:r>
          </a:p>
          <a:p>
            <a:r>
              <a:rPr lang="en-US" dirty="0" smtClean="0"/>
              <a:t>Link utilizations</a:t>
            </a:r>
          </a:p>
          <a:p>
            <a:r>
              <a:rPr lang="en-US" dirty="0" smtClean="0"/>
              <a:t>Input / Output backpressures</a:t>
            </a:r>
          </a:p>
          <a:p>
            <a:r>
              <a:rPr lang="en-US" dirty="0" smtClean="0"/>
              <a:t>Offload backpressures</a:t>
            </a:r>
          </a:p>
          <a:p>
            <a:r>
              <a:rPr lang="en-US" dirty="0" smtClean="0"/>
              <a:t>Offload stall time</a:t>
            </a:r>
          </a:p>
          <a:p>
            <a:r>
              <a:rPr lang="en-US" dirty="0" smtClean="0"/>
              <a:t> </a:t>
            </a:r>
            <a:r>
              <a:rPr lang="en-US" dirty="0"/>
              <a:t>E</a:t>
            </a:r>
            <a:r>
              <a:rPr lang="en-US" dirty="0" smtClean="0"/>
              <a:t>fficiency </a:t>
            </a:r>
          </a:p>
          <a:p>
            <a:pPr lvl="1"/>
            <a:r>
              <a:rPr lang="en-US" dirty="0" smtClean="0"/>
              <a:t>Arbiters</a:t>
            </a:r>
          </a:p>
          <a:p>
            <a:pPr lvl="1"/>
            <a:r>
              <a:rPr lang="en-US" dirty="0" smtClean="0"/>
              <a:t>Schedulers</a:t>
            </a:r>
          </a:p>
          <a:p>
            <a:pPr marL="0" indent="0">
              <a:buNone/>
            </a:pPr>
            <a:endParaRPr lang="en-US" dirty="0" smtClean="0"/>
          </a:p>
        </p:txBody>
      </p:sp>
      <p:sp>
        <p:nvSpPr>
          <p:cNvPr id="8" name="Slide Number Placeholder 7"/>
          <p:cNvSpPr>
            <a:spLocks noGrp="1"/>
          </p:cNvSpPr>
          <p:nvPr>
            <p:ph type="sldNum" sz="quarter" idx="10"/>
          </p:nvPr>
        </p:nvSpPr>
        <p:spPr/>
        <p:txBody>
          <a:bodyPr/>
          <a:lstStyle/>
          <a:p>
            <a:fld id="{5FFB3D0C-8D74-41D4-BD0C-D240EB708DFB}" type="slidenum">
              <a:rPr lang="en-US" smtClean="0"/>
              <a:pPr/>
              <a:t>60</a:t>
            </a:fld>
            <a:endParaRPr lang="en-US" dirty="0"/>
          </a:p>
        </p:txBody>
      </p:sp>
    </p:spTree>
    <p:extLst>
      <p:ext uri="{BB962C8B-B14F-4D97-AF65-F5344CB8AC3E}">
        <p14:creationId xmlns:p14="http://schemas.microsoft.com/office/powerpoint/2010/main" val="26045067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Components</a:t>
            </a:r>
            <a:endParaRPr lang="en-US" dirty="0"/>
          </a:p>
        </p:txBody>
      </p:sp>
      <p:sp>
        <p:nvSpPr>
          <p:cNvPr id="3" name="Text Placeholder 2"/>
          <p:cNvSpPr>
            <a:spLocks noGrp="1"/>
          </p:cNvSpPr>
          <p:nvPr>
            <p:ph type="body" idx="1"/>
          </p:nvPr>
        </p:nvSpPr>
        <p:spPr/>
        <p:txBody>
          <a:bodyPr/>
          <a:lstStyle/>
          <a:p>
            <a:r>
              <a:rPr lang="en-US" dirty="0" smtClean="0"/>
              <a:t>Memory structures</a:t>
            </a:r>
          </a:p>
          <a:p>
            <a:pPr lvl="1"/>
            <a:r>
              <a:rPr lang="en-US" dirty="0" smtClean="0"/>
              <a:t>Multi-bank scratch pad – high frequency</a:t>
            </a:r>
          </a:p>
          <a:p>
            <a:r>
              <a:rPr lang="en-US" dirty="0" smtClean="0"/>
              <a:t>Interconnect</a:t>
            </a:r>
          </a:p>
          <a:p>
            <a:pPr lvl="1"/>
            <a:r>
              <a:rPr lang="en-US" dirty="0"/>
              <a:t>T</a:t>
            </a:r>
            <a:r>
              <a:rPr lang="en-US" dirty="0" smtClean="0"/>
              <a:t>ime (de)multiplexer</a:t>
            </a:r>
          </a:p>
          <a:p>
            <a:r>
              <a:rPr lang="en-US" dirty="0" smtClean="0"/>
              <a:t>Synchronization</a:t>
            </a:r>
          </a:p>
          <a:p>
            <a:pPr lvl="1"/>
            <a:r>
              <a:rPr lang="en-US" dirty="0" smtClean="0"/>
              <a:t>Lock table</a:t>
            </a:r>
          </a:p>
          <a:p>
            <a:r>
              <a:rPr lang="en-US" dirty="0" smtClean="0"/>
              <a:t>Arbiters</a:t>
            </a:r>
          </a:p>
          <a:p>
            <a:r>
              <a:rPr lang="en-US" dirty="0" smtClean="0"/>
              <a:t>Load balancers/mergers</a:t>
            </a:r>
            <a:endParaRPr lang="en-US" dirty="0"/>
          </a:p>
        </p:txBody>
      </p:sp>
      <p:sp>
        <p:nvSpPr>
          <p:cNvPr id="4" name="Slide Number Placeholder 3"/>
          <p:cNvSpPr>
            <a:spLocks noGrp="1"/>
          </p:cNvSpPr>
          <p:nvPr>
            <p:ph type="sldNum" sz="quarter" idx="10"/>
          </p:nvPr>
        </p:nvSpPr>
        <p:spPr/>
        <p:txBody>
          <a:bodyPr/>
          <a:lstStyle/>
          <a:p>
            <a:fld id="{8AB9F5D9-A55A-4736-91E9-19D5FD05D249}" type="slidenum">
              <a:rPr lang="en-US" smtClean="0"/>
              <a:t>61</a:t>
            </a:fld>
            <a:endParaRPr lang="en-US" dirty="0"/>
          </a:p>
        </p:txBody>
      </p:sp>
    </p:spTree>
    <p:extLst>
      <p:ext uri="{BB962C8B-B14F-4D97-AF65-F5344CB8AC3E}">
        <p14:creationId xmlns:p14="http://schemas.microsoft.com/office/powerpoint/2010/main" val="41324083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indent="0"/>
            <a:r>
              <a:rPr lang="en-US" dirty="0" smtClean="0"/>
              <a:t>Deterministic Resource </a:t>
            </a:r>
            <a:r>
              <a:rPr lang="en-US" dirty="0"/>
              <a:t>P</a:t>
            </a:r>
            <a:r>
              <a:rPr lang="en-US" dirty="0" smtClean="0"/>
              <a:t>lanning?</a:t>
            </a:r>
            <a:endParaRPr lang="en-US" dirty="0"/>
          </a:p>
        </p:txBody>
      </p:sp>
      <p:sp>
        <p:nvSpPr>
          <p:cNvPr id="3" name="Content Placeholder 2"/>
          <p:cNvSpPr>
            <a:spLocks noGrp="1"/>
          </p:cNvSpPr>
          <p:nvPr>
            <p:ph type="body" idx="1"/>
          </p:nvPr>
        </p:nvSpPr>
        <p:spPr/>
        <p:txBody>
          <a:bodyPr/>
          <a:lstStyle/>
          <a:p>
            <a:r>
              <a:rPr lang="en-US" dirty="0" smtClean="0"/>
              <a:t>SDF-based solutions</a:t>
            </a:r>
          </a:p>
          <a:p>
            <a:pPr lvl="1"/>
            <a:r>
              <a:rPr lang="en-US" dirty="0" smtClean="0"/>
              <a:t>Consider worse case latency for elements</a:t>
            </a:r>
          </a:p>
          <a:p>
            <a:pPr lvl="2"/>
            <a:r>
              <a:rPr lang="en-US" dirty="0" smtClean="0"/>
              <a:t>Not the optimized solutions</a:t>
            </a:r>
          </a:p>
          <a:p>
            <a:pPr lvl="1"/>
            <a:r>
              <a:rPr lang="en-US" dirty="0" smtClean="0"/>
              <a:t>Contention is not considered</a:t>
            </a:r>
          </a:p>
          <a:p>
            <a:pPr lvl="1"/>
            <a:r>
              <a:rPr lang="en-US" dirty="0" smtClean="0"/>
              <a:t>Imperfect components schedulers/arbiters</a:t>
            </a:r>
          </a:p>
          <a:p>
            <a:r>
              <a:rPr lang="en-US" dirty="0" smtClean="0"/>
              <a:t>Deterministic methods can be a complement</a:t>
            </a:r>
          </a:p>
          <a:p>
            <a:pPr lvl="1"/>
            <a:endParaRPr lang="en-US" dirty="0"/>
          </a:p>
          <a:p>
            <a:endParaRPr lang="en-US" dirty="0"/>
          </a:p>
        </p:txBody>
      </p:sp>
      <p:sp>
        <p:nvSpPr>
          <p:cNvPr id="8" name="Slide Number Placeholder 7"/>
          <p:cNvSpPr>
            <a:spLocks noGrp="1"/>
          </p:cNvSpPr>
          <p:nvPr>
            <p:ph type="sldNum" sz="quarter" idx="10"/>
          </p:nvPr>
        </p:nvSpPr>
        <p:spPr/>
        <p:txBody>
          <a:bodyPr/>
          <a:lstStyle/>
          <a:p>
            <a:fld id="{5FFB3D0C-8D74-41D4-BD0C-D240EB708DFB}" type="slidenum">
              <a:rPr lang="en-US" smtClean="0"/>
              <a:pPr/>
              <a:t>62</a:t>
            </a:fld>
            <a:endParaRPr lang="en-US" dirty="0"/>
          </a:p>
        </p:txBody>
      </p:sp>
    </p:spTree>
    <p:extLst>
      <p:ext uri="{BB962C8B-B14F-4D97-AF65-F5344CB8AC3E}">
        <p14:creationId xmlns:p14="http://schemas.microsoft.com/office/powerpoint/2010/main" val="41523951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Offload as a SDF with Loop</a:t>
            </a:r>
            <a:endParaRPr lang="en-US" dirty="0"/>
          </a:p>
        </p:txBody>
      </p:sp>
      <p:sp>
        <p:nvSpPr>
          <p:cNvPr id="3" name="Text Placeholder 2"/>
          <p:cNvSpPr>
            <a:spLocks noGrp="1"/>
          </p:cNvSpPr>
          <p:nvPr>
            <p:ph type="body" idx="1"/>
          </p:nvPr>
        </p:nvSpPr>
        <p:spPr/>
        <p:txBody>
          <a:bodyPr/>
          <a:lstStyle/>
          <a:p>
            <a:r>
              <a:rPr lang="en-US" sz="2400" dirty="0" smtClean="0"/>
              <a:t>SDF: compile time scheduling</a:t>
            </a:r>
          </a:p>
          <a:p>
            <a:pPr lvl="1"/>
            <a:r>
              <a:rPr lang="en-US" sz="2000" dirty="0" smtClean="0"/>
              <a:t>Fixed latency</a:t>
            </a:r>
          </a:p>
          <a:p>
            <a:pPr lvl="1"/>
            <a:r>
              <a:rPr lang="en-US" sz="2000" dirty="0" smtClean="0"/>
              <a:t>Pure-functional</a:t>
            </a:r>
          </a:p>
          <a:p>
            <a:pPr lvl="1"/>
            <a:r>
              <a:rPr lang="en-US" sz="2000" dirty="0" smtClean="0"/>
              <a:t> Loop free</a:t>
            </a:r>
          </a:p>
          <a:p>
            <a:pPr lvl="2"/>
            <a:r>
              <a:rPr lang="en-US" sz="1800" dirty="0" smtClean="0"/>
              <a:t>Extensions made to support feedbacks </a:t>
            </a:r>
          </a:p>
          <a:p>
            <a:r>
              <a:rPr lang="en-US" sz="2400" dirty="0" smtClean="0"/>
              <a:t>Gorilla</a:t>
            </a:r>
            <a:r>
              <a:rPr lang="en-US" sz="2400" smtClean="0"/>
              <a:t>++: improves </a:t>
            </a:r>
            <a:r>
              <a:rPr lang="en-US" sz="2400" dirty="0" smtClean="0"/>
              <a:t>the designer productiv</a:t>
            </a:r>
            <a:r>
              <a:rPr lang="en-US" dirty="0" smtClean="0"/>
              <a:t>ity</a:t>
            </a:r>
          </a:p>
          <a:p>
            <a:pPr lvl="1"/>
            <a:r>
              <a:rPr lang="en-US" sz="2000" dirty="0" smtClean="0"/>
              <a:t>Area-frequency-throughput-latency</a:t>
            </a:r>
          </a:p>
          <a:p>
            <a:r>
              <a:rPr lang="en-US" sz="2400" dirty="0" smtClean="0"/>
              <a:t>Offload can be modeled as a SDF with loop</a:t>
            </a:r>
          </a:p>
          <a:p>
            <a:pPr lvl="1"/>
            <a:r>
              <a:rPr lang="en-US" sz="2000" dirty="0" smtClean="0"/>
              <a:t>But, offloading and multi-threading are important enough to be first order constructs</a:t>
            </a:r>
          </a:p>
          <a:p>
            <a:pPr lvl="2"/>
            <a:r>
              <a:rPr lang="en-US" sz="1800" dirty="0" smtClean="0"/>
              <a:t>More efficient micro-architecture</a:t>
            </a:r>
          </a:p>
          <a:p>
            <a:pPr lvl="2"/>
            <a:r>
              <a:rPr lang="en-US" sz="1800" dirty="0" smtClean="0"/>
              <a:t>More effective refinement rules</a:t>
            </a:r>
          </a:p>
          <a:p>
            <a:endParaRPr lang="en-US" dirty="0"/>
          </a:p>
        </p:txBody>
      </p:sp>
      <p:sp>
        <p:nvSpPr>
          <p:cNvPr id="4" name="Slide Number Placeholder 3"/>
          <p:cNvSpPr>
            <a:spLocks noGrp="1"/>
          </p:cNvSpPr>
          <p:nvPr>
            <p:ph type="sldNum" sz="quarter" idx="10"/>
          </p:nvPr>
        </p:nvSpPr>
        <p:spPr/>
        <p:txBody>
          <a:bodyPr/>
          <a:lstStyle/>
          <a:p>
            <a:fld id="{8AB9F5D9-A55A-4736-91E9-19D5FD05D249}" type="slidenum">
              <a:rPr lang="en-US" smtClean="0"/>
              <a:t>63</a:t>
            </a:fld>
            <a:endParaRPr lang="en-US" dirty="0"/>
          </a:p>
        </p:txBody>
      </p:sp>
    </p:spTree>
    <p:extLst>
      <p:ext uri="{BB962C8B-B14F-4D97-AF65-F5344CB8AC3E}">
        <p14:creationId xmlns:p14="http://schemas.microsoft.com/office/powerpoint/2010/main" val="23473355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of Composition</a:t>
            </a:r>
            <a:endParaRPr lang="en-US" dirty="0"/>
          </a:p>
        </p:txBody>
      </p:sp>
      <p:sp>
        <p:nvSpPr>
          <p:cNvPr id="3" name="Text Placeholder 2"/>
          <p:cNvSpPr>
            <a:spLocks noGrp="1"/>
          </p:cNvSpPr>
          <p:nvPr>
            <p:ph type="body" idx="1"/>
          </p:nvPr>
        </p:nvSpPr>
        <p:spPr>
          <a:xfrm>
            <a:off x="228600" y="1571212"/>
            <a:ext cx="8763000" cy="4967700"/>
          </a:xfrm>
        </p:spPr>
        <p:txBody>
          <a:bodyPr/>
          <a:lstStyle/>
          <a:p>
            <a:pPr marL="0" indent="0">
              <a:buNone/>
            </a:pPr>
            <a:endParaRPr lang="en-US" sz="2400" dirty="0" smtClean="0"/>
          </a:p>
          <a:p>
            <a:r>
              <a:rPr lang="en-US" sz="2400" dirty="0" smtClean="0"/>
              <a:t>User specifies the characteristics of primitive components</a:t>
            </a:r>
          </a:p>
          <a:p>
            <a:pPr lvl="1"/>
            <a:r>
              <a:rPr lang="en-US" sz="2000" dirty="0" smtClean="0"/>
              <a:t>Ordered</a:t>
            </a:r>
          </a:p>
          <a:p>
            <a:pPr lvl="1"/>
            <a:r>
              <a:rPr lang="en-US" sz="2000" dirty="0" smtClean="0"/>
              <a:t>Concurrent safe</a:t>
            </a:r>
          </a:p>
          <a:p>
            <a:r>
              <a:rPr lang="en-US" sz="2400" dirty="0" smtClean="0"/>
              <a:t>Safety in base template </a:t>
            </a:r>
            <a:r>
              <a:rPr lang="en-US" sz="2400" dirty="0"/>
              <a:t>– </a:t>
            </a:r>
            <a:r>
              <a:rPr lang="en-US" sz="2400" dirty="0" smtClean="0"/>
              <a:t>programmer’s responsibility </a:t>
            </a:r>
            <a:endParaRPr lang="en-US" sz="2400" dirty="0"/>
          </a:p>
          <a:p>
            <a:r>
              <a:rPr lang="en-US" sz="2400" dirty="0"/>
              <a:t>S</a:t>
            </a:r>
            <a:r>
              <a:rPr lang="en-US" sz="2400" dirty="0" smtClean="0"/>
              <a:t>afety for refinements</a:t>
            </a:r>
          </a:p>
          <a:p>
            <a:pPr lvl="1"/>
            <a:r>
              <a:rPr lang="en-US" sz="1800" dirty="0" smtClean="0"/>
              <a:t>Every refinement has a safety caveat</a:t>
            </a:r>
          </a:p>
          <a:p>
            <a:pPr lvl="2"/>
            <a:r>
              <a:rPr lang="en-US" sz="1800" dirty="0" smtClean="0"/>
              <a:t>E.g., Only replicate the concurrent safe</a:t>
            </a:r>
          </a:p>
          <a:p>
            <a:pPr lvl="2"/>
            <a:r>
              <a:rPr lang="en-US" sz="1800" dirty="0" smtClean="0"/>
              <a:t>Loop-free dependency graph</a:t>
            </a:r>
            <a:endParaRPr lang="en-US" dirty="0"/>
          </a:p>
          <a:p>
            <a:r>
              <a:rPr lang="en-US" sz="2400" dirty="0" smtClean="0"/>
              <a:t>Not a </a:t>
            </a:r>
            <a:r>
              <a:rPr lang="en-US" sz="2400" dirty="0"/>
              <a:t>new model of computation</a:t>
            </a:r>
          </a:p>
          <a:p>
            <a:pPr lvl="1"/>
            <a:r>
              <a:rPr lang="en-US" sz="1800" dirty="0"/>
              <a:t>An alternative for traditional HDL for a class of computations</a:t>
            </a:r>
          </a:p>
        </p:txBody>
      </p:sp>
      <p:sp>
        <p:nvSpPr>
          <p:cNvPr id="4" name="Slide Number Placeholder 3"/>
          <p:cNvSpPr>
            <a:spLocks noGrp="1"/>
          </p:cNvSpPr>
          <p:nvPr>
            <p:ph type="sldNum" sz="quarter" idx="10"/>
          </p:nvPr>
        </p:nvSpPr>
        <p:spPr/>
        <p:txBody>
          <a:bodyPr/>
          <a:lstStyle/>
          <a:p>
            <a:fld id="{8AB9F5D9-A55A-4736-91E9-19D5FD05D249}" type="slidenum">
              <a:rPr lang="en-US" smtClean="0"/>
              <a:t>64</a:t>
            </a:fld>
            <a:endParaRPr lang="en-US" dirty="0"/>
          </a:p>
        </p:txBody>
      </p:sp>
    </p:spTree>
    <p:extLst>
      <p:ext uri="{BB962C8B-B14F-4D97-AF65-F5344CB8AC3E}">
        <p14:creationId xmlns:p14="http://schemas.microsoft.com/office/powerpoint/2010/main" val="41881618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Refinement Selection Algorithm </a:t>
            </a:r>
            <a:endParaRPr lang="en-US" dirty="0"/>
          </a:p>
        </p:txBody>
      </p:sp>
      <p:sp>
        <p:nvSpPr>
          <p:cNvPr id="3" name="Text Placeholder 2"/>
          <p:cNvSpPr>
            <a:spLocks noGrp="1"/>
          </p:cNvSpPr>
          <p:nvPr>
            <p:ph type="body" idx="1"/>
          </p:nvPr>
        </p:nvSpPr>
        <p:spPr/>
        <p:txBody>
          <a:bodyPr/>
          <a:lstStyle/>
          <a:p>
            <a:r>
              <a:rPr lang="en-US" dirty="0" smtClean="0"/>
              <a:t>Prioritize some refinements </a:t>
            </a:r>
          </a:p>
          <a:p>
            <a:pPr lvl="1"/>
            <a:r>
              <a:rPr lang="en-US" dirty="0" smtClean="0"/>
              <a:t>Combined refinements</a:t>
            </a:r>
          </a:p>
          <a:p>
            <a:r>
              <a:rPr lang="en-US" dirty="0"/>
              <a:t>Select the objective with largest gap with </a:t>
            </a:r>
            <a:r>
              <a:rPr lang="en-US" dirty="0" smtClean="0"/>
              <a:t>the </a:t>
            </a:r>
            <a:r>
              <a:rPr lang="en-US" smtClean="0"/>
              <a:t>goal value </a:t>
            </a:r>
            <a:endParaRPr lang="en-US" dirty="0"/>
          </a:p>
          <a:p>
            <a:pPr lvl="1"/>
            <a:r>
              <a:rPr lang="en-US" dirty="0"/>
              <a:t>Apply the refinement </a:t>
            </a:r>
          </a:p>
          <a:p>
            <a:pPr lvl="2"/>
            <a:r>
              <a:rPr lang="en-US" dirty="0"/>
              <a:t>Highest priority</a:t>
            </a:r>
          </a:p>
          <a:p>
            <a:pPr lvl="2"/>
            <a:r>
              <a:rPr lang="en-US" dirty="0"/>
              <a:t>Target the objective</a:t>
            </a:r>
          </a:p>
          <a:p>
            <a:pPr marL="457200" lvl="1" indent="0">
              <a:buNone/>
            </a:pPr>
            <a:endParaRPr lang="en-US" dirty="0"/>
          </a:p>
        </p:txBody>
      </p:sp>
      <p:sp>
        <p:nvSpPr>
          <p:cNvPr id="4" name="Slide Number Placeholder 3"/>
          <p:cNvSpPr>
            <a:spLocks noGrp="1"/>
          </p:cNvSpPr>
          <p:nvPr>
            <p:ph type="sldNum" sz="quarter" idx="10"/>
          </p:nvPr>
        </p:nvSpPr>
        <p:spPr/>
        <p:txBody>
          <a:bodyPr/>
          <a:lstStyle/>
          <a:p>
            <a:fld id="{8AB9F5D9-A55A-4736-91E9-19D5FD05D249}" type="slidenum">
              <a:rPr lang="en-US" smtClean="0"/>
              <a:t>65</a:t>
            </a:fld>
            <a:endParaRPr lang="en-US" dirty="0"/>
          </a:p>
        </p:txBody>
      </p:sp>
    </p:spTree>
    <p:extLst>
      <p:ext uri="{BB962C8B-B14F-4D97-AF65-F5344CB8AC3E}">
        <p14:creationId xmlns:p14="http://schemas.microsoft.com/office/powerpoint/2010/main" val="2606125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Design </a:t>
            </a:r>
            <a:r>
              <a:rPr lang="en-US" dirty="0"/>
              <a:t>S</a:t>
            </a:r>
            <a:r>
              <a:rPr lang="en-US" dirty="0" smtClean="0"/>
              <a:t>pace </a:t>
            </a:r>
            <a:r>
              <a:rPr lang="en-US" dirty="0"/>
              <a:t>E</a:t>
            </a:r>
            <a:r>
              <a:rPr lang="en-US" dirty="0" smtClean="0"/>
              <a:t>xplorations</a:t>
            </a:r>
            <a:endParaRPr lang="en-US" dirty="0"/>
          </a:p>
        </p:txBody>
      </p:sp>
      <p:sp>
        <p:nvSpPr>
          <p:cNvPr id="3" name="Content Placeholder 2"/>
          <p:cNvSpPr>
            <a:spLocks noGrp="1"/>
          </p:cNvSpPr>
          <p:nvPr>
            <p:ph idx="1"/>
          </p:nvPr>
        </p:nvSpPr>
        <p:spPr/>
        <p:txBody>
          <a:bodyPr/>
          <a:lstStyle/>
          <a:p>
            <a:r>
              <a:rPr lang="en-US" dirty="0" smtClean="0"/>
              <a:t>Complexity backfires</a:t>
            </a:r>
          </a:p>
          <a:p>
            <a:pPr lvl="1"/>
            <a:r>
              <a:rPr lang="en-US" dirty="0" smtClean="0"/>
              <a:t>Smart thread scheduler</a:t>
            </a:r>
          </a:p>
          <a:p>
            <a:pPr lvl="1"/>
            <a:r>
              <a:rPr lang="en-US" dirty="0" smtClean="0"/>
              <a:t>High-frequency packet memories</a:t>
            </a:r>
          </a:p>
          <a:p>
            <a:pPr lvl="1"/>
            <a:r>
              <a:rPr lang="en-US" dirty="0" smtClean="0"/>
              <a:t>Smart arbiter (RR vs. Opportunistic-fair)</a:t>
            </a:r>
          </a:p>
          <a:p>
            <a:r>
              <a:rPr lang="en-US" dirty="0" smtClean="0"/>
              <a:t>Support for irregularity has cost</a:t>
            </a:r>
          </a:p>
          <a:p>
            <a:pPr lvl="1"/>
            <a:endParaRPr lang="en-US" dirty="0"/>
          </a:p>
        </p:txBody>
      </p:sp>
      <p:sp>
        <p:nvSpPr>
          <p:cNvPr id="8" name="Slide Number Placeholder 7"/>
          <p:cNvSpPr>
            <a:spLocks noGrp="1"/>
          </p:cNvSpPr>
          <p:nvPr>
            <p:ph type="sldNum" sz="quarter" idx="12"/>
          </p:nvPr>
        </p:nvSpPr>
        <p:spPr/>
        <p:txBody>
          <a:bodyPr/>
          <a:lstStyle/>
          <a:p>
            <a:fld id="{5FFB3D0C-8D74-41D4-BD0C-D240EB708DFB}" type="slidenum">
              <a:rPr lang="en-US" smtClean="0"/>
              <a:pPr/>
              <a:t>66</a:t>
            </a:fld>
            <a:endParaRPr lang="en-US" dirty="0"/>
          </a:p>
        </p:txBody>
      </p:sp>
    </p:spTree>
    <p:extLst>
      <p:ext uri="{BB962C8B-B14F-4D97-AF65-F5344CB8AC3E}">
        <p14:creationId xmlns:p14="http://schemas.microsoft.com/office/powerpoint/2010/main" val="17842829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Gorilla/CPU Gap</a:t>
            </a:r>
            <a:endParaRPr lang="en-US" dirty="0"/>
          </a:p>
        </p:txBody>
      </p:sp>
      <p:sp>
        <p:nvSpPr>
          <p:cNvPr id="3" name="Content Placeholder 2"/>
          <p:cNvSpPr>
            <a:spLocks noGrp="1"/>
          </p:cNvSpPr>
          <p:nvPr>
            <p:ph idx="1"/>
          </p:nvPr>
        </p:nvSpPr>
        <p:spPr>
          <a:xfrm>
            <a:off x="457200" y="1295400"/>
            <a:ext cx="8458200" cy="4967700"/>
          </a:xfrm>
        </p:spPr>
        <p:txBody>
          <a:bodyPr/>
          <a:lstStyle/>
          <a:p>
            <a:r>
              <a:rPr lang="en-US" sz="2000" dirty="0" smtClean="0"/>
              <a:t>No instructions</a:t>
            </a:r>
          </a:p>
          <a:p>
            <a:r>
              <a:rPr lang="en-US" sz="2000" dirty="0" smtClean="0"/>
              <a:t>Registers (number of registers/ports)</a:t>
            </a:r>
          </a:p>
          <a:p>
            <a:r>
              <a:rPr lang="en-US" sz="2000" dirty="0" smtClean="0"/>
              <a:t>Customized data-path </a:t>
            </a:r>
          </a:p>
          <a:p>
            <a:pPr lvl="1"/>
            <a:r>
              <a:rPr lang="en-US" sz="2000" dirty="0" smtClean="0"/>
              <a:t>Single-clock packing</a:t>
            </a:r>
          </a:p>
          <a:p>
            <a:pPr lvl="1"/>
            <a:r>
              <a:rPr lang="en-US" sz="2000" dirty="0" smtClean="0"/>
              <a:t>Width</a:t>
            </a:r>
          </a:p>
          <a:p>
            <a:pPr lvl="1"/>
            <a:r>
              <a:rPr lang="en-US" sz="2000" dirty="0" smtClean="0"/>
              <a:t>Pipelining</a:t>
            </a:r>
          </a:p>
          <a:p>
            <a:r>
              <a:rPr lang="en-US" sz="2000" dirty="0" smtClean="0"/>
              <a:t>Customized number of threads/engines</a:t>
            </a:r>
          </a:p>
          <a:p>
            <a:r>
              <a:rPr lang="en-US" sz="2000" dirty="0" smtClean="0"/>
              <a:t>Packet FIFO (not specific to FPGAs)</a:t>
            </a:r>
          </a:p>
          <a:p>
            <a:r>
              <a:rPr lang="en-US" sz="2000" dirty="0" smtClean="0"/>
              <a:t>Customized interconnect</a:t>
            </a:r>
          </a:p>
          <a:p>
            <a:r>
              <a:rPr lang="en-US" sz="2000" dirty="0" smtClean="0"/>
              <a:t>Offloaded operations (not specific to FPGAs)</a:t>
            </a:r>
          </a:p>
          <a:p>
            <a:r>
              <a:rPr lang="en-US" sz="2000" dirty="0" smtClean="0"/>
              <a:t>No speculation/forwarding/renaming</a:t>
            </a:r>
          </a:p>
          <a:p>
            <a:pPr marL="0" indent="0">
              <a:buNone/>
            </a:pPr>
            <a:endParaRPr lang="en-US" dirty="0" smtClean="0"/>
          </a:p>
          <a:p>
            <a:endParaRPr lang="en-US" dirty="0"/>
          </a:p>
        </p:txBody>
      </p:sp>
      <p:sp>
        <p:nvSpPr>
          <p:cNvPr id="8" name="Slide Number Placeholder 7"/>
          <p:cNvSpPr>
            <a:spLocks noGrp="1"/>
          </p:cNvSpPr>
          <p:nvPr>
            <p:ph type="sldNum" sz="quarter" idx="12"/>
          </p:nvPr>
        </p:nvSpPr>
        <p:spPr/>
        <p:txBody>
          <a:bodyPr/>
          <a:lstStyle/>
          <a:p>
            <a:fld id="{5FFB3D0C-8D74-41D4-BD0C-D240EB708DFB}" type="slidenum">
              <a:rPr lang="en-US" smtClean="0"/>
              <a:pPr/>
              <a:t>67</a:t>
            </a:fld>
            <a:endParaRPr lang="en-US" dirty="0"/>
          </a:p>
        </p:txBody>
      </p:sp>
    </p:spTree>
    <p:extLst>
      <p:ext uri="{BB962C8B-B14F-4D97-AF65-F5344CB8AC3E}">
        <p14:creationId xmlns:p14="http://schemas.microsoft.com/office/powerpoint/2010/main" val="5622663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457200" y="141842"/>
            <a:ext cx="8229600" cy="738633"/>
          </a:xfrm>
          <a:prstGeom prst="rect">
            <a:avLst/>
          </a:prstGeom>
        </p:spPr>
        <p:txBody>
          <a:bodyPr lIns="91425" tIns="91425" rIns="91425" bIns="91425" anchor="b" anchorCtr="0">
            <a:spAutoFit/>
          </a:bodyPr>
          <a:lstStyle/>
          <a:p>
            <a:pPr lvl="0" rtl="0">
              <a:buNone/>
            </a:pPr>
            <a:r>
              <a:rPr lang="en-US" dirty="0" smtClean="0"/>
              <a:t>Timing-insensitive Interfaces</a:t>
            </a:r>
            <a:endParaRPr lang="x-none" dirty="0"/>
          </a:p>
        </p:txBody>
      </p:sp>
      <p:cxnSp>
        <p:nvCxnSpPr>
          <p:cNvPr id="247" name="Shape 247"/>
          <p:cNvCxnSpPr/>
          <p:nvPr/>
        </p:nvCxnSpPr>
        <p:spPr>
          <a:xfrm>
            <a:off x="3156268" y="3303902"/>
            <a:ext cx="1170300" cy="10200"/>
          </a:xfrm>
          <a:prstGeom prst="straightConnector1">
            <a:avLst/>
          </a:prstGeom>
          <a:noFill/>
          <a:ln w="38100" cap="flat">
            <a:solidFill>
              <a:schemeClr val="dk2"/>
            </a:solidFill>
            <a:prstDash val="solid"/>
            <a:round/>
            <a:headEnd type="none" w="lg" len="lg"/>
            <a:tailEnd type="triangle" w="lg" len="lg"/>
          </a:ln>
        </p:spPr>
      </p:cxnSp>
      <p:sp>
        <p:nvSpPr>
          <p:cNvPr id="250" name="Shape 250"/>
          <p:cNvSpPr txBox="1"/>
          <p:nvPr/>
        </p:nvSpPr>
        <p:spPr>
          <a:xfrm>
            <a:off x="1185489" y="3021602"/>
            <a:ext cx="1786199" cy="574799"/>
          </a:xfrm>
          <a:prstGeom prst="rect">
            <a:avLst/>
          </a:prstGeom>
          <a:noFill/>
        </p:spPr>
        <p:txBody>
          <a:bodyPr lIns="91425" tIns="91425" rIns="91425" bIns="91425" anchor="t" anchorCtr="0">
            <a:spAutoFit/>
          </a:bodyPr>
          <a:lstStyle/>
          <a:p>
            <a:pPr lvl="0" rtl="0">
              <a:buNone/>
            </a:pPr>
            <a:r>
              <a:rPr lang="x-none" sz="2400" dirty="0"/>
              <a:t>Input data</a:t>
            </a:r>
          </a:p>
        </p:txBody>
      </p:sp>
      <p:cxnSp>
        <p:nvCxnSpPr>
          <p:cNvPr id="251" name="Shape 251"/>
          <p:cNvCxnSpPr/>
          <p:nvPr/>
        </p:nvCxnSpPr>
        <p:spPr>
          <a:xfrm>
            <a:off x="3162409" y="2635557"/>
            <a:ext cx="1170300" cy="10200"/>
          </a:xfrm>
          <a:prstGeom prst="straightConnector1">
            <a:avLst/>
          </a:prstGeom>
          <a:noFill/>
          <a:ln w="19050" cap="flat">
            <a:solidFill>
              <a:schemeClr val="dk2"/>
            </a:solidFill>
            <a:prstDash val="solid"/>
            <a:round/>
            <a:headEnd type="none" w="lg" len="lg"/>
            <a:tailEnd type="triangle" w="lg" len="lg"/>
          </a:ln>
        </p:spPr>
      </p:cxnSp>
      <p:cxnSp>
        <p:nvCxnSpPr>
          <p:cNvPr id="252" name="Shape 252"/>
          <p:cNvCxnSpPr/>
          <p:nvPr/>
        </p:nvCxnSpPr>
        <p:spPr>
          <a:xfrm rot="10800000">
            <a:off x="3156267" y="3655076"/>
            <a:ext cx="1170300" cy="10200"/>
          </a:xfrm>
          <a:prstGeom prst="straightConnector1">
            <a:avLst/>
          </a:prstGeom>
          <a:noFill/>
          <a:ln w="19050" cap="flat">
            <a:solidFill>
              <a:schemeClr val="dk2"/>
            </a:solidFill>
            <a:prstDash val="solid"/>
            <a:round/>
            <a:headEnd type="none" w="lg" len="lg"/>
            <a:tailEnd type="triangle" w="lg" len="lg"/>
          </a:ln>
        </p:spPr>
      </p:cxnSp>
      <p:sp>
        <p:nvSpPr>
          <p:cNvPr id="253" name="Shape 253"/>
          <p:cNvSpPr txBox="1"/>
          <p:nvPr/>
        </p:nvSpPr>
        <p:spPr>
          <a:xfrm>
            <a:off x="1172202" y="2348157"/>
            <a:ext cx="1786199" cy="574799"/>
          </a:xfrm>
          <a:prstGeom prst="rect">
            <a:avLst/>
          </a:prstGeom>
          <a:noFill/>
        </p:spPr>
        <p:txBody>
          <a:bodyPr lIns="91425" tIns="91425" rIns="91425" bIns="91425" anchor="t" anchorCtr="0">
            <a:spAutoFit/>
          </a:bodyPr>
          <a:lstStyle/>
          <a:p>
            <a:pPr lvl="0" rtl="0">
              <a:buNone/>
            </a:pPr>
            <a:r>
              <a:rPr lang="x-none" sz="2400" dirty="0"/>
              <a:t>Input valid</a:t>
            </a:r>
          </a:p>
        </p:txBody>
      </p:sp>
      <p:sp>
        <p:nvSpPr>
          <p:cNvPr id="254" name="Shape 254"/>
          <p:cNvSpPr txBox="1"/>
          <p:nvPr/>
        </p:nvSpPr>
        <p:spPr>
          <a:xfrm>
            <a:off x="1199620" y="3326402"/>
            <a:ext cx="2381700" cy="574799"/>
          </a:xfrm>
          <a:prstGeom prst="rect">
            <a:avLst/>
          </a:prstGeom>
          <a:noFill/>
        </p:spPr>
        <p:txBody>
          <a:bodyPr lIns="91425" tIns="91425" rIns="91425" bIns="91425" anchor="t" anchorCtr="0">
            <a:spAutoFit/>
          </a:bodyPr>
          <a:lstStyle/>
          <a:p>
            <a:pPr lvl="0" rtl="0">
              <a:buNone/>
            </a:pPr>
            <a:r>
              <a:rPr lang="x-none" sz="2400"/>
              <a:t>Input </a:t>
            </a:r>
            <a:r>
              <a:rPr lang="en-US" sz="2400" dirty="0" smtClean="0"/>
              <a:t>ready</a:t>
            </a:r>
            <a:endParaRPr lang="x-none" sz="2400"/>
          </a:p>
        </p:txBody>
      </p:sp>
      <p:sp>
        <p:nvSpPr>
          <p:cNvPr id="36" name="Oval 35"/>
          <p:cNvSpPr/>
          <p:nvPr/>
        </p:nvSpPr>
        <p:spPr>
          <a:xfrm>
            <a:off x="3471489" y="2426148"/>
            <a:ext cx="495079" cy="14783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7" name="Curved Connector 36"/>
          <p:cNvCxnSpPr>
            <a:stCxn id="36" idx="4"/>
          </p:cNvCxnSpPr>
          <p:nvPr/>
        </p:nvCxnSpPr>
        <p:spPr>
          <a:xfrm rot="5400000">
            <a:off x="3259792" y="4226056"/>
            <a:ext cx="780767" cy="13770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254760" y="4629090"/>
            <a:ext cx="1216729" cy="400110"/>
          </a:xfrm>
          <a:prstGeom prst="rect">
            <a:avLst/>
          </a:prstGeom>
          <a:noFill/>
        </p:spPr>
        <p:txBody>
          <a:bodyPr wrap="square" rtlCol="0">
            <a:spAutoFit/>
          </a:bodyPr>
          <a:lstStyle/>
          <a:p>
            <a:r>
              <a:rPr lang="en-US" sz="2000" dirty="0" smtClean="0"/>
              <a:t>FifoIO</a:t>
            </a:r>
            <a:endParaRPr lang="en-US" sz="2000" dirty="0"/>
          </a:p>
        </p:txBody>
      </p:sp>
      <p:sp>
        <p:nvSpPr>
          <p:cNvPr id="9" name="TextBox 8"/>
          <p:cNvSpPr txBox="1"/>
          <p:nvPr/>
        </p:nvSpPr>
        <p:spPr>
          <a:xfrm>
            <a:off x="5576232" y="2676469"/>
            <a:ext cx="1371600" cy="461665"/>
          </a:xfrm>
          <a:prstGeom prst="rect">
            <a:avLst/>
          </a:prstGeom>
          <a:noFill/>
        </p:spPr>
        <p:txBody>
          <a:bodyPr wrap="square" rtlCol="0">
            <a:spAutoFit/>
          </a:bodyPr>
          <a:lstStyle/>
          <a:p>
            <a:r>
              <a:rPr lang="en-US" sz="2400" dirty="0"/>
              <a:t>Request</a:t>
            </a:r>
          </a:p>
        </p:txBody>
      </p:sp>
      <p:sp>
        <p:nvSpPr>
          <p:cNvPr id="47" name="TextBox 46"/>
          <p:cNvSpPr txBox="1"/>
          <p:nvPr/>
        </p:nvSpPr>
        <p:spPr>
          <a:xfrm>
            <a:off x="5566768" y="3175937"/>
            <a:ext cx="1371600" cy="461665"/>
          </a:xfrm>
          <a:prstGeom prst="rect">
            <a:avLst/>
          </a:prstGeom>
          <a:noFill/>
        </p:spPr>
        <p:txBody>
          <a:bodyPr wrap="square" rtlCol="0">
            <a:spAutoFit/>
          </a:bodyPr>
          <a:lstStyle/>
          <a:p>
            <a:r>
              <a:rPr lang="en-US" sz="2400" dirty="0" smtClean="0"/>
              <a:t>Reply</a:t>
            </a:r>
            <a:endParaRPr lang="en-US" sz="2400" dirty="0"/>
          </a:p>
        </p:txBody>
      </p:sp>
      <p:sp>
        <p:nvSpPr>
          <p:cNvPr id="48" name="Oval 47"/>
          <p:cNvSpPr/>
          <p:nvPr/>
        </p:nvSpPr>
        <p:spPr>
          <a:xfrm>
            <a:off x="7129089" y="2422822"/>
            <a:ext cx="495079" cy="14783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0" name="Curved Connector 49"/>
          <p:cNvCxnSpPr/>
          <p:nvPr/>
        </p:nvCxnSpPr>
        <p:spPr>
          <a:xfrm rot="5400000">
            <a:off x="6942663" y="4202526"/>
            <a:ext cx="780767" cy="13770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163524" y="4885347"/>
            <a:ext cx="1045799" cy="0"/>
          </a:xfrm>
          <a:prstGeom prst="straightConnector1">
            <a:avLst/>
          </a:prstGeom>
          <a:ln w="88900" cmpd="tri">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879001" y="2905072"/>
            <a:ext cx="1045799" cy="0"/>
          </a:xfrm>
          <a:prstGeom prst="straightConnector1">
            <a:avLst/>
          </a:prstGeom>
          <a:ln w="88900" cmpd="tri">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6785968" y="3440720"/>
            <a:ext cx="1007433" cy="35870"/>
          </a:xfrm>
          <a:prstGeom prst="straightConnector1">
            <a:avLst/>
          </a:prstGeom>
          <a:ln w="88900" cmpd="tri">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741115" y="4827236"/>
            <a:ext cx="1007433" cy="35870"/>
          </a:xfrm>
          <a:prstGeom prst="straightConnector1">
            <a:avLst/>
          </a:prstGeom>
          <a:ln w="88900" cmpd="tri">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431201" y="4621366"/>
            <a:ext cx="1447800" cy="400110"/>
          </a:xfrm>
          <a:prstGeom prst="rect">
            <a:avLst/>
          </a:prstGeom>
          <a:noFill/>
        </p:spPr>
        <p:txBody>
          <a:bodyPr wrap="square" rtlCol="0">
            <a:spAutoFit/>
          </a:bodyPr>
          <a:lstStyle/>
          <a:p>
            <a:r>
              <a:rPr lang="en-US" sz="2000" dirty="0" smtClean="0"/>
              <a:t>OffloadIO</a:t>
            </a:r>
            <a:endParaRPr lang="en-US" sz="2000" dirty="0"/>
          </a:p>
        </p:txBody>
      </p:sp>
      <p:cxnSp>
        <p:nvCxnSpPr>
          <p:cNvPr id="58" name="Shape 247"/>
          <p:cNvCxnSpPr/>
          <p:nvPr/>
        </p:nvCxnSpPr>
        <p:spPr>
          <a:xfrm>
            <a:off x="3177268" y="2951802"/>
            <a:ext cx="1170300" cy="10200"/>
          </a:xfrm>
          <a:prstGeom prst="straightConnector1">
            <a:avLst/>
          </a:prstGeom>
          <a:noFill/>
          <a:ln w="38100" cap="flat">
            <a:solidFill>
              <a:schemeClr val="dk2"/>
            </a:solidFill>
            <a:prstDash val="solid"/>
            <a:round/>
            <a:headEnd type="none" w="lg" len="lg"/>
            <a:tailEnd type="triangle" w="lg" len="lg"/>
          </a:ln>
        </p:spPr>
      </p:cxnSp>
      <p:sp>
        <p:nvSpPr>
          <p:cNvPr id="59" name="Shape 250"/>
          <p:cNvSpPr txBox="1"/>
          <p:nvPr/>
        </p:nvSpPr>
        <p:spPr>
          <a:xfrm>
            <a:off x="1189769" y="2681803"/>
            <a:ext cx="1786199" cy="574799"/>
          </a:xfrm>
          <a:prstGeom prst="rect">
            <a:avLst/>
          </a:prstGeom>
          <a:noFill/>
        </p:spPr>
        <p:txBody>
          <a:bodyPr lIns="91425" tIns="91425" rIns="91425" bIns="91425" anchor="t" anchorCtr="0">
            <a:spAutoFit/>
          </a:bodyPr>
          <a:lstStyle/>
          <a:p>
            <a:pPr lvl="0" rtl="0">
              <a:buNone/>
            </a:pPr>
            <a:r>
              <a:rPr lang="en-US" sz="2400" dirty="0" smtClean="0"/>
              <a:t>Meta data</a:t>
            </a:r>
            <a:endParaRPr lang="x-none" sz="2400" dirty="0"/>
          </a:p>
        </p:txBody>
      </p:sp>
      <p:sp>
        <p:nvSpPr>
          <p:cNvPr id="2" name="Slide Number Placeholder 1"/>
          <p:cNvSpPr>
            <a:spLocks noGrp="1"/>
          </p:cNvSpPr>
          <p:nvPr>
            <p:ph type="sldNum" sz="quarter" idx="10"/>
          </p:nvPr>
        </p:nvSpPr>
        <p:spPr/>
        <p:txBody>
          <a:bodyPr/>
          <a:lstStyle/>
          <a:p>
            <a:fld id="{8AB9F5D9-A55A-4736-91E9-19D5FD05D249}" type="slidenum">
              <a:rPr lang="en-US" smtClean="0"/>
              <a:t>68</a:t>
            </a:fld>
            <a:endParaRPr lang="en-US" dirty="0"/>
          </a:p>
        </p:txBody>
      </p:sp>
    </p:spTree>
    <p:extLst>
      <p:ext uri="{BB962C8B-B14F-4D97-AF65-F5344CB8AC3E}">
        <p14:creationId xmlns:p14="http://schemas.microsoft.com/office/powerpoint/2010/main" val="474346309"/>
      </p:ext>
    </p:extLst>
  </p:cSld>
  <p:clrMapOvr>
    <a:masterClrMapping/>
  </p:clrMapOvr>
  <p:transition spd="slow">
    <p:cu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Rectangle 222"/>
          <p:cNvSpPr/>
          <p:nvPr/>
        </p:nvSpPr>
        <p:spPr>
          <a:xfrm>
            <a:off x="6858000" y="2516087"/>
            <a:ext cx="3048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TextBox 223"/>
          <p:cNvSpPr txBox="1"/>
          <p:nvPr/>
        </p:nvSpPr>
        <p:spPr>
          <a:xfrm>
            <a:off x="7162800" y="2438399"/>
            <a:ext cx="2286000" cy="307777"/>
          </a:xfrm>
          <a:prstGeom prst="rect">
            <a:avLst/>
          </a:prstGeom>
          <a:noFill/>
        </p:spPr>
        <p:txBody>
          <a:bodyPr wrap="square" rtlCol="0">
            <a:spAutoFit/>
          </a:bodyPr>
          <a:lstStyle/>
          <a:p>
            <a:r>
              <a:rPr lang="en-US" sz="1400" dirty="0" smtClean="0"/>
              <a:t>Context memory</a:t>
            </a:r>
            <a:endParaRPr lang="en-US" sz="1400" dirty="0"/>
          </a:p>
        </p:txBody>
      </p:sp>
      <p:sp>
        <p:nvSpPr>
          <p:cNvPr id="225" name="Rectangle 224"/>
          <p:cNvSpPr/>
          <p:nvPr/>
        </p:nvSpPr>
        <p:spPr>
          <a:xfrm>
            <a:off x="6858000" y="2817910"/>
            <a:ext cx="304800" cy="152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p:cNvSpPr txBox="1"/>
          <p:nvPr/>
        </p:nvSpPr>
        <p:spPr>
          <a:xfrm>
            <a:off x="7162800" y="2740222"/>
            <a:ext cx="1371600" cy="307777"/>
          </a:xfrm>
          <a:prstGeom prst="rect">
            <a:avLst/>
          </a:prstGeom>
          <a:noFill/>
        </p:spPr>
        <p:txBody>
          <a:bodyPr wrap="square" rtlCol="0">
            <a:spAutoFit/>
          </a:bodyPr>
          <a:lstStyle/>
          <a:p>
            <a:r>
              <a:rPr lang="en-US" sz="1400" dirty="0" smtClean="0"/>
              <a:t>Control state</a:t>
            </a:r>
            <a:endParaRPr lang="en-US" sz="1400" dirty="0"/>
          </a:p>
        </p:txBody>
      </p:sp>
      <p:sp>
        <p:nvSpPr>
          <p:cNvPr id="227" name="Rectangle 226"/>
          <p:cNvSpPr/>
          <p:nvPr/>
        </p:nvSpPr>
        <p:spPr>
          <a:xfrm>
            <a:off x="6858000" y="3122710"/>
            <a:ext cx="304800" cy="152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TextBox 227"/>
          <p:cNvSpPr txBox="1"/>
          <p:nvPr/>
        </p:nvSpPr>
        <p:spPr>
          <a:xfrm>
            <a:off x="7162800" y="3048000"/>
            <a:ext cx="1600200" cy="307777"/>
          </a:xfrm>
          <a:prstGeom prst="rect">
            <a:avLst/>
          </a:prstGeom>
          <a:noFill/>
        </p:spPr>
        <p:txBody>
          <a:bodyPr wrap="square" rtlCol="0">
            <a:spAutoFit/>
          </a:bodyPr>
          <a:lstStyle/>
          <a:p>
            <a:r>
              <a:rPr lang="en-US" dirty="0" smtClean="0"/>
              <a:t>Offload engine</a:t>
            </a:r>
            <a:endParaRPr lang="en-US" sz="1400" dirty="0"/>
          </a:p>
        </p:txBody>
      </p:sp>
      <p:sp>
        <p:nvSpPr>
          <p:cNvPr id="229" name="Rectangle 228"/>
          <p:cNvSpPr/>
          <p:nvPr/>
        </p:nvSpPr>
        <p:spPr>
          <a:xfrm>
            <a:off x="6858000" y="3430487"/>
            <a:ext cx="304800" cy="152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TextBox 229"/>
          <p:cNvSpPr txBox="1"/>
          <p:nvPr/>
        </p:nvSpPr>
        <p:spPr>
          <a:xfrm>
            <a:off x="7162800" y="3352799"/>
            <a:ext cx="1600200" cy="307777"/>
          </a:xfrm>
          <a:prstGeom prst="rect">
            <a:avLst/>
          </a:prstGeom>
          <a:noFill/>
        </p:spPr>
        <p:txBody>
          <a:bodyPr wrap="square" rtlCol="0">
            <a:spAutoFit/>
          </a:bodyPr>
          <a:lstStyle/>
          <a:p>
            <a:r>
              <a:rPr lang="en-US" sz="1400" dirty="0" smtClean="0"/>
              <a:t>Off-chip Memory</a:t>
            </a:r>
            <a:endParaRPr lang="en-US" sz="1400" dirty="0"/>
          </a:p>
        </p:txBody>
      </p:sp>
      <p:grpSp>
        <p:nvGrpSpPr>
          <p:cNvPr id="113" name="Group 112"/>
          <p:cNvGrpSpPr/>
          <p:nvPr/>
        </p:nvGrpSpPr>
        <p:grpSpPr>
          <a:xfrm>
            <a:off x="1066800" y="1447800"/>
            <a:ext cx="5029200" cy="3429000"/>
            <a:chOff x="914400" y="1447800"/>
            <a:chExt cx="6477000" cy="4343400"/>
          </a:xfrm>
        </p:grpSpPr>
        <p:sp>
          <p:nvSpPr>
            <p:cNvPr id="118" name="Rectangle 117"/>
            <p:cNvSpPr/>
            <p:nvPr/>
          </p:nvSpPr>
          <p:spPr>
            <a:xfrm>
              <a:off x="914400" y="1447800"/>
              <a:ext cx="6477000" cy="3542772"/>
            </a:xfrm>
            <a:prstGeom prst="rect">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1" name="Group 360"/>
            <p:cNvGrpSpPr/>
            <p:nvPr/>
          </p:nvGrpSpPr>
          <p:grpSpPr>
            <a:xfrm>
              <a:off x="1681411" y="2048269"/>
              <a:ext cx="4175961" cy="2102270"/>
              <a:chOff x="1371600" y="1676399"/>
              <a:chExt cx="3733801" cy="2667794"/>
            </a:xfrm>
          </p:grpSpPr>
          <p:sp>
            <p:nvSpPr>
              <p:cNvPr id="5" name="Rectangle 4"/>
              <p:cNvSpPr/>
              <p:nvPr/>
            </p:nvSpPr>
            <p:spPr>
              <a:xfrm>
                <a:off x="2819400" y="22097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819400" y="26669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819400" y="36575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733800" y="16763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Decision 9"/>
              <p:cNvSpPr/>
              <p:nvPr/>
            </p:nvSpPr>
            <p:spPr>
              <a:xfrm>
                <a:off x="3733800" y="2133599"/>
                <a:ext cx="457200" cy="381000"/>
              </a:xfrm>
              <a:prstGeom prst="flowChartDecision">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owchart: Decision 10"/>
              <p:cNvSpPr/>
              <p:nvPr/>
            </p:nvSpPr>
            <p:spPr>
              <a:xfrm>
                <a:off x="2133600" y="3124199"/>
                <a:ext cx="457200" cy="381000"/>
              </a:xfrm>
              <a:prstGeom prst="flowChartDecision">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1371600" y="32003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133600" y="36575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1371600" y="36575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p:cNvCxnSpPr>
                <a:stCxn id="10" idx="1"/>
                <a:endCxn id="5" idx="3"/>
              </p:cNvCxnSpPr>
              <p:nvPr/>
            </p:nvCxnSpPr>
            <p:spPr>
              <a:xfrm rot="10800000">
                <a:off x="3276600" y="2324099"/>
                <a:ext cx="4572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2"/>
                <a:endCxn id="6" idx="0"/>
              </p:cNvCxnSpPr>
              <p:nvPr/>
            </p:nvCxnSpPr>
            <p:spPr>
              <a:xfrm rot="5400000">
                <a:off x="2933700" y="2552699"/>
                <a:ext cx="2286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2"/>
                <a:endCxn id="67" idx="0"/>
              </p:cNvCxnSpPr>
              <p:nvPr/>
            </p:nvCxnSpPr>
            <p:spPr>
              <a:xfrm rot="5400000">
                <a:off x="2933700" y="3009899"/>
                <a:ext cx="2286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2934494" y="3542505"/>
                <a:ext cx="2286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1" idx="3"/>
              </p:cNvCxnSpPr>
              <p:nvPr/>
            </p:nvCxnSpPr>
            <p:spPr>
              <a:xfrm rot="10800000">
                <a:off x="2590801" y="3314699"/>
                <a:ext cx="228601" cy="794"/>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p:cNvCxnSpPr>
              <p:nvPr/>
            </p:nvCxnSpPr>
            <p:spPr>
              <a:xfrm rot="5400000">
                <a:off x="2285206" y="3580605"/>
                <a:ext cx="1524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1"/>
                <a:endCxn id="12" idx="3"/>
              </p:cNvCxnSpPr>
              <p:nvPr/>
            </p:nvCxnSpPr>
            <p:spPr>
              <a:xfrm rot="10800000">
                <a:off x="1828800" y="3314699"/>
                <a:ext cx="3048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2"/>
                <a:endCxn id="14" idx="0"/>
              </p:cNvCxnSpPr>
              <p:nvPr/>
            </p:nvCxnSpPr>
            <p:spPr>
              <a:xfrm rot="5400000">
                <a:off x="1485900" y="3543299"/>
                <a:ext cx="2286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4" idx="2"/>
                <a:endCxn id="5" idx="1"/>
              </p:cNvCxnSpPr>
              <p:nvPr/>
            </p:nvCxnSpPr>
            <p:spPr>
              <a:xfrm rot="5400000" flipH="1" flipV="1">
                <a:off x="1428750" y="2495549"/>
                <a:ext cx="1562100" cy="1219200"/>
              </a:xfrm>
              <a:prstGeom prst="bentConnector4">
                <a:avLst>
                  <a:gd name="adj1" fmla="val -14634"/>
                  <a:gd name="adj2" fmla="val -30916"/>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733800" y="27431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3733800" y="32003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 name="Straight Arrow Connector 46"/>
              <p:cNvCxnSpPr/>
              <p:nvPr/>
            </p:nvCxnSpPr>
            <p:spPr>
              <a:xfrm rot="5400000">
                <a:off x="3847306" y="3085305"/>
                <a:ext cx="2286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Flowchart: Decision 47"/>
              <p:cNvSpPr/>
              <p:nvPr/>
            </p:nvSpPr>
            <p:spPr>
              <a:xfrm>
                <a:off x="3733800" y="3733799"/>
                <a:ext cx="457200" cy="381000"/>
              </a:xfrm>
              <a:prstGeom prst="flowChartDecision">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Arrow Connector 52"/>
              <p:cNvCxnSpPr/>
              <p:nvPr/>
            </p:nvCxnSpPr>
            <p:spPr>
              <a:xfrm rot="5400000">
                <a:off x="3847305" y="2628105"/>
                <a:ext cx="2286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648201" y="22097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a:off x="4648201" y="26669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a:off x="4648201" y="31241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8201" y="35813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8" name="Straight Arrow Connector 57"/>
              <p:cNvCxnSpPr>
                <a:stCxn id="54" idx="2"/>
                <a:endCxn id="55" idx="0"/>
              </p:cNvCxnSpPr>
              <p:nvPr/>
            </p:nvCxnSpPr>
            <p:spPr>
              <a:xfrm rot="5400000">
                <a:off x="4762501" y="2552699"/>
                <a:ext cx="2286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a:off x="4761707" y="3009105"/>
                <a:ext cx="2286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4763295" y="3466305"/>
                <a:ext cx="2286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0" idx="3"/>
                <a:endCxn id="54" idx="1"/>
              </p:cNvCxnSpPr>
              <p:nvPr/>
            </p:nvCxnSpPr>
            <p:spPr>
              <a:xfrm>
                <a:off x="4191000" y="2324099"/>
                <a:ext cx="457201"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hape 63"/>
              <p:cNvCxnSpPr>
                <a:stCxn id="48" idx="2"/>
                <a:endCxn id="9" idx="1"/>
              </p:cNvCxnSpPr>
              <p:nvPr/>
            </p:nvCxnSpPr>
            <p:spPr>
              <a:xfrm rot="5400000" flipH="1">
                <a:off x="2686050" y="2838449"/>
                <a:ext cx="2324100" cy="228600"/>
              </a:xfrm>
              <a:prstGeom prst="bentConnector4">
                <a:avLst>
                  <a:gd name="adj1" fmla="val -9836"/>
                  <a:gd name="adj2" fmla="val 131068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Flowchart: Decision 66"/>
              <p:cNvSpPr/>
              <p:nvPr/>
            </p:nvSpPr>
            <p:spPr>
              <a:xfrm>
                <a:off x="2819400" y="3124199"/>
                <a:ext cx="457200" cy="381000"/>
              </a:xfrm>
              <a:prstGeom prst="flowChartDecision">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6" name="Straight Arrow Connector 75"/>
              <p:cNvCxnSpPr>
                <a:stCxn id="9" idx="2"/>
                <a:endCxn id="10" idx="0"/>
              </p:cNvCxnSpPr>
              <p:nvPr/>
            </p:nvCxnSpPr>
            <p:spPr>
              <a:xfrm rot="5400000">
                <a:off x="3848100" y="2019299"/>
                <a:ext cx="2286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3" idx="2"/>
              </p:cNvCxnSpPr>
              <p:nvPr/>
            </p:nvCxnSpPr>
            <p:spPr>
              <a:xfrm rot="5400000">
                <a:off x="2133600" y="4114799"/>
                <a:ext cx="457200" cy="1588"/>
              </a:xfrm>
              <a:prstGeom prst="straightConnector1">
                <a:avLst/>
              </a:prstGeom>
              <a:ln w="12700" cmpd="sng">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rot="5400000">
                <a:off x="2820194" y="4114005"/>
                <a:ext cx="457200" cy="1588"/>
              </a:xfrm>
              <a:prstGeom prst="straightConnector1">
                <a:avLst/>
              </a:prstGeom>
              <a:ln w="12700" cmpd="sng">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8" name="Flowchart: Decision 87"/>
              <p:cNvSpPr/>
              <p:nvPr/>
            </p:nvSpPr>
            <p:spPr>
              <a:xfrm>
                <a:off x="4648201" y="3962399"/>
                <a:ext cx="457200" cy="381000"/>
              </a:xfrm>
              <a:prstGeom prst="flowChartDecision">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0" name="Shape 89"/>
              <p:cNvCxnSpPr>
                <a:stCxn id="57" idx="2"/>
                <a:endCxn id="88" idx="0"/>
              </p:cNvCxnSpPr>
              <p:nvPr/>
            </p:nvCxnSpPr>
            <p:spPr>
              <a:xfrm rot="5400000">
                <a:off x="4800601" y="3886199"/>
                <a:ext cx="152400" cy="1588"/>
              </a:xfrm>
              <a:prstGeom prst="bentConnector3">
                <a:avLst>
                  <a:gd name="adj1" fmla="val 50000"/>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88" idx="1"/>
                <a:endCxn id="57" idx="1"/>
              </p:cNvCxnSpPr>
              <p:nvPr/>
            </p:nvCxnSpPr>
            <p:spPr>
              <a:xfrm rot="10800000">
                <a:off x="4648201" y="3695699"/>
                <a:ext cx="1588" cy="457200"/>
              </a:xfrm>
              <a:prstGeom prst="bentConnector3">
                <a:avLst>
                  <a:gd name="adj1" fmla="val 8245909"/>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hape 96"/>
              <p:cNvCxnSpPr>
                <a:stCxn id="88" idx="2"/>
                <a:endCxn id="9" idx="0"/>
              </p:cNvCxnSpPr>
              <p:nvPr/>
            </p:nvCxnSpPr>
            <p:spPr>
              <a:xfrm rot="5400000" flipH="1">
                <a:off x="3086101" y="2552699"/>
                <a:ext cx="2667000" cy="914401"/>
              </a:xfrm>
              <a:prstGeom prst="bentConnector5">
                <a:avLst>
                  <a:gd name="adj1" fmla="val -8571"/>
                  <a:gd name="adj2" fmla="val -74272"/>
                  <a:gd name="adj3" fmla="val 10857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Elbow Connector 103"/>
              <p:cNvCxnSpPr>
                <a:stCxn id="48" idx="3"/>
                <a:endCxn id="56" idx="1"/>
              </p:cNvCxnSpPr>
              <p:nvPr/>
            </p:nvCxnSpPr>
            <p:spPr>
              <a:xfrm flipV="1">
                <a:off x="4191000" y="3238499"/>
                <a:ext cx="457201" cy="685800"/>
              </a:xfrm>
              <a:prstGeom prst="bentConnector3">
                <a:avLst>
                  <a:gd name="adj1" fmla="val 50000"/>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46" idx="2"/>
              </p:cNvCxnSpPr>
              <p:nvPr/>
            </p:nvCxnSpPr>
            <p:spPr>
              <a:xfrm rot="5400000">
                <a:off x="3810000" y="3581399"/>
                <a:ext cx="3048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21" name="Rectangle 120"/>
            <p:cNvSpPr/>
            <p:nvPr/>
          </p:nvSpPr>
          <p:spPr>
            <a:xfrm>
              <a:off x="3769393" y="5110665"/>
              <a:ext cx="1278355" cy="180140"/>
            </a:xfrm>
            <a:prstGeom prst="rect">
              <a:avLst/>
            </a:prstGeom>
            <a:solidFill>
              <a:srgbClr val="0070C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9" name="Elbow Connector 128"/>
            <p:cNvCxnSpPr/>
            <p:nvPr/>
          </p:nvCxnSpPr>
          <p:spPr>
            <a:xfrm>
              <a:off x="5857373" y="2558669"/>
              <a:ext cx="340895" cy="2131669"/>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4" name="Elbow Connector 133"/>
            <p:cNvCxnSpPr/>
            <p:nvPr/>
          </p:nvCxnSpPr>
          <p:spPr>
            <a:xfrm>
              <a:off x="5857373" y="2918951"/>
              <a:ext cx="255669" cy="1771385"/>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6" name="Elbow Connector 133"/>
            <p:cNvCxnSpPr/>
            <p:nvPr/>
          </p:nvCxnSpPr>
          <p:spPr>
            <a:xfrm rot="10800000" flipV="1">
              <a:off x="5005137" y="2918951"/>
              <a:ext cx="340897" cy="1771385"/>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33"/>
            <p:cNvCxnSpPr/>
            <p:nvPr/>
          </p:nvCxnSpPr>
          <p:spPr>
            <a:xfrm>
              <a:off x="5857373" y="3279232"/>
              <a:ext cx="170447" cy="1411104"/>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9" name="Elbow Connector 133"/>
            <p:cNvCxnSpPr>
              <a:stCxn id="45" idx="1"/>
            </p:cNvCxnSpPr>
            <p:nvPr/>
          </p:nvCxnSpPr>
          <p:spPr>
            <a:xfrm rot="10800000" flipV="1">
              <a:off x="4087731" y="2978997"/>
              <a:ext cx="235614" cy="1711339"/>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Elbow Connector 133"/>
            <p:cNvCxnSpPr/>
            <p:nvPr/>
          </p:nvCxnSpPr>
          <p:spPr>
            <a:xfrm>
              <a:off x="5857373" y="3639513"/>
              <a:ext cx="85223" cy="1050822"/>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Elbow Connector 133"/>
            <p:cNvCxnSpPr/>
            <p:nvPr/>
          </p:nvCxnSpPr>
          <p:spPr>
            <a:xfrm>
              <a:off x="3044990" y="3699561"/>
              <a:ext cx="85223" cy="990775"/>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5" name="Elbow Connector 133"/>
            <p:cNvCxnSpPr/>
            <p:nvPr/>
          </p:nvCxnSpPr>
          <p:spPr>
            <a:xfrm rot="10800000" flipV="1">
              <a:off x="4152902" y="3339278"/>
              <a:ext cx="170447" cy="1351058"/>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Elbow Connector 133"/>
            <p:cNvCxnSpPr/>
            <p:nvPr/>
          </p:nvCxnSpPr>
          <p:spPr>
            <a:xfrm>
              <a:off x="3800977" y="3699561"/>
              <a:ext cx="85223" cy="990775"/>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Elbow Connector 133"/>
            <p:cNvCxnSpPr/>
            <p:nvPr/>
          </p:nvCxnSpPr>
          <p:spPr>
            <a:xfrm>
              <a:off x="3812003" y="2918951"/>
              <a:ext cx="170449" cy="1771385"/>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Elbow Connector 133"/>
            <p:cNvCxnSpPr/>
            <p:nvPr/>
          </p:nvCxnSpPr>
          <p:spPr>
            <a:xfrm rot="10800000" flipV="1">
              <a:off x="2277980" y="3699559"/>
              <a:ext cx="255669" cy="990777"/>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0" name="Elbow Connector 133"/>
            <p:cNvCxnSpPr/>
            <p:nvPr/>
          </p:nvCxnSpPr>
          <p:spPr>
            <a:xfrm rot="10800000" flipV="1">
              <a:off x="1340520" y="3699561"/>
              <a:ext cx="340895" cy="990775"/>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2" name="Elbow Connector 133"/>
            <p:cNvCxnSpPr/>
            <p:nvPr/>
          </p:nvCxnSpPr>
          <p:spPr>
            <a:xfrm rot="10800000" flipV="1">
              <a:off x="1425741" y="3339280"/>
              <a:ext cx="255671" cy="1351056"/>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91" name="Rectangle 190"/>
            <p:cNvSpPr/>
            <p:nvPr/>
          </p:nvSpPr>
          <p:spPr>
            <a:xfrm>
              <a:off x="1170071" y="1567893"/>
              <a:ext cx="596567" cy="180140"/>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Rectangle 191"/>
            <p:cNvSpPr/>
            <p:nvPr/>
          </p:nvSpPr>
          <p:spPr>
            <a:xfrm>
              <a:off x="1937083" y="1567893"/>
              <a:ext cx="596567" cy="180140"/>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Flowchart: Manual Operation 199"/>
            <p:cNvSpPr/>
            <p:nvPr/>
          </p:nvSpPr>
          <p:spPr>
            <a:xfrm>
              <a:off x="3769393" y="4690336"/>
              <a:ext cx="1278355" cy="180140"/>
            </a:xfrm>
            <a:prstGeom prst="flowChartManualOperation">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Flowchart: Manual Operation 200"/>
            <p:cNvSpPr/>
            <p:nvPr/>
          </p:nvSpPr>
          <p:spPr>
            <a:xfrm>
              <a:off x="5175583" y="4690336"/>
              <a:ext cx="1278355" cy="180140"/>
            </a:xfrm>
            <a:prstGeom prst="flowChartManualOperation">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Flowchart: Manual Operation 201"/>
            <p:cNvSpPr/>
            <p:nvPr/>
          </p:nvSpPr>
          <p:spPr>
            <a:xfrm>
              <a:off x="2391611" y="4690336"/>
              <a:ext cx="1278355" cy="180140"/>
            </a:xfrm>
            <a:prstGeom prst="flowChartManualOperation">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Flowchart: Manual Operation 202"/>
            <p:cNvSpPr/>
            <p:nvPr/>
          </p:nvSpPr>
          <p:spPr>
            <a:xfrm>
              <a:off x="999623" y="4690336"/>
              <a:ext cx="1278355" cy="180140"/>
            </a:xfrm>
            <a:prstGeom prst="flowChartManualOperation">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5" name="Straight Arrow Connector 204"/>
            <p:cNvCxnSpPr>
              <a:stCxn id="201" idx="2"/>
            </p:cNvCxnSpPr>
            <p:nvPr/>
          </p:nvCxnSpPr>
          <p:spPr>
            <a:xfrm rot="5400000">
              <a:off x="5694667" y="4990309"/>
              <a:ext cx="240188" cy="1776"/>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stCxn id="200" idx="2"/>
              <a:endCxn id="121" idx="0"/>
            </p:cNvCxnSpPr>
            <p:nvPr/>
          </p:nvCxnSpPr>
          <p:spPr>
            <a:xfrm rot="5400000">
              <a:off x="4288476" y="4990309"/>
              <a:ext cx="240188" cy="1776"/>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202" idx="2"/>
            </p:cNvCxnSpPr>
            <p:nvPr/>
          </p:nvCxnSpPr>
          <p:spPr>
            <a:xfrm rot="5400000">
              <a:off x="2910695" y="4990309"/>
              <a:ext cx="240188" cy="1776"/>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203" idx="2"/>
            </p:cNvCxnSpPr>
            <p:nvPr/>
          </p:nvCxnSpPr>
          <p:spPr>
            <a:xfrm rot="5400000">
              <a:off x="1518707" y="4990309"/>
              <a:ext cx="240188" cy="1776"/>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7" name="Shape 236"/>
            <p:cNvCxnSpPr>
              <a:endCxn id="192" idx="0"/>
            </p:cNvCxnSpPr>
            <p:nvPr/>
          </p:nvCxnSpPr>
          <p:spPr>
            <a:xfrm rot="5400000" flipH="1">
              <a:off x="771622" y="3031639"/>
              <a:ext cx="3722914" cy="795421"/>
            </a:xfrm>
            <a:prstGeom prst="bentConnector5">
              <a:avLst>
                <a:gd name="adj1" fmla="val -6718"/>
                <a:gd name="adj2" fmla="val 301959"/>
                <a:gd name="adj3" fmla="val 107094"/>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6" name="Shape 245"/>
            <p:cNvCxnSpPr>
              <a:endCxn id="191" idx="0"/>
            </p:cNvCxnSpPr>
            <p:nvPr/>
          </p:nvCxnSpPr>
          <p:spPr>
            <a:xfrm rot="5400000" flipH="1">
              <a:off x="-307877" y="3344127"/>
              <a:ext cx="3722914" cy="170449"/>
            </a:xfrm>
            <a:prstGeom prst="bentConnector5">
              <a:avLst>
                <a:gd name="adj1" fmla="val -4839"/>
                <a:gd name="adj2" fmla="val 504126"/>
                <a:gd name="adj3" fmla="val 104839"/>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3783957" y="5611060"/>
              <a:ext cx="511344" cy="180140"/>
            </a:xfrm>
            <a:prstGeom prst="rect">
              <a:avLst/>
            </a:prstGeom>
            <a:solidFill>
              <a:schemeClr val="accent6"/>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1" name="Rectangle 280"/>
            <p:cNvSpPr/>
            <p:nvPr/>
          </p:nvSpPr>
          <p:spPr>
            <a:xfrm>
              <a:off x="2704100" y="1567895"/>
              <a:ext cx="596567" cy="180140"/>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2" name="Rectangle 301"/>
            <p:cNvSpPr/>
            <p:nvPr/>
          </p:nvSpPr>
          <p:spPr>
            <a:xfrm>
              <a:off x="3471112" y="1567895"/>
              <a:ext cx="596567" cy="180140"/>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3" name="Shape 302"/>
            <p:cNvCxnSpPr>
              <a:stCxn id="121" idx="2"/>
              <a:endCxn id="281" idx="0"/>
            </p:cNvCxnSpPr>
            <p:nvPr/>
          </p:nvCxnSpPr>
          <p:spPr>
            <a:xfrm rot="5400000" flipH="1">
              <a:off x="1844020" y="2726255"/>
              <a:ext cx="3722912" cy="1406192"/>
            </a:xfrm>
            <a:prstGeom prst="bentConnector5">
              <a:avLst>
                <a:gd name="adj1" fmla="val -15488"/>
                <a:gd name="adj2" fmla="val 278185"/>
                <a:gd name="adj3" fmla="val 109349"/>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9" name="Shape 318"/>
            <p:cNvCxnSpPr>
              <a:endCxn id="302" idx="0"/>
            </p:cNvCxnSpPr>
            <p:nvPr/>
          </p:nvCxnSpPr>
          <p:spPr>
            <a:xfrm rot="5400000" flipH="1">
              <a:off x="2930623" y="2406668"/>
              <a:ext cx="3722912" cy="2045368"/>
            </a:xfrm>
            <a:prstGeom prst="bentConnector5">
              <a:avLst>
                <a:gd name="adj1" fmla="val -17836"/>
                <a:gd name="adj2" fmla="val 265474"/>
                <a:gd name="adj3" fmla="val 111792"/>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2" name="Rectangle 331"/>
            <p:cNvSpPr/>
            <p:nvPr/>
          </p:nvSpPr>
          <p:spPr>
            <a:xfrm>
              <a:off x="4238124" y="1567895"/>
              <a:ext cx="596567" cy="180140"/>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3" name="Rectangle 332"/>
            <p:cNvSpPr/>
            <p:nvPr/>
          </p:nvSpPr>
          <p:spPr>
            <a:xfrm>
              <a:off x="5005139" y="1567895"/>
              <a:ext cx="596567" cy="180140"/>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4" name="Rectangle 333"/>
            <p:cNvSpPr/>
            <p:nvPr/>
          </p:nvSpPr>
          <p:spPr>
            <a:xfrm>
              <a:off x="5772149" y="1567895"/>
              <a:ext cx="596567" cy="180140"/>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5" name="Rectangle 334"/>
            <p:cNvSpPr/>
            <p:nvPr/>
          </p:nvSpPr>
          <p:spPr>
            <a:xfrm>
              <a:off x="6539166" y="1567893"/>
              <a:ext cx="596567" cy="180140"/>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0" name="Straight Arrow Connector 379"/>
            <p:cNvCxnSpPr>
              <a:endCxn id="268" idx="0"/>
            </p:cNvCxnSpPr>
            <p:nvPr/>
          </p:nvCxnSpPr>
          <p:spPr>
            <a:xfrm rot="5400000">
              <a:off x="3889362" y="5451083"/>
              <a:ext cx="310244" cy="9709"/>
            </a:xfrm>
            <a:prstGeom prst="straightConnector1">
              <a:avLst/>
            </a:prstGeom>
            <a:ln w="12700" cmpd="sng">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4502423" y="5611060"/>
              <a:ext cx="511344" cy="180140"/>
            </a:xfrm>
            <a:prstGeom prst="rect">
              <a:avLst/>
            </a:prstGeom>
            <a:solidFill>
              <a:schemeClr val="accent6"/>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9" name="Straight Arrow Connector 388"/>
            <p:cNvCxnSpPr>
              <a:endCxn id="388" idx="0"/>
            </p:cNvCxnSpPr>
            <p:nvPr/>
          </p:nvCxnSpPr>
          <p:spPr>
            <a:xfrm rot="5400000">
              <a:off x="4607829" y="5451083"/>
              <a:ext cx="310244" cy="9709"/>
            </a:xfrm>
            <a:prstGeom prst="straightConnector1">
              <a:avLst/>
            </a:prstGeom>
            <a:ln w="12700" cmpd="sng">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0" name="Rectangle 389"/>
            <p:cNvSpPr/>
            <p:nvPr/>
          </p:nvSpPr>
          <p:spPr>
            <a:xfrm>
              <a:off x="5177742" y="5611060"/>
              <a:ext cx="511344" cy="180140"/>
            </a:xfrm>
            <a:prstGeom prst="rect">
              <a:avLst/>
            </a:prstGeom>
            <a:solidFill>
              <a:schemeClr val="accent6"/>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1" name="Straight Arrow Connector 390"/>
            <p:cNvCxnSpPr>
              <a:endCxn id="390" idx="0"/>
            </p:cNvCxnSpPr>
            <p:nvPr/>
          </p:nvCxnSpPr>
          <p:spPr>
            <a:xfrm rot="5400000">
              <a:off x="5283147" y="5451083"/>
              <a:ext cx="310244" cy="9709"/>
            </a:xfrm>
            <a:prstGeom prst="straightConnector1">
              <a:avLst/>
            </a:prstGeom>
            <a:ln w="12700" cmpd="sng">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2" name="Rectangle 391"/>
            <p:cNvSpPr/>
            <p:nvPr/>
          </p:nvSpPr>
          <p:spPr>
            <a:xfrm>
              <a:off x="5896208" y="5611060"/>
              <a:ext cx="511344" cy="180140"/>
            </a:xfrm>
            <a:prstGeom prst="rect">
              <a:avLst/>
            </a:prstGeom>
            <a:solidFill>
              <a:schemeClr val="accent6"/>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3" name="Straight Arrow Connector 392"/>
            <p:cNvCxnSpPr>
              <a:endCxn id="392" idx="0"/>
            </p:cNvCxnSpPr>
            <p:nvPr/>
          </p:nvCxnSpPr>
          <p:spPr>
            <a:xfrm rot="5400000">
              <a:off x="6001613" y="5451083"/>
              <a:ext cx="310244" cy="9709"/>
            </a:xfrm>
            <a:prstGeom prst="straightConnector1">
              <a:avLst/>
            </a:prstGeom>
            <a:ln w="12700" cmpd="sng">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4" name="Rectangle 393"/>
            <p:cNvSpPr/>
            <p:nvPr/>
          </p:nvSpPr>
          <p:spPr>
            <a:xfrm>
              <a:off x="5177742" y="5120676"/>
              <a:ext cx="1278355" cy="180140"/>
            </a:xfrm>
            <a:prstGeom prst="rect">
              <a:avLst/>
            </a:prstGeom>
            <a:solidFill>
              <a:srgbClr val="0070C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5" name="Rectangle 394"/>
            <p:cNvSpPr/>
            <p:nvPr/>
          </p:nvSpPr>
          <p:spPr>
            <a:xfrm>
              <a:off x="2390172" y="5120676"/>
              <a:ext cx="1278355" cy="180140"/>
            </a:xfrm>
            <a:prstGeom prst="rect">
              <a:avLst/>
            </a:prstGeom>
            <a:solidFill>
              <a:srgbClr val="0070C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6" name="Rectangle 395"/>
            <p:cNvSpPr/>
            <p:nvPr/>
          </p:nvSpPr>
          <p:spPr>
            <a:xfrm>
              <a:off x="996387" y="5090652"/>
              <a:ext cx="1278355" cy="180140"/>
            </a:xfrm>
            <a:prstGeom prst="rect">
              <a:avLst/>
            </a:prstGeom>
            <a:solidFill>
              <a:srgbClr val="0070C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8" name="TextBox 397"/>
          <p:cNvSpPr txBox="1"/>
          <p:nvPr/>
        </p:nvSpPr>
        <p:spPr>
          <a:xfrm>
            <a:off x="5334000" y="1154668"/>
            <a:ext cx="1143000" cy="369332"/>
          </a:xfrm>
          <a:prstGeom prst="rect">
            <a:avLst/>
          </a:prstGeom>
          <a:noFill/>
        </p:spPr>
        <p:txBody>
          <a:bodyPr wrap="square" rtlCol="0">
            <a:spAutoFit/>
          </a:bodyPr>
          <a:lstStyle/>
          <a:p>
            <a:r>
              <a:rPr lang="en-US" dirty="0" smtClean="0"/>
              <a:t>Engine</a:t>
            </a:r>
            <a:endParaRPr lang="en-US" dirty="0"/>
          </a:p>
        </p:txBody>
      </p:sp>
      <p:sp>
        <p:nvSpPr>
          <p:cNvPr id="114" name="Content Placeholder 2"/>
          <p:cNvSpPr>
            <a:spLocks noGrp="1"/>
          </p:cNvSpPr>
          <p:nvPr>
            <p:ph idx="1"/>
          </p:nvPr>
        </p:nvSpPr>
        <p:spPr>
          <a:xfrm>
            <a:off x="457200" y="5029200"/>
            <a:ext cx="7696200" cy="1447800"/>
          </a:xfrm>
        </p:spPr>
        <p:txBody>
          <a:bodyPr>
            <a:normAutofit/>
          </a:bodyPr>
          <a:lstStyle/>
          <a:p>
            <a:pPr lvl="1">
              <a:buNone/>
            </a:pPr>
            <a:endParaRPr lang="en-US" dirty="0" smtClean="0"/>
          </a:p>
          <a:p>
            <a:pPr lvl="2">
              <a:buNone/>
            </a:pPr>
            <a:endParaRPr lang="en-US" dirty="0" smtClean="0"/>
          </a:p>
          <a:p>
            <a:pPr lvl="2"/>
            <a:endParaRPr lang="en-US" dirty="0" smtClean="0">
              <a:solidFill>
                <a:srgbClr val="00B0F0"/>
              </a:solidFill>
            </a:endParaRPr>
          </a:p>
          <a:p>
            <a:pPr lvl="1">
              <a:buNone/>
            </a:pPr>
            <a:endParaRPr lang="en-US" dirty="0" smtClean="0"/>
          </a:p>
        </p:txBody>
      </p:sp>
      <p:sp>
        <p:nvSpPr>
          <p:cNvPr id="115" name="Title 1"/>
          <p:cNvSpPr>
            <a:spLocks noGrp="1"/>
          </p:cNvSpPr>
          <p:nvPr>
            <p:ph type="title"/>
          </p:nvPr>
        </p:nvSpPr>
        <p:spPr>
          <a:xfrm>
            <a:off x="457200" y="304800"/>
            <a:ext cx="8229600" cy="838200"/>
          </a:xfrm>
        </p:spPr>
        <p:txBody>
          <a:bodyPr>
            <a:normAutofit/>
          </a:bodyPr>
          <a:lstStyle/>
          <a:p>
            <a:r>
              <a:rPr lang="en-US" dirty="0" smtClean="0"/>
              <a:t>A </a:t>
            </a:r>
            <a:r>
              <a:rPr lang="en-US" dirty="0"/>
              <a:t>P</a:t>
            </a:r>
            <a:r>
              <a:rPr lang="en-US" dirty="0" smtClean="0"/>
              <a:t>rogrammable </a:t>
            </a:r>
            <a:r>
              <a:rPr lang="en-US" dirty="0"/>
              <a:t>E</a:t>
            </a:r>
            <a:r>
              <a:rPr lang="en-US" dirty="0" smtClean="0"/>
              <a:t>ngine</a:t>
            </a:r>
            <a:endParaRPr lang="en-US" dirty="0"/>
          </a:p>
        </p:txBody>
      </p:sp>
      <p:sp>
        <p:nvSpPr>
          <p:cNvPr id="15" name="Slide Number Placeholder 14"/>
          <p:cNvSpPr>
            <a:spLocks noGrp="1"/>
          </p:cNvSpPr>
          <p:nvPr>
            <p:ph type="sldNum" sz="quarter" idx="12"/>
          </p:nvPr>
        </p:nvSpPr>
        <p:spPr/>
        <p:txBody>
          <a:bodyPr/>
          <a:lstStyle/>
          <a:p>
            <a:fld id="{5FFB3D0C-8D74-41D4-BD0C-D240EB708DFB}" type="slidenum">
              <a:rPr lang="en-US" smtClean="0"/>
              <a:pPr/>
              <a:t>69</a:t>
            </a:fld>
            <a:endParaRPr lang="en-US" dirty="0"/>
          </a:p>
        </p:txBody>
      </p:sp>
    </p:spTree>
    <p:extLst>
      <p:ext uri="{BB962C8B-B14F-4D97-AF65-F5344CB8AC3E}">
        <p14:creationId xmlns:p14="http://schemas.microsoft.com/office/powerpoint/2010/main" val="1543560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11"/>
          <p:cNvSpPr/>
          <p:nvPr/>
        </p:nvSpPr>
        <p:spPr>
          <a:xfrm>
            <a:off x="1494911" y="2521970"/>
            <a:ext cx="2814232" cy="213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cxnSp>
        <p:nvCxnSpPr>
          <p:cNvPr id="13" name="Straight Arrow Connector 12"/>
          <p:cNvCxnSpPr/>
          <p:nvPr/>
        </p:nvCxnSpPr>
        <p:spPr>
          <a:xfrm>
            <a:off x="2904022" y="4658188"/>
            <a:ext cx="0" cy="30748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81655" y="2726653"/>
            <a:ext cx="1885165" cy="16673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grpSp>
        <p:nvGrpSpPr>
          <p:cNvPr id="6" name="Group 5"/>
          <p:cNvGrpSpPr/>
          <p:nvPr/>
        </p:nvGrpSpPr>
        <p:grpSpPr>
          <a:xfrm>
            <a:off x="1570038" y="2841251"/>
            <a:ext cx="484100" cy="142916"/>
            <a:chOff x="3185130" y="2983547"/>
            <a:chExt cx="1265097" cy="254073"/>
          </a:xfrm>
        </p:grpSpPr>
        <p:sp>
          <p:nvSpPr>
            <p:cNvPr id="17" name="Rectangle 16"/>
            <p:cNvSpPr/>
            <p:nvPr/>
          </p:nvSpPr>
          <p:spPr>
            <a:xfrm>
              <a:off x="3185130" y="2983547"/>
              <a:ext cx="1265097" cy="2540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cxnSp>
          <p:nvCxnSpPr>
            <p:cNvPr id="18" name="Straight Connector 17"/>
            <p:cNvCxnSpPr/>
            <p:nvPr/>
          </p:nvCxnSpPr>
          <p:spPr>
            <a:xfrm>
              <a:off x="4260463" y="2983547"/>
              <a:ext cx="0" cy="2540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74895" y="2983547"/>
              <a:ext cx="0" cy="2540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482062" y="3110584"/>
              <a:ext cx="65189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p:nvPr/>
        </p:nvCxnSpPr>
        <p:spPr>
          <a:xfrm flipV="1">
            <a:off x="2058098" y="2902226"/>
            <a:ext cx="220193" cy="83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1"/>
          </p:cNvCxnSpPr>
          <p:nvPr/>
        </p:nvCxnSpPr>
        <p:spPr>
          <a:xfrm>
            <a:off x="1144850" y="2910471"/>
            <a:ext cx="425188" cy="2237"/>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12" idx="1"/>
          </p:cNvCxnSpPr>
          <p:nvPr/>
        </p:nvCxnSpPr>
        <p:spPr>
          <a:xfrm>
            <a:off x="1384369" y="3287807"/>
            <a:ext cx="184060" cy="1"/>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10114" y="2593607"/>
            <a:ext cx="711617" cy="276999"/>
          </a:xfrm>
          <a:prstGeom prst="rect">
            <a:avLst/>
          </a:prstGeom>
          <a:noFill/>
          <a:ln>
            <a:noFill/>
          </a:ln>
        </p:spPr>
        <p:txBody>
          <a:bodyPr wrap="square" rtlCol="0">
            <a:spAutoFit/>
          </a:bodyPr>
          <a:lstStyle/>
          <a:p>
            <a:r>
              <a:rPr lang="en-US" sz="1200" dirty="0"/>
              <a:t>Rx Fifo</a:t>
            </a:r>
          </a:p>
        </p:txBody>
      </p:sp>
      <p:sp>
        <p:nvSpPr>
          <p:cNvPr id="30" name="TextBox 29"/>
          <p:cNvSpPr txBox="1"/>
          <p:nvPr/>
        </p:nvSpPr>
        <p:spPr>
          <a:xfrm>
            <a:off x="1491342" y="3003041"/>
            <a:ext cx="711617" cy="276999"/>
          </a:xfrm>
          <a:prstGeom prst="rect">
            <a:avLst/>
          </a:prstGeom>
          <a:noFill/>
          <a:ln>
            <a:noFill/>
          </a:ln>
        </p:spPr>
        <p:txBody>
          <a:bodyPr wrap="square" rtlCol="0">
            <a:spAutoFit/>
          </a:bodyPr>
          <a:lstStyle/>
          <a:p>
            <a:r>
              <a:rPr lang="en-US" sz="1200" dirty="0"/>
              <a:t>Tx Fifo</a:t>
            </a:r>
          </a:p>
        </p:txBody>
      </p:sp>
      <p:sp>
        <p:nvSpPr>
          <p:cNvPr id="51" name="TextBox 50"/>
          <p:cNvSpPr txBox="1"/>
          <p:nvPr/>
        </p:nvSpPr>
        <p:spPr>
          <a:xfrm>
            <a:off x="2028615" y="2139331"/>
            <a:ext cx="2159438" cy="323165"/>
          </a:xfrm>
          <a:prstGeom prst="rect">
            <a:avLst/>
          </a:prstGeom>
          <a:noFill/>
        </p:spPr>
        <p:txBody>
          <a:bodyPr wrap="square" rtlCol="0">
            <a:spAutoFit/>
          </a:bodyPr>
          <a:lstStyle/>
          <a:p>
            <a:pPr algn="ctr"/>
            <a:r>
              <a:rPr lang="en-US" sz="1500" dirty="0"/>
              <a:t>FPGA</a:t>
            </a:r>
          </a:p>
        </p:txBody>
      </p:sp>
      <p:grpSp>
        <p:nvGrpSpPr>
          <p:cNvPr id="111" name="Group 110"/>
          <p:cNvGrpSpPr/>
          <p:nvPr/>
        </p:nvGrpSpPr>
        <p:grpSpPr>
          <a:xfrm>
            <a:off x="1568427" y="3216350"/>
            <a:ext cx="484100" cy="142916"/>
            <a:chOff x="3185130" y="2983547"/>
            <a:chExt cx="1265097" cy="254073"/>
          </a:xfrm>
        </p:grpSpPr>
        <p:sp>
          <p:nvSpPr>
            <p:cNvPr id="112" name="Rectangle 111"/>
            <p:cNvSpPr/>
            <p:nvPr/>
          </p:nvSpPr>
          <p:spPr>
            <a:xfrm>
              <a:off x="3185130" y="2983547"/>
              <a:ext cx="1265097" cy="2540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cxnSp>
          <p:nvCxnSpPr>
            <p:cNvPr id="113" name="Straight Connector 112"/>
            <p:cNvCxnSpPr/>
            <p:nvPr/>
          </p:nvCxnSpPr>
          <p:spPr>
            <a:xfrm>
              <a:off x="4260463" y="2983547"/>
              <a:ext cx="0" cy="2540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374895" y="2983547"/>
              <a:ext cx="0" cy="2540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3482062" y="3110584"/>
              <a:ext cx="65189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16" name="Straight Arrow Connector 115"/>
          <p:cNvCxnSpPr/>
          <p:nvPr/>
        </p:nvCxnSpPr>
        <p:spPr>
          <a:xfrm flipV="1">
            <a:off x="2056488" y="3286981"/>
            <a:ext cx="220193" cy="83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rot="5400000">
            <a:off x="3176854" y="3030698"/>
            <a:ext cx="102053" cy="1162442"/>
            <a:chOff x="4604653" y="3153592"/>
            <a:chExt cx="136071" cy="1704914"/>
          </a:xfrm>
        </p:grpSpPr>
        <p:cxnSp>
          <p:nvCxnSpPr>
            <p:cNvPr id="96" name="Straight Connector 95"/>
            <p:cNvCxnSpPr/>
            <p:nvPr/>
          </p:nvCxnSpPr>
          <p:spPr>
            <a:xfrm>
              <a:off x="4604653"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672688"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740724"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2650740" y="2945376"/>
            <a:ext cx="1162442" cy="1286853"/>
            <a:chOff x="3565158" y="3148141"/>
            <a:chExt cx="1549922" cy="1715804"/>
          </a:xfrm>
        </p:grpSpPr>
        <p:grpSp>
          <p:nvGrpSpPr>
            <p:cNvPr id="83" name="Group 82"/>
            <p:cNvGrpSpPr/>
            <p:nvPr/>
          </p:nvGrpSpPr>
          <p:grpSpPr>
            <a:xfrm>
              <a:off x="3673903" y="3153592"/>
              <a:ext cx="136071" cy="1704914"/>
              <a:chOff x="4604653" y="3153592"/>
              <a:chExt cx="136071" cy="1704914"/>
            </a:xfrm>
          </p:grpSpPr>
          <p:cxnSp>
            <p:nvCxnSpPr>
              <p:cNvPr id="84" name="Straight Connector 83"/>
              <p:cNvCxnSpPr/>
              <p:nvPr/>
            </p:nvCxnSpPr>
            <p:spPr>
              <a:xfrm>
                <a:off x="4604653"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672688"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740724"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4250851" y="3159031"/>
              <a:ext cx="136071" cy="1704914"/>
              <a:chOff x="4604653" y="3153592"/>
              <a:chExt cx="136071" cy="1704914"/>
            </a:xfrm>
          </p:grpSpPr>
          <p:cxnSp>
            <p:nvCxnSpPr>
              <p:cNvPr id="88" name="Straight Connector 87"/>
              <p:cNvCxnSpPr/>
              <p:nvPr/>
            </p:nvCxnSpPr>
            <p:spPr>
              <a:xfrm>
                <a:off x="4604653"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672688"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740724"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4844126" y="3148141"/>
              <a:ext cx="136071" cy="1704914"/>
              <a:chOff x="4604653" y="3153592"/>
              <a:chExt cx="136071" cy="1704914"/>
            </a:xfrm>
          </p:grpSpPr>
          <p:cxnSp>
            <p:nvCxnSpPr>
              <p:cNvPr id="92" name="Straight Connector 91"/>
              <p:cNvCxnSpPr/>
              <p:nvPr/>
            </p:nvCxnSpPr>
            <p:spPr>
              <a:xfrm>
                <a:off x="4604653"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672688"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740724"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9" name="Rectangle 98"/>
            <p:cNvSpPr/>
            <p:nvPr/>
          </p:nvSpPr>
          <p:spPr>
            <a:xfrm>
              <a:off x="4474990" y="3623760"/>
              <a:ext cx="289353" cy="253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0" name="Rectangle 99"/>
            <p:cNvSpPr/>
            <p:nvPr/>
          </p:nvSpPr>
          <p:spPr>
            <a:xfrm>
              <a:off x="4480430" y="4184380"/>
              <a:ext cx="289353" cy="253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1" name="Rectangle 100"/>
            <p:cNvSpPr/>
            <p:nvPr/>
          </p:nvSpPr>
          <p:spPr>
            <a:xfrm>
              <a:off x="3881763" y="4172938"/>
              <a:ext cx="289353" cy="253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2" name="Rectangle 101"/>
            <p:cNvSpPr/>
            <p:nvPr/>
          </p:nvSpPr>
          <p:spPr>
            <a:xfrm>
              <a:off x="3871852" y="3623760"/>
              <a:ext cx="289353" cy="253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03" name="Group 102"/>
            <p:cNvGrpSpPr/>
            <p:nvPr/>
          </p:nvGrpSpPr>
          <p:grpSpPr>
            <a:xfrm rot="5400000">
              <a:off x="4272083" y="2646867"/>
              <a:ext cx="136071" cy="1549922"/>
              <a:chOff x="4604653" y="3153592"/>
              <a:chExt cx="136071" cy="1704914"/>
            </a:xfrm>
          </p:grpSpPr>
          <p:cxnSp>
            <p:nvCxnSpPr>
              <p:cNvPr id="104" name="Straight Connector 103"/>
              <p:cNvCxnSpPr/>
              <p:nvPr/>
            </p:nvCxnSpPr>
            <p:spPr>
              <a:xfrm>
                <a:off x="4604653"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672688"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4740724"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7" name="Group 106"/>
          <p:cNvGrpSpPr/>
          <p:nvPr/>
        </p:nvGrpSpPr>
        <p:grpSpPr>
          <a:xfrm rot="5400000">
            <a:off x="3172771" y="3467495"/>
            <a:ext cx="102053" cy="1162442"/>
            <a:chOff x="4604653" y="3153592"/>
            <a:chExt cx="136071" cy="1704914"/>
          </a:xfrm>
        </p:grpSpPr>
        <p:cxnSp>
          <p:nvCxnSpPr>
            <p:cNvPr id="108" name="Straight Connector 107"/>
            <p:cNvCxnSpPr/>
            <p:nvPr/>
          </p:nvCxnSpPr>
          <p:spPr>
            <a:xfrm>
              <a:off x="4604653"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672688"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740724"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7" name="Rounded Rectangle 116"/>
          <p:cNvSpPr/>
          <p:nvPr/>
        </p:nvSpPr>
        <p:spPr>
          <a:xfrm>
            <a:off x="6725000" y="3492529"/>
            <a:ext cx="945884" cy="7703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General purpose core</a:t>
            </a:r>
          </a:p>
        </p:txBody>
      </p:sp>
      <p:sp>
        <p:nvSpPr>
          <p:cNvPr id="118" name="Rectangle 117"/>
          <p:cNvSpPr/>
          <p:nvPr/>
        </p:nvSpPr>
        <p:spPr>
          <a:xfrm>
            <a:off x="7034562" y="4479116"/>
            <a:ext cx="332088" cy="2858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t>
            </a:r>
          </a:p>
        </p:txBody>
      </p:sp>
      <p:sp>
        <p:nvSpPr>
          <p:cNvPr id="119" name="Rectangle 118"/>
          <p:cNvSpPr/>
          <p:nvPr/>
        </p:nvSpPr>
        <p:spPr>
          <a:xfrm>
            <a:off x="1918226" y="4994382"/>
            <a:ext cx="6215118" cy="568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1"/>
              </a:solidFill>
            </a:endParaRPr>
          </a:p>
        </p:txBody>
      </p:sp>
      <p:cxnSp>
        <p:nvCxnSpPr>
          <p:cNvPr id="120" name="Straight Arrow Connector 119"/>
          <p:cNvCxnSpPr>
            <a:stCxn id="118" idx="2"/>
          </p:cNvCxnSpPr>
          <p:nvPr/>
        </p:nvCxnSpPr>
        <p:spPr>
          <a:xfrm flipH="1">
            <a:off x="7197942" y="4764948"/>
            <a:ext cx="2666" cy="20072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7197942" y="4262849"/>
            <a:ext cx="2666" cy="21626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31618" y="5084617"/>
            <a:ext cx="3902582" cy="400110"/>
          </a:xfrm>
          <a:prstGeom prst="rect">
            <a:avLst/>
          </a:prstGeom>
          <a:noFill/>
        </p:spPr>
        <p:txBody>
          <a:bodyPr wrap="square" rtlCol="0">
            <a:spAutoFit/>
          </a:bodyPr>
          <a:lstStyle/>
          <a:p>
            <a:r>
              <a:rPr lang="en-US" sz="2000" dirty="0" smtClean="0"/>
              <a:t>Shared memory/Interconnect</a:t>
            </a:r>
            <a:endParaRPr lang="en-US" sz="2000" dirty="0"/>
          </a:p>
        </p:txBody>
      </p:sp>
      <p:sp>
        <p:nvSpPr>
          <p:cNvPr id="206" name="Can 205"/>
          <p:cNvSpPr/>
          <p:nvPr/>
        </p:nvSpPr>
        <p:spPr>
          <a:xfrm rot="5400000">
            <a:off x="612800" y="2563814"/>
            <a:ext cx="563336" cy="1026935"/>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350" dirty="0">
                <a:solidFill>
                  <a:schemeClr val="tx1"/>
                </a:solidFill>
              </a:rPr>
              <a:t>Network</a:t>
            </a:r>
          </a:p>
        </p:txBody>
      </p:sp>
      <p:sp>
        <p:nvSpPr>
          <p:cNvPr id="7" name="Slide Number Placeholder 6"/>
          <p:cNvSpPr>
            <a:spLocks noGrp="1"/>
          </p:cNvSpPr>
          <p:nvPr>
            <p:ph type="sldNum" sz="quarter" idx="12"/>
          </p:nvPr>
        </p:nvSpPr>
        <p:spPr>
          <a:xfrm>
            <a:off x="8305800" y="6248400"/>
            <a:ext cx="457199" cy="304800"/>
          </a:xfrm>
        </p:spPr>
        <p:txBody>
          <a:bodyPr/>
          <a:lstStyle/>
          <a:p>
            <a:fld id="{D57F1E4F-1CFF-5643-939E-217C01CDF565}" type="slidenum">
              <a:rPr lang="en-US" smtClean="0"/>
              <a:pPr/>
              <a:t>7</a:t>
            </a:fld>
            <a:endParaRPr lang="en-US" dirty="0"/>
          </a:p>
        </p:txBody>
      </p:sp>
      <p:sp>
        <p:nvSpPr>
          <p:cNvPr id="2" name="Title 1"/>
          <p:cNvSpPr>
            <a:spLocks noGrp="1"/>
          </p:cNvSpPr>
          <p:nvPr>
            <p:ph type="title"/>
          </p:nvPr>
        </p:nvSpPr>
        <p:spPr/>
        <p:txBody>
          <a:bodyPr/>
          <a:lstStyle/>
          <a:p>
            <a:r>
              <a:rPr lang="en-US" dirty="0" smtClean="0"/>
              <a:t>System-Level </a:t>
            </a:r>
            <a:r>
              <a:rPr lang="en-US" dirty="0"/>
              <a:t>A</a:t>
            </a:r>
            <a:r>
              <a:rPr lang="en-US" dirty="0" smtClean="0"/>
              <a:t>rchitecture</a:t>
            </a:r>
            <a:endParaRPr lang="en-US" dirty="0"/>
          </a:p>
        </p:txBody>
      </p:sp>
      <p:sp>
        <p:nvSpPr>
          <p:cNvPr id="60" name="Rounded Rectangle 59"/>
          <p:cNvSpPr/>
          <p:nvPr/>
        </p:nvSpPr>
        <p:spPr>
          <a:xfrm>
            <a:off x="5314088" y="3504280"/>
            <a:ext cx="945884" cy="7703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General purpose core</a:t>
            </a:r>
          </a:p>
        </p:txBody>
      </p:sp>
      <p:sp>
        <p:nvSpPr>
          <p:cNvPr id="61" name="Rectangle 60"/>
          <p:cNvSpPr/>
          <p:nvPr/>
        </p:nvSpPr>
        <p:spPr>
          <a:xfrm>
            <a:off x="5623650" y="4490867"/>
            <a:ext cx="332088" cy="2858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t>
            </a:r>
          </a:p>
        </p:txBody>
      </p:sp>
      <p:cxnSp>
        <p:nvCxnSpPr>
          <p:cNvPr id="62" name="Straight Arrow Connector 61"/>
          <p:cNvCxnSpPr>
            <a:stCxn id="61" idx="2"/>
          </p:cNvCxnSpPr>
          <p:nvPr/>
        </p:nvCxnSpPr>
        <p:spPr>
          <a:xfrm flipH="1">
            <a:off x="5787030" y="4776699"/>
            <a:ext cx="2666" cy="20072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5787030" y="4274600"/>
            <a:ext cx="2666" cy="21626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979912" y="1219200"/>
            <a:ext cx="2208141" cy="461665"/>
          </a:xfrm>
          <a:prstGeom prst="rect">
            <a:avLst/>
          </a:prstGeom>
          <a:noFill/>
        </p:spPr>
        <p:txBody>
          <a:bodyPr wrap="square" rtlCol="0">
            <a:spAutoFit/>
          </a:bodyPr>
          <a:lstStyle/>
          <a:p>
            <a:r>
              <a:rPr lang="en-US" sz="2400" dirty="0" smtClean="0"/>
              <a:t>Fast path</a:t>
            </a:r>
            <a:endParaRPr lang="en-US" sz="2400" dirty="0"/>
          </a:p>
        </p:txBody>
      </p:sp>
      <p:sp>
        <p:nvSpPr>
          <p:cNvPr id="65" name="TextBox 64"/>
          <p:cNvSpPr txBox="1"/>
          <p:nvPr/>
        </p:nvSpPr>
        <p:spPr>
          <a:xfrm>
            <a:off x="5631589" y="1219199"/>
            <a:ext cx="2208141" cy="461665"/>
          </a:xfrm>
          <a:prstGeom prst="rect">
            <a:avLst/>
          </a:prstGeom>
          <a:noFill/>
        </p:spPr>
        <p:txBody>
          <a:bodyPr wrap="square" rtlCol="0">
            <a:spAutoFit/>
          </a:bodyPr>
          <a:lstStyle/>
          <a:p>
            <a:r>
              <a:rPr lang="en-US" sz="2400" dirty="0" smtClean="0"/>
              <a:t>Slow path</a:t>
            </a:r>
            <a:endParaRPr lang="en-US" sz="2400" dirty="0"/>
          </a:p>
        </p:txBody>
      </p:sp>
      <p:sp>
        <p:nvSpPr>
          <p:cNvPr id="3" name="Rectangle 2"/>
          <p:cNvSpPr/>
          <p:nvPr/>
        </p:nvSpPr>
        <p:spPr>
          <a:xfrm>
            <a:off x="76200" y="2726653"/>
            <a:ext cx="152400" cy="175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5560517"/>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repeatCount="3000" accel="50000" decel="50000" fill="hold" grpId="0" nodeType="clickEffect">
                                  <p:stCondLst>
                                    <p:cond delay="0"/>
                                  </p:stCondLst>
                                  <p:childTnLst>
                                    <p:animMotion origin="layout" path="M 0 0 L 0 0 L 0.14914 0.00209 C 0.16198 0.00232 0.17466 0.00417 0.18733 0.00417 C 0.21112 0.00417 0.2349 0.00278 0.25869 0.00209 C 0.26025 0.00139 0.26181 0 0.26355 0 C 0.29896 -0.00393 0.30903 -0.00185 0.34757 0 C 0.36216 0.00325 0.35209 0 0.36511 0.00625 C 0.36823 0.00788 0.37466 0.01042 0.37466 0.01042 C 0.37622 0.01181 0.37761 0.01366 0.37935 0.01482 C 0.38091 0.01575 0.38264 0.01575 0.38403 0.0169 C 0.3875 0.01922 0.38994 0.02362 0.39358 0.02524 L 0.40313 0.0294 C 0.4066 0.03426 0.40886 0.03635 0.41112 0.04213 C 0.41181 0.04422 0.41216 0.04653 0.41268 0.04862 C 0.41164 0.07385 0.41841 0.08056 0.40625 0.08866 C 0.40487 0.08959 0.40313 0.09005 0.40157 0.09075 C 0.37882 0.11088 0.39723 0.09653 0.33178 0.09283 C 0.32744 0.0926 0.32327 0.09144 0.3191 0.09075 C 0.30244 0.08357 0.31285 0.08681 0.28733 0.0845 C 0.27744 0.0801 0.28594 0.08334 0.26823 0.08033 C 0.26511 0.07963 0.26198 0.07871 0.25869 0.07801 C 0.25452 0.07732 0.25018 0.07686 0.24601 0.07593 C 0.24393 0.07547 0.24185 0.07431 0.23959 0.07385 C 0.23334 0.07292 0.22691 0.07246 0.22066 0.07176 C 0.21806 0.07107 0.21528 0.07061 0.21268 0.06968 C 0.21112 0.06922 0.20955 0.0676 0.20799 0.0676 C 0.17778 0.06621 0.14757 0.06621 0.11754 0.06551 C 0.1132 0.06482 0.10903 0.06366 0.10469 0.06343 C 0.08316 0.06204 0.06129 0.06297 0.03976 0.06112 C 0.03629 0.06088 0.03351 0.05764 0.03021 0.05695 C 0.00955 0.05348 0.02171 0.05487 -0.00625 0.05487 " pathEditMode="relative" ptsTypes="AAAAAAAAAAAAAAAAAAAAAAAAAAAAAAAA">
                                      <p:cBhvr>
                                        <p:cTn id="6" dur="2500" fill="hold"/>
                                        <p:tgtEl>
                                          <p:spTgt spid="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 0 L 0 0 C 0.04914 -0.01504 0.02223 -0.00926 0.11424 -0.00208 C 0.17709 0.00301 0.10782 0 0.13334 0.0044 C 0.14028 0.00556 0.14705 0.00579 0.154 0.00648 C 0.15921 0.00926 0.16441 0.0125 0.1698 0.01482 C 0.17396 0.01667 0.17848 0.01713 0.18264 0.01922 C 0.18802 0.02199 0.19289 0.02732 0.19844 0.02963 C 0.22309 0.04074 0.19757 0.02824 0.21268 0.0382 C 0.2158 0.04028 0.22084 0.04098 0.22379 0.04236 C 0.23959 0.04931 0.22396 0.04468 0.23976 0.04885 C 0.24184 0.05093 0.24375 0.05348 0.24601 0.0551 C 0.24757 0.05625 0.24914 0.05695 0.25087 0.05718 C 0.25764 0.05834 0.26459 0.05857 0.27153 0.05926 C 0.28993 0.06551 0.27709 0.06181 0.31598 0.06366 L 0.37153 0.06574 C 0.37466 0.06644 0.3783 0.06574 0.38108 0.06783 C 0.38698 0.07246 0.39011 0.07986 0.39375 0.08681 C 0.3974 0.10625 0.39202 0.08635 0.4 0.09954 C 0.40105 0.10139 0.40122 0.10371 0.40157 0.10602 C 0.40278 0.11297 0.40243 0.12061 0.40486 0.12709 L 0.40799 0.13565 C 0.40903 0.14283 0.40973 0.14769 0.41111 0.15463 C 0.41164 0.15672 0.41216 0.1588 0.41268 0.16088 C 0.41372 0.17014 0.41476 0.1794 0.41598 0.18843 C 0.41632 0.19144 0.41719 0.19398 0.41754 0.19699 C 0.41789 0.20093 0.41893 0.23079 0.42066 0.23936 C 0.42136 0.24236 0.42292 0.24491 0.42379 0.24769 C 0.43091 0.26945 0.41806 0.23449 0.42865 0.2625 C 0.42917 0.26528 0.43073 0.27431 0.43177 0.27732 C 0.43264 0.27986 0.43907 0.29121 0.43976 0.29213 C 0.44115 0.29398 0.44289 0.29491 0.44445 0.2963 C 0.44757 0.3088 0.44358 0.29746 0.45087 0.30695 C 0.45226 0.3088 0.45278 0.31135 0.454 0.31343 C 0.45782 0.31945 0.45886 0.31968 0.46355 0.32385 C 0.46632 0.33519 0.46337 0.32616 0.46997 0.33658 C 0.47118 0.33866 0.47188 0.34098 0.47309 0.34306 C 0.47448 0.34537 0.47657 0.34699 0.47778 0.34931 C 0.47917 0.35186 0.47934 0.35556 0.48108 0.35787 C 0.48525 0.36343 0.49532 0.37269 0.49532 0.37269 C 0.51059 0.37199 0.52605 0.37292 0.54132 0.37037 C 0.54393 0.37014 0.54532 0.36598 0.54775 0.36412 C 0.54914 0.36297 0.55087 0.36273 0.55243 0.36204 C 0.56302 0.35139 0.55695 0.35811 0.56997 0.34074 L 0.57466 0.33449 C 0.5757 0.33172 0.57691 0.32894 0.57778 0.32593 C 0.57848 0.32408 0.57882 0.32176 0.57934 0.31968 C 0.58039 0.31621 0.5816 0.31273 0.58264 0.30903 C 0.58316 0.29283 0.58368 0.27662 0.58421 0.26042 C 0.58473 0.24005 0.58473 0.21945 0.58577 0.19908 C 0.58629 0.19051 0.58837 0.18218 0.58889 0.17361 C 0.58941 0.16667 0.58993 0.15949 0.59046 0.15255 C 0.59098 0.14746 0.59167 0.1426 0.59219 0.13773 C 0.59271 0.12917 0.59306 0.12084 0.59375 0.11227 C 0.59445 0.10186 0.5948 0.09607 0.59688 0.08681 C 0.59792 0.08264 0.59827 0.07801 0.6 0.07408 L 0.6033 0.06783 C 0.61216 0.06852 0.62153 0.06713 0.63021 0.06991 C 0.63282 0.07084 0.63351 0.07547 0.6349 0.07848 C 0.63716 0.08264 0.64132 0.09121 0.64132 0.09121 C 0.64514 0.10602 0.64028 0.08773 0.64601 0.10602 C 0.64671 0.10787 0.64723 0.11019 0.64775 0.11227 C 0.64827 0.11713 0.64827 0.12223 0.64931 0.12709 C 0.64983 0.1301 0.65191 0.13241 0.65243 0.13565 C 0.65348 0.14098 0.65348 0.14676 0.654 0.15255 C 0.65452 0.15741 0.65521 0.16227 0.65556 0.16736 C 0.65764 0.18727 0.65573 0.17848 0.65886 0.19051 C 0.66042 0.2051 0.66111 0.2132 0.66355 0.22871 C 0.66389 0.23079 0.66476 0.23287 0.66511 0.23496 C 0.6658 0.23843 0.66615 0.24213 0.66667 0.24561 C 0.66736 0.26945 0.66997 0.30486 0.66667 0.33033 C 0.6665 0.33287 0.66459 0.33449 0.66355 0.33658 C 0.66198 0.34005 0.66094 0.34422 0.65886 0.34723 C 0.65365 0.35417 0.64879 0.35556 0.64289 0.35996 C 0.6349 0.36598 0.64132 0.36297 0.63177 0.36829 C 0.62344 0.37315 0.62917 0.3669 0.61754 0.37686 C 0.60747 0.38542 0.61233 0.38519 0.60157 0.39167 C 0.59861 0.39352 0.59532 0.39445 0.59219 0.39584 C 0.58438 0.39931 0.58907 0.39769 0.57778 0.40023 L 0.49046 0.39792 C 0.48837 0.39792 0.48629 0.39653 0.48421 0.39584 C 0.4783 0.39445 0.4724 0.39352 0.46667 0.39167 C 0.46355 0.39074 0.46042 0.38843 0.45712 0.3875 C 0.44809 0.38449 0.45296 0.38635 0.44289 0.38102 C 0.43056 0.36459 0.44636 0.38449 0.43177 0.37037 C 0.42396 0.36297 0.42882 0.36227 0.42066 0.35139 L 0.41111 0.33866 C 0.41059 0.33658 0.41025 0.33449 0.40955 0.33241 C 0.40816 0.32801 0.40573 0.32431 0.40486 0.31968 C 0.40365 0.31343 0.40382 0.30695 0.4033 0.3007 C 0.40105 0.28102 0.40243 0.29861 0.4 0.28148 C 0.39931 0.27662 0.39896 0.27176 0.39844 0.26667 C 0.39896 0.2301 0.39896 0.19329 0.4 0.15672 C 0.40018 0.1544 0.40157 0.15255 0.40157 0.15047 C 0.40157 0.13982 0.40174 0.12894 0.4 0.11852 C 0.39948 0.11574 0.39653 0.11482 0.39532 0.11227 C 0.39132 0.10486 0.38907 0.09561 0.38421 0.08889 C 0.38212 0.08611 0.37969 0.08357 0.37778 0.08056 C 0.37657 0.07871 0.37605 0.07593 0.37466 0.07408 C 0.37275 0.07223 0.37032 0.07176 0.36823 0.06991 C 0.33421 0.03959 0.37118 0.06968 0.34775 0.05093 C 0.32709 0.05162 0.30643 0.05116 0.28577 0.05301 C 0.27605 0.05394 0.26684 0.0588 0.25712 0.05926 C 0.17153 0.06459 0.23386 0.06111 0.0698 0.06574 C 0.05608 0.07199 0.06702 0.06783 0.03646 0.06574 C 0.00278 0.06343 0.01476 0.06366 -0.00625 0.06366 " pathEditMode="relative" ptsTypes="AAAAAAAAAAAAAAAAAAAAAAAAAAAAAAAAAAAAAAAAAAAAAAAAAAAAAAAAAAAAAAAAAAAAAAAAAAAAAAAAAAAAAAAAAAAAAAAAAAAAAAAAAA">
                                      <p:cBhvr>
                                        <p:cTn id="10" dur="4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3" name="Rectangle 1272"/>
          <p:cNvSpPr/>
          <p:nvPr/>
        </p:nvSpPr>
        <p:spPr>
          <a:xfrm>
            <a:off x="1066800" y="1447800"/>
            <a:ext cx="5029200" cy="279692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74" name="Group 360"/>
          <p:cNvGrpSpPr/>
          <p:nvPr/>
        </p:nvGrpSpPr>
        <p:grpSpPr>
          <a:xfrm>
            <a:off x="1662359" y="1921856"/>
            <a:ext cx="3242511" cy="1659693"/>
            <a:chOff x="1371600" y="1676399"/>
            <a:chExt cx="3733801" cy="2667794"/>
          </a:xfrm>
        </p:grpSpPr>
        <p:sp>
          <p:nvSpPr>
            <p:cNvPr id="1275" name="Rectangle 1274"/>
            <p:cNvSpPr/>
            <p:nvPr/>
          </p:nvSpPr>
          <p:spPr>
            <a:xfrm>
              <a:off x="2819400" y="22097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6" name="Rectangle 1275"/>
            <p:cNvSpPr/>
            <p:nvPr/>
          </p:nvSpPr>
          <p:spPr>
            <a:xfrm>
              <a:off x="2819400" y="26669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7" name="Rectangle 1276"/>
            <p:cNvSpPr/>
            <p:nvPr/>
          </p:nvSpPr>
          <p:spPr>
            <a:xfrm>
              <a:off x="28194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8" name="Rectangle 1277"/>
            <p:cNvSpPr/>
            <p:nvPr/>
          </p:nvSpPr>
          <p:spPr>
            <a:xfrm>
              <a:off x="3733800" y="1676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9" name="Flowchart: Decision 1278"/>
            <p:cNvSpPr/>
            <p:nvPr/>
          </p:nvSpPr>
          <p:spPr>
            <a:xfrm>
              <a:off x="3733800" y="21335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0" name="Flowchart: Decision 1279"/>
            <p:cNvSpPr/>
            <p:nvPr/>
          </p:nvSpPr>
          <p:spPr>
            <a:xfrm>
              <a:off x="2133600" y="31241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1" name="Rectangle 1280"/>
            <p:cNvSpPr/>
            <p:nvPr/>
          </p:nvSpPr>
          <p:spPr>
            <a:xfrm>
              <a:off x="1371600" y="3200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2" name="Rectangle 1281"/>
            <p:cNvSpPr/>
            <p:nvPr/>
          </p:nvSpPr>
          <p:spPr>
            <a:xfrm>
              <a:off x="21336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3" name="Rectangle 1282"/>
            <p:cNvSpPr/>
            <p:nvPr/>
          </p:nvSpPr>
          <p:spPr>
            <a:xfrm>
              <a:off x="13716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84" name="Straight Arrow Connector 1283"/>
            <p:cNvCxnSpPr>
              <a:stCxn id="1279" idx="1"/>
              <a:endCxn id="1275" idx="3"/>
            </p:cNvCxnSpPr>
            <p:nvPr/>
          </p:nvCxnSpPr>
          <p:spPr>
            <a:xfrm rot="10800000">
              <a:off x="3276600" y="2324099"/>
              <a:ext cx="4572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5" name="Straight Arrow Connector 1284"/>
            <p:cNvCxnSpPr>
              <a:stCxn id="1275" idx="2"/>
              <a:endCxn id="1276" idx="0"/>
            </p:cNvCxnSpPr>
            <p:nvPr/>
          </p:nvCxnSpPr>
          <p:spPr>
            <a:xfrm rot="5400000">
              <a:off x="2933700" y="25526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6" name="Straight Arrow Connector 1285"/>
            <p:cNvCxnSpPr>
              <a:stCxn id="1276" idx="2"/>
              <a:endCxn id="1307" idx="0"/>
            </p:cNvCxnSpPr>
            <p:nvPr/>
          </p:nvCxnSpPr>
          <p:spPr>
            <a:xfrm rot="5400000">
              <a:off x="2933700" y="30098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7" name="Straight Arrow Connector 1286"/>
            <p:cNvCxnSpPr/>
            <p:nvPr/>
          </p:nvCxnSpPr>
          <p:spPr>
            <a:xfrm rot="5400000">
              <a:off x="2934494" y="35425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8" name="Straight Arrow Connector 1287"/>
            <p:cNvCxnSpPr>
              <a:endCxn id="1280" idx="3"/>
            </p:cNvCxnSpPr>
            <p:nvPr/>
          </p:nvCxnSpPr>
          <p:spPr>
            <a:xfrm rot="10800000">
              <a:off x="2590801" y="3314699"/>
              <a:ext cx="228601" cy="79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9" name="Straight Arrow Connector 1288"/>
            <p:cNvCxnSpPr>
              <a:stCxn id="1280" idx="2"/>
            </p:cNvCxnSpPr>
            <p:nvPr/>
          </p:nvCxnSpPr>
          <p:spPr>
            <a:xfrm rot="5400000">
              <a:off x="2285206" y="3580605"/>
              <a:ext cx="152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0" name="Straight Arrow Connector 1289"/>
            <p:cNvCxnSpPr>
              <a:stCxn id="1280" idx="1"/>
              <a:endCxn id="1281" idx="3"/>
            </p:cNvCxnSpPr>
            <p:nvPr/>
          </p:nvCxnSpPr>
          <p:spPr>
            <a:xfrm rot="10800000">
              <a:off x="1828800" y="3314699"/>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1" name="Straight Arrow Connector 1290"/>
            <p:cNvCxnSpPr>
              <a:stCxn id="1281" idx="2"/>
              <a:endCxn id="1283" idx="0"/>
            </p:cNvCxnSpPr>
            <p:nvPr/>
          </p:nvCxnSpPr>
          <p:spPr>
            <a:xfrm rot="5400000">
              <a:off x="1485900" y="35432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2" name="Elbow Connector 32"/>
            <p:cNvCxnSpPr>
              <a:stCxn id="1283" idx="2"/>
              <a:endCxn id="1275" idx="1"/>
            </p:cNvCxnSpPr>
            <p:nvPr/>
          </p:nvCxnSpPr>
          <p:spPr>
            <a:xfrm rot="5400000" flipH="1" flipV="1">
              <a:off x="1428750" y="2495549"/>
              <a:ext cx="1562100" cy="1219200"/>
            </a:xfrm>
            <a:prstGeom prst="bentConnector4">
              <a:avLst>
                <a:gd name="adj1" fmla="val -14634"/>
                <a:gd name="adj2" fmla="val -30916"/>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93" name="Rectangle 1292"/>
            <p:cNvSpPr/>
            <p:nvPr/>
          </p:nvSpPr>
          <p:spPr>
            <a:xfrm>
              <a:off x="3733800" y="27431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4" name="Rectangle 1293"/>
            <p:cNvSpPr/>
            <p:nvPr/>
          </p:nvSpPr>
          <p:spPr>
            <a:xfrm>
              <a:off x="3733800" y="3200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95" name="Straight Arrow Connector 1294"/>
            <p:cNvCxnSpPr/>
            <p:nvPr/>
          </p:nvCxnSpPr>
          <p:spPr>
            <a:xfrm rot="5400000">
              <a:off x="3847306" y="30853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96" name="Flowchart: Decision 1295"/>
            <p:cNvSpPr/>
            <p:nvPr/>
          </p:nvSpPr>
          <p:spPr>
            <a:xfrm>
              <a:off x="3733800" y="37337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97" name="Straight Arrow Connector 1296"/>
            <p:cNvCxnSpPr/>
            <p:nvPr/>
          </p:nvCxnSpPr>
          <p:spPr>
            <a:xfrm rot="5400000">
              <a:off x="3847305" y="26281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98" name="Rectangle 1297"/>
            <p:cNvSpPr/>
            <p:nvPr/>
          </p:nvSpPr>
          <p:spPr>
            <a:xfrm>
              <a:off x="4648201" y="22097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9" name="Rectangle 1298"/>
            <p:cNvSpPr/>
            <p:nvPr/>
          </p:nvSpPr>
          <p:spPr>
            <a:xfrm>
              <a:off x="4648201" y="26669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0" name="Rectangle 1299"/>
            <p:cNvSpPr/>
            <p:nvPr/>
          </p:nvSpPr>
          <p:spPr>
            <a:xfrm>
              <a:off x="4648201" y="31241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1" name="Rectangle 1300"/>
            <p:cNvSpPr/>
            <p:nvPr/>
          </p:nvSpPr>
          <p:spPr>
            <a:xfrm>
              <a:off x="4648201" y="3581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02" name="Straight Arrow Connector 1301"/>
            <p:cNvCxnSpPr>
              <a:stCxn id="1298" idx="2"/>
              <a:endCxn id="1299" idx="0"/>
            </p:cNvCxnSpPr>
            <p:nvPr/>
          </p:nvCxnSpPr>
          <p:spPr>
            <a:xfrm rot="5400000">
              <a:off x="4762501" y="25526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3" name="Straight Arrow Connector 1302"/>
            <p:cNvCxnSpPr/>
            <p:nvPr/>
          </p:nvCxnSpPr>
          <p:spPr>
            <a:xfrm rot="5400000">
              <a:off x="4761707" y="30091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4" name="Straight Arrow Connector 1303"/>
            <p:cNvCxnSpPr/>
            <p:nvPr/>
          </p:nvCxnSpPr>
          <p:spPr>
            <a:xfrm rot="5400000">
              <a:off x="4763295" y="34663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5" name="Straight Arrow Connector 1304"/>
            <p:cNvCxnSpPr>
              <a:stCxn id="1279" idx="3"/>
              <a:endCxn id="1298" idx="1"/>
            </p:cNvCxnSpPr>
            <p:nvPr/>
          </p:nvCxnSpPr>
          <p:spPr>
            <a:xfrm>
              <a:off x="4191000" y="2324099"/>
              <a:ext cx="457201"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6" name="Shape 1305"/>
            <p:cNvCxnSpPr>
              <a:stCxn id="1296" idx="2"/>
              <a:endCxn id="1278" idx="1"/>
            </p:cNvCxnSpPr>
            <p:nvPr/>
          </p:nvCxnSpPr>
          <p:spPr>
            <a:xfrm rot="5400000" flipH="1">
              <a:off x="2686050" y="2838449"/>
              <a:ext cx="2324100" cy="228600"/>
            </a:xfrm>
            <a:prstGeom prst="bentConnector4">
              <a:avLst>
                <a:gd name="adj1" fmla="val -9836"/>
                <a:gd name="adj2" fmla="val 131068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07" name="Flowchart: Decision 1306"/>
            <p:cNvSpPr/>
            <p:nvPr/>
          </p:nvSpPr>
          <p:spPr>
            <a:xfrm>
              <a:off x="2819400" y="31241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08" name="Straight Arrow Connector 1307"/>
            <p:cNvCxnSpPr>
              <a:stCxn id="1278" idx="2"/>
              <a:endCxn id="1279" idx="0"/>
            </p:cNvCxnSpPr>
            <p:nvPr/>
          </p:nvCxnSpPr>
          <p:spPr>
            <a:xfrm rot="5400000">
              <a:off x="3848100" y="20192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9" name="Shape 1308"/>
            <p:cNvCxnSpPr>
              <a:stCxn id="1278" idx="3"/>
              <a:endCxn id="1298" idx="0"/>
            </p:cNvCxnSpPr>
            <p:nvPr/>
          </p:nvCxnSpPr>
          <p:spPr>
            <a:xfrm>
              <a:off x="4191000" y="1790699"/>
              <a:ext cx="685801" cy="419100"/>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0" name="Straight Arrow Connector 1309"/>
            <p:cNvCxnSpPr>
              <a:stCxn id="1282" idx="2"/>
            </p:cNvCxnSpPr>
            <p:nvPr/>
          </p:nvCxnSpPr>
          <p:spPr>
            <a:xfrm rot="5400000">
              <a:off x="2133600" y="4114799"/>
              <a:ext cx="457200" cy="15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1" name="Straight Arrow Connector 1310"/>
            <p:cNvCxnSpPr/>
            <p:nvPr/>
          </p:nvCxnSpPr>
          <p:spPr>
            <a:xfrm rot="5400000">
              <a:off x="2820194" y="4114005"/>
              <a:ext cx="457200" cy="15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12" name="Flowchart: Decision 1311"/>
            <p:cNvSpPr/>
            <p:nvPr/>
          </p:nvSpPr>
          <p:spPr>
            <a:xfrm>
              <a:off x="4648201" y="39623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13" name="Shape 89"/>
            <p:cNvCxnSpPr>
              <a:stCxn id="1301" idx="2"/>
              <a:endCxn id="1312" idx="0"/>
            </p:cNvCxnSpPr>
            <p:nvPr/>
          </p:nvCxnSpPr>
          <p:spPr>
            <a:xfrm rot="5400000">
              <a:off x="4800601" y="3886199"/>
              <a:ext cx="152400" cy="1588"/>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4" name="Elbow Connector 1313"/>
            <p:cNvCxnSpPr>
              <a:stCxn id="1312" idx="1"/>
              <a:endCxn id="1301" idx="1"/>
            </p:cNvCxnSpPr>
            <p:nvPr/>
          </p:nvCxnSpPr>
          <p:spPr>
            <a:xfrm rot="10800000">
              <a:off x="4648201" y="3695699"/>
              <a:ext cx="1588" cy="457200"/>
            </a:xfrm>
            <a:prstGeom prst="bentConnector3">
              <a:avLst>
                <a:gd name="adj1" fmla="val 8245909"/>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5" name="Shape 1314"/>
            <p:cNvCxnSpPr>
              <a:stCxn id="1312" idx="2"/>
              <a:endCxn id="1278" idx="0"/>
            </p:cNvCxnSpPr>
            <p:nvPr/>
          </p:nvCxnSpPr>
          <p:spPr>
            <a:xfrm rot="5400000" flipH="1">
              <a:off x="3086101" y="2552699"/>
              <a:ext cx="2667000" cy="914401"/>
            </a:xfrm>
            <a:prstGeom prst="bentConnector5">
              <a:avLst>
                <a:gd name="adj1" fmla="val -8571"/>
                <a:gd name="adj2" fmla="val -74272"/>
                <a:gd name="adj3" fmla="val 10857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6" name="Elbow Connector 1315"/>
            <p:cNvCxnSpPr>
              <a:stCxn id="1296" idx="3"/>
              <a:endCxn id="1300" idx="1"/>
            </p:cNvCxnSpPr>
            <p:nvPr/>
          </p:nvCxnSpPr>
          <p:spPr>
            <a:xfrm flipV="1">
              <a:off x="4191000" y="3238499"/>
              <a:ext cx="457201" cy="685800"/>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7" name="Straight Arrow Connector 1316"/>
            <p:cNvCxnSpPr>
              <a:stCxn id="1294" idx="2"/>
            </p:cNvCxnSpPr>
            <p:nvPr/>
          </p:nvCxnSpPr>
          <p:spPr>
            <a:xfrm rot="5400000">
              <a:off x="3810000" y="3581399"/>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318" name="Elbow Connector 128"/>
          <p:cNvCxnSpPr/>
          <p:nvPr/>
        </p:nvCxnSpPr>
        <p:spPr>
          <a:xfrm>
            <a:off x="4904873" y="2324802"/>
            <a:ext cx="264695" cy="1682897"/>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19" name="Elbow Connector 133"/>
          <p:cNvCxnSpPr/>
          <p:nvPr/>
        </p:nvCxnSpPr>
        <p:spPr>
          <a:xfrm>
            <a:off x="4904873" y="2609235"/>
            <a:ext cx="198519"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0" name="Elbow Connector 133"/>
          <p:cNvCxnSpPr/>
          <p:nvPr/>
        </p:nvCxnSpPr>
        <p:spPr>
          <a:xfrm rot="10800000" flipV="1">
            <a:off x="4243137" y="2609235"/>
            <a:ext cx="264696"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1" name="Elbow Connector 133"/>
          <p:cNvCxnSpPr/>
          <p:nvPr/>
        </p:nvCxnSpPr>
        <p:spPr>
          <a:xfrm>
            <a:off x="4904873" y="2893667"/>
            <a:ext cx="132347" cy="1114029"/>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2" name="Elbow Connector 133"/>
          <p:cNvCxnSpPr/>
          <p:nvPr/>
        </p:nvCxnSpPr>
        <p:spPr>
          <a:xfrm rot="10800000" flipV="1">
            <a:off x="3530798" y="2656640"/>
            <a:ext cx="182947" cy="1351057"/>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3" name="Elbow Connector 133"/>
          <p:cNvCxnSpPr/>
          <p:nvPr/>
        </p:nvCxnSpPr>
        <p:spPr>
          <a:xfrm>
            <a:off x="4904873" y="3178100"/>
            <a:ext cx="66173" cy="829596"/>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4" name="Elbow Connector 133"/>
          <p:cNvCxnSpPr/>
          <p:nvPr/>
        </p:nvCxnSpPr>
        <p:spPr>
          <a:xfrm>
            <a:off x="2721140" y="3225506"/>
            <a:ext cx="66173"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5" name="Elbow Connector 133"/>
          <p:cNvCxnSpPr/>
          <p:nvPr/>
        </p:nvCxnSpPr>
        <p:spPr>
          <a:xfrm rot="10800000" flipV="1">
            <a:off x="3581402" y="2941072"/>
            <a:ext cx="132347" cy="1066625"/>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6" name="Elbow Connector 133"/>
          <p:cNvCxnSpPr/>
          <p:nvPr/>
        </p:nvCxnSpPr>
        <p:spPr>
          <a:xfrm>
            <a:off x="3308142" y="3225506"/>
            <a:ext cx="66173"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7" name="Elbow Connector 133"/>
          <p:cNvCxnSpPr/>
          <p:nvPr/>
        </p:nvCxnSpPr>
        <p:spPr>
          <a:xfrm>
            <a:off x="3316704" y="2609235"/>
            <a:ext cx="132349"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8" name="Elbow Connector 133"/>
          <p:cNvCxnSpPr/>
          <p:nvPr/>
        </p:nvCxnSpPr>
        <p:spPr>
          <a:xfrm rot="10800000" flipV="1">
            <a:off x="2125580" y="3225504"/>
            <a:ext cx="198519" cy="78219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9" name="Elbow Connector 133"/>
          <p:cNvCxnSpPr/>
          <p:nvPr/>
        </p:nvCxnSpPr>
        <p:spPr>
          <a:xfrm rot="10800000" flipV="1">
            <a:off x="1397670" y="3225506"/>
            <a:ext cx="264695"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30" name="Elbow Connector 133"/>
          <p:cNvCxnSpPr/>
          <p:nvPr/>
        </p:nvCxnSpPr>
        <p:spPr>
          <a:xfrm rot="10800000" flipV="1">
            <a:off x="1463841" y="2941074"/>
            <a:ext cx="198521" cy="1066623"/>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31" name="Rectangle 1330"/>
          <p:cNvSpPr/>
          <p:nvPr/>
        </p:nvSpPr>
        <p:spPr>
          <a:xfrm>
            <a:off x="1265321" y="15426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2" name="Rectangle 1331"/>
          <p:cNvSpPr/>
          <p:nvPr/>
        </p:nvSpPr>
        <p:spPr>
          <a:xfrm>
            <a:off x="1860883" y="15426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3" name="Flowchart: Manual Operation 1332"/>
          <p:cNvSpPr/>
          <p:nvPr/>
        </p:nvSpPr>
        <p:spPr>
          <a:xfrm>
            <a:off x="3283618" y="39725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4" name="Flowchart: Manual Operation 1333"/>
          <p:cNvSpPr/>
          <p:nvPr/>
        </p:nvSpPr>
        <p:spPr>
          <a:xfrm>
            <a:off x="4375483" y="39725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5" name="Flowchart: Manual Operation 1334"/>
          <p:cNvSpPr/>
          <p:nvPr/>
        </p:nvSpPr>
        <p:spPr>
          <a:xfrm>
            <a:off x="2213811" y="39725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6" name="Flowchart: Manual Operation 1335"/>
          <p:cNvSpPr/>
          <p:nvPr/>
        </p:nvSpPr>
        <p:spPr>
          <a:xfrm>
            <a:off x="1132973" y="39725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1" name="Rectangle 1340"/>
          <p:cNvSpPr/>
          <p:nvPr/>
        </p:nvSpPr>
        <p:spPr>
          <a:xfrm>
            <a:off x="2456449" y="15426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2" name="Rectangle 1341"/>
          <p:cNvSpPr/>
          <p:nvPr/>
        </p:nvSpPr>
        <p:spPr>
          <a:xfrm>
            <a:off x="3052012" y="15426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3" name="Rectangle 1342"/>
          <p:cNvSpPr/>
          <p:nvPr/>
        </p:nvSpPr>
        <p:spPr>
          <a:xfrm>
            <a:off x="3647574" y="15426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4" name="Rectangle 1343"/>
          <p:cNvSpPr/>
          <p:nvPr/>
        </p:nvSpPr>
        <p:spPr>
          <a:xfrm>
            <a:off x="4243139" y="15426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5" name="Rectangle 1344"/>
          <p:cNvSpPr/>
          <p:nvPr/>
        </p:nvSpPr>
        <p:spPr>
          <a:xfrm>
            <a:off x="4838699" y="15426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6" name="Rectangle 1345"/>
          <p:cNvSpPr/>
          <p:nvPr/>
        </p:nvSpPr>
        <p:spPr>
          <a:xfrm>
            <a:off x="5434265" y="15426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47" name="Group 1346"/>
          <p:cNvGrpSpPr/>
          <p:nvPr/>
        </p:nvGrpSpPr>
        <p:grpSpPr>
          <a:xfrm>
            <a:off x="1311439" y="1610382"/>
            <a:ext cx="4632161" cy="142218"/>
            <a:chOff x="2911639" y="2524782"/>
            <a:chExt cx="4632161" cy="142218"/>
          </a:xfrm>
        </p:grpSpPr>
        <p:sp>
          <p:nvSpPr>
            <p:cNvPr id="1348" name="Rectangle 1347"/>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9" name="Rectangle 1348"/>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0" name="Rectangle 1349"/>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1" name="Rectangle 1350"/>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2" name="Rectangle 1351"/>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3" name="Rectangle 1352"/>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4" name="Rectangle 1353"/>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5" name="Rectangle 1354"/>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56" name="Group 1355"/>
          <p:cNvGrpSpPr/>
          <p:nvPr/>
        </p:nvGrpSpPr>
        <p:grpSpPr>
          <a:xfrm>
            <a:off x="1387639" y="1676400"/>
            <a:ext cx="4632161" cy="142218"/>
            <a:chOff x="2911639" y="2524782"/>
            <a:chExt cx="4632161" cy="142218"/>
          </a:xfrm>
        </p:grpSpPr>
        <p:sp>
          <p:nvSpPr>
            <p:cNvPr id="1357" name="Rectangle 1356"/>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8" name="Rectangle 1357"/>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9" name="Rectangle 1358"/>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0" name="Rectangle 1359"/>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1" name="Rectangle 1360"/>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2" name="Rectangle 1361"/>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3" name="Rectangle 1362"/>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4" name="Rectangle 1363"/>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65" name="Group 1364"/>
          <p:cNvGrpSpPr/>
          <p:nvPr/>
        </p:nvGrpSpPr>
        <p:grpSpPr>
          <a:xfrm>
            <a:off x="1463839" y="1742418"/>
            <a:ext cx="4632161" cy="142218"/>
            <a:chOff x="2911639" y="2524782"/>
            <a:chExt cx="4632161" cy="142218"/>
          </a:xfrm>
        </p:grpSpPr>
        <p:sp>
          <p:nvSpPr>
            <p:cNvPr id="1366" name="Rectangle 1365"/>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7" name="Rectangle 1366"/>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8" name="Rectangle 1367"/>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9" name="Rectangle 1368"/>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0" name="Rectangle 1369"/>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1" name="Rectangle 1370"/>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2" name="Rectangle 1371"/>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3" name="Rectangle 1372"/>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1" name="Rectangle 120"/>
          <p:cNvSpPr/>
          <p:nvPr/>
        </p:nvSpPr>
        <p:spPr>
          <a:xfrm>
            <a:off x="3283618" y="4339536"/>
            <a:ext cx="992605" cy="142216"/>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Rectangle 267"/>
          <p:cNvSpPr/>
          <p:nvPr/>
        </p:nvSpPr>
        <p:spPr>
          <a:xfrm>
            <a:off x="3294927" y="4734584"/>
            <a:ext cx="397044" cy="142216"/>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0" name="Straight Arrow Connector 379"/>
          <p:cNvCxnSpPr>
            <a:endCxn id="268" idx="0"/>
          </p:cNvCxnSpPr>
          <p:nvPr/>
        </p:nvCxnSpPr>
        <p:spPr>
          <a:xfrm rot="5400000">
            <a:off x="3374753" y="4608350"/>
            <a:ext cx="244929" cy="7539"/>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3852794" y="4734584"/>
            <a:ext cx="397044" cy="142216"/>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9" name="Straight Arrow Connector 388"/>
          <p:cNvCxnSpPr>
            <a:endCxn id="388" idx="0"/>
          </p:cNvCxnSpPr>
          <p:nvPr/>
        </p:nvCxnSpPr>
        <p:spPr>
          <a:xfrm rot="5400000">
            <a:off x="3932622" y="4608350"/>
            <a:ext cx="244929" cy="7539"/>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0" name="Rectangle 389"/>
          <p:cNvSpPr/>
          <p:nvPr/>
        </p:nvSpPr>
        <p:spPr>
          <a:xfrm>
            <a:off x="4377160" y="4734584"/>
            <a:ext cx="397044" cy="142216"/>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1" name="Straight Arrow Connector 390"/>
          <p:cNvCxnSpPr>
            <a:endCxn id="390" idx="0"/>
          </p:cNvCxnSpPr>
          <p:nvPr/>
        </p:nvCxnSpPr>
        <p:spPr>
          <a:xfrm rot="5400000">
            <a:off x="4456986" y="4608350"/>
            <a:ext cx="244929" cy="7539"/>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2" name="Rectangle 391"/>
          <p:cNvSpPr/>
          <p:nvPr/>
        </p:nvSpPr>
        <p:spPr>
          <a:xfrm>
            <a:off x="4935027" y="4734584"/>
            <a:ext cx="397044" cy="142216"/>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3" name="Straight Arrow Connector 392"/>
          <p:cNvCxnSpPr>
            <a:endCxn id="392" idx="0"/>
          </p:cNvCxnSpPr>
          <p:nvPr/>
        </p:nvCxnSpPr>
        <p:spPr>
          <a:xfrm rot="5400000">
            <a:off x="5014854" y="4608350"/>
            <a:ext cx="244929" cy="7539"/>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5" name="Rectangle 394"/>
          <p:cNvSpPr/>
          <p:nvPr/>
        </p:nvSpPr>
        <p:spPr>
          <a:xfrm>
            <a:off x="2212694" y="4347439"/>
            <a:ext cx="992605" cy="142216"/>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6" name="Rectangle 395"/>
          <p:cNvSpPr/>
          <p:nvPr/>
        </p:nvSpPr>
        <p:spPr>
          <a:xfrm>
            <a:off x="1130460" y="4323736"/>
            <a:ext cx="992605" cy="142216"/>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TextBox 397"/>
          <p:cNvSpPr txBox="1"/>
          <p:nvPr/>
        </p:nvSpPr>
        <p:spPr>
          <a:xfrm>
            <a:off x="5334000" y="1154668"/>
            <a:ext cx="1143000" cy="369332"/>
          </a:xfrm>
          <a:prstGeom prst="rect">
            <a:avLst/>
          </a:prstGeom>
          <a:noFill/>
        </p:spPr>
        <p:txBody>
          <a:bodyPr wrap="square" rtlCol="0">
            <a:spAutoFit/>
          </a:bodyPr>
          <a:lstStyle/>
          <a:p>
            <a:r>
              <a:rPr lang="en-US" dirty="0" smtClean="0"/>
              <a:t>Engine</a:t>
            </a:r>
            <a:endParaRPr lang="en-US" dirty="0"/>
          </a:p>
        </p:txBody>
      </p:sp>
      <p:sp>
        <p:nvSpPr>
          <p:cNvPr id="115" name="Title 1"/>
          <p:cNvSpPr>
            <a:spLocks noGrp="1"/>
          </p:cNvSpPr>
          <p:nvPr>
            <p:ph type="title"/>
          </p:nvPr>
        </p:nvSpPr>
        <p:spPr>
          <a:xfrm>
            <a:off x="457200" y="304800"/>
            <a:ext cx="8229600" cy="838200"/>
          </a:xfrm>
        </p:spPr>
        <p:txBody>
          <a:bodyPr>
            <a:normAutofit/>
          </a:bodyPr>
          <a:lstStyle/>
          <a:p>
            <a:r>
              <a:rPr lang="en-US" dirty="0" smtClean="0"/>
              <a:t>Scaling Throughput</a:t>
            </a:r>
            <a:endParaRPr lang="en-US" dirty="0"/>
          </a:p>
        </p:txBody>
      </p:sp>
      <p:sp>
        <p:nvSpPr>
          <p:cNvPr id="669" name="Flowchart: Manual Operation 668"/>
          <p:cNvSpPr/>
          <p:nvPr/>
        </p:nvSpPr>
        <p:spPr>
          <a:xfrm>
            <a:off x="3327735" y="4648200"/>
            <a:ext cx="992605" cy="142216"/>
          </a:xfrm>
          <a:prstGeom prst="flowChartManualOperation">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0" name="Flowchart: Manual Operation 669"/>
          <p:cNvSpPr/>
          <p:nvPr/>
        </p:nvSpPr>
        <p:spPr>
          <a:xfrm>
            <a:off x="4419600" y="4648200"/>
            <a:ext cx="992605" cy="142216"/>
          </a:xfrm>
          <a:prstGeom prst="flowChartManualOperation">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1" name="Flowchart: Manual Operation 670"/>
          <p:cNvSpPr/>
          <p:nvPr/>
        </p:nvSpPr>
        <p:spPr>
          <a:xfrm>
            <a:off x="2257928" y="4648200"/>
            <a:ext cx="992605" cy="142216"/>
          </a:xfrm>
          <a:prstGeom prst="flowChartManualOperation">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2" name="Flowchart: Manual Operation 671"/>
          <p:cNvSpPr/>
          <p:nvPr/>
        </p:nvSpPr>
        <p:spPr>
          <a:xfrm>
            <a:off x="1177090" y="4648200"/>
            <a:ext cx="992605" cy="142216"/>
          </a:xfrm>
          <a:prstGeom prst="flowChartManualOperation">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7" name="Rectangle 1686"/>
          <p:cNvSpPr/>
          <p:nvPr/>
        </p:nvSpPr>
        <p:spPr>
          <a:xfrm>
            <a:off x="4343400" y="4353584"/>
            <a:ext cx="992605" cy="142216"/>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85" name="Group 1784"/>
          <p:cNvGrpSpPr/>
          <p:nvPr/>
        </p:nvGrpSpPr>
        <p:grpSpPr>
          <a:xfrm>
            <a:off x="1143000" y="1524000"/>
            <a:ext cx="5029200" cy="2796925"/>
            <a:chOff x="1219200" y="1600200"/>
            <a:chExt cx="5029200" cy="2796925"/>
          </a:xfrm>
        </p:grpSpPr>
        <p:sp>
          <p:nvSpPr>
            <p:cNvPr id="1688" name="Rectangle 1687"/>
            <p:cNvSpPr/>
            <p:nvPr/>
          </p:nvSpPr>
          <p:spPr>
            <a:xfrm>
              <a:off x="1219200" y="1600200"/>
              <a:ext cx="5029200" cy="279692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89" name="Group 360"/>
            <p:cNvGrpSpPr/>
            <p:nvPr/>
          </p:nvGrpSpPr>
          <p:grpSpPr>
            <a:xfrm>
              <a:off x="1814759" y="2074256"/>
              <a:ext cx="3242511" cy="1659693"/>
              <a:chOff x="1371600" y="1676399"/>
              <a:chExt cx="3733801" cy="2667794"/>
            </a:xfrm>
          </p:grpSpPr>
          <p:sp>
            <p:nvSpPr>
              <p:cNvPr id="1690" name="Rectangle 1689"/>
              <p:cNvSpPr/>
              <p:nvPr/>
            </p:nvSpPr>
            <p:spPr>
              <a:xfrm>
                <a:off x="2819400" y="22097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1" name="Rectangle 1690"/>
              <p:cNvSpPr/>
              <p:nvPr/>
            </p:nvSpPr>
            <p:spPr>
              <a:xfrm>
                <a:off x="2819400" y="26669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2" name="Rectangle 1691"/>
              <p:cNvSpPr/>
              <p:nvPr/>
            </p:nvSpPr>
            <p:spPr>
              <a:xfrm>
                <a:off x="28194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3" name="Rectangle 1692"/>
              <p:cNvSpPr/>
              <p:nvPr/>
            </p:nvSpPr>
            <p:spPr>
              <a:xfrm>
                <a:off x="3733800" y="1676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4" name="Flowchart: Decision 1693"/>
              <p:cNvSpPr/>
              <p:nvPr/>
            </p:nvSpPr>
            <p:spPr>
              <a:xfrm>
                <a:off x="3733800" y="21335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5" name="Flowchart: Decision 1694"/>
              <p:cNvSpPr/>
              <p:nvPr/>
            </p:nvSpPr>
            <p:spPr>
              <a:xfrm>
                <a:off x="2133600" y="31241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6" name="Rectangle 1695"/>
              <p:cNvSpPr/>
              <p:nvPr/>
            </p:nvSpPr>
            <p:spPr>
              <a:xfrm>
                <a:off x="1371600" y="3200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7" name="Rectangle 1696"/>
              <p:cNvSpPr/>
              <p:nvPr/>
            </p:nvSpPr>
            <p:spPr>
              <a:xfrm>
                <a:off x="21336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8" name="Rectangle 1697"/>
              <p:cNvSpPr/>
              <p:nvPr/>
            </p:nvSpPr>
            <p:spPr>
              <a:xfrm>
                <a:off x="13716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99" name="Straight Arrow Connector 1698"/>
              <p:cNvCxnSpPr>
                <a:stCxn id="1694" idx="1"/>
                <a:endCxn id="1690" idx="3"/>
              </p:cNvCxnSpPr>
              <p:nvPr/>
            </p:nvCxnSpPr>
            <p:spPr>
              <a:xfrm rot="10800000">
                <a:off x="3276600" y="2324099"/>
                <a:ext cx="4572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0" name="Straight Arrow Connector 1699"/>
              <p:cNvCxnSpPr>
                <a:stCxn id="1690" idx="2"/>
                <a:endCxn id="1691" idx="0"/>
              </p:cNvCxnSpPr>
              <p:nvPr/>
            </p:nvCxnSpPr>
            <p:spPr>
              <a:xfrm rot="5400000">
                <a:off x="2933700" y="25526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1" name="Straight Arrow Connector 1700"/>
              <p:cNvCxnSpPr>
                <a:stCxn id="1691" idx="2"/>
                <a:endCxn id="1722" idx="0"/>
              </p:cNvCxnSpPr>
              <p:nvPr/>
            </p:nvCxnSpPr>
            <p:spPr>
              <a:xfrm rot="5400000">
                <a:off x="2933700" y="30098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2" name="Straight Arrow Connector 1701"/>
              <p:cNvCxnSpPr/>
              <p:nvPr/>
            </p:nvCxnSpPr>
            <p:spPr>
              <a:xfrm rot="5400000">
                <a:off x="2934494" y="35425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3" name="Straight Arrow Connector 1702"/>
              <p:cNvCxnSpPr>
                <a:endCxn id="1695" idx="3"/>
              </p:cNvCxnSpPr>
              <p:nvPr/>
            </p:nvCxnSpPr>
            <p:spPr>
              <a:xfrm rot="10800000">
                <a:off x="2590801" y="3314699"/>
                <a:ext cx="228601" cy="79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4" name="Straight Arrow Connector 1703"/>
              <p:cNvCxnSpPr>
                <a:stCxn id="1695" idx="2"/>
              </p:cNvCxnSpPr>
              <p:nvPr/>
            </p:nvCxnSpPr>
            <p:spPr>
              <a:xfrm rot="5400000">
                <a:off x="2285206" y="3580605"/>
                <a:ext cx="152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5" name="Straight Arrow Connector 1704"/>
              <p:cNvCxnSpPr>
                <a:stCxn id="1695" idx="1"/>
                <a:endCxn id="1696" idx="3"/>
              </p:cNvCxnSpPr>
              <p:nvPr/>
            </p:nvCxnSpPr>
            <p:spPr>
              <a:xfrm rot="10800000">
                <a:off x="1828800" y="3314699"/>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6" name="Straight Arrow Connector 1705"/>
              <p:cNvCxnSpPr>
                <a:stCxn id="1696" idx="2"/>
                <a:endCxn id="1698" idx="0"/>
              </p:cNvCxnSpPr>
              <p:nvPr/>
            </p:nvCxnSpPr>
            <p:spPr>
              <a:xfrm rot="5400000">
                <a:off x="1485900" y="35432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7" name="Elbow Connector 32"/>
              <p:cNvCxnSpPr>
                <a:stCxn id="1698" idx="2"/>
                <a:endCxn id="1690" idx="1"/>
              </p:cNvCxnSpPr>
              <p:nvPr/>
            </p:nvCxnSpPr>
            <p:spPr>
              <a:xfrm rot="5400000" flipH="1" flipV="1">
                <a:off x="1428750" y="2495549"/>
                <a:ext cx="1562100" cy="1219200"/>
              </a:xfrm>
              <a:prstGeom prst="bentConnector4">
                <a:avLst>
                  <a:gd name="adj1" fmla="val -14634"/>
                  <a:gd name="adj2" fmla="val -30916"/>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8" name="Rectangle 1707"/>
              <p:cNvSpPr/>
              <p:nvPr/>
            </p:nvSpPr>
            <p:spPr>
              <a:xfrm>
                <a:off x="3733800" y="27431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9" name="Rectangle 1708"/>
              <p:cNvSpPr/>
              <p:nvPr/>
            </p:nvSpPr>
            <p:spPr>
              <a:xfrm>
                <a:off x="3733800" y="3200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10" name="Straight Arrow Connector 1709"/>
              <p:cNvCxnSpPr/>
              <p:nvPr/>
            </p:nvCxnSpPr>
            <p:spPr>
              <a:xfrm rot="5400000">
                <a:off x="3847306" y="30853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11" name="Flowchart: Decision 1710"/>
              <p:cNvSpPr/>
              <p:nvPr/>
            </p:nvSpPr>
            <p:spPr>
              <a:xfrm>
                <a:off x="3733800" y="37337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12" name="Straight Arrow Connector 1711"/>
              <p:cNvCxnSpPr/>
              <p:nvPr/>
            </p:nvCxnSpPr>
            <p:spPr>
              <a:xfrm rot="5400000">
                <a:off x="3847305" y="26281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13" name="Rectangle 1712"/>
              <p:cNvSpPr/>
              <p:nvPr/>
            </p:nvSpPr>
            <p:spPr>
              <a:xfrm>
                <a:off x="4648201" y="22097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4" name="Rectangle 1713"/>
              <p:cNvSpPr/>
              <p:nvPr/>
            </p:nvSpPr>
            <p:spPr>
              <a:xfrm>
                <a:off x="4648201" y="26669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5" name="Rectangle 1714"/>
              <p:cNvSpPr/>
              <p:nvPr/>
            </p:nvSpPr>
            <p:spPr>
              <a:xfrm>
                <a:off x="4648201" y="31241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6" name="Rectangle 1715"/>
              <p:cNvSpPr/>
              <p:nvPr/>
            </p:nvSpPr>
            <p:spPr>
              <a:xfrm>
                <a:off x="4648201" y="3581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17" name="Straight Arrow Connector 1716"/>
              <p:cNvCxnSpPr>
                <a:stCxn id="1713" idx="2"/>
                <a:endCxn id="1714" idx="0"/>
              </p:cNvCxnSpPr>
              <p:nvPr/>
            </p:nvCxnSpPr>
            <p:spPr>
              <a:xfrm rot="5400000">
                <a:off x="4762501" y="25526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18" name="Straight Arrow Connector 1717"/>
              <p:cNvCxnSpPr/>
              <p:nvPr/>
            </p:nvCxnSpPr>
            <p:spPr>
              <a:xfrm rot="5400000">
                <a:off x="4761707" y="30091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19" name="Straight Arrow Connector 1718"/>
              <p:cNvCxnSpPr/>
              <p:nvPr/>
            </p:nvCxnSpPr>
            <p:spPr>
              <a:xfrm rot="5400000">
                <a:off x="4763295" y="34663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0" name="Straight Arrow Connector 1719"/>
              <p:cNvCxnSpPr>
                <a:stCxn id="1694" idx="3"/>
                <a:endCxn id="1713" idx="1"/>
              </p:cNvCxnSpPr>
              <p:nvPr/>
            </p:nvCxnSpPr>
            <p:spPr>
              <a:xfrm>
                <a:off x="4191000" y="2324099"/>
                <a:ext cx="457201"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1" name="Shape 1720"/>
              <p:cNvCxnSpPr>
                <a:stCxn id="1711" idx="2"/>
                <a:endCxn id="1693" idx="1"/>
              </p:cNvCxnSpPr>
              <p:nvPr/>
            </p:nvCxnSpPr>
            <p:spPr>
              <a:xfrm rot="5400000" flipH="1">
                <a:off x="2686050" y="2838449"/>
                <a:ext cx="2324100" cy="228600"/>
              </a:xfrm>
              <a:prstGeom prst="bentConnector4">
                <a:avLst>
                  <a:gd name="adj1" fmla="val -9836"/>
                  <a:gd name="adj2" fmla="val 131068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22" name="Flowchart: Decision 1721"/>
              <p:cNvSpPr/>
              <p:nvPr/>
            </p:nvSpPr>
            <p:spPr>
              <a:xfrm>
                <a:off x="2819400" y="31241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23" name="Straight Arrow Connector 1722"/>
              <p:cNvCxnSpPr>
                <a:stCxn id="1693" idx="2"/>
                <a:endCxn id="1694" idx="0"/>
              </p:cNvCxnSpPr>
              <p:nvPr/>
            </p:nvCxnSpPr>
            <p:spPr>
              <a:xfrm rot="5400000">
                <a:off x="3848100" y="20192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4" name="Shape 1723"/>
              <p:cNvCxnSpPr>
                <a:stCxn id="1693" idx="3"/>
                <a:endCxn id="1713" idx="0"/>
              </p:cNvCxnSpPr>
              <p:nvPr/>
            </p:nvCxnSpPr>
            <p:spPr>
              <a:xfrm>
                <a:off x="4191000" y="1790699"/>
                <a:ext cx="685801" cy="419100"/>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5" name="Straight Arrow Connector 1724"/>
              <p:cNvCxnSpPr>
                <a:stCxn id="1697" idx="2"/>
              </p:cNvCxnSpPr>
              <p:nvPr/>
            </p:nvCxnSpPr>
            <p:spPr>
              <a:xfrm rot="5400000">
                <a:off x="2133600" y="4114799"/>
                <a:ext cx="457200" cy="15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26" name="Straight Arrow Connector 1725"/>
              <p:cNvCxnSpPr/>
              <p:nvPr/>
            </p:nvCxnSpPr>
            <p:spPr>
              <a:xfrm rot="5400000">
                <a:off x="2820194" y="4114005"/>
                <a:ext cx="457200" cy="15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27" name="Flowchart: Decision 1726"/>
              <p:cNvSpPr/>
              <p:nvPr/>
            </p:nvSpPr>
            <p:spPr>
              <a:xfrm>
                <a:off x="4648201" y="39623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28" name="Shape 89"/>
              <p:cNvCxnSpPr>
                <a:stCxn id="1716" idx="2"/>
                <a:endCxn id="1727" idx="0"/>
              </p:cNvCxnSpPr>
              <p:nvPr/>
            </p:nvCxnSpPr>
            <p:spPr>
              <a:xfrm rot="5400000">
                <a:off x="4800601" y="3886199"/>
                <a:ext cx="152400" cy="1588"/>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9" name="Elbow Connector 1728"/>
              <p:cNvCxnSpPr>
                <a:stCxn id="1727" idx="1"/>
                <a:endCxn id="1716" idx="1"/>
              </p:cNvCxnSpPr>
              <p:nvPr/>
            </p:nvCxnSpPr>
            <p:spPr>
              <a:xfrm rot="10800000">
                <a:off x="4648201" y="3695699"/>
                <a:ext cx="1588" cy="457200"/>
              </a:xfrm>
              <a:prstGeom prst="bentConnector3">
                <a:avLst>
                  <a:gd name="adj1" fmla="val 8245909"/>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0" name="Shape 1729"/>
              <p:cNvCxnSpPr>
                <a:stCxn id="1727" idx="2"/>
                <a:endCxn id="1693" idx="0"/>
              </p:cNvCxnSpPr>
              <p:nvPr/>
            </p:nvCxnSpPr>
            <p:spPr>
              <a:xfrm rot="5400000" flipH="1">
                <a:off x="3086101" y="2552699"/>
                <a:ext cx="2667000" cy="914401"/>
              </a:xfrm>
              <a:prstGeom prst="bentConnector5">
                <a:avLst>
                  <a:gd name="adj1" fmla="val -8571"/>
                  <a:gd name="adj2" fmla="val -74272"/>
                  <a:gd name="adj3" fmla="val 10857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1" name="Elbow Connector 1730"/>
              <p:cNvCxnSpPr>
                <a:stCxn id="1711" idx="3"/>
                <a:endCxn id="1715" idx="1"/>
              </p:cNvCxnSpPr>
              <p:nvPr/>
            </p:nvCxnSpPr>
            <p:spPr>
              <a:xfrm flipV="1">
                <a:off x="4191000" y="3238499"/>
                <a:ext cx="457201" cy="685800"/>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2" name="Straight Arrow Connector 1731"/>
              <p:cNvCxnSpPr>
                <a:stCxn id="1709" idx="2"/>
              </p:cNvCxnSpPr>
              <p:nvPr/>
            </p:nvCxnSpPr>
            <p:spPr>
              <a:xfrm rot="5400000">
                <a:off x="3810000" y="3581399"/>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733" name="Elbow Connector 128"/>
            <p:cNvCxnSpPr/>
            <p:nvPr/>
          </p:nvCxnSpPr>
          <p:spPr>
            <a:xfrm>
              <a:off x="5057273" y="2477202"/>
              <a:ext cx="264695" cy="1682897"/>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34" name="Elbow Connector 133"/>
            <p:cNvCxnSpPr/>
            <p:nvPr/>
          </p:nvCxnSpPr>
          <p:spPr>
            <a:xfrm>
              <a:off x="5057273" y="2761635"/>
              <a:ext cx="198519"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35" name="Elbow Connector 133"/>
            <p:cNvCxnSpPr/>
            <p:nvPr/>
          </p:nvCxnSpPr>
          <p:spPr>
            <a:xfrm rot="10800000" flipV="1">
              <a:off x="4395537" y="2761635"/>
              <a:ext cx="264696"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36" name="Elbow Connector 133"/>
            <p:cNvCxnSpPr/>
            <p:nvPr/>
          </p:nvCxnSpPr>
          <p:spPr>
            <a:xfrm>
              <a:off x="5057273" y="3046067"/>
              <a:ext cx="132347" cy="1114029"/>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37" name="Elbow Connector 133"/>
            <p:cNvCxnSpPr/>
            <p:nvPr/>
          </p:nvCxnSpPr>
          <p:spPr>
            <a:xfrm rot="10800000" flipV="1">
              <a:off x="3683198" y="2809040"/>
              <a:ext cx="182947" cy="1351057"/>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38" name="Elbow Connector 133"/>
            <p:cNvCxnSpPr/>
            <p:nvPr/>
          </p:nvCxnSpPr>
          <p:spPr>
            <a:xfrm>
              <a:off x="5057273" y="3330500"/>
              <a:ext cx="66173" cy="829596"/>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39" name="Elbow Connector 133"/>
            <p:cNvCxnSpPr/>
            <p:nvPr/>
          </p:nvCxnSpPr>
          <p:spPr>
            <a:xfrm>
              <a:off x="2873540" y="3377906"/>
              <a:ext cx="66173"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40" name="Elbow Connector 133"/>
            <p:cNvCxnSpPr/>
            <p:nvPr/>
          </p:nvCxnSpPr>
          <p:spPr>
            <a:xfrm rot="10800000" flipV="1">
              <a:off x="3733802" y="3093472"/>
              <a:ext cx="132347" cy="1066625"/>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41" name="Elbow Connector 133"/>
            <p:cNvCxnSpPr/>
            <p:nvPr/>
          </p:nvCxnSpPr>
          <p:spPr>
            <a:xfrm>
              <a:off x="3460542" y="3377906"/>
              <a:ext cx="66173"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42" name="Elbow Connector 133"/>
            <p:cNvCxnSpPr/>
            <p:nvPr/>
          </p:nvCxnSpPr>
          <p:spPr>
            <a:xfrm>
              <a:off x="3469104" y="2761635"/>
              <a:ext cx="132349"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43" name="Elbow Connector 133"/>
            <p:cNvCxnSpPr/>
            <p:nvPr/>
          </p:nvCxnSpPr>
          <p:spPr>
            <a:xfrm rot="10800000" flipV="1">
              <a:off x="2277980" y="3377904"/>
              <a:ext cx="198519" cy="78219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44" name="Elbow Connector 133"/>
            <p:cNvCxnSpPr/>
            <p:nvPr/>
          </p:nvCxnSpPr>
          <p:spPr>
            <a:xfrm rot="10800000" flipV="1">
              <a:off x="1550070" y="3377906"/>
              <a:ext cx="264695"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45" name="Elbow Connector 133"/>
            <p:cNvCxnSpPr/>
            <p:nvPr/>
          </p:nvCxnSpPr>
          <p:spPr>
            <a:xfrm rot="10800000" flipV="1">
              <a:off x="1616241" y="3093474"/>
              <a:ext cx="198521" cy="1066623"/>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746" name="Rectangle 1745"/>
            <p:cNvSpPr/>
            <p:nvPr/>
          </p:nvSpPr>
          <p:spPr>
            <a:xfrm>
              <a:off x="1417721" y="16950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7" name="Rectangle 1746"/>
            <p:cNvSpPr/>
            <p:nvPr/>
          </p:nvSpPr>
          <p:spPr>
            <a:xfrm>
              <a:off x="2013283" y="16950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8" name="Flowchart: Manual Operation 1747"/>
            <p:cNvSpPr/>
            <p:nvPr/>
          </p:nvSpPr>
          <p:spPr>
            <a:xfrm>
              <a:off x="3436018"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9" name="Flowchart: Manual Operation 1748"/>
            <p:cNvSpPr/>
            <p:nvPr/>
          </p:nvSpPr>
          <p:spPr>
            <a:xfrm>
              <a:off x="4527883"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0" name="Flowchart: Manual Operation 1749"/>
            <p:cNvSpPr/>
            <p:nvPr/>
          </p:nvSpPr>
          <p:spPr>
            <a:xfrm>
              <a:off x="2366211"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1" name="Flowchart: Manual Operation 1750"/>
            <p:cNvSpPr/>
            <p:nvPr/>
          </p:nvSpPr>
          <p:spPr>
            <a:xfrm>
              <a:off x="1285373"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2" name="Rectangle 1751"/>
            <p:cNvSpPr/>
            <p:nvPr/>
          </p:nvSpPr>
          <p:spPr>
            <a:xfrm>
              <a:off x="2608849"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3" name="Rectangle 1752"/>
            <p:cNvSpPr/>
            <p:nvPr/>
          </p:nvSpPr>
          <p:spPr>
            <a:xfrm>
              <a:off x="3204412"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4" name="Rectangle 1753"/>
            <p:cNvSpPr/>
            <p:nvPr/>
          </p:nvSpPr>
          <p:spPr>
            <a:xfrm>
              <a:off x="3799974"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5" name="Rectangle 1754"/>
            <p:cNvSpPr/>
            <p:nvPr/>
          </p:nvSpPr>
          <p:spPr>
            <a:xfrm>
              <a:off x="4395539"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6" name="Rectangle 1755"/>
            <p:cNvSpPr/>
            <p:nvPr/>
          </p:nvSpPr>
          <p:spPr>
            <a:xfrm>
              <a:off x="4991099"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7" name="Rectangle 1756"/>
            <p:cNvSpPr/>
            <p:nvPr/>
          </p:nvSpPr>
          <p:spPr>
            <a:xfrm>
              <a:off x="5586665" y="16950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58" name="Group 1757"/>
            <p:cNvGrpSpPr/>
            <p:nvPr/>
          </p:nvGrpSpPr>
          <p:grpSpPr>
            <a:xfrm>
              <a:off x="1463839" y="1762782"/>
              <a:ext cx="4632161" cy="142218"/>
              <a:chOff x="2911639" y="2524782"/>
              <a:chExt cx="4632161" cy="142218"/>
            </a:xfrm>
          </p:grpSpPr>
          <p:sp>
            <p:nvSpPr>
              <p:cNvPr id="1759" name="Rectangle 1758"/>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0" name="Rectangle 1759"/>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1" name="Rectangle 1760"/>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2" name="Rectangle 1761"/>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3" name="Rectangle 1762"/>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4" name="Rectangle 1763"/>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5" name="Rectangle 1764"/>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6" name="Rectangle 1765"/>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67" name="Group 1766"/>
            <p:cNvGrpSpPr/>
            <p:nvPr/>
          </p:nvGrpSpPr>
          <p:grpSpPr>
            <a:xfrm>
              <a:off x="1540039" y="1828800"/>
              <a:ext cx="4632161" cy="142218"/>
              <a:chOff x="2911639" y="2524782"/>
              <a:chExt cx="4632161" cy="142218"/>
            </a:xfrm>
          </p:grpSpPr>
          <p:sp>
            <p:nvSpPr>
              <p:cNvPr id="1768" name="Rectangle 1767"/>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9" name="Rectangle 1768"/>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0" name="Rectangle 1769"/>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1" name="Rectangle 1770"/>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2" name="Rectangle 1771"/>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3" name="Rectangle 1772"/>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4" name="Rectangle 1773"/>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5" name="Rectangle 1774"/>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76" name="Group 1775"/>
            <p:cNvGrpSpPr/>
            <p:nvPr/>
          </p:nvGrpSpPr>
          <p:grpSpPr>
            <a:xfrm>
              <a:off x="1616239" y="1894818"/>
              <a:ext cx="4632161" cy="142218"/>
              <a:chOff x="2911639" y="2524782"/>
              <a:chExt cx="4632161" cy="142218"/>
            </a:xfrm>
          </p:grpSpPr>
          <p:sp>
            <p:nvSpPr>
              <p:cNvPr id="1777" name="Rectangle 1776"/>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8" name="Rectangle 1777"/>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9" name="Rectangle 1778"/>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0" name="Rectangle 1779"/>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1" name="Rectangle 1780"/>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2" name="Rectangle 1781"/>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3" name="Rectangle 1782"/>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4" name="Rectangle 1783"/>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786" name="Group 1785"/>
          <p:cNvGrpSpPr/>
          <p:nvPr/>
        </p:nvGrpSpPr>
        <p:grpSpPr>
          <a:xfrm>
            <a:off x="1219200" y="1600200"/>
            <a:ext cx="5029200" cy="2796925"/>
            <a:chOff x="1219200" y="1600200"/>
            <a:chExt cx="5029200" cy="2796925"/>
          </a:xfrm>
        </p:grpSpPr>
        <p:sp>
          <p:nvSpPr>
            <p:cNvPr id="1787" name="Rectangle 1786"/>
            <p:cNvSpPr/>
            <p:nvPr/>
          </p:nvSpPr>
          <p:spPr>
            <a:xfrm>
              <a:off x="1219200" y="1600200"/>
              <a:ext cx="5029200" cy="279692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88" name="Group 360"/>
            <p:cNvGrpSpPr/>
            <p:nvPr/>
          </p:nvGrpSpPr>
          <p:grpSpPr>
            <a:xfrm>
              <a:off x="1814758" y="2074255"/>
              <a:ext cx="3242511" cy="1659693"/>
              <a:chOff x="1371600" y="1676399"/>
              <a:chExt cx="3733801" cy="2667794"/>
            </a:xfrm>
          </p:grpSpPr>
          <p:sp>
            <p:nvSpPr>
              <p:cNvPr id="1841" name="Rectangle 1840"/>
              <p:cNvSpPr/>
              <p:nvPr/>
            </p:nvSpPr>
            <p:spPr>
              <a:xfrm>
                <a:off x="2819400" y="22097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2" name="Rectangle 1841"/>
              <p:cNvSpPr/>
              <p:nvPr/>
            </p:nvSpPr>
            <p:spPr>
              <a:xfrm>
                <a:off x="2819400" y="26669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3" name="Rectangle 1842"/>
              <p:cNvSpPr/>
              <p:nvPr/>
            </p:nvSpPr>
            <p:spPr>
              <a:xfrm>
                <a:off x="28194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4" name="Rectangle 1843"/>
              <p:cNvSpPr/>
              <p:nvPr/>
            </p:nvSpPr>
            <p:spPr>
              <a:xfrm>
                <a:off x="3733800" y="1676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5" name="Flowchart: Decision 1844"/>
              <p:cNvSpPr/>
              <p:nvPr/>
            </p:nvSpPr>
            <p:spPr>
              <a:xfrm>
                <a:off x="3733800" y="21335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6" name="Flowchart: Decision 1845"/>
              <p:cNvSpPr/>
              <p:nvPr/>
            </p:nvSpPr>
            <p:spPr>
              <a:xfrm>
                <a:off x="2133600" y="31241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7" name="Rectangle 1846"/>
              <p:cNvSpPr/>
              <p:nvPr/>
            </p:nvSpPr>
            <p:spPr>
              <a:xfrm>
                <a:off x="1371600" y="3200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8" name="Rectangle 1847"/>
              <p:cNvSpPr/>
              <p:nvPr/>
            </p:nvSpPr>
            <p:spPr>
              <a:xfrm>
                <a:off x="21336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9" name="Rectangle 1848"/>
              <p:cNvSpPr/>
              <p:nvPr/>
            </p:nvSpPr>
            <p:spPr>
              <a:xfrm>
                <a:off x="13716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50" name="Straight Arrow Connector 1849"/>
              <p:cNvCxnSpPr>
                <a:stCxn id="1845" idx="1"/>
                <a:endCxn id="1841" idx="3"/>
              </p:cNvCxnSpPr>
              <p:nvPr/>
            </p:nvCxnSpPr>
            <p:spPr>
              <a:xfrm rot="10800000">
                <a:off x="3276600" y="2324099"/>
                <a:ext cx="4572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1" name="Straight Arrow Connector 1850"/>
              <p:cNvCxnSpPr>
                <a:stCxn id="1841" idx="2"/>
                <a:endCxn id="1842" idx="0"/>
              </p:cNvCxnSpPr>
              <p:nvPr/>
            </p:nvCxnSpPr>
            <p:spPr>
              <a:xfrm rot="5400000">
                <a:off x="2933700" y="25526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2" name="Straight Arrow Connector 1851"/>
              <p:cNvCxnSpPr>
                <a:stCxn id="1842" idx="2"/>
                <a:endCxn id="1873" idx="0"/>
              </p:cNvCxnSpPr>
              <p:nvPr/>
            </p:nvCxnSpPr>
            <p:spPr>
              <a:xfrm rot="5400000">
                <a:off x="2933700" y="30098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3" name="Straight Arrow Connector 1852"/>
              <p:cNvCxnSpPr/>
              <p:nvPr/>
            </p:nvCxnSpPr>
            <p:spPr>
              <a:xfrm rot="5400000">
                <a:off x="2934494" y="35425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4" name="Straight Arrow Connector 1853"/>
              <p:cNvCxnSpPr>
                <a:endCxn id="1846" idx="3"/>
              </p:cNvCxnSpPr>
              <p:nvPr/>
            </p:nvCxnSpPr>
            <p:spPr>
              <a:xfrm rot="10800000">
                <a:off x="2590801" y="3314699"/>
                <a:ext cx="228601" cy="79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5" name="Straight Arrow Connector 1854"/>
              <p:cNvCxnSpPr>
                <a:stCxn id="1846" idx="2"/>
              </p:cNvCxnSpPr>
              <p:nvPr/>
            </p:nvCxnSpPr>
            <p:spPr>
              <a:xfrm rot="5400000">
                <a:off x="2285206" y="3580605"/>
                <a:ext cx="152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6" name="Straight Arrow Connector 1855"/>
              <p:cNvCxnSpPr>
                <a:stCxn id="1846" idx="1"/>
                <a:endCxn id="1847" idx="3"/>
              </p:cNvCxnSpPr>
              <p:nvPr/>
            </p:nvCxnSpPr>
            <p:spPr>
              <a:xfrm rot="10800000">
                <a:off x="1828800" y="3314699"/>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7" name="Straight Arrow Connector 1856"/>
              <p:cNvCxnSpPr>
                <a:stCxn id="1847" idx="2"/>
                <a:endCxn id="1849" idx="0"/>
              </p:cNvCxnSpPr>
              <p:nvPr/>
            </p:nvCxnSpPr>
            <p:spPr>
              <a:xfrm rot="5400000">
                <a:off x="1485900" y="35432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8" name="Elbow Connector 32"/>
              <p:cNvCxnSpPr>
                <a:stCxn id="1849" idx="2"/>
                <a:endCxn id="1841" idx="1"/>
              </p:cNvCxnSpPr>
              <p:nvPr/>
            </p:nvCxnSpPr>
            <p:spPr>
              <a:xfrm rot="5400000" flipH="1" flipV="1">
                <a:off x="1428750" y="2495549"/>
                <a:ext cx="1562100" cy="1219200"/>
              </a:xfrm>
              <a:prstGeom prst="bentConnector4">
                <a:avLst>
                  <a:gd name="adj1" fmla="val -14634"/>
                  <a:gd name="adj2" fmla="val -30916"/>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59" name="Rectangle 1858"/>
              <p:cNvSpPr/>
              <p:nvPr/>
            </p:nvSpPr>
            <p:spPr>
              <a:xfrm>
                <a:off x="3733800" y="27431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0" name="Rectangle 1859"/>
              <p:cNvSpPr/>
              <p:nvPr/>
            </p:nvSpPr>
            <p:spPr>
              <a:xfrm>
                <a:off x="3733800" y="3200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61" name="Straight Arrow Connector 1860"/>
              <p:cNvCxnSpPr/>
              <p:nvPr/>
            </p:nvCxnSpPr>
            <p:spPr>
              <a:xfrm rot="5400000">
                <a:off x="3847306" y="30853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62" name="Flowchart: Decision 1861"/>
              <p:cNvSpPr/>
              <p:nvPr/>
            </p:nvSpPr>
            <p:spPr>
              <a:xfrm>
                <a:off x="3733800" y="37337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63" name="Straight Arrow Connector 1862"/>
              <p:cNvCxnSpPr/>
              <p:nvPr/>
            </p:nvCxnSpPr>
            <p:spPr>
              <a:xfrm rot="5400000">
                <a:off x="3847305" y="26281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64" name="Rectangle 1863"/>
              <p:cNvSpPr/>
              <p:nvPr/>
            </p:nvSpPr>
            <p:spPr>
              <a:xfrm>
                <a:off x="4648201" y="22097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5" name="Rectangle 1864"/>
              <p:cNvSpPr/>
              <p:nvPr/>
            </p:nvSpPr>
            <p:spPr>
              <a:xfrm>
                <a:off x="4648201" y="26669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6" name="Rectangle 1865"/>
              <p:cNvSpPr/>
              <p:nvPr/>
            </p:nvSpPr>
            <p:spPr>
              <a:xfrm>
                <a:off x="4648201" y="31241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7" name="Rectangle 1866"/>
              <p:cNvSpPr/>
              <p:nvPr/>
            </p:nvSpPr>
            <p:spPr>
              <a:xfrm>
                <a:off x="4648201" y="3581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68" name="Straight Arrow Connector 1867"/>
              <p:cNvCxnSpPr>
                <a:stCxn id="1864" idx="2"/>
                <a:endCxn id="1865" idx="0"/>
              </p:cNvCxnSpPr>
              <p:nvPr/>
            </p:nvCxnSpPr>
            <p:spPr>
              <a:xfrm rot="5400000">
                <a:off x="4762501" y="25526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69" name="Straight Arrow Connector 1868"/>
              <p:cNvCxnSpPr/>
              <p:nvPr/>
            </p:nvCxnSpPr>
            <p:spPr>
              <a:xfrm rot="5400000">
                <a:off x="4761707" y="30091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70" name="Straight Arrow Connector 1869"/>
              <p:cNvCxnSpPr/>
              <p:nvPr/>
            </p:nvCxnSpPr>
            <p:spPr>
              <a:xfrm rot="5400000">
                <a:off x="4763295" y="34663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71" name="Straight Arrow Connector 1870"/>
              <p:cNvCxnSpPr>
                <a:stCxn id="1845" idx="3"/>
                <a:endCxn id="1864" idx="1"/>
              </p:cNvCxnSpPr>
              <p:nvPr/>
            </p:nvCxnSpPr>
            <p:spPr>
              <a:xfrm>
                <a:off x="4191000" y="2324099"/>
                <a:ext cx="457201"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72" name="Shape 1871"/>
              <p:cNvCxnSpPr>
                <a:stCxn id="1862" idx="2"/>
                <a:endCxn id="1844" idx="1"/>
              </p:cNvCxnSpPr>
              <p:nvPr/>
            </p:nvCxnSpPr>
            <p:spPr>
              <a:xfrm rot="5400000" flipH="1">
                <a:off x="2686050" y="2838449"/>
                <a:ext cx="2324100" cy="228600"/>
              </a:xfrm>
              <a:prstGeom prst="bentConnector4">
                <a:avLst>
                  <a:gd name="adj1" fmla="val -9836"/>
                  <a:gd name="adj2" fmla="val 131068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73" name="Flowchart: Decision 1872"/>
              <p:cNvSpPr/>
              <p:nvPr/>
            </p:nvSpPr>
            <p:spPr>
              <a:xfrm>
                <a:off x="2819400" y="31241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74" name="Straight Arrow Connector 1873"/>
              <p:cNvCxnSpPr>
                <a:stCxn id="1844" idx="2"/>
                <a:endCxn id="1845" idx="0"/>
              </p:cNvCxnSpPr>
              <p:nvPr/>
            </p:nvCxnSpPr>
            <p:spPr>
              <a:xfrm rot="5400000">
                <a:off x="3848100" y="20192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75" name="Shape 1874"/>
              <p:cNvCxnSpPr>
                <a:stCxn id="1844" idx="3"/>
                <a:endCxn id="1864" idx="0"/>
              </p:cNvCxnSpPr>
              <p:nvPr/>
            </p:nvCxnSpPr>
            <p:spPr>
              <a:xfrm>
                <a:off x="4191000" y="1790699"/>
                <a:ext cx="685801" cy="419100"/>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76" name="Straight Arrow Connector 1875"/>
              <p:cNvCxnSpPr>
                <a:stCxn id="1848" idx="2"/>
              </p:cNvCxnSpPr>
              <p:nvPr/>
            </p:nvCxnSpPr>
            <p:spPr>
              <a:xfrm rot="5400000">
                <a:off x="2133600" y="4114799"/>
                <a:ext cx="457200" cy="15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77" name="Straight Arrow Connector 1876"/>
              <p:cNvCxnSpPr/>
              <p:nvPr/>
            </p:nvCxnSpPr>
            <p:spPr>
              <a:xfrm rot="5400000">
                <a:off x="2820194" y="4114005"/>
                <a:ext cx="457200" cy="15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78" name="Flowchart: Decision 1877"/>
              <p:cNvSpPr/>
              <p:nvPr/>
            </p:nvSpPr>
            <p:spPr>
              <a:xfrm>
                <a:off x="4648201" y="39623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79" name="Shape 89"/>
              <p:cNvCxnSpPr>
                <a:stCxn id="1867" idx="2"/>
                <a:endCxn id="1878" idx="0"/>
              </p:cNvCxnSpPr>
              <p:nvPr/>
            </p:nvCxnSpPr>
            <p:spPr>
              <a:xfrm rot="5400000">
                <a:off x="4800601" y="3886199"/>
                <a:ext cx="152400" cy="1588"/>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80" name="Elbow Connector 1879"/>
              <p:cNvCxnSpPr>
                <a:stCxn id="1878" idx="1"/>
                <a:endCxn id="1867" idx="1"/>
              </p:cNvCxnSpPr>
              <p:nvPr/>
            </p:nvCxnSpPr>
            <p:spPr>
              <a:xfrm rot="10800000">
                <a:off x="4648201" y="3695699"/>
                <a:ext cx="1588" cy="457200"/>
              </a:xfrm>
              <a:prstGeom prst="bentConnector3">
                <a:avLst>
                  <a:gd name="adj1" fmla="val 8245909"/>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81" name="Shape 1880"/>
              <p:cNvCxnSpPr>
                <a:stCxn id="1878" idx="2"/>
                <a:endCxn id="1844" idx="0"/>
              </p:cNvCxnSpPr>
              <p:nvPr/>
            </p:nvCxnSpPr>
            <p:spPr>
              <a:xfrm rot="5400000" flipH="1">
                <a:off x="3086101" y="2552699"/>
                <a:ext cx="2667000" cy="914401"/>
              </a:xfrm>
              <a:prstGeom prst="bentConnector5">
                <a:avLst>
                  <a:gd name="adj1" fmla="val -8571"/>
                  <a:gd name="adj2" fmla="val -74272"/>
                  <a:gd name="adj3" fmla="val 10857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82" name="Elbow Connector 1881"/>
              <p:cNvCxnSpPr>
                <a:stCxn id="1862" idx="3"/>
                <a:endCxn id="1866" idx="1"/>
              </p:cNvCxnSpPr>
              <p:nvPr/>
            </p:nvCxnSpPr>
            <p:spPr>
              <a:xfrm flipV="1">
                <a:off x="4191000" y="3238499"/>
                <a:ext cx="457201" cy="685800"/>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83" name="Straight Arrow Connector 1882"/>
              <p:cNvCxnSpPr>
                <a:stCxn id="1860" idx="2"/>
              </p:cNvCxnSpPr>
              <p:nvPr/>
            </p:nvCxnSpPr>
            <p:spPr>
              <a:xfrm rot="5400000">
                <a:off x="3810000" y="3581399"/>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789" name="Elbow Connector 128"/>
            <p:cNvCxnSpPr/>
            <p:nvPr/>
          </p:nvCxnSpPr>
          <p:spPr>
            <a:xfrm>
              <a:off x="5057273" y="2477202"/>
              <a:ext cx="264695" cy="1682897"/>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0" name="Elbow Connector 133"/>
            <p:cNvCxnSpPr/>
            <p:nvPr/>
          </p:nvCxnSpPr>
          <p:spPr>
            <a:xfrm>
              <a:off x="5057273" y="2761635"/>
              <a:ext cx="198519"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1" name="Elbow Connector 133"/>
            <p:cNvCxnSpPr/>
            <p:nvPr/>
          </p:nvCxnSpPr>
          <p:spPr>
            <a:xfrm rot="10800000" flipV="1">
              <a:off x="4395537" y="2761635"/>
              <a:ext cx="264696"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2" name="Elbow Connector 133"/>
            <p:cNvCxnSpPr/>
            <p:nvPr/>
          </p:nvCxnSpPr>
          <p:spPr>
            <a:xfrm>
              <a:off x="5057273" y="3046067"/>
              <a:ext cx="132347" cy="1114029"/>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3" name="Elbow Connector 133"/>
            <p:cNvCxnSpPr/>
            <p:nvPr/>
          </p:nvCxnSpPr>
          <p:spPr>
            <a:xfrm rot="10800000" flipV="1">
              <a:off x="3683198" y="2809040"/>
              <a:ext cx="182947" cy="1351057"/>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4" name="Elbow Connector 133"/>
            <p:cNvCxnSpPr/>
            <p:nvPr/>
          </p:nvCxnSpPr>
          <p:spPr>
            <a:xfrm>
              <a:off x="5057273" y="3330500"/>
              <a:ext cx="66173" cy="829596"/>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5" name="Elbow Connector 133"/>
            <p:cNvCxnSpPr/>
            <p:nvPr/>
          </p:nvCxnSpPr>
          <p:spPr>
            <a:xfrm>
              <a:off x="2873540" y="3377906"/>
              <a:ext cx="66173"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6" name="Elbow Connector 133"/>
            <p:cNvCxnSpPr/>
            <p:nvPr/>
          </p:nvCxnSpPr>
          <p:spPr>
            <a:xfrm rot="10800000" flipV="1">
              <a:off x="3733802" y="3093472"/>
              <a:ext cx="132347" cy="1066625"/>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7" name="Elbow Connector 133"/>
            <p:cNvCxnSpPr/>
            <p:nvPr/>
          </p:nvCxnSpPr>
          <p:spPr>
            <a:xfrm>
              <a:off x="3460542" y="3377906"/>
              <a:ext cx="66173"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8" name="Elbow Connector 133"/>
            <p:cNvCxnSpPr/>
            <p:nvPr/>
          </p:nvCxnSpPr>
          <p:spPr>
            <a:xfrm>
              <a:off x="3469104" y="2761635"/>
              <a:ext cx="132349"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9" name="Elbow Connector 133"/>
            <p:cNvCxnSpPr/>
            <p:nvPr/>
          </p:nvCxnSpPr>
          <p:spPr>
            <a:xfrm rot="10800000" flipV="1">
              <a:off x="2277980" y="3377904"/>
              <a:ext cx="198519" cy="78219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00" name="Elbow Connector 133"/>
            <p:cNvCxnSpPr/>
            <p:nvPr/>
          </p:nvCxnSpPr>
          <p:spPr>
            <a:xfrm rot="10800000" flipV="1">
              <a:off x="1550070" y="3377906"/>
              <a:ext cx="264695"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01" name="Elbow Connector 133"/>
            <p:cNvCxnSpPr/>
            <p:nvPr/>
          </p:nvCxnSpPr>
          <p:spPr>
            <a:xfrm rot="10800000" flipV="1">
              <a:off x="1616241" y="3093474"/>
              <a:ext cx="198521" cy="1066623"/>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02" name="Rectangle 1801"/>
            <p:cNvSpPr/>
            <p:nvPr/>
          </p:nvSpPr>
          <p:spPr>
            <a:xfrm>
              <a:off x="1417721" y="16950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3" name="Rectangle 1802"/>
            <p:cNvSpPr/>
            <p:nvPr/>
          </p:nvSpPr>
          <p:spPr>
            <a:xfrm>
              <a:off x="2013283" y="16950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4" name="Flowchart: Manual Operation 1803"/>
            <p:cNvSpPr/>
            <p:nvPr/>
          </p:nvSpPr>
          <p:spPr>
            <a:xfrm>
              <a:off x="3436018"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5" name="Flowchart: Manual Operation 1804"/>
            <p:cNvSpPr/>
            <p:nvPr/>
          </p:nvSpPr>
          <p:spPr>
            <a:xfrm>
              <a:off x="4527883"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6" name="Flowchart: Manual Operation 1805"/>
            <p:cNvSpPr/>
            <p:nvPr/>
          </p:nvSpPr>
          <p:spPr>
            <a:xfrm>
              <a:off x="2366211"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7" name="Flowchart: Manual Operation 1806"/>
            <p:cNvSpPr/>
            <p:nvPr/>
          </p:nvSpPr>
          <p:spPr>
            <a:xfrm>
              <a:off x="1285373"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8" name="Rectangle 1807"/>
            <p:cNvSpPr/>
            <p:nvPr/>
          </p:nvSpPr>
          <p:spPr>
            <a:xfrm>
              <a:off x="2608849"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9" name="Rectangle 1808"/>
            <p:cNvSpPr/>
            <p:nvPr/>
          </p:nvSpPr>
          <p:spPr>
            <a:xfrm>
              <a:off x="3204412"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0" name="Rectangle 1809"/>
            <p:cNvSpPr/>
            <p:nvPr/>
          </p:nvSpPr>
          <p:spPr>
            <a:xfrm>
              <a:off x="3799974"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1" name="Rectangle 1810"/>
            <p:cNvSpPr/>
            <p:nvPr/>
          </p:nvSpPr>
          <p:spPr>
            <a:xfrm>
              <a:off x="4395539"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2" name="Rectangle 1811"/>
            <p:cNvSpPr/>
            <p:nvPr/>
          </p:nvSpPr>
          <p:spPr>
            <a:xfrm>
              <a:off x="4991099"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3" name="Rectangle 1812"/>
            <p:cNvSpPr/>
            <p:nvPr/>
          </p:nvSpPr>
          <p:spPr>
            <a:xfrm>
              <a:off x="5586665" y="16950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4" name="Group 1813"/>
            <p:cNvGrpSpPr/>
            <p:nvPr/>
          </p:nvGrpSpPr>
          <p:grpSpPr>
            <a:xfrm>
              <a:off x="1463839" y="1762782"/>
              <a:ext cx="4632161" cy="142218"/>
              <a:chOff x="2911639" y="2524782"/>
              <a:chExt cx="4632161" cy="142218"/>
            </a:xfrm>
          </p:grpSpPr>
          <p:sp>
            <p:nvSpPr>
              <p:cNvPr id="1833" name="Rectangle 1832"/>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4" name="Rectangle 1833"/>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5" name="Rectangle 1834"/>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6" name="Rectangle 1835"/>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7" name="Rectangle 1836"/>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8" name="Rectangle 1837"/>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9" name="Rectangle 1838"/>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0" name="Rectangle 1839"/>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15" name="Group 1814"/>
            <p:cNvGrpSpPr/>
            <p:nvPr/>
          </p:nvGrpSpPr>
          <p:grpSpPr>
            <a:xfrm>
              <a:off x="1540039" y="1828800"/>
              <a:ext cx="4632161" cy="142218"/>
              <a:chOff x="2911639" y="2524782"/>
              <a:chExt cx="4632161" cy="142218"/>
            </a:xfrm>
          </p:grpSpPr>
          <p:sp>
            <p:nvSpPr>
              <p:cNvPr id="1825" name="Rectangle 1824"/>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6" name="Rectangle 1825"/>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7" name="Rectangle 1826"/>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8" name="Rectangle 1827"/>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9" name="Rectangle 1828"/>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0" name="Rectangle 1829"/>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1" name="Rectangle 1830"/>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2" name="Rectangle 1831"/>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16" name="Group 1815"/>
            <p:cNvGrpSpPr/>
            <p:nvPr/>
          </p:nvGrpSpPr>
          <p:grpSpPr>
            <a:xfrm>
              <a:off x="1616239" y="1894818"/>
              <a:ext cx="4632161" cy="142218"/>
              <a:chOff x="2911639" y="2524782"/>
              <a:chExt cx="4632161" cy="142218"/>
            </a:xfrm>
          </p:grpSpPr>
          <p:sp>
            <p:nvSpPr>
              <p:cNvPr id="1817" name="Rectangle 1816"/>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8" name="Rectangle 1817"/>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9" name="Rectangle 1818"/>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0" name="Rectangle 1819"/>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1" name="Rectangle 1820"/>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2" name="Rectangle 1821"/>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3" name="Rectangle 1822"/>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4" name="Rectangle 1823"/>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884" name="Group 1883"/>
          <p:cNvGrpSpPr/>
          <p:nvPr/>
        </p:nvGrpSpPr>
        <p:grpSpPr>
          <a:xfrm>
            <a:off x="1295400" y="1676400"/>
            <a:ext cx="5029200" cy="2796925"/>
            <a:chOff x="1219200" y="1600200"/>
            <a:chExt cx="5029200" cy="2796925"/>
          </a:xfrm>
        </p:grpSpPr>
        <p:sp>
          <p:nvSpPr>
            <p:cNvPr id="1885" name="Rectangle 1884"/>
            <p:cNvSpPr/>
            <p:nvPr/>
          </p:nvSpPr>
          <p:spPr>
            <a:xfrm>
              <a:off x="1219200" y="1600200"/>
              <a:ext cx="5029200" cy="279692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86" name="Group 360"/>
            <p:cNvGrpSpPr/>
            <p:nvPr/>
          </p:nvGrpSpPr>
          <p:grpSpPr>
            <a:xfrm>
              <a:off x="1814757" y="2074254"/>
              <a:ext cx="3242511" cy="1659693"/>
              <a:chOff x="1371600" y="1676399"/>
              <a:chExt cx="3733801" cy="2667794"/>
            </a:xfrm>
          </p:grpSpPr>
          <p:sp>
            <p:nvSpPr>
              <p:cNvPr id="1939" name="Rectangle 1938"/>
              <p:cNvSpPr/>
              <p:nvPr/>
            </p:nvSpPr>
            <p:spPr>
              <a:xfrm>
                <a:off x="2819400" y="22097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0" name="Rectangle 1939"/>
              <p:cNvSpPr/>
              <p:nvPr/>
            </p:nvSpPr>
            <p:spPr>
              <a:xfrm>
                <a:off x="2819400" y="26669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1" name="Rectangle 1940"/>
              <p:cNvSpPr/>
              <p:nvPr/>
            </p:nvSpPr>
            <p:spPr>
              <a:xfrm>
                <a:off x="28194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2" name="Rectangle 1941"/>
              <p:cNvSpPr/>
              <p:nvPr/>
            </p:nvSpPr>
            <p:spPr>
              <a:xfrm>
                <a:off x="3733800" y="1676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3" name="Flowchart: Decision 1942"/>
              <p:cNvSpPr/>
              <p:nvPr/>
            </p:nvSpPr>
            <p:spPr>
              <a:xfrm>
                <a:off x="3733800" y="21335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4" name="Flowchart: Decision 1943"/>
              <p:cNvSpPr/>
              <p:nvPr/>
            </p:nvSpPr>
            <p:spPr>
              <a:xfrm>
                <a:off x="2133600" y="31241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5" name="Rectangle 1944"/>
              <p:cNvSpPr/>
              <p:nvPr/>
            </p:nvSpPr>
            <p:spPr>
              <a:xfrm>
                <a:off x="1371600" y="3200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6" name="Rectangle 1945"/>
              <p:cNvSpPr/>
              <p:nvPr/>
            </p:nvSpPr>
            <p:spPr>
              <a:xfrm>
                <a:off x="21336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7" name="Rectangle 1946"/>
              <p:cNvSpPr/>
              <p:nvPr/>
            </p:nvSpPr>
            <p:spPr>
              <a:xfrm>
                <a:off x="13716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48" name="Straight Arrow Connector 1947"/>
              <p:cNvCxnSpPr>
                <a:stCxn id="1943" idx="1"/>
                <a:endCxn id="1939" idx="3"/>
              </p:cNvCxnSpPr>
              <p:nvPr/>
            </p:nvCxnSpPr>
            <p:spPr>
              <a:xfrm rot="10800000">
                <a:off x="3276600" y="2324099"/>
                <a:ext cx="4572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49" name="Straight Arrow Connector 1948"/>
              <p:cNvCxnSpPr>
                <a:stCxn id="1939" idx="2"/>
                <a:endCxn id="1940" idx="0"/>
              </p:cNvCxnSpPr>
              <p:nvPr/>
            </p:nvCxnSpPr>
            <p:spPr>
              <a:xfrm rot="5400000">
                <a:off x="2933700" y="25526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50" name="Straight Arrow Connector 1949"/>
              <p:cNvCxnSpPr>
                <a:stCxn id="1940" idx="2"/>
                <a:endCxn id="1971" idx="0"/>
              </p:cNvCxnSpPr>
              <p:nvPr/>
            </p:nvCxnSpPr>
            <p:spPr>
              <a:xfrm rot="5400000">
                <a:off x="2933700" y="30098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51" name="Straight Arrow Connector 1950"/>
              <p:cNvCxnSpPr/>
              <p:nvPr/>
            </p:nvCxnSpPr>
            <p:spPr>
              <a:xfrm rot="5400000">
                <a:off x="2934494" y="35425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52" name="Straight Arrow Connector 1951"/>
              <p:cNvCxnSpPr>
                <a:endCxn id="1944" idx="3"/>
              </p:cNvCxnSpPr>
              <p:nvPr/>
            </p:nvCxnSpPr>
            <p:spPr>
              <a:xfrm rot="10800000">
                <a:off x="2590801" y="3314699"/>
                <a:ext cx="228601" cy="79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53" name="Straight Arrow Connector 1952"/>
              <p:cNvCxnSpPr>
                <a:stCxn id="1944" idx="2"/>
              </p:cNvCxnSpPr>
              <p:nvPr/>
            </p:nvCxnSpPr>
            <p:spPr>
              <a:xfrm rot="5400000">
                <a:off x="2285206" y="3580605"/>
                <a:ext cx="152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54" name="Straight Arrow Connector 1953"/>
              <p:cNvCxnSpPr>
                <a:stCxn id="1944" idx="1"/>
                <a:endCxn id="1945" idx="3"/>
              </p:cNvCxnSpPr>
              <p:nvPr/>
            </p:nvCxnSpPr>
            <p:spPr>
              <a:xfrm rot="10800000">
                <a:off x="1828800" y="3314699"/>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55" name="Straight Arrow Connector 1954"/>
              <p:cNvCxnSpPr>
                <a:stCxn id="1945" idx="2"/>
                <a:endCxn id="1947" idx="0"/>
              </p:cNvCxnSpPr>
              <p:nvPr/>
            </p:nvCxnSpPr>
            <p:spPr>
              <a:xfrm rot="5400000">
                <a:off x="1485900" y="35432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56" name="Elbow Connector 32"/>
              <p:cNvCxnSpPr>
                <a:stCxn id="1947" idx="2"/>
                <a:endCxn id="1939" idx="1"/>
              </p:cNvCxnSpPr>
              <p:nvPr/>
            </p:nvCxnSpPr>
            <p:spPr>
              <a:xfrm rot="5400000" flipH="1" flipV="1">
                <a:off x="1428750" y="2495549"/>
                <a:ext cx="1562100" cy="1219200"/>
              </a:xfrm>
              <a:prstGeom prst="bentConnector4">
                <a:avLst>
                  <a:gd name="adj1" fmla="val -14634"/>
                  <a:gd name="adj2" fmla="val -30916"/>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57" name="Rectangle 1956"/>
              <p:cNvSpPr/>
              <p:nvPr/>
            </p:nvSpPr>
            <p:spPr>
              <a:xfrm>
                <a:off x="3733800" y="27431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8" name="Rectangle 1957"/>
              <p:cNvSpPr/>
              <p:nvPr/>
            </p:nvSpPr>
            <p:spPr>
              <a:xfrm>
                <a:off x="3733800" y="3200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59" name="Straight Arrow Connector 1958"/>
              <p:cNvCxnSpPr/>
              <p:nvPr/>
            </p:nvCxnSpPr>
            <p:spPr>
              <a:xfrm rot="5400000">
                <a:off x="3847306" y="30853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60" name="Flowchart: Decision 1959"/>
              <p:cNvSpPr/>
              <p:nvPr/>
            </p:nvSpPr>
            <p:spPr>
              <a:xfrm>
                <a:off x="3733800" y="37337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61" name="Straight Arrow Connector 1960"/>
              <p:cNvCxnSpPr/>
              <p:nvPr/>
            </p:nvCxnSpPr>
            <p:spPr>
              <a:xfrm rot="5400000">
                <a:off x="3847305" y="26281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62" name="Rectangle 1961"/>
              <p:cNvSpPr/>
              <p:nvPr/>
            </p:nvSpPr>
            <p:spPr>
              <a:xfrm>
                <a:off x="4648201" y="22097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3" name="Rectangle 1962"/>
              <p:cNvSpPr/>
              <p:nvPr/>
            </p:nvSpPr>
            <p:spPr>
              <a:xfrm>
                <a:off x="4648201" y="26669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4" name="Rectangle 1963"/>
              <p:cNvSpPr/>
              <p:nvPr/>
            </p:nvSpPr>
            <p:spPr>
              <a:xfrm>
                <a:off x="4648201" y="31241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5" name="Rectangle 1964"/>
              <p:cNvSpPr/>
              <p:nvPr/>
            </p:nvSpPr>
            <p:spPr>
              <a:xfrm>
                <a:off x="4648201" y="3581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66" name="Straight Arrow Connector 1965"/>
              <p:cNvCxnSpPr>
                <a:stCxn id="1962" idx="2"/>
                <a:endCxn id="1963" idx="0"/>
              </p:cNvCxnSpPr>
              <p:nvPr/>
            </p:nvCxnSpPr>
            <p:spPr>
              <a:xfrm rot="5400000">
                <a:off x="4762501" y="25526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67" name="Straight Arrow Connector 1966"/>
              <p:cNvCxnSpPr/>
              <p:nvPr/>
            </p:nvCxnSpPr>
            <p:spPr>
              <a:xfrm rot="5400000">
                <a:off x="4761707" y="30091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68" name="Straight Arrow Connector 1967"/>
              <p:cNvCxnSpPr/>
              <p:nvPr/>
            </p:nvCxnSpPr>
            <p:spPr>
              <a:xfrm rot="5400000">
                <a:off x="4763295" y="34663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69" name="Straight Arrow Connector 1968"/>
              <p:cNvCxnSpPr>
                <a:stCxn id="1943" idx="3"/>
                <a:endCxn id="1962" idx="1"/>
              </p:cNvCxnSpPr>
              <p:nvPr/>
            </p:nvCxnSpPr>
            <p:spPr>
              <a:xfrm>
                <a:off x="4191000" y="2324099"/>
                <a:ext cx="457201"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0" name="Shape 1969"/>
              <p:cNvCxnSpPr>
                <a:stCxn id="1960" idx="2"/>
                <a:endCxn id="1942" idx="1"/>
              </p:cNvCxnSpPr>
              <p:nvPr/>
            </p:nvCxnSpPr>
            <p:spPr>
              <a:xfrm rot="5400000" flipH="1">
                <a:off x="2686050" y="2838449"/>
                <a:ext cx="2324100" cy="228600"/>
              </a:xfrm>
              <a:prstGeom prst="bentConnector4">
                <a:avLst>
                  <a:gd name="adj1" fmla="val -9836"/>
                  <a:gd name="adj2" fmla="val 131068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71" name="Flowchart: Decision 1970"/>
              <p:cNvSpPr/>
              <p:nvPr/>
            </p:nvSpPr>
            <p:spPr>
              <a:xfrm>
                <a:off x="2819400" y="31241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72" name="Straight Arrow Connector 1971"/>
              <p:cNvCxnSpPr>
                <a:stCxn id="1942" idx="2"/>
                <a:endCxn id="1943" idx="0"/>
              </p:cNvCxnSpPr>
              <p:nvPr/>
            </p:nvCxnSpPr>
            <p:spPr>
              <a:xfrm rot="5400000">
                <a:off x="3848100" y="20192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4" name="Straight Arrow Connector 1973"/>
              <p:cNvCxnSpPr>
                <a:stCxn id="1946" idx="2"/>
              </p:cNvCxnSpPr>
              <p:nvPr/>
            </p:nvCxnSpPr>
            <p:spPr>
              <a:xfrm rot="5400000">
                <a:off x="2133600" y="4114799"/>
                <a:ext cx="457200" cy="15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75" name="Straight Arrow Connector 1974"/>
              <p:cNvCxnSpPr/>
              <p:nvPr/>
            </p:nvCxnSpPr>
            <p:spPr>
              <a:xfrm rot="5400000">
                <a:off x="2820194" y="4114005"/>
                <a:ext cx="457200" cy="15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976" name="Flowchart: Decision 1975"/>
              <p:cNvSpPr/>
              <p:nvPr/>
            </p:nvSpPr>
            <p:spPr>
              <a:xfrm>
                <a:off x="4648201" y="39623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77" name="Shape 89"/>
              <p:cNvCxnSpPr>
                <a:stCxn id="1965" idx="2"/>
                <a:endCxn id="1976" idx="0"/>
              </p:cNvCxnSpPr>
              <p:nvPr/>
            </p:nvCxnSpPr>
            <p:spPr>
              <a:xfrm rot="5400000">
                <a:off x="4800601" y="3886199"/>
                <a:ext cx="152400" cy="1588"/>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8" name="Elbow Connector 1977"/>
              <p:cNvCxnSpPr>
                <a:stCxn id="1976" idx="1"/>
                <a:endCxn id="1965" idx="1"/>
              </p:cNvCxnSpPr>
              <p:nvPr/>
            </p:nvCxnSpPr>
            <p:spPr>
              <a:xfrm rot="10800000">
                <a:off x="4648201" y="3695699"/>
                <a:ext cx="1588" cy="457200"/>
              </a:xfrm>
              <a:prstGeom prst="bentConnector3">
                <a:avLst>
                  <a:gd name="adj1" fmla="val 8245909"/>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9" name="Shape 1978"/>
              <p:cNvCxnSpPr>
                <a:stCxn id="1976" idx="2"/>
                <a:endCxn id="1942" idx="0"/>
              </p:cNvCxnSpPr>
              <p:nvPr/>
            </p:nvCxnSpPr>
            <p:spPr>
              <a:xfrm rot="5400000" flipH="1">
                <a:off x="3086101" y="2552699"/>
                <a:ext cx="2667000" cy="914401"/>
              </a:xfrm>
              <a:prstGeom prst="bentConnector5">
                <a:avLst>
                  <a:gd name="adj1" fmla="val -8571"/>
                  <a:gd name="adj2" fmla="val -74272"/>
                  <a:gd name="adj3" fmla="val 10857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0" name="Elbow Connector 1979"/>
              <p:cNvCxnSpPr>
                <a:stCxn id="1960" idx="3"/>
                <a:endCxn id="1964" idx="1"/>
              </p:cNvCxnSpPr>
              <p:nvPr/>
            </p:nvCxnSpPr>
            <p:spPr>
              <a:xfrm flipV="1">
                <a:off x="4191000" y="3238499"/>
                <a:ext cx="457201" cy="685800"/>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1" name="Straight Arrow Connector 1980"/>
              <p:cNvCxnSpPr>
                <a:stCxn id="1958" idx="2"/>
              </p:cNvCxnSpPr>
              <p:nvPr/>
            </p:nvCxnSpPr>
            <p:spPr>
              <a:xfrm rot="5400000">
                <a:off x="3810000" y="3581399"/>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887" name="Elbow Connector 128"/>
            <p:cNvCxnSpPr/>
            <p:nvPr/>
          </p:nvCxnSpPr>
          <p:spPr>
            <a:xfrm>
              <a:off x="5057273" y="2477202"/>
              <a:ext cx="264695" cy="1682897"/>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88" name="Elbow Connector 133"/>
            <p:cNvCxnSpPr/>
            <p:nvPr/>
          </p:nvCxnSpPr>
          <p:spPr>
            <a:xfrm>
              <a:off x="5057273" y="2761635"/>
              <a:ext cx="198519"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89" name="Elbow Connector 133"/>
            <p:cNvCxnSpPr/>
            <p:nvPr/>
          </p:nvCxnSpPr>
          <p:spPr>
            <a:xfrm rot="10800000" flipV="1">
              <a:off x="4395537" y="2761635"/>
              <a:ext cx="264696"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90" name="Elbow Connector 133"/>
            <p:cNvCxnSpPr/>
            <p:nvPr/>
          </p:nvCxnSpPr>
          <p:spPr>
            <a:xfrm>
              <a:off x="5057273" y="3046067"/>
              <a:ext cx="132347" cy="1114029"/>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91" name="Elbow Connector 133"/>
            <p:cNvCxnSpPr/>
            <p:nvPr/>
          </p:nvCxnSpPr>
          <p:spPr>
            <a:xfrm rot="10800000" flipV="1">
              <a:off x="3683198" y="2809040"/>
              <a:ext cx="182947" cy="1351057"/>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92" name="Elbow Connector 133"/>
            <p:cNvCxnSpPr/>
            <p:nvPr/>
          </p:nvCxnSpPr>
          <p:spPr>
            <a:xfrm>
              <a:off x="5057273" y="3330500"/>
              <a:ext cx="66173" cy="829596"/>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93" name="Elbow Connector 133"/>
            <p:cNvCxnSpPr/>
            <p:nvPr/>
          </p:nvCxnSpPr>
          <p:spPr>
            <a:xfrm>
              <a:off x="2873540" y="3377906"/>
              <a:ext cx="66173"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94" name="Elbow Connector 133"/>
            <p:cNvCxnSpPr/>
            <p:nvPr/>
          </p:nvCxnSpPr>
          <p:spPr>
            <a:xfrm rot="10800000" flipV="1">
              <a:off x="3733802" y="3093472"/>
              <a:ext cx="132347" cy="1066625"/>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95" name="Elbow Connector 133"/>
            <p:cNvCxnSpPr/>
            <p:nvPr/>
          </p:nvCxnSpPr>
          <p:spPr>
            <a:xfrm>
              <a:off x="3460542" y="3377906"/>
              <a:ext cx="66173"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96" name="Elbow Connector 133"/>
            <p:cNvCxnSpPr/>
            <p:nvPr/>
          </p:nvCxnSpPr>
          <p:spPr>
            <a:xfrm>
              <a:off x="3469104" y="2761635"/>
              <a:ext cx="132349"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97" name="Elbow Connector 133"/>
            <p:cNvCxnSpPr/>
            <p:nvPr/>
          </p:nvCxnSpPr>
          <p:spPr>
            <a:xfrm rot="10800000" flipV="1">
              <a:off x="2277980" y="3377904"/>
              <a:ext cx="198519" cy="78219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98" name="Elbow Connector 133"/>
            <p:cNvCxnSpPr/>
            <p:nvPr/>
          </p:nvCxnSpPr>
          <p:spPr>
            <a:xfrm rot="10800000" flipV="1">
              <a:off x="1550070" y="3377906"/>
              <a:ext cx="264695"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99" name="Elbow Connector 133"/>
            <p:cNvCxnSpPr/>
            <p:nvPr/>
          </p:nvCxnSpPr>
          <p:spPr>
            <a:xfrm rot="10800000" flipV="1">
              <a:off x="1616241" y="3093474"/>
              <a:ext cx="198521" cy="1066623"/>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900" name="Rectangle 1899"/>
            <p:cNvSpPr/>
            <p:nvPr/>
          </p:nvSpPr>
          <p:spPr>
            <a:xfrm>
              <a:off x="1417721" y="16950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1" name="Rectangle 1900"/>
            <p:cNvSpPr/>
            <p:nvPr/>
          </p:nvSpPr>
          <p:spPr>
            <a:xfrm>
              <a:off x="2013283" y="16950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2" name="Flowchart: Manual Operation 1901"/>
            <p:cNvSpPr/>
            <p:nvPr/>
          </p:nvSpPr>
          <p:spPr>
            <a:xfrm>
              <a:off x="3436018"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3" name="Flowchart: Manual Operation 1902"/>
            <p:cNvSpPr/>
            <p:nvPr/>
          </p:nvSpPr>
          <p:spPr>
            <a:xfrm>
              <a:off x="4527883"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4" name="Flowchart: Manual Operation 1903"/>
            <p:cNvSpPr/>
            <p:nvPr/>
          </p:nvSpPr>
          <p:spPr>
            <a:xfrm>
              <a:off x="2366211"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5" name="Flowchart: Manual Operation 1904"/>
            <p:cNvSpPr/>
            <p:nvPr/>
          </p:nvSpPr>
          <p:spPr>
            <a:xfrm>
              <a:off x="1285373"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6" name="Rectangle 1905"/>
            <p:cNvSpPr/>
            <p:nvPr/>
          </p:nvSpPr>
          <p:spPr>
            <a:xfrm>
              <a:off x="2608849"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7" name="Rectangle 1906"/>
            <p:cNvSpPr/>
            <p:nvPr/>
          </p:nvSpPr>
          <p:spPr>
            <a:xfrm>
              <a:off x="3204412"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8" name="Rectangle 1907"/>
            <p:cNvSpPr/>
            <p:nvPr/>
          </p:nvSpPr>
          <p:spPr>
            <a:xfrm>
              <a:off x="3799974"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9" name="Rectangle 1908"/>
            <p:cNvSpPr/>
            <p:nvPr/>
          </p:nvSpPr>
          <p:spPr>
            <a:xfrm>
              <a:off x="4395539"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0" name="Rectangle 1909"/>
            <p:cNvSpPr/>
            <p:nvPr/>
          </p:nvSpPr>
          <p:spPr>
            <a:xfrm>
              <a:off x="4991099"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1" name="Rectangle 1910"/>
            <p:cNvSpPr/>
            <p:nvPr/>
          </p:nvSpPr>
          <p:spPr>
            <a:xfrm>
              <a:off x="5586665" y="16950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12" name="Group 1911"/>
            <p:cNvGrpSpPr/>
            <p:nvPr/>
          </p:nvGrpSpPr>
          <p:grpSpPr>
            <a:xfrm>
              <a:off x="1463839" y="1762782"/>
              <a:ext cx="4632161" cy="142218"/>
              <a:chOff x="2911639" y="2524782"/>
              <a:chExt cx="4632161" cy="142218"/>
            </a:xfrm>
          </p:grpSpPr>
          <p:sp>
            <p:nvSpPr>
              <p:cNvPr id="1931" name="Rectangle 1930"/>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2" name="Rectangle 1931"/>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3" name="Rectangle 1932"/>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4" name="Rectangle 1933"/>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5" name="Rectangle 1934"/>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6" name="Rectangle 1935"/>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7" name="Rectangle 1936"/>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8" name="Rectangle 1937"/>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13" name="Group 1912"/>
            <p:cNvGrpSpPr/>
            <p:nvPr/>
          </p:nvGrpSpPr>
          <p:grpSpPr>
            <a:xfrm>
              <a:off x="1540039" y="1828800"/>
              <a:ext cx="4632161" cy="142218"/>
              <a:chOff x="2911639" y="2524782"/>
              <a:chExt cx="4632161" cy="142218"/>
            </a:xfrm>
          </p:grpSpPr>
          <p:sp>
            <p:nvSpPr>
              <p:cNvPr id="1923" name="Rectangle 1922"/>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4" name="Rectangle 1923"/>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5" name="Rectangle 1924"/>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6" name="Rectangle 1925"/>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7" name="Rectangle 1926"/>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8" name="Rectangle 1927"/>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9" name="Rectangle 1928"/>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0" name="Rectangle 1929"/>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14" name="Group 1913"/>
            <p:cNvGrpSpPr/>
            <p:nvPr/>
          </p:nvGrpSpPr>
          <p:grpSpPr>
            <a:xfrm>
              <a:off x="1616239" y="1894818"/>
              <a:ext cx="4632161" cy="142218"/>
              <a:chOff x="2911639" y="2524782"/>
              <a:chExt cx="4632161" cy="142218"/>
            </a:xfrm>
          </p:grpSpPr>
          <p:sp>
            <p:nvSpPr>
              <p:cNvPr id="1915" name="Rectangle 1914"/>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6" name="Rectangle 1915"/>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7" name="Rectangle 1916"/>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8" name="Rectangle 1917"/>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9" name="Rectangle 1918"/>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0" name="Rectangle 1919"/>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1" name="Rectangle 1920"/>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2" name="Rectangle 1921"/>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982" name="Content Placeholder 2"/>
          <p:cNvSpPr>
            <a:spLocks noGrp="1"/>
          </p:cNvSpPr>
          <p:nvPr>
            <p:ph idx="1"/>
          </p:nvPr>
        </p:nvSpPr>
        <p:spPr>
          <a:xfrm>
            <a:off x="76200" y="5638800"/>
            <a:ext cx="4038600" cy="1143000"/>
          </a:xfrm>
        </p:spPr>
        <p:txBody>
          <a:bodyPr>
            <a:normAutofit/>
          </a:bodyPr>
          <a:lstStyle/>
          <a:p>
            <a:r>
              <a:rPr lang="en-US" sz="1800" dirty="0" smtClean="0"/>
              <a:t>Multiple engine contexts</a:t>
            </a:r>
          </a:p>
          <a:p>
            <a:pPr lvl="1"/>
            <a:r>
              <a:rPr lang="en-US" sz="1600" dirty="0" smtClean="0"/>
              <a:t>Multi-threaded engines</a:t>
            </a:r>
          </a:p>
          <a:p>
            <a:pPr lvl="1"/>
            <a:r>
              <a:rPr lang="en-US" sz="1600" dirty="0" smtClean="0"/>
              <a:t>Multiple engines</a:t>
            </a:r>
          </a:p>
        </p:txBody>
      </p:sp>
      <p:sp>
        <p:nvSpPr>
          <p:cNvPr id="1983" name="Content Placeholder 2"/>
          <p:cNvSpPr txBox="1">
            <a:spLocks/>
          </p:cNvSpPr>
          <p:nvPr/>
        </p:nvSpPr>
        <p:spPr>
          <a:xfrm>
            <a:off x="4876800" y="5638800"/>
            <a:ext cx="4038600" cy="914400"/>
          </a:xfrm>
          <a:prstGeom prst="rect">
            <a:avLst/>
          </a:prstGeom>
        </p:spPr>
        <p:txBody>
          <a:bodyPr vert="horz" lIns="91440" tIns="45720" rIns="91440" bIns="45720" rtlCol="0">
            <a:normAutofit/>
          </a:bodyPr>
          <a:lstStyle/>
          <a:p>
            <a:pPr marL="182880" marR="0" lvl="0" indent="-182880" algn="l" defTabSz="914400" rtl="0" eaLnBrk="1" fontAlgn="auto" latinLnBrk="0" hangingPunct="1">
              <a:lnSpc>
                <a:spcPct val="100000"/>
              </a:lnSpc>
              <a:spcBef>
                <a:spcPct val="20000"/>
              </a:spcBef>
              <a:spcAft>
                <a:spcPts val="0"/>
              </a:spcAft>
              <a:buSzPct val="14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Contexts</a:t>
            </a:r>
            <a:r>
              <a:rPr kumimoji="0" lang="en-US" sz="1800" b="0" i="0" u="none" strike="noStrike" kern="1200" cap="none" spc="0" normalizeH="0" noProof="0" dirty="0" smtClean="0">
                <a:ln>
                  <a:noFill/>
                </a:ln>
                <a:solidFill>
                  <a:schemeClr val="tx1"/>
                </a:solidFill>
                <a:effectLst/>
                <a:uLnTx/>
                <a:uFillTx/>
                <a:latin typeface="+mn-lt"/>
                <a:ea typeface="+mn-ea"/>
                <a:cs typeface="+mn-cs"/>
              </a:rPr>
              <a:t>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increase performance</a:t>
            </a:r>
            <a:r>
              <a:rPr kumimoji="0" lang="en-US" sz="1800" b="0" i="0" u="none" strike="noStrike" kern="1200" cap="none" spc="0" normalizeH="0" noProof="0" dirty="0" smtClean="0">
                <a:ln>
                  <a:noFill/>
                </a:ln>
                <a:solidFill>
                  <a:schemeClr val="tx1"/>
                </a:solidFill>
                <a:effectLst/>
                <a:uLnTx/>
                <a:uFillTx/>
                <a:latin typeface="+mn-lt"/>
                <a:ea typeface="+mn-ea"/>
                <a:cs typeface="+mn-cs"/>
              </a:rPr>
              <a:t> until an </a:t>
            </a:r>
            <a:r>
              <a:rPr lang="en-US" sz="1800" dirty="0" smtClean="0"/>
              <a:t>offload engine</a:t>
            </a:r>
            <a:r>
              <a:rPr kumimoji="0" lang="en-US" sz="1800" b="0" i="0" u="none" strike="noStrike" kern="1200" cap="none" spc="0" normalizeH="0" noProof="0" dirty="0" smtClean="0">
                <a:ln>
                  <a:noFill/>
                </a:ln>
                <a:solidFill>
                  <a:schemeClr val="tx1"/>
                </a:solidFill>
                <a:effectLst/>
                <a:uLnTx/>
                <a:uFillTx/>
                <a:latin typeface="+mn-lt"/>
                <a:ea typeface="+mn-ea"/>
                <a:cs typeface="+mn-cs"/>
              </a:rPr>
              <a:t> becomes the bottleneck</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15" name="Rectangle 414"/>
          <p:cNvSpPr/>
          <p:nvPr/>
        </p:nvSpPr>
        <p:spPr>
          <a:xfrm>
            <a:off x="6858000" y="2516087"/>
            <a:ext cx="3048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6" name="Rectangle 415"/>
          <p:cNvSpPr/>
          <p:nvPr/>
        </p:nvSpPr>
        <p:spPr>
          <a:xfrm>
            <a:off x="6858000" y="2817910"/>
            <a:ext cx="304800" cy="152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7" name="TextBox 416"/>
          <p:cNvSpPr txBox="1"/>
          <p:nvPr/>
        </p:nvSpPr>
        <p:spPr>
          <a:xfrm>
            <a:off x="7162800" y="2740222"/>
            <a:ext cx="1371600" cy="307777"/>
          </a:xfrm>
          <a:prstGeom prst="rect">
            <a:avLst/>
          </a:prstGeom>
          <a:noFill/>
        </p:spPr>
        <p:txBody>
          <a:bodyPr wrap="square" rtlCol="0">
            <a:spAutoFit/>
          </a:bodyPr>
          <a:lstStyle/>
          <a:p>
            <a:r>
              <a:rPr lang="en-US" sz="1400" dirty="0" smtClean="0"/>
              <a:t>Control state</a:t>
            </a:r>
            <a:endParaRPr lang="en-US" sz="1400" dirty="0"/>
          </a:p>
        </p:txBody>
      </p:sp>
      <p:sp>
        <p:nvSpPr>
          <p:cNvPr id="418" name="Rectangle 417"/>
          <p:cNvSpPr/>
          <p:nvPr/>
        </p:nvSpPr>
        <p:spPr>
          <a:xfrm>
            <a:off x="6858000" y="3122710"/>
            <a:ext cx="304800" cy="152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9" name="TextBox 418"/>
          <p:cNvSpPr txBox="1"/>
          <p:nvPr/>
        </p:nvSpPr>
        <p:spPr>
          <a:xfrm>
            <a:off x="7162800" y="3048000"/>
            <a:ext cx="1600200" cy="307777"/>
          </a:xfrm>
          <a:prstGeom prst="rect">
            <a:avLst/>
          </a:prstGeom>
          <a:noFill/>
        </p:spPr>
        <p:txBody>
          <a:bodyPr wrap="square" rtlCol="0">
            <a:spAutoFit/>
          </a:bodyPr>
          <a:lstStyle/>
          <a:p>
            <a:r>
              <a:rPr lang="en-US" sz="1400" dirty="0" smtClean="0"/>
              <a:t>Offload engine</a:t>
            </a:r>
            <a:endParaRPr lang="en-US" sz="1400" dirty="0"/>
          </a:p>
        </p:txBody>
      </p:sp>
      <p:sp>
        <p:nvSpPr>
          <p:cNvPr id="420" name="Rectangle 419"/>
          <p:cNvSpPr/>
          <p:nvPr/>
        </p:nvSpPr>
        <p:spPr>
          <a:xfrm>
            <a:off x="6858000" y="3430487"/>
            <a:ext cx="304800" cy="152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1" name="TextBox 420"/>
          <p:cNvSpPr txBox="1"/>
          <p:nvPr/>
        </p:nvSpPr>
        <p:spPr>
          <a:xfrm>
            <a:off x="7162800" y="3352799"/>
            <a:ext cx="1600200" cy="307777"/>
          </a:xfrm>
          <a:prstGeom prst="rect">
            <a:avLst/>
          </a:prstGeom>
          <a:noFill/>
        </p:spPr>
        <p:txBody>
          <a:bodyPr wrap="square" rtlCol="0">
            <a:spAutoFit/>
          </a:bodyPr>
          <a:lstStyle/>
          <a:p>
            <a:r>
              <a:rPr lang="en-US" sz="1400" dirty="0" smtClean="0"/>
              <a:t>Off-chip Memory</a:t>
            </a:r>
            <a:endParaRPr lang="en-US" sz="1400" dirty="0"/>
          </a:p>
        </p:txBody>
      </p:sp>
      <p:sp>
        <p:nvSpPr>
          <p:cNvPr id="422" name="TextBox 421"/>
          <p:cNvSpPr txBox="1"/>
          <p:nvPr/>
        </p:nvSpPr>
        <p:spPr>
          <a:xfrm>
            <a:off x="7162800" y="2438399"/>
            <a:ext cx="2286000" cy="307777"/>
          </a:xfrm>
          <a:prstGeom prst="rect">
            <a:avLst/>
          </a:prstGeom>
          <a:noFill/>
        </p:spPr>
        <p:txBody>
          <a:bodyPr wrap="square" rtlCol="0">
            <a:spAutoFit/>
          </a:bodyPr>
          <a:lstStyle/>
          <a:p>
            <a:r>
              <a:rPr lang="en-US" sz="1400" dirty="0" smtClean="0"/>
              <a:t>Context memory</a:t>
            </a:r>
            <a:endParaRPr lang="en-US" sz="1400" dirty="0"/>
          </a:p>
        </p:txBody>
      </p:sp>
      <p:sp>
        <p:nvSpPr>
          <p:cNvPr id="6" name="Slide Number Placeholder 5"/>
          <p:cNvSpPr>
            <a:spLocks noGrp="1"/>
          </p:cNvSpPr>
          <p:nvPr>
            <p:ph type="sldNum" sz="quarter" idx="12"/>
          </p:nvPr>
        </p:nvSpPr>
        <p:spPr/>
        <p:txBody>
          <a:bodyPr/>
          <a:lstStyle/>
          <a:p>
            <a:fld id="{5FFB3D0C-8D74-41D4-BD0C-D240EB708DFB}" type="slidenum">
              <a:rPr lang="en-US" smtClean="0"/>
              <a:pPr/>
              <a:t>70</a:t>
            </a:fld>
            <a:endParaRPr lang="en-US" dirty="0"/>
          </a:p>
        </p:txBody>
      </p:sp>
    </p:spTree>
    <p:extLst>
      <p:ext uri="{BB962C8B-B14F-4D97-AF65-F5344CB8AC3E}">
        <p14:creationId xmlns:p14="http://schemas.microsoft.com/office/powerpoint/2010/main" val="168386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47"/>
                                        </p:tgtEl>
                                        <p:attrNameLst>
                                          <p:attrName>style.visibility</p:attrName>
                                        </p:attrNameLst>
                                      </p:cBhvr>
                                      <p:to>
                                        <p:strVal val="visible"/>
                                      </p:to>
                                    </p:set>
                                    <p:animEffect transition="in" filter="dissolve">
                                      <p:cBhvr>
                                        <p:cTn id="7" dur="500"/>
                                        <p:tgtEl>
                                          <p:spTgt spid="134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356"/>
                                        </p:tgtEl>
                                        <p:attrNameLst>
                                          <p:attrName>style.visibility</p:attrName>
                                        </p:attrNameLst>
                                      </p:cBhvr>
                                      <p:to>
                                        <p:strVal val="visible"/>
                                      </p:to>
                                    </p:set>
                                    <p:animEffect transition="in" filter="dissolve">
                                      <p:cBhvr>
                                        <p:cTn id="11" dur="500"/>
                                        <p:tgtEl>
                                          <p:spTgt spid="1356"/>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365"/>
                                        </p:tgtEl>
                                        <p:attrNameLst>
                                          <p:attrName>style.visibility</p:attrName>
                                        </p:attrNameLst>
                                      </p:cBhvr>
                                      <p:to>
                                        <p:strVal val="visible"/>
                                      </p:to>
                                    </p:set>
                                    <p:animEffect transition="in" filter="dissolve">
                                      <p:cBhvr>
                                        <p:cTn id="15" dur="500"/>
                                        <p:tgtEl>
                                          <p:spTgt spid="1365"/>
                                        </p:tgtEl>
                                      </p:cBhvr>
                                    </p:animEffec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nodeType="clickEffect">
                                  <p:stCondLst>
                                    <p:cond delay="0"/>
                                  </p:stCondLst>
                                  <p:childTnLst>
                                    <p:animMotion origin="layout" path="M 0 0 L 0 0.09993 " pathEditMode="relative" ptsTypes="AA">
                                      <p:cBhvr>
                                        <p:cTn id="19" dur="2000" fill="hold"/>
                                        <p:tgtEl>
                                          <p:spTgt spid="121"/>
                                        </p:tgtEl>
                                        <p:attrNameLst>
                                          <p:attrName>ppt_x</p:attrName>
                                          <p:attrName>ppt_y</p:attrName>
                                        </p:attrNameLst>
                                      </p:cBhvr>
                                    </p:animMotion>
                                  </p:childTnLst>
                                </p:cTn>
                              </p:par>
                              <p:par>
                                <p:cTn id="20" presetID="0" presetClass="path" presetSubtype="0" accel="50000" decel="50000" fill="hold" nodeType="withEffect">
                                  <p:stCondLst>
                                    <p:cond delay="0"/>
                                  </p:stCondLst>
                                  <p:childTnLst>
                                    <p:animMotion origin="layout" path="M 0 0 L 0 0.09993 " pathEditMode="relative" ptsTypes="AA">
                                      <p:cBhvr>
                                        <p:cTn id="21" dur="2000" fill="hold"/>
                                        <p:tgtEl>
                                          <p:spTgt spid="268"/>
                                        </p:tgtEl>
                                        <p:attrNameLst>
                                          <p:attrName>ppt_x</p:attrName>
                                          <p:attrName>ppt_y</p:attrName>
                                        </p:attrNameLst>
                                      </p:cBhvr>
                                    </p:animMotion>
                                  </p:childTnLst>
                                </p:cTn>
                              </p:par>
                              <p:par>
                                <p:cTn id="22" presetID="0" presetClass="path" presetSubtype="0" accel="50000" decel="50000" fill="hold" nodeType="withEffect">
                                  <p:stCondLst>
                                    <p:cond delay="0"/>
                                  </p:stCondLst>
                                  <p:childTnLst>
                                    <p:animMotion origin="layout" path="M 0 0 L 0 0.09993 " pathEditMode="relative" ptsTypes="AA">
                                      <p:cBhvr>
                                        <p:cTn id="23" dur="2000" fill="hold"/>
                                        <p:tgtEl>
                                          <p:spTgt spid="380"/>
                                        </p:tgtEl>
                                        <p:attrNameLst>
                                          <p:attrName>ppt_x</p:attrName>
                                          <p:attrName>ppt_y</p:attrName>
                                        </p:attrNameLst>
                                      </p:cBhvr>
                                    </p:animMotion>
                                  </p:childTnLst>
                                </p:cTn>
                              </p:par>
                              <p:par>
                                <p:cTn id="24" presetID="0" presetClass="path" presetSubtype="0" accel="50000" decel="50000" fill="hold" nodeType="withEffect">
                                  <p:stCondLst>
                                    <p:cond delay="0"/>
                                  </p:stCondLst>
                                  <p:childTnLst>
                                    <p:animMotion origin="layout" path="M 0 0 L 0 0.09993 " pathEditMode="relative" ptsTypes="AA">
                                      <p:cBhvr>
                                        <p:cTn id="25" dur="2000" fill="hold"/>
                                        <p:tgtEl>
                                          <p:spTgt spid="388"/>
                                        </p:tgtEl>
                                        <p:attrNameLst>
                                          <p:attrName>ppt_x</p:attrName>
                                          <p:attrName>ppt_y</p:attrName>
                                        </p:attrNameLst>
                                      </p:cBhvr>
                                    </p:animMotion>
                                  </p:childTnLst>
                                </p:cTn>
                              </p:par>
                              <p:par>
                                <p:cTn id="26" presetID="0" presetClass="path" presetSubtype="0" accel="50000" decel="50000" fill="hold" nodeType="withEffect">
                                  <p:stCondLst>
                                    <p:cond delay="0"/>
                                  </p:stCondLst>
                                  <p:childTnLst>
                                    <p:animMotion origin="layout" path="M 0 0 L 0 0.09993 " pathEditMode="relative" ptsTypes="AA">
                                      <p:cBhvr>
                                        <p:cTn id="27" dur="2000" fill="hold"/>
                                        <p:tgtEl>
                                          <p:spTgt spid="389"/>
                                        </p:tgtEl>
                                        <p:attrNameLst>
                                          <p:attrName>ppt_x</p:attrName>
                                          <p:attrName>ppt_y</p:attrName>
                                        </p:attrNameLst>
                                      </p:cBhvr>
                                    </p:animMotion>
                                  </p:childTnLst>
                                </p:cTn>
                              </p:par>
                              <p:par>
                                <p:cTn id="28" presetID="0" presetClass="path" presetSubtype="0" accel="50000" decel="50000" fill="hold" nodeType="withEffect">
                                  <p:stCondLst>
                                    <p:cond delay="0"/>
                                  </p:stCondLst>
                                  <p:childTnLst>
                                    <p:animMotion origin="layout" path="M 0 0 L 0 0.09993 " pathEditMode="relative" ptsTypes="AA">
                                      <p:cBhvr>
                                        <p:cTn id="29" dur="2000" fill="hold"/>
                                        <p:tgtEl>
                                          <p:spTgt spid="390"/>
                                        </p:tgtEl>
                                        <p:attrNameLst>
                                          <p:attrName>ppt_x</p:attrName>
                                          <p:attrName>ppt_y</p:attrName>
                                        </p:attrNameLst>
                                      </p:cBhvr>
                                    </p:animMotion>
                                  </p:childTnLst>
                                </p:cTn>
                              </p:par>
                              <p:par>
                                <p:cTn id="30" presetID="0" presetClass="path" presetSubtype="0" accel="50000" decel="50000" fill="hold" nodeType="withEffect">
                                  <p:stCondLst>
                                    <p:cond delay="0"/>
                                  </p:stCondLst>
                                  <p:childTnLst>
                                    <p:animMotion origin="layout" path="M 0 0 L 0 0.09993 " pathEditMode="relative" ptsTypes="AA">
                                      <p:cBhvr>
                                        <p:cTn id="31" dur="2000" fill="hold"/>
                                        <p:tgtEl>
                                          <p:spTgt spid="391"/>
                                        </p:tgtEl>
                                        <p:attrNameLst>
                                          <p:attrName>ppt_x</p:attrName>
                                          <p:attrName>ppt_y</p:attrName>
                                        </p:attrNameLst>
                                      </p:cBhvr>
                                    </p:animMotion>
                                  </p:childTnLst>
                                </p:cTn>
                              </p:par>
                              <p:par>
                                <p:cTn id="32" presetID="0" presetClass="path" presetSubtype="0" accel="50000" decel="50000" fill="hold" nodeType="withEffect">
                                  <p:stCondLst>
                                    <p:cond delay="0"/>
                                  </p:stCondLst>
                                  <p:childTnLst>
                                    <p:animMotion origin="layout" path="M 0 0 L 0 0.09993 " pathEditMode="relative" ptsTypes="AA">
                                      <p:cBhvr>
                                        <p:cTn id="33" dur="2000" fill="hold"/>
                                        <p:tgtEl>
                                          <p:spTgt spid="392"/>
                                        </p:tgtEl>
                                        <p:attrNameLst>
                                          <p:attrName>ppt_x</p:attrName>
                                          <p:attrName>ppt_y</p:attrName>
                                        </p:attrNameLst>
                                      </p:cBhvr>
                                    </p:animMotion>
                                  </p:childTnLst>
                                </p:cTn>
                              </p:par>
                              <p:par>
                                <p:cTn id="34" presetID="0" presetClass="path" presetSubtype="0" accel="50000" decel="50000" fill="hold" nodeType="withEffect">
                                  <p:stCondLst>
                                    <p:cond delay="0"/>
                                  </p:stCondLst>
                                  <p:childTnLst>
                                    <p:animMotion origin="layout" path="M 0 0 L 0 0.09993 " pathEditMode="relative" ptsTypes="AA">
                                      <p:cBhvr>
                                        <p:cTn id="35" dur="2000" fill="hold"/>
                                        <p:tgtEl>
                                          <p:spTgt spid="393"/>
                                        </p:tgtEl>
                                        <p:attrNameLst>
                                          <p:attrName>ppt_x</p:attrName>
                                          <p:attrName>ppt_y</p:attrName>
                                        </p:attrNameLst>
                                      </p:cBhvr>
                                    </p:animMotion>
                                  </p:childTnLst>
                                </p:cTn>
                              </p:par>
                              <p:par>
                                <p:cTn id="36" presetID="0" presetClass="path" presetSubtype="0" accel="50000" decel="50000" fill="hold" nodeType="withEffect">
                                  <p:stCondLst>
                                    <p:cond delay="0"/>
                                  </p:stCondLst>
                                  <p:childTnLst>
                                    <p:animMotion origin="layout" path="M 0 0 L 0 0.09993 " pathEditMode="relative" ptsTypes="AA">
                                      <p:cBhvr>
                                        <p:cTn id="37" dur="2000" fill="hold"/>
                                        <p:tgtEl>
                                          <p:spTgt spid="395"/>
                                        </p:tgtEl>
                                        <p:attrNameLst>
                                          <p:attrName>ppt_x</p:attrName>
                                          <p:attrName>ppt_y</p:attrName>
                                        </p:attrNameLst>
                                      </p:cBhvr>
                                    </p:animMotion>
                                  </p:childTnLst>
                                </p:cTn>
                              </p:par>
                              <p:par>
                                <p:cTn id="38" presetID="0" presetClass="path" presetSubtype="0" accel="50000" decel="50000" fill="hold" nodeType="withEffect">
                                  <p:stCondLst>
                                    <p:cond delay="0"/>
                                  </p:stCondLst>
                                  <p:childTnLst>
                                    <p:animMotion origin="layout" path="M 0 0 L 0 0.09993 " pathEditMode="relative" ptsTypes="AA">
                                      <p:cBhvr>
                                        <p:cTn id="39" dur="2000" fill="hold"/>
                                        <p:tgtEl>
                                          <p:spTgt spid="396"/>
                                        </p:tgtEl>
                                        <p:attrNameLst>
                                          <p:attrName>ppt_x</p:attrName>
                                          <p:attrName>ppt_y</p:attrName>
                                        </p:attrNameLst>
                                      </p:cBhvr>
                                    </p:animMotion>
                                  </p:childTnLst>
                                </p:cTn>
                              </p:par>
                              <p:par>
                                <p:cTn id="40" presetID="0" presetClass="path" presetSubtype="0" accel="50000" decel="50000" fill="hold" nodeType="withEffect">
                                  <p:stCondLst>
                                    <p:cond delay="0"/>
                                  </p:stCondLst>
                                  <p:childTnLst>
                                    <p:animMotion origin="layout" path="M 0 0 L 0 0.09993 " pathEditMode="relative" ptsTypes="AA">
                                      <p:cBhvr>
                                        <p:cTn id="41" dur="2000" fill="hold"/>
                                        <p:tgtEl>
                                          <p:spTgt spid="1687"/>
                                        </p:tgtEl>
                                        <p:attrNameLst>
                                          <p:attrName>ppt_x</p:attrName>
                                          <p:attrName>ppt_y</p:attrName>
                                        </p:attrNameLst>
                                      </p:cBhvr>
                                    </p:animMotion>
                                  </p:childTnLst>
                                </p:cTn>
                              </p:par>
                            </p:childTnLst>
                          </p:cTn>
                        </p:par>
                        <p:par>
                          <p:cTn id="42" fill="hold">
                            <p:stCondLst>
                              <p:cond delay="2000"/>
                            </p:stCondLst>
                            <p:childTnLst>
                              <p:par>
                                <p:cTn id="43" presetID="9" presetClass="entr" presetSubtype="0" fill="hold" grpId="0" nodeType="afterEffect">
                                  <p:stCondLst>
                                    <p:cond delay="0"/>
                                  </p:stCondLst>
                                  <p:childTnLst>
                                    <p:set>
                                      <p:cBhvr>
                                        <p:cTn id="44" dur="1" fill="hold">
                                          <p:stCondLst>
                                            <p:cond delay="0"/>
                                          </p:stCondLst>
                                        </p:cTn>
                                        <p:tgtEl>
                                          <p:spTgt spid="669"/>
                                        </p:tgtEl>
                                        <p:attrNameLst>
                                          <p:attrName>style.visibility</p:attrName>
                                        </p:attrNameLst>
                                      </p:cBhvr>
                                      <p:to>
                                        <p:strVal val="visible"/>
                                      </p:to>
                                    </p:set>
                                    <p:animEffect transition="in" filter="dissolve">
                                      <p:cBhvr>
                                        <p:cTn id="45" dur="500"/>
                                        <p:tgtEl>
                                          <p:spTgt spid="669"/>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670"/>
                                        </p:tgtEl>
                                        <p:attrNameLst>
                                          <p:attrName>style.visibility</p:attrName>
                                        </p:attrNameLst>
                                      </p:cBhvr>
                                      <p:to>
                                        <p:strVal val="visible"/>
                                      </p:to>
                                    </p:set>
                                    <p:animEffect transition="in" filter="dissolve">
                                      <p:cBhvr>
                                        <p:cTn id="48" dur="500"/>
                                        <p:tgtEl>
                                          <p:spTgt spid="670"/>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671"/>
                                        </p:tgtEl>
                                        <p:attrNameLst>
                                          <p:attrName>style.visibility</p:attrName>
                                        </p:attrNameLst>
                                      </p:cBhvr>
                                      <p:to>
                                        <p:strVal val="visible"/>
                                      </p:to>
                                    </p:set>
                                    <p:animEffect transition="in" filter="dissolve">
                                      <p:cBhvr>
                                        <p:cTn id="51" dur="500"/>
                                        <p:tgtEl>
                                          <p:spTgt spid="671"/>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72"/>
                                        </p:tgtEl>
                                        <p:attrNameLst>
                                          <p:attrName>style.visibility</p:attrName>
                                        </p:attrNameLst>
                                      </p:cBhvr>
                                      <p:to>
                                        <p:strVal val="visible"/>
                                      </p:to>
                                    </p:set>
                                    <p:animEffect transition="in" filter="dissolve">
                                      <p:cBhvr>
                                        <p:cTn id="54" dur="500"/>
                                        <p:tgtEl>
                                          <p:spTgt spid="672"/>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1785"/>
                                        </p:tgtEl>
                                        <p:attrNameLst>
                                          <p:attrName>style.visibility</p:attrName>
                                        </p:attrNameLst>
                                      </p:cBhvr>
                                      <p:to>
                                        <p:strVal val="visible"/>
                                      </p:to>
                                    </p:set>
                                    <p:animEffect transition="in" filter="dissolve">
                                      <p:cBhvr>
                                        <p:cTn id="59" dur="500"/>
                                        <p:tgtEl>
                                          <p:spTgt spid="1785"/>
                                        </p:tgtEl>
                                      </p:cBhvr>
                                    </p:animEffect>
                                  </p:childTnLst>
                                </p:cTn>
                              </p:par>
                            </p:childTnLst>
                          </p:cTn>
                        </p:par>
                        <p:par>
                          <p:cTn id="60" fill="hold">
                            <p:stCondLst>
                              <p:cond delay="500"/>
                            </p:stCondLst>
                            <p:childTnLst>
                              <p:par>
                                <p:cTn id="61" presetID="9" presetClass="entr" presetSubtype="0" fill="hold" nodeType="afterEffect">
                                  <p:stCondLst>
                                    <p:cond delay="0"/>
                                  </p:stCondLst>
                                  <p:childTnLst>
                                    <p:set>
                                      <p:cBhvr>
                                        <p:cTn id="62" dur="1" fill="hold">
                                          <p:stCondLst>
                                            <p:cond delay="0"/>
                                          </p:stCondLst>
                                        </p:cTn>
                                        <p:tgtEl>
                                          <p:spTgt spid="1786"/>
                                        </p:tgtEl>
                                        <p:attrNameLst>
                                          <p:attrName>style.visibility</p:attrName>
                                        </p:attrNameLst>
                                      </p:cBhvr>
                                      <p:to>
                                        <p:strVal val="visible"/>
                                      </p:to>
                                    </p:set>
                                    <p:animEffect transition="in" filter="dissolve">
                                      <p:cBhvr>
                                        <p:cTn id="63" dur="500"/>
                                        <p:tgtEl>
                                          <p:spTgt spid="1786"/>
                                        </p:tgtEl>
                                      </p:cBhvr>
                                    </p:animEffect>
                                  </p:childTnLst>
                                </p:cTn>
                              </p:par>
                            </p:childTnLst>
                          </p:cTn>
                        </p:par>
                        <p:par>
                          <p:cTn id="64" fill="hold">
                            <p:stCondLst>
                              <p:cond delay="1000"/>
                            </p:stCondLst>
                            <p:childTnLst>
                              <p:par>
                                <p:cTn id="65" presetID="9" presetClass="entr" presetSubtype="0" fill="hold" nodeType="afterEffect">
                                  <p:stCondLst>
                                    <p:cond delay="0"/>
                                  </p:stCondLst>
                                  <p:childTnLst>
                                    <p:set>
                                      <p:cBhvr>
                                        <p:cTn id="66" dur="1" fill="hold">
                                          <p:stCondLst>
                                            <p:cond delay="0"/>
                                          </p:stCondLst>
                                        </p:cTn>
                                        <p:tgtEl>
                                          <p:spTgt spid="1884"/>
                                        </p:tgtEl>
                                        <p:attrNameLst>
                                          <p:attrName>style.visibility</p:attrName>
                                        </p:attrNameLst>
                                      </p:cBhvr>
                                      <p:to>
                                        <p:strVal val="visible"/>
                                      </p:to>
                                    </p:set>
                                    <p:animEffect transition="in" filter="dissolve">
                                      <p:cBhvr>
                                        <p:cTn id="67" dur="500"/>
                                        <p:tgtEl>
                                          <p:spTgt spid="1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 grpId="0" animBg="1"/>
      <p:bldP spid="670" grpId="0" animBg="1"/>
      <p:bldP spid="671" grpId="0" animBg="1"/>
      <p:bldP spid="67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p:cNvSpPr/>
          <p:nvPr/>
        </p:nvSpPr>
        <p:spPr>
          <a:xfrm>
            <a:off x="1066800" y="1447800"/>
            <a:ext cx="5029200" cy="2796925"/>
          </a:xfrm>
          <a:prstGeom prst="rect">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Rectangle 190"/>
          <p:cNvSpPr/>
          <p:nvPr/>
        </p:nvSpPr>
        <p:spPr>
          <a:xfrm>
            <a:off x="1265321" y="1542610"/>
            <a:ext cx="463217" cy="142216"/>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Rectangle 191"/>
          <p:cNvSpPr/>
          <p:nvPr/>
        </p:nvSpPr>
        <p:spPr>
          <a:xfrm>
            <a:off x="1860883" y="1542610"/>
            <a:ext cx="463217" cy="142216"/>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0" name="Straight Arrow Connector 209"/>
          <p:cNvCxnSpPr/>
          <p:nvPr/>
        </p:nvCxnSpPr>
        <p:spPr>
          <a:xfrm>
            <a:off x="4215309" y="4114800"/>
            <a:ext cx="0" cy="299292"/>
          </a:xfrm>
          <a:prstGeom prst="straightConnector1">
            <a:avLst/>
          </a:prstGeom>
          <a:ln w="12700" cmpd="sng">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1" name="Rectangle 280"/>
          <p:cNvSpPr/>
          <p:nvPr/>
        </p:nvSpPr>
        <p:spPr>
          <a:xfrm>
            <a:off x="2456449" y="1542612"/>
            <a:ext cx="463217" cy="142216"/>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2" name="Rectangle 301"/>
          <p:cNvSpPr/>
          <p:nvPr/>
        </p:nvSpPr>
        <p:spPr>
          <a:xfrm>
            <a:off x="3052012" y="1542612"/>
            <a:ext cx="463217" cy="142216"/>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2" name="Rectangle 331"/>
          <p:cNvSpPr/>
          <p:nvPr/>
        </p:nvSpPr>
        <p:spPr>
          <a:xfrm>
            <a:off x="3647574" y="1542612"/>
            <a:ext cx="463217" cy="142216"/>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3" name="Rectangle 332"/>
          <p:cNvSpPr/>
          <p:nvPr/>
        </p:nvSpPr>
        <p:spPr>
          <a:xfrm>
            <a:off x="4243139" y="1542612"/>
            <a:ext cx="463217" cy="142216"/>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4" name="Rectangle 333"/>
          <p:cNvSpPr/>
          <p:nvPr/>
        </p:nvSpPr>
        <p:spPr>
          <a:xfrm>
            <a:off x="4838699" y="1542612"/>
            <a:ext cx="463217" cy="142216"/>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5" name="Rectangle 334"/>
          <p:cNvSpPr/>
          <p:nvPr/>
        </p:nvSpPr>
        <p:spPr>
          <a:xfrm>
            <a:off x="5434265" y="1542610"/>
            <a:ext cx="463217" cy="142216"/>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5" name="Rectangle 394"/>
          <p:cNvSpPr/>
          <p:nvPr/>
        </p:nvSpPr>
        <p:spPr>
          <a:xfrm>
            <a:off x="3730678" y="4944424"/>
            <a:ext cx="992605" cy="1365661"/>
          </a:xfrm>
          <a:prstGeom prst="rect">
            <a:avLst/>
          </a:prstGeom>
          <a:solidFill>
            <a:schemeClr val="accent6"/>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TextBox 397"/>
          <p:cNvSpPr txBox="1"/>
          <p:nvPr/>
        </p:nvSpPr>
        <p:spPr>
          <a:xfrm>
            <a:off x="5334000" y="1154668"/>
            <a:ext cx="1143000" cy="369332"/>
          </a:xfrm>
          <a:prstGeom prst="rect">
            <a:avLst/>
          </a:prstGeom>
          <a:noFill/>
        </p:spPr>
        <p:txBody>
          <a:bodyPr wrap="square" rtlCol="0">
            <a:spAutoFit/>
          </a:bodyPr>
          <a:lstStyle/>
          <a:p>
            <a:r>
              <a:rPr lang="en-US" sz="1800" dirty="0" smtClean="0"/>
              <a:t>Engine</a:t>
            </a:r>
            <a:endParaRPr lang="en-US" sz="1800" dirty="0"/>
          </a:p>
        </p:txBody>
      </p:sp>
      <p:sp>
        <p:nvSpPr>
          <p:cNvPr id="115" name="Title 1"/>
          <p:cNvSpPr>
            <a:spLocks noGrp="1"/>
          </p:cNvSpPr>
          <p:nvPr>
            <p:ph type="title"/>
          </p:nvPr>
        </p:nvSpPr>
        <p:spPr>
          <a:xfrm>
            <a:off x="239820" y="26245"/>
            <a:ext cx="8686800" cy="838200"/>
          </a:xfrm>
        </p:spPr>
        <p:txBody>
          <a:bodyPr>
            <a:normAutofit fontScale="90000"/>
          </a:bodyPr>
          <a:lstStyle/>
          <a:p>
            <a:r>
              <a:rPr lang="en-US" dirty="0" smtClean="0"/>
              <a:t>Multi-threaded Engine </a:t>
            </a:r>
            <a:r>
              <a:rPr lang="en-US" dirty="0"/>
              <a:t>M</a:t>
            </a:r>
            <a:r>
              <a:rPr lang="en-US" dirty="0" smtClean="0"/>
              <a:t>icro-architecture</a:t>
            </a:r>
            <a:endParaRPr lang="en-US" dirty="0"/>
          </a:p>
        </p:txBody>
      </p:sp>
      <p:sp>
        <p:nvSpPr>
          <p:cNvPr id="2" name="Rectangle 1"/>
          <p:cNvSpPr/>
          <p:nvPr/>
        </p:nvSpPr>
        <p:spPr>
          <a:xfrm>
            <a:off x="2591375" y="2209800"/>
            <a:ext cx="243755" cy="137308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162998" y="2185095"/>
            <a:ext cx="243755" cy="137308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276186" y="2701795"/>
            <a:ext cx="1285184" cy="646331"/>
          </a:xfrm>
          <a:prstGeom prst="rect">
            <a:avLst/>
          </a:prstGeom>
          <a:noFill/>
        </p:spPr>
        <p:txBody>
          <a:bodyPr wrap="square" rtlCol="0">
            <a:spAutoFit/>
          </a:bodyPr>
          <a:lstStyle/>
          <a:p>
            <a:r>
              <a:rPr lang="en-US" sz="1800" dirty="0" smtClean="0"/>
              <a:t>Read context</a:t>
            </a:r>
            <a:endParaRPr lang="en-US" sz="1800" dirty="0"/>
          </a:p>
        </p:txBody>
      </p:sp>
      <p:sp>
        <p:nvSpPr>
          <p:cNvPr id="108" name="TextBox 107"/>
          <p:cNvSpPr txBox="1"/>
          <p:nvPr/>
        </p:nvSpPr>
        <p:spPr>
          <a:xfrm>
            <a:off x="2908567" y="2367787"/>
            <a:ext cx="1261941" cy="1200329"/>
          </a:xfrm>
          <a:prstGeom prst="rect">
            <a:avLst/>
          </a:prstGeom>
          <a:noFill/>
        </p:spPr>
        <p:txBody>
          <a:bodyPr wrap="square" rtlCol="0">
            <a:spAutoFit/>
          </a:bodyPr>
          <a:lstStyle/>
          <a:p>
            <a:r>
              <a:rPr lang="en-US" sz="1800" dirty="0" smtClean="0"/>
              <a:t>-Execute</a:t>
            </a:r>
          </a:p>
          <a:p>
            <a:r>
              <a:rPr lang="en-US" sz="1800" dirty="0" smtClean="0"/>
              <a:t>-Requests to offload interfaces</a:t>
            </a:r>
            <a:endParaRPr lang="en-US" sz="1800" dirty="0"/>
          </a:p>
        </p:txBody>
      </p:sp>
      <p:sp>
        <p:nvSpPr>
          <p:cNvPr id="109" name="TextBox 108"/>
          <p:cNvSpPr txBox="1"/>
          <p:nvPr/>
        </p:nvSpPr>
        <p:spPr>
          <a:xfrm>
            <a:off x="4514998" y="2611405"/>
            <a:ext cx="1581002" cy="646331"/>
          </a:xfrm>
          <a:prstGeom prst="rect">
            <a:avLst/>
          </a:prstGeom>
          <a:noFill/>
        </p:spPr>
        <p:txBody>
          <a:bodyPr wrap="square" rtlCol="0">
            <a:spAutoFit/>
          </a:bodyPr>
          <a:lstStyle/>
          <a:p>
            <a:r>
              <a:rPr lang="en-US" sz="1800" dirty="0" smtClean="0"/>
              <a:t>-Jump</a:t>
            </a:r>
            <a:endParaRPr lang="en-US" sz="1800" dirty="0"/>
          </a:p>
          <a:p>
            <a:r>
              <a:rPr lang="en-US" sz="1800" dirty="0"/>
              <a:t>-Context </a:t>
            </a:r>
            <a:r>
              <a:rPr lang="en-US" sz="1800" dirty="0" smtClean="0"/>
              <a:t>Edit</a:t>
            </a:r>
            <a:endParaRPr lang="en-US" sz="1800" dirty="0"/>
          </a:p>
        </p:txBody>
      </p:sp>
      <p:sp>
        <p:nvSpPr>
          <p:cNvPr id="6" name="Rectangle 5"/>
          <p:cNvSpPr/>
          <p:nvPr/>
        </p:nvSpPr>
        <p:spPr>
          <a:xfrm>
            <a:off x="1725365" y="4652238"/>
            <a:ext cx="307691" cy="167236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728538" y="4419600"/>
            <a:ext cx="3705727" cy="3810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a:off x="5107182" y="4688319"/>
            <a:ext cx="322847" cy="174856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413548" y="4466484"/>
            <a:ext cx="2615652" cy="369332"/>
          </a:xfrm>
          <a:prstGeom prst="rect">
            <a:avLst/>
          </a:prstGeom>
          <a:noFill/>
        </p:spPr>
        <p:txBody>
          <a:bodyPr wrap="square" rtlCol="0">
            <a:spAutoFit/>
          </a:bodyPr>
          <a:lstStyle/>
          <a:p>
            <a:r>
              <a:rPr lang="en-US" sz="1800" dirty="0" smtClean="0"/>
              <a:t>Packet memory helper</a:t>
            </a:r>
            <a:endParaRPr lang="en-US" sz="1800" dirty="0"/>
          </a:p>
        </p:txBody>
      </p:sp>
      <p:sp>
        <p:nvSpPr>
          <p:cNvPr id="202" name="Flowchart: Manual Operation 201"/>
          <p:cNvSpPr/>
          <p:nvPr/>
        </p:nvSpPr>
        <p:spPr>
          <a:xfrm>
            <a:off x="3731795" y="4007697"/>
            <a:ext cx="992605" cy="142216"/>
          </a:xfrm>
          <a:prstGeom prst="flowChartManualOperation">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8" name="Straight Arrow Connector 67"/>
          <p:cNvCxnSpPr/>
          <p:nvPr/>
        </p:nvCxnSpPr>
        <p:spPr>
          <a:xfrm>
            <a:off x="3153228" y="4114800"/>
            <a:ext cx="0" cy="299292"/>
          </a:xfrm>
          <a:prstGeom prst="straightConnector1">
            <a:avLst/>
          </a:prstGeom>
          <a:ln w="12700" cmpd="sng">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3" name="Flowchart: Manual Operation 202"/>
          <p:cNvSpPr/>
          <p:nvPr/>
        </p:nvSpPr>
        <p:spPr>
          <a:xfrm>
            <a:off x="2650957" y="4007697"/>
            <a:ext cx="992605" cy="142216"/>
          </a:xfrm>
          <a:prstGeom prst="flowChartManualOperation">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Arrow 18"/>
          <p:cNvSpPr/>
          <p:nvPr/>
        </p:nvSpPr>
        <p:spPr>
          <a:xfrm>
            <a:off x="381000" y="5181600"/>
            <a:ext cx="1347537" cy="60960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ight Arrow 69"/>
          <p:cNvSpPr/>
          <p:nvPr/>
        </p:nvSpPr>
        <p:spPr>
          <a:xfrm>
            <a:off x="5422231" y="5060642"/>
            <a:ext cx="1347537" cy="60960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235390" y="4593754"/>
            <a:ext cx="1387042" cy="646331"/>
          </a:xfrm>
          <a:prstGeom prst="rect">
            <a:avLst/>
          </a:prstGeom>
          <a:noFill/>
        </p:spPr>
        <p:txBody>
          <a:bodyPr wrap="square" rtlCol="0">
            <a:spAutoFit/>
          </a:bodyPr>
          <a:lstStyle/>
          <a:p>
            <a:r>
              <a:rPr lang="en-US" sz="1800" dirty="0" smtClean="0"/>
              <a:t>Engine source bus</a:t>
            </a:r>
            <a:endParaRPr lang="en-US" sz="1800" dirty="0"/>
          </a:p>
        </p:txBody>
      </p:sp>
      <p:sp>
        <p:nvSpPr>
          <p:cNvPr id="72" name="TextBox 71"/>
          <p:cNvSpPr txBox="1"/>
          <p:nvPr/>
        </p:nvSpPr>
        <p:spPr>
          <a:xfrm>
            <a:off x="5473770" y="4547424"/>
            <a:ext cx="1066800" cy="646331"/>
          </a:xfrm>
          <a:prstGeom prst="rect">
            <a:avLst/>
          </a:prstGeom>
          <a:noFill/>
        </p:spPr>
        <p:txBody>
          <a:bodyPr wrap="square" rtlCol="0">
            <a:spAutoFit/>
          </a:bodyPr>
          <a:lstStyle/>
          <a:p>
            <a:r>
              <a:rPr lang="en-US" sz="1800" dirty="0" smtClean="0"/>
              <a:t>Engine sink bus</a:t>
            </a:r>
            <a:endParaRPr lang="en-US" sz="1800" dirty="0"/>
          </a:p>
        </p:txBody>
      </p:sp>
      <p:sp>
        <p:nvSpPr>
          <p:cNvPr id="41" name="Rectangle 40"/>
          <p:cNvSpPr/>
          <p:nvPr/>
        </p:nvSpPr>
        <p:spPr>
          <a:xfrm>
            <a:off x="2465974" y="4935910"/>
            <a:ext cx="992605" cy="1365661"/>
          </a:xfrm>
          <a:prstGeom prst="rect">
            <a:avLst/>
          </a:prstGeom>
          <a:solidFill>
            <a:schemeClr val="accent6"/>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10"/>
          <p:cNvSpPr>
            <a:spLocks noGrp="1"/>
          </p:cNvSpPr>
          <p:nvPr>
            <p:ph type="sldNum" sz="quarter" idx="12"/>
          </p:nvPr>
        </p:nvSpPr>
        <p:spPr/>
        <p:txBody>
          <a:bodyPr/>
          <a:lstStyle/>
          <a:p>
            <a:fld id="{5FFB3D0C-8D74-41D4-BD0C-D240EB708DFB}" type="slidenum">
              <a:rPr lang="en-US" smtClean="0"/>
              <a:pPr/>
              <a:t>71</a:t>
            </a:fld>
            <a:endParaRPr lang="en-US" dirty="0"/>
          </a:p>
        </p:txBody>
      </p:sp>
    </p:spTree>
    <p:extLst>
      <p:ext uri="{BB962C8B-B14F-4D97-AF65-F5344CB8AC3E}">
        <p14:creationId xmlns:p14="http://schemas.microsoft.com/office/powerpoint/2010/main" val="2749319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41933" y="146426"/>
            <a:ext cx="8229600" cy="738633"/>
          </a:xfrm>
          <a:prstGeom prst="rect">
            <a:avLst/>
          </a:prstGeom>
        </p:spPr>
        <p:txBody>
          <a:bodyPr lIns="91425" tIns="91425" rIns="91425" bIns="91425" anchor="b" anchorCtr="0">
            <a:spAutoFit/>
          </a:bodyPr>
          <a:lstStyle/>
          <a:p>
            <a:pPr>
              <a:buNone/>
            </a:pPr>
            <a:r>
              <a:rPr lang="en-US" dirty="0" smtClean="0"/>
              <a:t>Related Work </a:t>
            </a:r>
            <a:endParaRPr lang="x-none" dirty="0"/>
          </a:p>
        </p:txBody>
      </p:sp>
      <p:sp>
        <p:nvSpPr>
          <p:cNvPr id="86" name="Shape 86"/>
          <p:cNvSpPr/>
          <p:nvPr/>
        </p:nvSpPr>
        <p:spPr>
          <a:xfrm>
            <a:off x="2118674" y="2346148"/>
            <a:ext cx="2478650" cy="2422458"/>
          </a:xfrm>
          <a:prstGeom prst="ellipse">
            <a:avLst/>
          </a:prstGeom>
          <a:noFill/>
          <a:ln w="19050" cap="flat">
            <a:solidFill>
              <a:schemeClr val="dk2"/>
            </a:solidFill>
            <a:prstDash val="solid"/>
            <a:round/>
            <a:headEnd type="none" w="med" len="med"/>
            <a:tailEnd type="none" w="med" len="med"/>
          </a:ln>
        </p:spPr>
        <p:txBody>
          <a:bodyPr wrap="square" lIns="91425" tIns="91425" rIns="91425" bIns="91425" anchor="ctr" anchorCtr="0">
            <a:spAutoFit/>
          </a:bodyPr>
          <a:lstStyle/>
          <a:p>
            <a:endParaRPr dirty="0"/>
          </a:p>
        </p:txBody>
      </p:sp>
      <p:sp>
        <p:nvSpPr>
          <p:cNvPr id="88" name="Shape 88"/>
          <p:cNvSpPr txBox="1"/>
          <p:nvPr/>
        </p:nvSpPr>
        <p:spPr>
          <a:xfrm>
            <a:off x="2209800" y="2957637"/>
            <a:ext cx="1933200" cy="738633"/>
          </a:xfrm>
          <a:prstGeom prst="rect">
            <a:avLst/>
          </a:prstGeom>
          <a:noFill/>
        </p:spPr>
        <p:txBody>
          <a:bodyPr lIns="91425" tIns="91425" rIns="91425" bIns="91425" anchor="t" anchorCtr="0">
            <a:spAutoFit/>
          </a:bodyPr>
          <a:lstStyle/>
          <a:p>
            <a:pPr algn="ctr">
              <a:buNone/>
            </a:pPr>
            <a:r>
              <a:rPr lang="x-none" sz="1800" dirty="0">
                <a:solidFill>
                  <a:schemeClr val="accent3"/>
                </a:solidFill>
              </a:rPr>
              <a:t>FPGA-based </a:t>
            </a:r>
            <a:r>
              <a:rPr lang="en-US" sz="1800" dirty="0" smtClean="0">
                <a:solidFill>
                  <a:schemeClr val="accent3"/>
                </a:solidFill>
              </a:rPr>
              <a:t>A</a:t>
            </a:r>
            <a:r>
              <a:rPr lang="x-none" sz="1800" dirty="0" smtClean="0">
                <a:solidFill>
                  <a:schemeClr val="accent3"/>
                </a:solidFill>
              </a:rPr>
              <a:t>ccelerator</a:t>
            </a:r>
            <a:r>
              <a:rPr lang="en-US" sz="1800" dirty="0" smtClean="0">
                <a:solidFill>
                  <a:schemeClr val="accent3"/>
                </a:solidFill>
              </a:rPr>
              <a:t>s</a:t>
            </a:r>
            <a:endParaRPr lang="x-none" sz="1800" dirty="0">
              <a:solidFill>
                <a:schemeClr val="accent3"/>
              </a:solidFill>
            </a:endParaRPr>
          </a:p>
        </p:txBody>
      </p:sp>
      <p:sp>
        <p:nvSpPr>
          <p:cNvPr id="89" name="Shape 89"/>
          <p:cNvSpPr txBox="1"/>
          <p:nvPr/>
        </p:nvSpPr>
        <p:spPr>
          <a:xfrm>
            <a:off x="4448323" y="2731902"/>
            <a:ext cx="1763700" cy="1015632"/>
          </a:xfrm>
          <a:prstGeom prst="rect">
            <a:avLst/>
          </a:prstGeom>
          <a:noFill/>
        </p:spPr>
        <p:txBody>
          <a:bodyPr wrap="square" lIns="91425" tIns="91425" rIns="91425" bIns="91425" anchor="t" anchorCtr="0">
            <a:spAutoFit/>
          </a:bodyPr>
          <a:lstStyle/>
          <a:p>
            <a:pPr lvl="0" algn="ctr" rtl="0">
              <a:buNone/>
            </a:pPr>
            <a:r>
              <a:rPr lang="en-US" sz="1800" dirty="0" smtClean="0">
                <a:solidFill>
                  <a:schemeClr val="accent4"/>
                </a:solidFill>
              </a:rPr>
              <a:t>Network Intensive Processors</a:t>
            </a:r>
            <a:endParaRPr lang="x-none" sz="1800" dirty="0">
              <a:solidFill>
                <a:schemeClr val="accent4"/>
              </a:solidFill>
            </a:endParaRPr>
          </a:p>
        </p:txBody>
      </p:sp>
      <p:sp>
        <p:nvSpPr>
          <p:cNvPr id="8" name="Shape 89"/>
          <p:cNvSpPr txBox="1"/>
          <p:nvPr/>
        </p:nvSpPr>
        <p:spPr>
          <a:xfrm>
            <a:off x="3410931" y="4661709"/>
            <a:ext cx="1902949" cy="1292631"/>
          </a:xfrm>
          <a:prstGeom prst="rect">
            <a:avLst/>
          </a:prstGeom>
          <a:noFill/>
        </p:spPr>
        <p:txBody>
          <a:bodyPr wrap="square" lIns="91425" tIns="91425" rIns="91425" bIns="91425" anchor="t" anchorCtr="0">
            <a:spAutoFit/>
          </a:bodyPr>
          <a:lstStyle/>
          <a:p>
            <a:pPr lvl="0" algn="ctr" rtl="0">
              <a:buNone/>
            </a:pPr>
            <a:r>
              <a:rPr lang="en-US" sz="1800" dirty="0" smtClean="0">
                <a:solidFill>
                  <a:srgbClr val="FF0000"/>
                </a:solidFill>
              </a:rPr>
              <a:t>High-Level Synthesis / Hardware generators</a:t>
            </a:r>
            <a:endParaRPr lang="x-none" sz="1800" dirty="0">
              <a:solidFill>
                <a:srgbClr val="FF0000"/>
              </a:solidFill>
            </a:endParaRPr>
          </a:p>
        </p:txBody>
      </p:sp>
      <p:sp>
        <p:nvSpPr>
          <p:cNvPr id="2" name="Slide Number Placeholder 1"/>
          <p:cNvSpPr>
            <a:spLocks noGrp="1"/>
          </p:cNvSpPr>
          <p:nvPr>
            <p:ph type="sldNum" sz="quarter" idx="10"/>
          </p:nvPr>
        </p:nvSpPr>
        <p:spPr/>
        <p:txBody>
          <a:bodyPr/>
          <a:lstStyle/>
          <a:p>
            <a:fld id="{8AB9F5D9-A55A-4736-91E9-19D5FD05D249}" type="slidenum">
              <a:rPr lang="en-US" smtClean="0"/>
              <a:t>72</a:t>
            </a:fld>
            <a:endParaRPr lang="en-US" dirty="0"/>
          </a:p>
        </p:txBody>
      </p:sp>
      <p:sp>
        <p:nvSpPr>
          <p:cNvPr id="3" name="TextBox 2"/>
          <p:cNvSpPr txBox="1"/>
          <p:nvPr/>
        </p:nvSpPr>
        <p:spPr>
          <a:xfrm>
            <a:off x="692885" y="1660581"/>
            <a:ext cx="2377428" cy="1600438"/>
          </a:xfrm>
          <a:prstGeom prst="rect">
            <a:avLst/>
          </a:prstGeom>
          <a:noFill/>
        </p:spPr>
        <p:txBody>
          <a:bodyPr wrap="square" rtlCol="0">
            <a:spAutoFit/>
          </a:bodyPr>
          <a:lstStyle/>
          <a:p>
            <a:endParaRPr lang="en-US" dirty="0" smtClean="0"/>
          </a:p>
          <a:p>
            <a:r>
              <a:rPr lang="en-US" dirty="0" smtClean="0">
                <a:solidFill>
                  <a:schemeClr val="accent3"/>
                </a:solidFill>
              </a:rPr>
              <a:t>HPC</a:t>
            </a:r>
          </a:p>
          <a:p>
            <a:r>
              <a:rPr lang="en-US" dirty="0" smtClean="0">
                <a:solidFill>
                  <a:schemeClr val="accent3"/>
                </a:solidFill>
              </a:rPr>
              <a:t>Gene sequencing</a:t>
            </a:r>
          </a:p>
          <a:p>
            <a:r>
              <a:rPr lang="en-US" dirty="0" smtClean="0">
                <a:solidFill>
                  <a:schemeClr val="accent3"/>
                </a:solidFill>
              </a:rPr>
              <a:t>Signal processing</a:t>
            </a:r>
          </a:p>
          <a:p>
            <a:r>
              <a:rPr lang="en-US" dirty="0" smtClean="0">
                <a:solidFill>
                  <a:schemeClr val="accent3"/>
                </a:solidFill>
              </a:rPr>
              <a:t>Simulation</a:t>
            </a:r>
          </a:p>
          <a:p>
            <a:endParaRPr lang="en-US" dirty="0" smtClean="0"/>
          </a:p>
          <a:p>
            <a:endParaRPr lang="en-US" dirty="0"/>
          </a:p>
        </p:txBody>
      </p:sp>
      <p:sp>
        <p:nvSpPr>
          <p:cNvPr id="11" name="TextBox 10"/>
          <p:cNvSpPr txBox="1"/>
          <p:nvPr/>
        </p:nvSpPr>
        <p:spPr>
          <a:xfrm>
            <a:off x="587300" y="4977119"/>
            <a:ext cx="3245000" cy="954107"/>
          </a:xfrm>
          <a:prstGeom prst="rect">
            <a:avLst/>
          </a:prstGeom>
          <a:noFill/>
        </p:spPr>
        <p:txBody>
          <a:bodyPr wrap="square" rtlCol="0">
            <a:spAutoFit/>
          </a:bodyPr>
          <a:lstStyle/>
          <a:p>
            <a:r>
              <a:rPr lang="en-US" dirty="0" smtClean="0">
                <a:solidFill>
                  <a:srgbClr val="FF0000"/>
                </a:solidFill>
              </a:rPr>
              <a:t>Flat HLS</a:t>
            </a:r>
          </a:p>
          <a:p>
            <a:r>
              <a:rPr lang="en-US" dirty="0" smtClean="0">
                <a:solidFill>
                  <a:srgbClr val="FF0000"/>
                </a:solidFill>
              </a:rPr>
              <a:t>-Generic HLS with directives</a:t>
            </a:r>
          </a:p>
          <a:p>
            <a:r>
              <a:rPr lang="en-US" dirty="0" smtClean="0">
                <a:solidFill>
                  <a:srgbClr val="FF0000"/>
                </a:solidFill>
              </a:rPr>
              <a:t>-Pipeline makers</a:t>
            </a:r>
          </a:p>
          <a:p>
            <a:endParaRPr lang="en-US" dirty="0"/>
          </a:p>
        </p:txBody>
      </p:sp>
      <p:sp>
        <p:nvSpPr>
          <p:cNvPr id="12" name="TextBox 11"/>
          <p:cNvSpPr txBox="1"/>
          <p:nvPr/>
        </p:nvSpPr>
        <p:spPr>
          <a:xfrm>
            <a:off x="424920" y="5801304"/>
            <a:ext cx="2065754" cy="954107"/>
          </a:xfrm>
          <a:prstGeom prst="rect">
            <a:avLst/>
          </a:prstGeom>
          <a:noFill/>
        </p:spPr>
        <p:txBody>
          <a:bodyPr wrap="square" rtlCol="0">
            <a:spAutoFit/>
          </a:bodyPr>
          <a:lstStyle/>
          <a:p>
            <a:r>
              <a:rPr lang="en-US" dirty="0" smtClean="0">
                <a:solidFill>
                  <a:srgbClr val="FF0000"/>
                </a:solidFill>
              </a:rPr>
              <a:t>Multi-level HLS</a:t>
            </a:r>
          </a:p>
          <a:p>
            <a:r>
              <a:rPr lang="en-US" dirty="0" smtClean="0">
                <a:solidFill>
                  <a:srgbClr val="FF0000"/>
                </a:solidFill>
              </a:rPr>
              <a:t>-Language support</a:t>
            </a:r>
          </a:p>
          <a:p>
            <a:r>
              <a:rPr lang="en-US" dirty="0" smtClean="0">
                <a:solidFill>
                  <a:srgbClr val="FF0000"/>
                </a:solidFill>
              </a:rPr>
              <a:t>-Directive</a:t>
            </a:r>
          </a:p>
          <a:p>
            <a:endParaRPr lang="en-US" dirty="0"/>
          </a:p>
        </p:txBody>
      </p:sp>
      <p:sp>
        <p:nvSpPr>
          <p:cNvPr id="13" name="TextBox 12"/>
          <p:cNvSpPr txBox="1"/>
          <p:nvPr/>
        </p:nvSpPr>
        <p:spPr>
          <a:xfrm>
            <a:off x="3491755" y="1553054"/>
            <a:ext cx="2329825" cy="1169551"/>
          </a:xfrm>
          <a:prstGeom prst="rect">
            <a:avLst/>
          </a:prstGeom>
          <a:noFill/>
        </p:spPr>
        <p:txBody>
          <a:bodyPr wrap="square" rtlCol="0">
            <a:spAutoFit/>
          </a:bodyPr>
          <a:lstStyle/>
          <a:p>
            <a:r>
              <a:rPr lang="en-US" dirty="0" smtClean="0">
                <a:solidFill>
                  <a:srgbClr val="00B050"/>
                </a:solidFill>
              </a:rPr>
              <a:t>NetFPGA</a:t>
            </a:r>
          </a:p>
          <a:p>
            <a:r>
              <a:rPr lang="en-US" dirty="0" smtClean="0">
                <a:solidFill>
                  <a:srgbClr val="00B050"/>
                </a:solidFill>
              </a:rPr>
              <a:t>Database acceleration</a:t>
            </a:r>
          </a:p>
          <a:p>
            <a:r>
              <a:rPr lang="en-US" dirty="0" smtClean="0">
                <a:solidFill>
                  <a:srgbClr val="00B050"/>
                </a:solidFill>
              </a:rPr>
              <a:t>High-frequency trading</a:t>
            </a:r>
          </a:p>
          <a:p>
            <a:endParaRPr lang="en-US" dirty="0" smtClean="0"/>
          </a:p>
          <a:p>
            <a:endParaRPr lang="en-US" dirty="0"/>
          </a:p>
        </p:txBody>
      </p:sp>
      <p:sp>
        <p:nvSpPr>
          <p:cNvPr id="14" name="TextBox 13"/>
          <p:cNvSpPr txBox="1"/>
          <p:nvPr/>
        </p:nvSpPr>
        <p:spPr>
          <a:xfrm>
            <a:off x="374130" y="3712476"/>
            <a:ext cx="2063300" cy="1169551"/>
          </a:xfrm>
          <a:prstGeom prst="rect">
            <a:avLst/>
          </a:prstGeom>
          <a:noFill/>
        </p:spPr>
        <p:txBody>
          <a:bodyPr wrap="square" rtlCol="0">
            <a:spAutoFit/>
          </a:bodyPr>
          <a:lstStyle/>
          <a:p>
            <a:r>
              <a:rPr lang="en-US" dirty="0">
                <a:solidFill>
                  <a:schemeClr val="accent5"/>
                </a:solidFill>
              </a:rPr>
              <a:t>Spat</a:t>
            </a:r>
            <a:r>
              <a:rPr lang="en-US" dirty="0" smtClean="0">
                <a:solidFill>
                  <a:schemeClr val="accent5"/>
                </a:solidFill>
              </a:rPr>
              <a:t>ial computing</a:t>
            </a:r>
          </a:p>
          <a:p>
            <a:r>
              <a:rPr lang="en-US" dirty="0" smtClean="0">
                <a:solidFill>
                  <a:schemeClr val="accent5"/>
                </a:solidFill>
              </a:rPr>
              <a:t>Overlay architectures</a:t>
            </a:r>
          </a:p>
          <a:p>
            <a:r>
              <a:rPr lang="en-US" dirty="0" smtClean="0">
                <a:solidFill>
                  <a:schemeClr val="accent5"/>
                </a:solidFill>
              </a:rPr>
              <a:t>Multiple personality</a:t>
            </a:r>
          </a:p>
          <a:p>
            <a:r>
              <a:rPr lang="en-US" dirty="0" smtClean="0">
                <a:solidFill>
                  <a:schemeClr val="accent5"/>
                </a:solidFill>
              </a:rPr>
              <a:t>Profile-based offloading</a:t>
            </a:r>
          </a:p>
          <a:p>
            <a:endParaRPr lang="en-US" dirty="0"/>
          </a:p>
        </p:txBody>
      </p:sp>
      <p:sp>
        <p:nvSpPr>
          <p:cNvPr id="16" name="TextBox 15"/>
          <p:cNvSpPr txBox="1"/>
          <p:nvPr/>
        </p:nvSpPr>
        <p:spPr>
          <a:xfrm>
            <a:off x="5399839" y="5278007"/>
            <a:ext cx="4192964" cy="1384995"/>
          </a:xfrm>
          <a:prstGeom prst="rect">
            <a:avLst/>
          </a:prstGeom>
          <a:noFill/>
        </p:spPr>
        <p:txBody>
          <a:bodyPr wrap="square" rtlCol="0">
            <a:spAutoFit/>
          </a:bodyPr>
          <a:lstStyle/>
          <a:p>
            <a:r>
              <a:rPr lang="en-US" dirty="0" smtClean="0">
                <a:solidFill>
                  <a:srgbClr val="FF0000"/>
                </a:solidFill>
              </a:rPr>
              <a:t>Hardware generators</a:t>
            </a:r>
          </a:p>
          <a:p>
            <a:r>
              <a:rPr lang="en-US" dirty="0" smtClean="0">
                <a:solidFill>
                  <a:srgbClr val="FF0000"/>
                </a:solidFill>
              </a:rPr>
              <a:t>-Parameter-based (Genesis/Chisel/Bluespec)</a:t>
            </a:r>
          </a:p>
          <a:p>
            <a:r>
              <a:rPr lang="en-US" dirty="0" smtClean="0">
                <a:solidFill>
                  <a:srgbClr val="FF0000"/>
                </a:solidFill>
              </a:rPr>
              <a:t>-Composition (Chisel/Bluespec)</a:t>
            </a:r>
          </a:p>
          <a:p>
            <a:r>
              <a:rPr lang="en-US" dirty="0" smtClean="0">
                <a:solidFill>
                  <a:srgbClr val="FF0000"/>
                </a:solidFill>
              </a:rPr>
              <a:t>-Refinement</a:t>
            </a:r>
          </a:p>
          <a:p>
            <a:r>
              <a:rPr lang="en-US" dirty="0">
                <a:solidFill>
                  <a:srgbClr val="FF0000"/>
                </a:solidFill>
              </a:rPr>
              <a:t> </a:t>
            </a:r>
            <a:r>
              <a:rPr lang="en-US" dirty="0" smtClean="0">
                <a:solidFill>
                  <a:srgbClr val="FF0000"/>
                </a:solidFill>
              </a:rPr>
              <a:t>  -TRS-based (Term Rewriting System)</a:t>
            </a:r>
          </a:p>
          <a:p>
            <a:r>
              <a:rPr lang="en-US" dirty="0" smtClean="0">
                <a:solidFill>
                  <a:srgbClr val="FF0000"/>
                </a:solidFill>
              </a:rPr>
              <a:t>-Algorithm/HW co-design (Spiral)</a:t>
            </a:r>
            <a:endParaRPr lang="en-US" dirty="0"/>
          </a:p>
        </p:txBody>
      </p:sp>
      <p:sp>
        <p:nvSpPr>
          <p:cNvPr id="17" name="TextBox 16"/>
          <p:cNvSpPr txBox="1"/>
          <p:nvPr/>
        </p:nvSpPr>
        <p:spPr>
          <a:xfrm>
            <a:off x="6297672" y="4744045"/>
            <a:ext cx="3245000" cy="523220"/>
          </a:xfrm>
          <a:prstGeom prst="rect">
            <a:avLst/>
          </a:prstGeom>
          <a:noFill/>
        </p:spPr>
        <p:txBody>
          <a:bodyPr wrap="square" rtlCol="0">
            <a:spAutoFit/>
          </a:bodyPr>
          <a:lstStyle/>
          <a:p>
            <a:r>
              <a:rPr lang="en-US" dirty="0" smtClean="0">
                <a:solidFill>
                  <a:srgbClr val="FF0000"/>
                </a:solidFill>
              </a:rPr>
              <a:t>Architecture centric HLS</a:t>
            </a:r>
          </a:p>
          <a:p>
            <a:endParaRPr lang="en-US" dirty="0"/>
          </a:p>
        </p:txBody>
      </p:sp>
      <p:sp>
        <p:nvSpPr>
          <p:cNvPr id="18" name="TextBox 17"/>
          <p:cNvSpPr txBox="1"/>
          <p:nvPr/>
        </p:nvSpPr>
        <p:spPr>
          <a:xfrm>
            <a:off x="2541979" y="6045776"/>
            <a:ext cx="1737904" cy="738664"/>
          </a:xfrm>
          <a:prstGeom prst="rect">
            <a:avLst/>
          </a:prstGeom>
          <a:noFill/>
        </p:spPr>
        <p:txBody>
          <a:bodyPr wrap="square" rtlCol="0">
            <a:spAutoFit/>
          </a:bodyPr>
          <a:lstStyle/>
          <a:p>
            <a:r>
              <a:rPr lang="en-US" dirty="0" smtClean="0">
                <a:solidFill>
                  <a:srgbClr val="FF0000"/>
                </a:solidFill>
              </a:rPr>
              <a:t>Hardware patterns</a:t>
            </a:r>
          </a:p>
          <a:p>
            <a:endParaRPr lang="en-US" dirty="0" smtClean="0"/>
          </a:p>
          <a:p>
            <a:endParaRPr lang="en-US" dirty="0"/>
          </a:p>
        </p:txBody>
      </p:sp>
      <p:sp>
        <p:nvSpPr>
          <p:cNvPr id="19" name="TextBox 18"/>
          <p:cNvSpPr txBox="1"/>
          <p:nvPr/>
        </p:nvSpPr>
        <p:spPr>
          <a:xfrm>
            <a:off x="6486076" y="3936963"/>
            <a:ext cx="1622500" cy="307777"/>
          </a:xfrm>
          <a:prstGeom prst="rect">
            <a:avLst/>
          </a:prstGeom>
          <a:noFill/>
        </p:spPr>
        <p:txBody>
          <a:bodyPr wrap="square" rtlCol="0">
            <a:spAutoFit/>
          </a:bodyPr>
          <a:lstStyle/>
          <a:p>
            <a:r>
              <a:rPr lang="en-US" dirty="0" smtClean="0"/>
              <a:t>Magilla</a:t>
            </a:r>
          </a:p>
        </p:txBody>
      </p:sp>
      <p:sp>
        <p:nvSpPr>
          <p:cNvPr id="20" name="TextBox 19"/>
          <p:cNvSpPr txBox="1"/>
          <p:nvPr/>
        </p:nvSpPr>
        <p:spPr>
          <a:xfrm>
            <a:off x="6175737" y="2165699"/>
            <a:ext cx="2536687" cy="307777"/>
          </a:xfrm>
          <a:prstGeom prst="rect">
            <a:avLst/>
          </a:prstGeom>
          <a:noFill/>
        </p:spPr>
        <p:txBody>
          <a:bodyPr wrap="square" rtlCol="0">
            <a:spAutoFit/>
          </a:bodyPr>
          <a:lstStyle/>
          <a:p>
            <a:r>
              <a:rPr lang="en-US" dirty="0" smtClean="0">
                <a:solidFill>
                  <a:schemeClr val="accent4"/>
                </a:solidFill>
              </a:rPr>
              <a:t>Network processors</a:t>
            </a:r>
          </a:p>
        </p:txBody>
      </p:sp>
      <p:sp>
        <p:nvSpPr>
          <p:cNvPr id="22" name="Shape 86"/>
          <p:cNvSpPr/>
          <p:nvPr/>
        </p:nvSpPr>
        <p:spPr>
          <a:xfrm>
            <a:off x="3857049" y="2327555"/>
            <a:ext cx="2478650" cy="2422458"/>
          </a:xfrm>
          <a:prstGeom prst="ellipse">
            <a:avLst/>
          </a:prstGeom>
          <a:noFill/>
          <a:ln w="19050" cap="flat">
            <a:solidFill>
              <a:schemeClr val="dk2"/>
            </a:solidFill>
            <a:prstDash val="solid"/>
            <a:round/>
            <a:headEnd type="none" w="med" len="med"/>
            <a:tailEnd type="none" w="med" len="med"/>
          </a:ln>
        </p:spPr>
        <p:txBody>
          <a:bodyPr wrap="square" lIns="91425" tIns="91425" rIns="91425" bIns="91425" anchor="ctr" anchorCtr="0">
            <a:spAutoFit/>
          </a:bodyPr>
          <a:lstStyle/>
          <a:p>
            <a:endParaRPr dirty="0"/>
          </a:p>
        </p:txBody>
      </p:sp>
      <p:sp>
        <p:nvSpPr>
          <p:cNvPr id="23" name="Shape 86"/>
          <p:cNvSpPr/>
          <p:nvPr/>
        </p:nvSpPr>
        <p:spPr>
          <a:xfrm>
            <a:off x="3063050" y="3596081"/>
            <a:ext cx="2478650" cy="2422458"/>
          </a:xfrm>
          <a:prstGeom prst="ellipse">
            <a:avLst/>
          </a:prstGeom>
          <a:noFill/>
          <a:ln w="19050" cap="flat">
            <a:solidFill>
              <a:schemeClr val="dk2"/>
            </a:solidFill>
            <a:prstDash val="solid"/>
            <a:round/>
            <a:headEnd type="none" w="med" len="med"/>
            <a:tailEnd type="none" w="med" len="med"/>
          </a:ln>
        </p:spPr>
        <p:txBody>
          <a:bodyPr wrap="square" lIns="91425" tIns="91425" rIns="91425" bIns="91425" anchor="ctr" anchorCtr="0">
            <a:spAutoFit/>
          </a:bodyPr>
          <a:lstStyle/>
          <a:p>
            <a:endParaRPr dirty="0"/>
          </a:p>
        </p:txBody>
      </p:sp>
    </p:spTree>
    <p:extLst>
      <p:ext uri="{BB962C8B-B14F-4D97-AF65-F5344CB8AC3E}">
        <p14:creationId xmlns:p14="http://schemas.microsoft.com/office/powerpoint/2010/main" val="3186258293"/>
      </p:ext>
    </p:extLst>
  </p:cSld>
  <p:clrMapOvr>
    <a:masterClrMapping/>
  </p:clrMapOvr>
  <p:transition spd="slow">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for using Accelerators</a:t>
            </a:r>
            <a:endParaRPr lang="en-US" dirty="0"/>
          </a:p>
        </p:txBody>
      </p:sp>
      <p:sp>
        <p:nvSpPr>
          <p:cNvPr id="3" name="Text Placeholder 2"/>
          <p:cNvSpPr>
            <a:spLocks noGrp="1"/>
          </p:cNvSpPr>
          <p:nvPr>
            <p:ph type="body" idx="1"/>
          </p:nvPr>
        </p:nvSpPr>
        <p:spPr>
          <a:xfrm>
            <a:off x="457200" y="3455137"/>
            <a:ext cx="9086850" cy="2276637"/>
          </a:xfrm>
        </p:spPr>
        <p:txBody>
          <a:bodyPr/>
          <a:lstStyle/>
          <a:p>
            <a:r>
              <a:rPr lang="en-US" sz="2400" dirty="0"/>
              <a:t>L</a:t>
            </a:r>
            <a:r>
              <a:rPr lang="en-US" sz="2400" dirty="0" smtClean="0"/>
              <a:t>arge market </a:t>
            </a:r>
            <a:r>
              <a:rPr lang="en-US" sz="2400" dirty="0"/>
              <a:t>size (quantity</a:t>
            </a:r>
            <a:r>
              <a:rPr lang="en-US" sz="2400" dirty="0" smtClean="0"/>
              <a:t>)</a:t>
            </a:r>
          </a:p>
          <a:p>
            <a:r>
              <a:rPr lang="en-US" sz="2400" dirty="0" smtClean="0"/>
              <a:t>Large enough portion of apps amenable to acceleration</a:t>
            </a:r>
          </a:p>
          <a:p>
            <a:r>
              <a:rPr lang="en-US" sz="2400" dirty="0"/>
              <a:t>M</a:t>
            </a:r>
            <a:r>
              <a:rPr lang="en-US" sz="2400" dirty="0" smtClean="0"/>
              <a:t>erit of specialization (accelerated part) is large</a:t>
            </a:r>
          </a:p>
          <a:p>
            <a:r>
              <a:rPr lang="en-US" sz="2400" dirty="0" smtClean="0"/>
              <a:t>Limited communication between ACC and GPC</a:t>
            </a:r>
          </a:p>
          <a:p>
            <a:r>
              <a:rPr lang="en-US" sz="2400" dirty="0" smtClean="0"/>
              <a:t>Enough area resources for implementing accelerator</a:t>
            </a:r>
            <a:endParaRPr lang="en-US" dirty="0"/>
          </a:p>
          <a:p>
            <a:r>
              <a:rPr lang="en-US" sz="2400" dirty="0" smtClean="0"/>
              <a:t>Accelerated part requires limited/no changes</a:t>
            </a:r>
          </a:p>
          <a:p>
            <a:pPr lvl="1"/>
            <a:r>
              <a:rPr lang="en-US" sz="1800" dirty="0" smtClean="0"/>
              <a:t>Need flexibility in accelerator to handle changes</a:t>
            </a:r>
          </a:p>
        </p:txBody>
      </p:sp>
      <p:sp>
        <p:nvSpPr>
          <p:cNvPr id="4" name="Slide Number Placeholder 3"/>
          <p:cNvSpPr>
            <a:spLocks noGrp="1"/>
          </p:cNvSpPr>
          <p:nvPr>
            <p:ph type="sldNum" sz="quarter" idx="10"/>
          </p:nvPr>
        </p:nvSpPr>
        <p:spPr/>
        <p:txBody>
          <a:bodyPr/>
          <a:lstStyle/>
          <a:p>
            <a:fld id="{8AB9F5D9-A55A-4736-91E9-19D5FD05D249}" type="slidenum">
              <a:rPr lang="en-US" smtClean="0"/>
              <a:t>73</a:t>
            </a:fld>
            <a:endParaRPr lang="en-US" dirty="0"/>
          </a:p>
        </p:txBody>
      </p:sp>
      <p:sp>
        <p:nvSpPr>
          <p:cNvPr id="5" name="Rectangle 4"/>
          <p:cNvSpPr/>
          <p:nvPr/>
        </p:nvSpPr>
        <p:spPr>
          <a:xfrm>
            <a:off x="2286000" y="1720056"/>
            <a:ext cx="3886200"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19400" y="2024856"/>
            <a:ext cx="12192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Accelerators</a:t>
            </a:r>
          </a:p>
        </p:txBody>
      </p:sp>
      <p:sp>
        <p:nvSpPr>
          <p:cNvPr id="8" name="Rectangle 7"/>
          <p:cNvSpPr/>
          <p:nvPr/>
        </p:nvSpPr>
        <p:spPr>
          <a:xfrm>
            <a:off x="4495800" y="2024856"/>
            <a:ext cx="12192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General purpose cores</a:t>
            </a:r>
            <a:endParaRPr lang="en-US" dirty="0">
              <a:solidFill>
                <a:schemeClr val="tx1"/>
              </a:solidFill>
            </a:endParaRPr>
          </a:p>
        </p:txBody>
      </p:sp>
      <p:sp>
        <p:nvSpPr>
          <p:cNvPr id="9" name="TextBox 8"/>
          <p:cNvSpPr txBox="1"/>
          <p:nvPr/>
        </p:nvSpPr>
        <p:spPr>
          <a:xfrm>
            <a:off x="2781300" y="1143000"/>
            <a:ext cx="1447800" cy="307777"/>
          </a:xfrm>
          <a:prstGeom prst="rect">
            <a:avLst/>
          </a:prstGeom>
          <a:noFill/>
        </p:spPr>
        <p:txBody>
          <a:bodyPr wrap="square" rtlCol="0">
            <a:spAutoFit/>
          </a:bodyPr>
          <a:lstStyle/>
          <a:p>
            <a:r>
              <a:rPr lang="en-US" dirty="0" smtClean="0"/>
              <a:t>Application A</a:t>
            </a:r>
            <a:endParaRPr lang="en-US" dirty="0"/>
          </a:p>
        </p:txBody>
      </p:sp>
      <p:sp>
        <p:nvSpPr>
          <p:cNvPr id="10" name="TextBox 9"/>
          <p:cNvSpPr txBox="1"/>
          <p:nvPr/>
        </p:nvSpPr>
        <p:spPr>
          <a:xfrm>
            <a:off x="4495800" y="1151542"/>
            <a:ext cx="1447800" cy="307777"/>
          </a:xfrm>
          <a:prstGeom prst="rect">
            <a:avLst/>
          </a:prstGeom>
          <a:noFill/>
        </p:spPr>
        <p:txBody>
          <a:bodyPr wrap="square" rtlCol="0">
            <a:spAutoFit/>
          </a:bodyPr>
          <a:lstStyle/>
          <a:p>
            <a:r>
              <a:rPr lang="en-US" dirty="0" smtClean="0"/>
              <a:t>Application B</a:t>
            </a:r>
            <a:endParaRPr lang="en-US" dirty="0"/>
          </a:p>
        </p:txBody>
      </p:sp>
    </p:spTree>
    <p:extLst>
      <p:ext uri="{BB962C8B-B14F-4D97-AF65-F5344CB8AC3E}">
        <p14:creationId xmlns:p14="http://schemas.microsoft.com/office/powerpoint/2010/main" val="409793702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423700"/>
            <a:ext cx="5275757"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Internet </a:t>
            </a:r>
            <a:r>
              <a:rPr lang="en-US" dirty="0"/>
              <a:t>C</a:t>
            </a:r>
            <a:r>
              <a:rPr lang="en-US" dirty="0" smtClean="0"/>
              <a:t>ore </a:t>
            </a:r>
            <a:r>
              <a:rPr lang="en-US" dirty="0"/>
              <a:t>R</a:t>
            </a:r>
            <a:r>
              <a:rPr lang="en-US" dirty="0" smtClean="0"/>
              <a:t>outers</a:t>
            </a:r>
            <a:endParaRPr lang="en-US" dirty="0"/>
          </a:p>
        </p:txBody>
      </p:sp>
      <p:sp>
        <p:nvSpPr>
          <p:cNvPr id="3" name="Text Placeholder 2"/>
          <p:cNvSpPr>
            <a:spLocks noGrp="1"/>
          </p:cNvSpPr>
          <p:nvPr>
            <p:ph type="body" idx="1"/>
          </p:nvPr>
        </p:nvSpPr>
        <p:spPr>
          <a:xfrm>
            <a:off x="-152400" y="2423700"/>
            <a:ext cx="5638800" cy="4967700"/>
          </a:xfrm>
        </p:spPr>
        <p:txBody>
          <a:bodyPr/>
          <a:lstStyle/>
          <a:p>
            <a:pPr lvl="1"/>
            <a:r>
              <a:rPr lang="en-US" dirty="0" smtClean="0"/>
              <a:t>Multi-chassis system</a:t>
            </a:r>
          </a:p>
          <a:p>
            <a:pPr lvl="1"/>
            <a:r>
              <a:rPr lang="en-US" dirty="0" smtClean="0"/>
              <a:t>322Tbps aggregate bandwidth</a:t>
            </a:r>
          </a:p>
          <a:p>
            <a:pPr lvl="1"/>
            <a:r>
              <a:rPr lang="en-US" dirty="0"/>
              <a:t>D</a:t>
            </a:r>
            <a:r>
              <a:rPr lang="en-US" dirty="0" smtClean="0"/>
              <a:t>ownload the entire Library </a:t>
            </a:r>
            <a:r>
              <a:rPr lang="en-US" dirty="0"/>
              <a:t>of </a:t>
            </a:r>
            <a:r>
              <a:rPr lang="en-US" dirty="0" smtClean="0"/>
              <a:t>Congress content &lt; 1 sec</a:t>
            </a:r>
          </a:p>
          <a:p>
            <a:pPr lvl="1"/>
            <a:r>
              <a:rPr lang="en-US" dirty="0" smtClean="0"/>
              <a:t>Simultaneous </a:t>
            </a:r>
            <a:r>
              <a:rPr lang="en-US" dirty="0"/>
              <a:t>v</a:t>
            </a:r>
            <a:r>
              <a:rPr lang="en-US" dirty="0" smtClean="0"/>
              <a:t>ideo calls for everyone in China</a:t>
            </a:r>
          </a:p>
          <a:p>
            <a:pPr lvl="1"/>
            <a:r>
              <a:rPr lang="en-US" dirty="0" smtClean="0"/>
              <a:t>Specialization in various levels</a:t>
            </a:r>
          </a:p>
          <a:p>
            <a:pPr lvl="2"/>
            <a:r>
              <a:rPr lang="en-US" dirty="0" smtClean="0"/>
              <a:t>Computation</a:t>
            </a:r>
          </a:p>
          <a:p>
            <a:pPr lvl="2"/>
            <a:r>
              <a:rPr lang="en-US" dirty="0" smtClean="0"/>
              <a:t>Memory</a:t>
            </a:r>
          </a:p>
          <a:p>
            <a:pPr lvl="2"/>
            <a:r>
              <a:rPr lang="en-US" dirty="0" smtClean="0"/>
              <a:t>Input/output</a:t>
            </a:r>
          </a:p>
          <a:p>
            <a:pPr lvl="2"/>
            <a:endParaRPr lang="en-US" dirty="0" smtClean="0"/>
          </a:p>
        </p:txBody>
      </p:sp>
      <p:sp>
        <p:nvSpPr>
          <p:cNvPr id="5" name="Text Placeholder 2"/>
          <p:cNvSpPr txBox="1">
            <a:spLocks/>
          </p:cNvSpPr>
          <p:nvPr/>
        </p:nvSpPr>
        <p:spPr>
          <a:xfrm>
            <a:off x="114300" y="1841292"/>
            <a:ext cx="8153399" cy="700500"/>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342900" marR="0" indent="-342900" algn="l" rtl="0">
              <a:lnSpc>
                <a:spcPct val="100000"/>
              </a:lnSpc>
              <a:spcBef>
                <a:spcPts val="600"/>
              </a:spcBef>
              <a:spcAft>
                <a:spcPts val="0"/>
              </a:spcAft>
              <a:buClr>
                <a:srgbClr val="000000"/>
              </a:buClr>
              <a:buSzPct val="166666"/>
              <a:buFont typeface="Arial"/>
              <a:buChar char="•"/>
              <a:defRPr sz="3000" b="0" i="0" u="none" strike="noStrike" cap="none" baseline="0">
                <a:solidFill>
                  <a:srgbClr val="000000"/>
                </a:solidFill>
                <a:latin typeface="Arial"/>
                <a:ea typeface="Arial"/>
                <a:cs typeface="Arial"/>
                <a:sym typeface="Arial"/>
                <a:rtl val="0"/>
              </a:defRPr>
            </a:lvl1pPr>
            <a:lvl2pPr marL="742950" marR="0" indent="-285750" algn="l" rtl="0">
              <a:lnSpc>
                <a:spcPct val="100000"/>
              </a:lnSpc>
              <a:spcBef>
                <a:spcPts val="480"/>
              </a:spcBef>
              <a:spcAft>
                <a:spcPts val="0"/>
              </a:spcAft>
              <a:buClr>
                <a:srgbClr val="000000"/>
              </a:buClr>
              <a:buSzPct val="100000"/>
              <a:buFont typeface="Courier New"/>
              <a:buChar char="o"/>
              <a:defRPr sz="2400" b="0" i="0" u="none" strike="noStrike" cap="none" baseline="0">
                <a:solidFill>
                  <a:srgbClr val="000000"/>
                </a:solidFill>
                <a:latin typeface="Arial"/>
                <a:ea typeface="Arial"/>
                <a:cs typeface="Arial"/>
                <a:sym typeface="Arial"/>
                <a:rtl val="0"/>
              </a:defRPr>
            </a:lvl2pPr>
            <a:lvl3pPr marL="1143000" marR="0" indent="-228600" algn="l" rtl="0">
              <a:lnSpc>
                <a:spcPct val="100000"/>
              </a:lnSpc>
              <a:spcBef>
                <a:spcPts val="480"/>
              </a:spcBef>
              <a:spcAft>
                <a:spcPts val="0"/>
              </a:spcAft>
              <a:buClr>
                <a:srgbClr val="000000"/>
              </a:buClr>
              <a:buSzPct val="100000"/>
              <a:buFont typeface="Wingdings"/>
              <a:buChar char="§"/>
              <a:defRPr sz="2400" b="0" i="0" u="none" strike="noStrike" cap="none" baseline="0">
                <a:solidFill>
                  <a:srgbClr val="000000"/>
                </a:solidFill>
                <a:latin typeface="Arial"/>
                <a:ea typeface="Arial"/>
                <a:cs typeface="Arial"/>
                <a:sym typeface="Arial"/>
                <a:rtl val="0"/>
              </a:defRPr>
            </a:lvl3pPr>
            <a:lvl4pPr marL="1600200" marR="0" indent="-228600" algn="l" rtl="0">
              <a:lnSpc>
                <a:spcPct val="100000"/>
              </a:lnSpc>
              <a:spcBef>
                <a:spcPts val="360"/>
              </a:spcBef>
              <a:spcAft>
                <a:spcPts val="0"/>
              </a:spcAft>
              <a:buClr>
                <a:srgbClr val="000000"/>
              </a:buClr>
              <a:buSzPct val="166666"/>
              <a:buFont typeface="Arial"/>
              <a:buChar char="•"/>
              <a:defRPr sz="1800" b="0" i="0" u="none" strike="noStrike" cap="none" baseline="0">
                <a:solidFill>
                  <a:srgbClr val="000000"/>
                </a:solidFill>
                <a:latin typeface="Arial"/>
                <a:ea typeface="Arial"/>
                <a:cs typeface="Arial"/>
                <a:sym typeface="Arial"/>
                <a:rtl val="0"/>
              </a:defRPr>
            </a:lvl4pPr>
            <a:lvl5pPr marL="2057400" marR="0" indent="-228600" algn="l" rtl="0">
              <a:lnSpc>
                <a:spcPct val="100000"/>
              </a:lnSpc>
              <a:spcBef>
                <a:spcPts val="360"/>
              </a:spcBef>
              <a:spcAft>
                <a:spcPts val="0"/>
              </a:spcAft>
              <a:buClr>
                <a:srgbClr val="000000"/>
              </a:buClr>
              <a:buSzPct val="100000"/>
              <a:buFont typeface="Courier New"/>
              <a:buChar char="o"/>
              <a:defRPr sz="1800" b="0" i="0" u="none" strike="noStrike" cap="none" baseline="0">
                <a:solidFill>
                  <a:srgbClr val="000000"/>
                </a:solidFill>
                <a:latin typeface="Arial"/>
                <a:ea typeface="Arial"/>
                <a:cs typeface="Arial"/>
                <a:sym typeface="Arial"/>
                <a:rtl val="0"/>
              </a:defRPr>
            </a:lvl5pPr>
            <a:lvl6pPr marL="2514600" marR="0" indent="-228600" algn="l" rtl="0">
              <a:lnSpc>
                <a:spcPct val="100000"/>
              </a:lnSpc>
              <a:spcBef>
                <a:spcPts val="360"/>
              </a:spcBef>
              <a:spcAft>
                <a:spcPts val="0"/>
              </a:spcAft>
              <a:buClr>
                <a:srgbClr val="000000"/>
              </a:buClr>
              <a:buSzPct val="100000"/>
              <a:buFont typeface="Wingdings"/>
              <a:buChar char="§"/>
              <a:defRPr sz="1800" b="0" i="0" u="none" strike="noStrike" cap="none" baseline="0">
                <a:solidFill>
                  <a:srgbClr val="000000"/>
                </a:solidFill>
                <a:latin typeface="Arial"/>
                <a:ea typeface="Arial"/>
                <a:cs typeface="Arial"/>
                <a:sym typeface="Arial"/>
                <a:rtl val="0"/>
              </a:defRPr>
            </a:lvl6pPr>
            <a:lvl7pPr marL="2971800" marR="0" indent="-228600" algn="l" rtl="0">
              <a:lnSpc>
                <a:spcPct val="100000"/>
              </a:lnSpc>
              <a:spcBef>
                <a:spcPts val="360"/>
              </a:spcBef>
              <a:spcAft>
                <a:spcPts val="0"/>
              </a:spcAft>
              <a:buClr>
                <a:srgbClr val="000000"/>
              </a:buClr>
              <a:buSzPct val="166666"/>
              <a:buFont typeface="Arial"/>
              <a:buChar char="•"/>
              <a:defRPr sz="1800" b="0" i="0" u="none" strike="noStrike" cap="none" baseline="0">
                <a:solidFill>
                  <a:srgbClr val="000000"/>
                </a:solidFill>
                <a:latin typeface="Arial"/>
                <a:ea typeface="Arial"/>
                <a:cs typeface="Arial"/>
                <a:sym typeface="Arial"/>
                <a:rtl val="0"/>
              </a:defRPr>
            </a:lvl7pPr>
            <a:lvl8pPr marL="3429000" marR="0" indent="-228600" algn="l" rtl="0">
              <a:lnSpc>
                <a:spcPct val="100000"/>
              </a:lnSpc>
              <a:spcBef>
                <a:spcPts val="360"/>
              </a:spcBef>
              <a:spcAft>
                <a:spcPts val="0"/>
              </a:spcAft>
              <a:buClr>
                <a:srgbClr val="000000"/>
              </a:buClr>
              <a:buSzPct val="100000"/>
              <a:buFont typeface="Courier New"/>
              <a:buChar char="o"/>
              <a:defRPr sz="1800" b="0" i="0" u="none" strike="noStrike" cap="none" baseline="0">
                <a:solidFill>
                  <a:srgbClr val="000000"/>
                </a:solidFill>
                <a:latin typeface="Arial"/>
                <a:ea typeface="Arial"/>
                <a:cs typeface="Arial"/>
                <a:sym typeface="Arial"/>
                <a:rtl val="0"/>
              </a:defRPr>
            </a:lvl8pPr>
            <a:lvl9pPr marL="3886200" marR="0" indent="-228600" algn="l" rtl="0">
              <a:lnSpc>
                <a:spcPct val="100000"/>
              </a:lnSpc>
              <a:spcBef>
                <a:spcPts val="360"/>
              </a:spcBef>
              <a:spcAft>
                <a:spcPts val="0"/>
              </a:spcAft>
              <a:buClr>
                <a:srgbClr val="000000"/>
              </a:buClr>
              <a:buSzPct val="100000"/>
              <a:buFont typeface="Wingdings"/>
              <a:buChar char="§"/>
              <a:defRPr sz="1800" b="0" i="0" u="none" strike="noStrike" cap="none" baseline="0">
                <a:solidFill>
                  <a:srgbClr val="000000"/>
                </a:solidFill>
                <a:latin typeface="Arial"/>
                <a:ea typeface="Arial"/>
                <a:cs typeface="Arial"/>
                <a:sym typeface="Arial"/>
                <a:rtl val="0"/>
              </a:defRPr>
            </a:lvl9pPr>
          </a:lstStyle>
          <a:p>
            <a:r>
              <a:rPr lang="en-US" dirty="0" smtClean="0"/>
              <a:t>CISCO CRS-3 (Carrier Routing System)</a:t>
            </a:r>
            <a:endParaRPr lang="en-US" dirty="0"/>
          </a:p>
        </p:txBody>
      </p:sp>
      <p:sp>
        <p:nvSpPr>
          <p:cNvPr id="6" name="TextBox 5"/>
          <p:cNvSpPr txBox="1"/>
          <p:nvPr/>
        </p:nvSpPr>
        <p:spPr>
          <a:xfrm>
            <a:off x="4800600" y="3360384"/>
            <a:ext cx="4343400" cy="1384995"/>
          </a:xfrm>
          <a:prstGeom prst="rect">
            <a:avLst/>
          </a:prstGeom>
          <a:noFill/>
        </p:spPr>
        <p:txBody>
          <a:bodyPr wrap="square" rtlCol="0">
            <a:spAutoFit/>
          </a:bodyPr>
          <a:lstStyle/>
          <a:p>
            <a:r>
              <a:rPr lang="en-US" sz="2800" dirty="0" smtClean="0">
                <a:solidFill>
                  <a:srgbClr val="FF0000"/>
                </a:solidFill>
              </a:rPr>
              <a:t>1GIPS &lt; 0.1Watts</a:t>
            </a:r>
          </a:p>
          <a:p>
            <a:r>
              <a:rPr lang="en-US" sz="2800" dirty="0" smtClean="0">
                <a:solidFill>
                  <a:srgbClr val="FF0000"/>
                </a:solidFill>
              </a:rPr>
              <a:t>Independent threads</a:t>
            </a:r>
          </a:p>
          <a:p>
            <a:r>
              <a:rPr lang="en-US" sz="2800" dirty="0">
                <a:solidFill>
                  <a:srgbClr val="FF0000"/>
                </a:solidFill>
              </a:rPr>
              <a:t>&gt;</a:t>
            </a:r>
            <a:r>
              <a:rPr lang="en-US" sz="2800" dirty="0" smtClean="0">
                <a:solidFill>
                  <a:srgbClr val="FF0000"/>
                </a:solidFill>
              </a:rPr>
              <a:t>10X efficiency over CPU</a:t>
            </a:r>
            <a:endParaRPr lang="en-US" sz="2800" dirty="0">
              <a:solidFill>
                <a:srgbClr val="FF0000"/>
              </a:solidFill>
            </a:endParaRPr>
          </a:p>
        </p:txBody>
      </p:sp>
      <p:sp>
        <p:nvSpPr>
          <p:cNvPr id="4" name="Slide Number Placeholder 3"/>
          <p:cNvSpPr>
            <a:spLocks noGrp="1"/>
          </p:cNvSpPr>
          <p:nvPr>
            <p:ph type="sldNum" sz="quarter" idx="10"/>
          </p:nvPr>
        </p:nvSpPr>
        <p:spPr/>
        <p:txBody>
          <a:bodyPr/>
          <a:lstStyle/>
          <a:p>
            <a:fld id="{8AB9F5D9-A55A-4736-91E9-19D5FD05D249}" type="slidenum">
              <a:rPr lang="en-US" smtClean="0"/>
              <a:t>74</a:t>
            </a:fld>
            <a:endParaRPr lang="en-US" dirty="0"/>
          </a:p>
        </p:txBody>
      </p:sp>
    </p:spTree>
    <p:extLst>
      <p:ext uri="{BB962C8B-B14F-4D97-AF65-F5344CB8AC3E}">
        <p14:creationId xmlns:p14="http://schemas.microsoft.com/office/powerpoint/2010/main" val="386376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03995" y="184187"/>
            <a:ext cx="8229600" cy="738633"/>
          </a:xfrm>
          <a:prstGeom prst="rect">
            <a:avLst/>
          </a:prstGeom>
        </p:spPr>
        <p:txBody>
          <a:bodyPr lIns="91425" tIns="91425" rIns="91425" bIns="91425" anchor="b" anchorCtr="0">
            <a:spAutoFit/>
          </a:bodyPr>
          <a:lstStyle/>
          <a:p>
            <a:pPr lvl="0">
              <a:buClr>
                <a:srgbClr val="000000"/>
              </a:buClr>
              <a:buSzPct val="30555"/>
              <a:buFont typeface="Arial"/>
              <a:buNone/>
            </a:pPr>
            <a:r>
              <a:rPr lang="x-none" dirty="0" smtClean="0"/>
              <a:t>Benefit</a:t>
            </a:r>
            <a:r>
              <a:rPr lang="en-US" dirty="0" smtClean="0"/>
              <a:t>s</a:t>
            </a:r>
            <a:r>
              <a:rPr lang="x-none" dirty="0" smtClean="0"/>
              <a:t> </a:t>
            </a:r>
            <a:r>
              <a:rPr lang="x-none" dirty="0"/>
              <a:t>of </a:t>
            </a:r>
            <a:r>
              <a:rPr lang="en-US" dirty="0" smtClean="0"/>
              <a:t>C</a:t>
            </a:r>
            <a:r>
              <a:rPr lang="x-none" dirty="0" smtClean="0"/>
              <a:t>ustomization</a:t>
            </a:r>
            <a:endParaRPr lang="x-none" dirty="0"/>
          </a:p>
        </p:txBody>
      </p:sp>
      <p:sp>
        <p:nvSpPr>
          <p:cNvPr id="51" name="Shape 51"/>
          <p:cNvSpPr/>
          <p:nvPr/>
        </p:nvSpPr>
        <p:spPr>
          <a:xfrm>
            <a:off x="496125" y="1622831"/>
            <a:ext cx="7716431" cy="4042094"/>
          </a:xfrm>
          <a:prstGeom prst="rect">
            <a:avLst/>
          </a:prstGeom>
          <a:blipFill>
            <a:blip r:embed="rId3"/>
            <a:stretch>
              <a:fillRect/>
            </a:stretch>
          </a:blipFill>
        </p:spPr>
      </p:sp>
      <p:sp>
        <p:nvSpPr>
          <p:cNvPr id="2" name="TextBox 1"/>
          <p:cNvSpPr txBox="1"/>
          <p:nvPr/>
        </p:nvSpPr>
        <p:spPr>
          <a:xfrm>
            <a:off x="990600" y="6048573"/>
            <a:ext cx="6971475" cy="307777"/>
          </a:xfrm>
          <a:prstGeom prst="rect">
            <a:avLst/>
          </a:prstGeom>
          <a:noFill/>
        </p:spPr>
        <p:txBody>
          <a:bodyPr wrap="square" rtlCol="0">
            <a:spAutoFit/>
          </a:bodyPr>
          <a:lstStyle/>
          <a:p>
            <a:r>
              <a:rPr lang="en-US" dirty="0" smtClean="0"/>
              <a:t>Figure is from ISCA 2012 Keynote by Justin </a:t>
            </a:r>
            <a:r>
              <a:rPr lang="en-US" dirty="0" err="1" smtClean="0"/>
              <a:t>Rattner</a:t>
            </a:r>
            <a:r>
              <a:rPr lang="en-US" dirty="0" smtClean="0"/>
              <a:t> </a:t>
            </a:r>
            <a:endParaRPr lang="en-US" dirty="0"/>
          </a:p>
        </p:txBody>
      </p:sp>
      <p:sp>
        <p:nvSpPr>
          <p:cNvPr id="3" name="Slide Number Placeholder 2"/>
          <p:cNvSpPr>
            <a:spLocks noGrp="1"/>
          </p:cNvSpPr>
          <p:nvPr>
            <p:ph type="sldNum" sz="quarter" idx="10"/>
          </p:nvPr>
        </p:nvSpPr>
        <p:spPr/>
        <p:txBody>
          <a:bodyPr/>
          <a:lstStyle/>
          <a:p>
            <a:fld id="{8AB9F5D9-A55A-4736-91E9-19D5FD05D249}" type="slidenum">
              <a:rPr lang="en-US" smtClean="0"/>
              <a:t>75</a:t>
            </a:fld>
            <a:endParaRPr lang="en-US" dirty="0"/>
          </a:p>
        </p:txBody>
      </p:sp>
    </p:spTree>
  </p:cSld>
  <p:clrMapOvr>
    <a:masterClrMapping/>
  </p:clrMapOvr>
  <p:transition spd="slow">
    <p:cu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txBox="1">
            <a:spLocks noGrp="1"/>
          </p:cNvSpPr>
          <p:nvPr>
            <p:ph type="title"/>
          </p:nvPr>
        </p:nvSpPr>
        <p:spPr>
          <a:xfrm>
            <a:off x="288970" y="121855"/>
            <a:ext cx="8229600" cy="738633"/>
          </a:xfrm>
          <a:prstGeom prst="rect">
            <a:avLst/>
          </a:prstGeom>
        </p:spPr>
        <p:txBody>
          <a:bodyPr lIns="91425" tIns="91425" rIns="91425" bIns="91425" anchor="b" anchorCtr="0">
            <a:spAutoFit/>
          </a:bodyPr>
          <a:lstStyle/>
          <a:p>
            <a:pPr lvl="0" rtl="0">
              <a:buNone/>
            </a:pPr>
            <a:r>
              <a:rPr lang="en-US" dirty="0" smtClean="0"/>
              <a:t>A Composition Function</a:t>
            </a:r>
            <a:endParaRPr lang="x-none" dirty="0"/>
          </a:p>
        </p:txBody>
      </p:sp>
      <p:sp>
        <p:nvSpPr>
          <p:cNvPr id="418" name="Shape 418"/>
          <p:cNvSpPr txBox="1">
            <a:spLocks noGrp="1"/>
          </p:cNvSpPr>
          <p:nvPr>
            <p:ph type="body" idx="1"/>
          </p:nvPr>
        </p:nvSpPr>
        <p:spPr>
          <a:xfrm>
            <a:off x="457200" y="1600200"/>
            <a:ext cx="8229600" cy="3647122"/>
          </a:xfrm>
          <a:prstGeom prst="rect">
            <a:avLst/>
          </a:prstGeom>
        </p:spPr>
        <p:txBody>
          <a:bodyPr lIns="91425" tIns="91425" rIns="91425" bIns="91425" anchor="t" anchorCtr="0">
            <a:spAutoFit/>
          </a:bodyPr>
          <a:lstStyle/>
          <a:p>
            <a:pPr marL="0" indent="0">
              <a:buNone/>
            </a:pPr>
            <a:r>
              <a:rPr lang="en-US" sz="1800" dirty="0"/>
              <a:t> def Offload </a:t>
            </a:r>
            <a:r>
              <a:rPr lang="en-US" sz="1800" dirty="0" smtClean="0"/>
              <a:t>(a</a:t>
            </a:r>
            <a:r>
              <a:rPr lang="en-US" sz="1800" dirty="0"/>
              <a:t>: (</a:t>
            </a:r>
            <a:r>
              <a:rPr lang="en-US" sz="1800" dirty="0" smtClean="0"/>
              <a:t>gComponentMD, </a:t>
            </a:r>
            <a:r>
              <a:rPr lang="en-US" sz="1800" dirty="0"/>
              <a:t>() =&gt; </a:t>
            </a:r>
            <a:r>
              <a:rPr lang="en-US" sz="1800" dirty="0" smtClean="0"/>
              <a:t>gComponent),</a:t>
            </a:r>
            <a:endParaRPr lang="en-US" sz="1800" dirty="0"/>
          </a:p>
          <a:p>
            <a:pPr marL="0" indent="0">
              <a:buNone/>
            </a:pPr>
            <a:r>
              <a:rPr lang="en-US" sz="1800" dirty="0" smtClean="0"/>
              <a:t>                     b</a:t>
            </a:r>
            <a:r>
              <a:rPr lang="en-US" sz="1800" dirty="0"/>
              <a:t>: (</a:t>
            </a:r>
            <a:r>
              <a:rPr lang="en-US" sz="1800" dirty="0" smtClean="0"/>
              <a:t>gComponentMD, </a:t>
            </a:r>
            <a:r>
              <a:rPr lang="en-US" sz="1800" dirty="0"/>
              <a:t>() =&gt; </a:t>
            </a:r>
            <a:r>
              <a:rPr lang="en-US" sz="1800" dirty="0" smtClean="0"/>
              <a:t>gComponent),   </a:t>
            </a:r>
          </a:p>
          <a:p>
            <a:pPr marL="0" indent="0">
              <a:buNone/>
            </a:pPr>
            <a:r>
              <a:rPr lang="en-US" sz="1800" dirty="0"/>
              <a:t> </a:t>
            </a:r>
            <a:r>
              <a:rPr lang="en-US" sz="1800" dirty="0" smtClean="0"/>
              <a:t>                    offPort</a:t>
            </a:r>
            <a:r>
              <a:rPr lang="en-US" sz="1800" dirty="0"/>
              <a:t>: String</a:t>
            </a:r>
            <a:r>
              <a:rPr lang="en-US" sz="1800" dirty="0" smtClean="0"/>
              <a:t>) = {</a:t>
            </a:r>
            <a:endParaRPr lang="en-US" sz="1800" dirty="0"/>
          </a:p>
          <a:p>
            <a:pPr marL="0" indent="0">
              <a:buNone/>
            </a:pPr>
            <a:r>
              <a:rPr lang="en-US" sz="1800" dirty="0"/>
              <a:t>    val res </a:t>
            </a:r>
            <a:r>
              <a:rPr lang="en-US" sz="1800" dirty="0" smtClean="0"/>
              <a:t>= </a:t>
            </a:r>
            <a:r>
              <a:rPr lang="en-US" sz="1800" dirty="0"/>
              <a:t>() </a:t>
            </a:r>
            <a:r>
              <a:rPr lang="en-US" sz="1800" dirty="0" smtClean="0"/>
              <a:t>=&gt; </a:t>
            </a:r>
            <a:r>
              <a:rPr lang="en-US" sz="1800" dirty="0"/>
              <a:t>new </a:t>
            </a:r>
            <a:r>
              <a:rPr lang="en-US" sz="1800" dirty="0" smtClean="0"/>
              <a:t>gOffloadedComponent // arguments are not shown</a:t>
            </a:r>
          </a:p>
          <a:p>
            <a:pPr marL="0" indent="0">
              <a:buNone/>
            </a:pPr>
            <a:r>
              <a:rPr lang="en-US" sz="1800" dirty="0" smtClean="0"/>
              <a:t>    val </a:t>
            </a:r>
            <a:r>
              <a:rPr lang="en-US" sz="1800" dirty="0"/>
              <a:t>(left, right) = a._1.offloadDataGen.span( _._1 == offPort)</a:t>
            </a:r>
          </a:p>
          <a:p>
            <a:pPr marL="0" indent="0">
              <a:buNone/>
            </a:pPr>
            <a:r>
              <a:rPr lang="en-US" sz="1800" dirty="0"/>
              <a:t>    val restOfOffloadedDataMain = { if (right.isEmpty) left else left ++ right.tail}</a:t>
            </a:r>
          </a:p>
          <a:p>
            <a:pPr marL="0" indent="0">
              <a:buNone/>
            </a:pPr>
            <a:r>
              <a:rPr lang="en-US" sz="1800" dirty="0"/>
              <a:t>    val offoff = mergeOffloads(restOfOffloadedDataMain, b._1.offloadDataGen)</a:t>
            </a:r>
          </a:p>
          <a:p>
            <a:pPr marL="0" indent="0">
              <a:buNone/>
            </a:pPr>
            <a:r>
              <a:rPr lang="en-US" sz="1800" dirty="0" smtClean="0"/>
              <a:t>    </a:t>
            </a:r>
            <a:r>
              <a:rPr lang="en-US" sz="1800" dirty="0"/>
              <a:t>(new gComponentMD(a._1.inDataGen, b._1.outDataGen, offoff), res)</a:t>
            </a:r>
          </a:p>
          <a:p>
            <a:pPr marL="0" indent="0">
              <a:buNone/>
            </a:pPr>
            <a:r>
              <a:rPr lang="en-US" sz="1800" dirty="0"/>
              <a:t>  }</a:t>
            </a:r>
          </a:p>
          <a:p>
            <a:endParaRPr lang="en-US" sz="1800" dirty="0"/>
          </a:p>
        </p:txBody>
      </p:sp>
      <p:sp>
        <p:nvSpPr>
          <p:cNvPr id="2" name="Slide Number Placeholder 1"/>
          <p:cNvSpPr>
            <a:spLocks noGrp="1"/>
          </p:cNvSpPr>
          <p:nvPr>
            <p:ph type="sldNum" sz="quarter" idx="10"/>
          </p:nvPr>
        </p:nvSpPr>
        <p:spPr/>
        <p:txBody>
          <a:bodyPr/>
          <a:lstStyle/>
          <a:p>
            <a:fld id="{8AB9F5D9-A55A-4736-91E9-19D5FD05D249}" type="slidenum">
              <a:rPr lang="en-US" smtClean="0"/>
              <a:t>76</a:t>
            </a:fld>
            <a:endParaRPr lang="en-US" dirty="0"/>
          </a:p>
        </p:txBody>
      </p:sp>
    </p:spTree>
    <p:extLst>
      <p:ext uri="{BB962C8B-B14F-4D97-AF65-F5344CB8AC3E}">
        <p14:creationId xmlns:p14="http://schemas.microsoft.com/office/powerpoint/2010/main" val="3640804293"/>
      </p:ext>
    </p:extLst>
  </p:cSld>
  <p:clrMapOvr>
    <a:masterClrMapping/>
  </p:clrMapOvr>
  <p:transition spd="slow">
    <p:cu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txBox="1">
            <a:spLocks noGrp="1"/>
          </p:cNvSpPr>
          <p:nvPr>
            <p:ph type="title"/>
          </p:nvPr>
        </p:nvSpPr>
        <p:spPr>
          <a:xfrm>
            <a:off x="285750" y="177718"/>
            <a:ext cx="8229600" cy="738633"/>
          </a:xfrm>
          <a:prstGeom prst="rect">
            <a:avLst/>
          </a:prstGeom>
        </p:spPr>
        <p:txBody>
          <a:bodyPr lIns="91425" tIns="91425" rIns="91425" bIns="91425" anchor="b" anchorCtr="0">
            <a:spAutoFit/>
          </a:bodyPr>
          <a:lstStyle/>
          <a:p>
            <a:pPr lvl="0" rtl="0">
              <a:buNone/>
            </a:pPr>
            <a:r>
              <a:rPr lang="en-US" dirty="0" smtClean="0"/>
              <a:t>A Composition Function – contd. </a:t>
            </a:r>
            <a:endParaRPr lang="x-none" dirty="0"/>
          </a:p>
        </p:txBody>
      </p:sp>
      <p:sp>
        <p:nvSpPr>
          <p:cNvPr id="418" name="Shape 418"/>
          <p:cNvSpPr txBox="1">
            <a:spLocks noGrp="1"/>
          </p:cNvSpPr>
          <p:nvPr>
            <p:ph type="body" idx="1"/>
          </p:nvPr>
        </p:nvSpPr>
        <p:spPr>
          <a:xfrm>
            <a:off x="457200" y="1600200"/>
            <a:ext cx="8229600" cy="5770780"/>
          </a:xfrm>
          <a:prstGeom prst="rect">
            <a:avLst/>
          </a:prstGeom>
        </p:spPr>
        <p:txBody>
          <a:bodyPr lIns="91425" tIns="91425" rIns="91425" bIns="91425" anchor="t" anchorCtr="0">
            <a:spAutoFit/>
          </a:bodyPr>
          <a:lstStyle/>
          <a:p>
            <a:pPr marL="0" indent="0">
              <a:buNone/>
            </a:pPr>
            <a:r>
              <a:rPr lang="en-US" sz="1800" dirty="0"/>
              <a:t> class gOffloadedComponent </a:t>
            </a:r>
            <a:r>
              <a:rPr lang="en-US" sz="1800" dirty="0" smtClean="0"/>
              <a:t> extends gComponent</a:t>
            </a:r>
          </a:p>
          <a:p>
            <a:pPr marL="0" indent="0">
              <a:buNone/>
            </a:pPr>
            <a:r>
              <a:rPr lang="en-US" sz="1800" dirty="0"/>
              <a:t> </a:t>
            </a:r>
            <a:r>
              <a:rPr lang="en-US" sz="1800" dirty="0" smtClean="0"/>
              <a:t>//arguments not shown (main, off, offPort)</a:t>
            </a:r>
          </a:p>
          <a:p>
            <a:pPr marL="0" indent="0">
              <a:buNone/>
            </a:pPr>
            <a:r>
              <a:rPr lang="en-US" sz="1800" dirty="0" smtClean="0"/>
              <a:t>{</a:t>
            </a:r>
            <a:endParaRPr lang="en-US" sz="1800" dirty="0"/>
          </a:p>
          <a:p>
            <a:pPr marL="0" indent="0">
              <a:buNone/>
            </a:pPr>
            <a:r>
              <a:rPr lang="en-US" sz="1800" dirty="0" smtClean="0">
                <a:solidFill>
                  <a:schemeClr val="tx1"/>
                </a:solidFill>
              </a:rPr>
              <a:t>    //…Find the result </a:t>
            </a:r>
            <a:r>
              <a:rPr lang="en-US" sz="1800" smtClean="0">
                <a:solidFill>
                  <a:schemeClr val="tx1"/>
                </a:solidFill>
              </a:rPr>
              <a:t>offloaded interfaces,, </a:t>
            </a:r>
            <a:r>
              <a:rPr lang="en-US" sz="1800" dirty="0" smtClean="0">
                <a:solidFill>
                  <a:schemeClr val="tx1"/>
                </a:solidFill>
              </a:rPr>
              <a:t>put it in offoff variable</a:t>
            </a:r>
            <a:endParaRPr lang="en-US" sz="1800" dirty="0">
              <a:solidFill>
                <a:schemeClr val="tx1"/>
              </a:solidFill>
            </a:endParaRPr>
          </a:p>
          <a:p>
            <a:pPr marL="0" indent="0">
              <a:buNone/>
            </a:pPr>
            <a:r>
              <a:rPr lang="en-US" sz="1800" dirty="0" smtClean="0"/>
              <a:t>    io </a:t>
            </a:r>
            <a:r>
              <a:rPr lang="en-US" sz="1800" dirty="0"/>
              <a:t>+=  offoff</a:t>
            </a:r>
          </a:p>
          <a:p>
            <a:pPr marL="0" indent="0">
              <a:buNone/>
            </a:pPr>
            <a:r>
              <a:rPr lang="en-US" sz="1800" dirty="0" smtClean="0"/>
              <a:t>    io.in </a:t>
            </a:r>
            <a:r>
              <a:rPr lang="en-US" sz="1800" dirty="0"/>
              <a:t>&lt;&gt; main.io.in</a:t>
            </a:r>
          </a:p>
          <a:p>
            <a:pPr marL="0" indent="0">
              <a:buNone/>
            </a:pPr>
            <a:r>
              <a:rPr lang="en-US" sz="1800" dirty="0"/>
              <a:t>  </a:t>
            </a:r>
            <a:r>
              <a:rPr lang="en-US" sz="1800" dirty="0" smtClean="0"/>
              <a:t>  io.out </a:t>
            </a:r>
            <a:r>
              <a:rPr lang="en-US" sz="1800" dirty="0"/>
              <a:t>&lt;&gt; main.io.out</a:t>
            </a:r>
          </a:p>
          <a:p>
            <a:pPr marL="0" indent="0">
              <a:buNone/>
            </a:pPr>
            <a:r>
              <a:rPr lang="en-US" sz="1800" dirty="0" smtClean="0"/>
              <a:t>    //…mainOff is the offload interface of the main component  </a:t>
            </a:r>
          </a:p>
          <a:p>
            <a:pPr marL="0" indent="0">
              <a:buNone/>
            </a:pPr>
            <a:r>
              <a:rPr lang="en-US" sz="1800" dirty="0"/>
              <a:t> </a:t>
            </a:r>
            <a:r>
              <a:rPr lang="en-US" sz="1800" dirty="0" smtClean="0"/>
              <a:t>   for </a:t>
            </a:r>
            <a:r>
              <a:rPr lang="en-US" sz="1800" dirty="0"/>
              <a:t>((n, i) &lt;- mainOff.elements) {</a:t>
            </a:r>
          </a:p>
          <a:p>
            <a:pPr marL="0" indent="0">
              <a:buNone/>
            </a:pPr>
            <a:r>
              <a:rPr lang="en-US" sz="1800" dirty="0" smtClean="0"/>
              <a:t>      if </a:t>
            </a:r>
            <a:r>
              <a:rPr lang="en-US" sz="1800" dirty="0"/>
              <a:t>(n != "in" &amp;&amp; n != "out" &amp;&amp; n == </a:t>
            </a:r>
            <a:r>
              <a:rPr lang="en-US" sz="1800" dirty="0" smtClean="0"/>
              <a:t>offPort) </a:t>
            </a:r>
            <a:r>
              <a:rPr lang="en-US" sz="1800" dirty="0"/>
              <a:t>{</a:t>
            </a:r>
          </a:p>
          <a:p>
            <a:pPr marL="0" indent="0">
              <a:buNone/>
            </a:pPr>
            <a:r>
              <a:rPr lang="en-US" sz="1800" dirty="0"/>
              <a:t>      </a:t>
            </a:r>
            <a:r>
              <a:rPr lang="en-US" sz="1800" dirty="0" smtClean="0"/>
              <a:t>i.req </a:t>
            </a:r>
            <a:r>
              <a:rPr lang="en-US" sz="1800" dirty="0"/>
              <a:t>&lt;&gt; off.io.in</a:t>
            </a:r>
          </a:p>
          <a:p>
            <a:pPr marL="0" indent="0">
              <a:buNone/>
            </a:pPr>
            <a:r>
              <a:rPr lang="en-US" sz="1800" dirty="0"/>
              <a:t>      </a:t>
            </a:r>
            <a:r>
              <a:rPr lang="en-US" sz="1800" dirty="0" smtClean="0"/>
              <a:t>i.rep </a:t>
            </a:r>
            <a:r>
              <a:rPr lang="en-US" sz="1800" dirty="0"/>
              <a:t>&lt;&gt; off.io.out</a:t>
            </a:r>
          </a:p>
          <a:p>
            <a:pPr marL="0" indent="0">
              <a:buNone/>
            </a:pPr>
            <a:r>
              <a:rPr lang="en-US" sz="1800" dirty="0" smtClean="0"/>
              <a:t>    } //if</a:t>
            </a:r>
            <a:endParaRPr lang="en-US" sz="1800" dirty="0"/>
          </a:p>
          <a:p>
            <a:pPr marL="0" indent="0">
              <a:buNone/>
            </a:pPr>
            <a:r>
              <a:rPr lang="en-US" sz="1800" dirty="0" smtClean="0"/>
              <a:t>  } // for }</a:t>
            </a:r>
          </a:p>
          <a:p>
            <a:pPr marL="0" indent="0">
              <a:buNone/>
            </a:pPr>
            <a:endParaRPr lang="en-US" sz="1800" dirty="0"/>
          </a:p>
          <a:p>
            <a:pPr marL="0" indent="0">
              <a:buNone/>
            </a:pPr>
            <a:endParaRPr lang="en-US" sz="1800" dirty="0"/>
          </a:p>
        </p:txBody>
      </p:sp>
      <p:sp>
        <p:nvSpPr>
          <p:cNvPr id="2" name="Slide Number Placeholder 1"/>
          <p:cNvSpPr>
            <a:spLocks noGrp="1"/>
          </p:cNvSpPr>
          <p:nvPr>
            <p:ph type="sldNum" sz="quarter" idx="10"/>
          </p:nvPr>
        </p:nvSpPr>
        <p:spPr/>
        <p:txBody>
          <a:bodyPr/>
          <a:lstStyle/>
          <a:p>
            <a:fld id="{8AB9F5D9-A55A-4736-91E9-19D5FD05D249}" type="slidenum">
              <a:rPr lang="en-US" smtClean="0"/>
              <a:t>77</a:t>
            </a:fld>
            <a:endParaRPr lang="en-US" dirty="0"/>
          </a:p>
        </p:txBody>
      </p:sp>
    </p:spTree>
    <p:extLst>
      <p:ext uri="{BB962C8B-B14F-4D97-AF65-F5344CB8AC3E}">
        <p14:creationId xmlns:p14="http://schemas.microsoft.com/office/powerpoint/2010/main" val="2417536597"/>
      </p:ext>
    </p:extLst>
  </p:cSld>
  <p:clrMapOvr>
    <a:masterClrMapping/>
  </p:clrMapOvr>
  <p:transition spd="slow">
    <p:cu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1371600"/>
            <a:ext cx="7610475"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Routing Experimental Results -  100MPPS on   Virtex-6 VHX380T </a:t>
            </a:r>
            <a:endParaRPr lang="en-US" dirty="0"/>
          </a:p>
        </p:txBody>
      </p:sp>
      <p:sp>
        <p:nvSpPr>
          <p:cNvPr id="8" name="Slide Number Placeholder 7"/>
          <p:cNvSpPr>
            <a:spLocks noGrp="1"/>
          </p:cNvSpPr>
          <p:nvPr>
            <p:ph type="sldNum" sz="quarter" idx="12"/>
          </p:nvPr>
        </p:nvSpPr>
        <p:spPr/>
        <p:txBody>
          <a:bodyPr/>
          <a:lstStyle/>
          <a:p>
            <a:fld id="{5FFB3D0C-8D74-41D4-BD0C-D240EB708DFB}" type="slidenum">
              <a:rPr lang="en-US" smtClean="0"/>
              <a:pPr/>
              <a:t>78</a:t>
            </a:fld>
            <a:endParaRPr lang="en-US" dirty="0"/>
          </a:p>
        </p:txBody>
      </p:sp>
    </p:spTree>
    <p:extLst>
      <p:ext uri="{BB962C8B-B14F-4D97-AF65-F5344CB8AC3E}">
        <p14:creationId xmlns:p14="http://schemas.microsoft.com/office/powerpoint/2010/main" val="15046142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14450"/>
            <a:ext cx="7553325"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Autofit/>
          </a:bodyPr>
          <a:lstStyle/>
          <a:p>
            <a:r>
              <a:rPr lang="en-US" sz="3600" dirty="0" smtClean="0"/>
              <a:t>Routing Experimental Results </a:t>
            </a:r>
            <a:r>
              <a:rPr lang="en-US" sz="3600" dirty="0"/>
              <a:t>- </a:t>
            </a:r>
            <a:r>
              <a:rPr lang="en-US" sz="3600" dirty="0" smtClean="0"/>
              <a:t> 200MPPS on </a:t>
            </a:r>
            <a:r>
              <a:rPr lang="en-US" sz="3600" dirty="0"/>
              <a:t>Virtex-7 VHX870T </a:t>
            </a:r>
          </a:p>
        </p:txBody>
      </p:sp>
      <p:sp>
        <p:nvSpPr>
          <p:cNvPr id="7" name="Slide Number Placeholder 6"/>
          <p:cNvSpPr>
            <a:spLocks noGrp="1"/>
          </p:cNvSpPr>
          <p:nvPr>
            <p:ph type="sldNum" sz="quarter" idx="12"/>
          </p:nvPr>
        </p:nvSpPr>
        <p:spPr/>
        <p:txBody>
          <a:bodyPr/>
          <a:lstStyle/>
          <a:p>
            <a:fld id="{5FFB3D0C-8D74-41D4-BD0C-D240EB708DFB}" type="slidenum">
              <a:rPr lang="en-US" smtClean="0"/>
              <a:pPr/>
              <a:t>79</a:t>
            </a:fld>
            <a:endParaRPr lang="en-US" dirty="0"/>
          </a:p>
        </p:txBody>
      </p:sp>
    </p:spTree>
    <p:extLst>
      <p:ext uri="{BB962C8B-B14F-4D97-AF65-F5344CB8AC3E}">
        <p14:creationId xmlns:p14="http://schemas.microsoft.com/office/powerpoint/2010/main" val="2055242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494911" y="2521970"/>
            <a:ext cx="2814232" cy="213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cxnSp>
        <p:nvCxnSpPr>
          <p:cNvPr id="13" name="Straight Arrow Connector 12"/>
          <p:cNvCxnSpPr/>
          <p:nvPr/>
        </p:nvCxnSpPr>
        <p:spPr>
          <a:xfrm>
            <a:off x="2904022" y="4658188"/>
            <a:ext cx="0" cy="30748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81655" y="2726653"/>
            <a:ext cx="1885165" cy="16673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grpSp>
        <p:nvGrpSpPr>
          <p:cNvPr id="6" name="Group 5"/>
          <p:cNvGrpSpPr/>
          <p:nvPr/>
        </p:nvGrpSpPr>
        <p:grpSpPr>
          <a:xfrm>
            <a:off x="1570038" y="2841251"/>
            <a:ext cx="484100" cy="142916"/>
            <a:chOff x="3185130" y="2983547"/>
            <a:chExt cx="1265097" cy="254073"/>
          </a:xfrm>
        </p:grpSpPr>
        <p:sp>
          <p:nvSpPr>
            <p:cNvPr id="17" name="Rectangle 16"/>
            <p:cNvSpPr/>
            <p:nvPr/>
          </p:nvSpPr>
          <p:spPr>
            <a:xfrm>
              <a:off x="3185130" y="2983547"/>
              <a:ext cx="1265097" cy="2540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cxnSp>
          <p:nvCxnSpPr>
            <p:cNvPr id="18" name="Straight Connector 17"/>
            <p:cNvCxnSpPr/>
            <p:nvPr/>
          </p:nvCxnSpPr>
          <p:spPr>
            <a:xfrm>
              <a:off x="4260463" y="2983547"/>
              <a:ext cx="0" cy="2540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74895" y="2983547"/>
              <a:ext cx="0" cy="2540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482062" y="3110584"/>
              <a:ext cx="65189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p:nvPr/>
        </p:nvCxnSpPr>
        <p:spPr>
          <a:xfrm flipV="1">
            <a:off x="2058098" y="2902226"/>
            <a:ext cx="220193" cy="83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1"/>
          </p:cNvCxnSpPr>
          <p:nvPr/>
        </p:nvCxnSpPr>
        <p:spPr>
          <a:xfrm>
            <a:off x="1144850" y="2910471"/>
            <a:ext cx="425188" cy="2237"/>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12" idx="1"/>
          </p:cNvCxnSpPr>
          <p:nvPr/>
        </p:nvCxnSpPr>
        <p:spPr>
          <a:xfrm>
            <a:off x="1384369" y="3287807"/>
            <a:ext cx="184060" cy="1"/>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10114" y="2593607"/>
            <a:ext cx="711617" cy="276999"/>
          </a:xfrm>
          <a:prstGeom prst="rect">
            <a:avLst/>
          </a:prstGeom>
          <a:noFill/>
          <a:ln>
            <a:noFill/>
          </a:ln>
        </p:spPr>
        <p:txBody>
          <a:bodyPr wrap="square" rtlCol="0">
            <a:spAutoFit/>
          </a:bodyPr>
          <a:lstStyle/>
          <a:p>
            <a:r>
              <a:rPr lang="en-US" sz="1200" dirty="0"/>
              <a:t>Rx Fifo</a:t>
            </a:r>
          </a:p>
        </p:txBody>
      </p:sp>
      <p:sp>
        <p:nvSpPr>
          <p:cNvPr id="30" name="TextBox 29"/>
          <p:cNvSpPr txBox="1"/>
          <p:nvPr/>
        </p:nvSpPr>
        <p:spPr>
          <a:xfrm>
            <a:off x="1491342" y="3003041"/>
            <a:ext cx="711617" cy="276999"/>
          </a:xfrm>
          <a:prstGeom prst="rect">
            <a:avLst/>
          </a:prstGeom>
          <a:noFill/>
          <a:ln>
            <a:noFill/>
          </a:ln>
        </p:spPr>
        <p:txBody>
          <a:bodyPr wrap="square" rtlCol="0">
            <a:spAutoFit/>
          </a:bodyPr>
          <a:lstStyle/>
          <a:p>
            <a:r>
              <a:rPr lang="en-US" sz="1200" dirty="0"/>
              <a:t>Tx Fifo</a:t>
            </a:r>
          </a:p>
        </p:txBody>
      </p:sp>
      <p:sp>
        <p:nvSpPr>
          <p:cNvPr id="51" name="TextBox 50"/>
          <p:cNvSpPr txBox="1"/>
          <p:nvPr/>
        </p:nvSpPr>
        <p:spPr>
          <a:xfrm>
            <a:off x="2028615" y="2139331"/>
            <a:ext cx="2159438" cy="323165"/>
          </a:xfrm>
          <a:prstGeom prst="rect">
            <a:avLst/>
          </a:prstGeom>
          <a:noFill/>
        </p:spPr>
        <p:txBody>
          <a:bodyPr wrap="square" rtlCol="0">
            <a:spAutoFit/>
          </a:bodyPr>
          <a:lstStyle/>
          <a:p>
            <a:pPr algn="ctr"/>
            <a:r>
              <a:rPr lang="en-US" sz="1500" dirty="0"/>
              <a:t>FPGA</a:t>
            </a:r>
          </a:p>
        </p:txBody>
      </p:sp>
      <p:grpSp>
        <p:nvGrpSpPr>
          <p:cNvPr id="111" name="Group 110"/>
          <p:cNvGrpSpPr/>
          <p:nvPr/>
        </p:nvGrpSpPr>
        <p:grpSpPr>
          <a:xfrm>
            <a:off x="1568427" y="3216350"/>
            <a:ext cx="484100" cy="142916"/>
            <a:chOff x="3185130" y="2983547"/>
            <a:chExt cx="1265097" cy="254073"/>
          </a:xfrm>
        </p:grpSpPr>
        <p:sp>
          <p:nvSpPr>
            <p:cNvPr id="112" name="Rectangle 111"/>
            <p:cNvSpPr/>
            <p:nvPr/>
          </p:nvSpPr>
          <p:spPr>
            <a:xfrm>
              <a:off x="3185130" y="2983547"/>
              <a:ext cx="1265097" cy="2540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cxnSp>
          <p:nvCxnSpPr>
            <p:cNvPr id="113" name="Straight Connector 112"/>
            <p:cNvCxnSpPr/>
            <p:nvPr/>
          </p:nvCxnSpPr>
          <p:spPr>
            <a:xfrm>
              <a:off x="4260463" y="2983547"/>
              <a:ext cx="0" cy="2540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374895" y="2983547"/>
              <a:ext cx="0" cy="2540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3482062" y="3110584"/>
              <a:ext cx="65189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16" name="Straight Arrow Connector 115"/>
          <p:cNvCxnSpPr/>
          <p:nvPr/>
        </p:nvCxnSpPr>
        <p:spPr>
          <a:xfrm flipV="1">
            <a:off x="2056488" y="3301495"/>
            <a:ext cx="220193" cy="83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7" name="Rounded Rectangle 116"/>
          <p:cNvSpPr/>
          <p:nvPr/>
        </p:nvSpPr>
        <p:spPr>
          <a:xfrm>
            <a:off x="6725000" y="3492529"/>
            <a:ext cx="945884" cy="7703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General purpose core</a:t>
            </a:r>
          </a:p>
        </p:txBody>
      </p:sp>
      <p:sp>
        <p:nvSpPr>
          <p:cNvPr id="118" name="Rectangle 117"/>
          <p:cNvSpPr/>
          <p:nvPr/>
        </p:nvSpPr>
        <p:spPr>
          <a:xfrm>
            <a:off x="7034562" y="4479116"/>
            <a:ext cx="332088" cy="2858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t>
            </a:r>
          </a:p>
        </p:txBody>
      </p:sp>
      <p:sp>
        <p:nvSpPr>
          <p:cNvPr id="119" name="Rectangle 118"/>
          <p:cNvSpPr/>
          <p:nvPr/>
        </p:nvSpPr>
        <p:spPr>
          <a:xfrm>
            <a:off x="1918226" y="4994382"/>
            <a:ext cx="6215118" cy="568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1"/>
              </a:solidFill>
            </a:endParaRPr>
          </a:p>
        </p:txBody>
      </p:sp>
      <p:cxnSp>
        <p:nvCxnSpPr>
          <p:cNvPr id="120" name="Straight Arrow Connector 119"/>
          <p:cNvCxnSpPr>
            <a:stCxn id="118" idx="2"/>
          </p:cNvCxnSpPr>
          <p:nvPr/>
        </p:nvCxnSpPr>
        <p:spPr>
          <a:xfrm flipH="1">
            <a:off x="7197942" y="4764948"/>
            <a:ext cx="2666" cy="20072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7197942" y="4262849"/>
            <a:ext cx="2666" cy="21626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31618" y="5084617"/>
            <a:ext cx="3902582" cy="400110"/>
          </a:xfrm>
          <a:prstGeom prst="rect">
            <a:avLst/>
          </a:prstGeom>
          <a:noFill/>
        </p:spPr>
        <p:txBody>
          <a:bodyPr wrap="square" rtlCol="0">
            <a:spAutoFit/>
          </a:bodyPr>
          <a:lstStyle/>
          <a:p>
            <a:r>
              <a:rPr lang="en-US" sz="2000" dirty="0" smtClean="0"/>
              <a:t>Shared memory/Interconnect</a:t>
            </a:r>
            <a:endParaRPr lang="en-US" sz="2000" dirty="0"/>
          </a:p>
        </p:txBody>
      </p:sp>
      <p:sp>
        <p:nvSpPr>
          <p:cNvPr id="206" name="Can 205"/>
          <p:cNvSpPr/>
          <p:nvPr/>
        </p:nvSpPr>
        <p:spPr>
          <a:xfrm rot="5400000">
            <a:off x="612800" y="2563814"/>
            <a:ext cx="563336" cy="1026935"/>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350" dirty="0">
                <a:solidFill>
                  <a:schemeClr val="tx1"/>
                </a:solidFill>
              </a:rPr>
              <a:t>Network</a:t>
            </a:r>
          </a:p>
        </p:txBody>
      </p:sp>
      <p:sp>
        <p:nvSpPr>
          <p:cNvPr id="2" name="Title 1"/>
          <p:cNvSpPr>
            <a:spLocks noGrp="1"/>
          </p:cNvSpPr>
          <p:nvPr>
            <p:ph type="title"/>
          </p:nvPr>
        </p:nvSpPr>
        <p:spPr/>
        <p:txBody>
          <a:bodyPr>
            <a:normAutofit/>
          </a:bodyPr>
          <a:lstStyle/>
          <a:p>
            <a:r>
              <a:rPr lang="en-US" dirty="0" smtClean="0"/>
              <a:t>Network-Attached Accelerator</a:t>
            </a:r>
            <a:endParaRPr lang="en-US" dirty="0"/>
          </a:p>
        </p:txBody>
      </p:sp>
      <p:sp>
        <p:nvSpPr>
          <p:cNvPr id="60" name="Rounded Rectangle 59"/>
          <p:cNvSpPr/>
          <p:nvPr/>
        </p:nvSpPr>
        <p:spPr>
          <a:xfrm>
            <a:off x="5314088" y="3504280"/>
            <a:ext cx="945884" cy="7703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General purpose core</a:t>
            </a:r>
          </a:p>
        </p:txBody>
      </p:sp>
      <p:sp>
        <p:nvSpPr>
          <p:cNvPr id="61" name="Rectangle 60"/>
          <p:cNvSpPr/>
          <p:nvPr/>
        </p:nvSpPr>
        <p:spPr>
          <a:xfrm>
            <a:off x="5623650" y="4490867"/>
            <a:ext cx="332088" cy="2858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t>
            </a:r>
          </a:p>
        </p:txBody>
      </p:sp>
      <p:cxnSp>
        <p:nvCxnSpPr>
          <p:cNvPr id="62" name="Straight Arrow Connector 61"/>
          <p:cNvCxnSpPr>
            <a:stCxn id="61" idx="2"/>
          </p:cNvCxnSpPr>
          <p:nvPr/>
        </p:nvCxnSpPr>
        <p:spPr>
          <a:xfrm flipH="1">
            <a:off x="5787030" y="4776699"/>
            <a:ext cx="2666" cy="20072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5787030" y="4274600"/>
            <a:ext cx="2666" cy="21626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979912" y="1219200"/>
            <a:ext cx="2208141" cy="461665"/>
          </a:xfrm>
          <a:prstGeom prst="rect">
            <a:avLst/>
          </a:prstGeom>
          <a:noFill/>
        </p:spPr>
        <p:txBody>
          <a:bodyPr wrap="square" rtlCol="0">
            <a:spAutoFit/>
          </a:bodyPr>
          <a:lstStyle/>
          <a:p>
            <a:r>
              <a:rPr lang="en-US" sz="2400" dirty="0" smtClean="0"/>
              <a:t>Fast path</a:t>
            </a:r>
            <a:endParaRPr lang="en-US" sz="2400" dirty="0"/>
          </a:p>
        </p:txBody>
      </p:sp>
      <p:sp>
        <p:nvSpPr>
          <p:cNvPr id="65" name="TextBox 64"/>
          <p:cNvSpPr txBox="1"/>
          <p:nvPr/>
        </p:nvSpPr>
        <p:spPr>
          <a:xfrm>
            <a:off x="5631589" y="1219199"/>
            <a:ext cx="2208141" cy="461665"/>
          </a:xfrm>
          <a:prstGeom prst="rect">
            <a:avLst/>
          </a:prstGeom>
          <a:noFill/>
        </p:spPr>
        <p:txBody>
          <a:bodyPr wrap="square" rtlCol="0">
            <a:spAutoFit/>
          </a:bodyPr>
          <a:lstStyle/>
          <a:p>
            <a:r>
              <a:rPr lang="en-US" sz="2400" dirty="0" smtClean="0"/>
              <a:t>Slow path</a:t>
            </a:r>
            <a:endParaRPr lang="en-US" sz="2400" dirty="0"/>
          </a:p>
        </p:txBody>
      </p:sp>
      <p:sp>
        <p:nvSpPr>
          <p:cNvPr id="7" name="Slide Number Placeholder 6"/>
          <p:cNvSpPr>
            <a:spLocks noGrp="1"/>
          </p:cNvSpPr>
          <p:nvPr>
            <p:ph type="sldNum" sz="quarter" idx="12"/>
          </p:nvPr>
        </p:nvSpPr>
        <p:spPr>
          <a:xfrm>
            <a:off x="8305800" y="6248400"/>
            <a:ext cx="457199" cy="304800"/>
          </a:xfrm>
        </p:spPr>
        <p:txBody>
          <a:bodyPr/>
          <a:lstStyle/>
          <a:p>
            <a:fld id="{D57F1E4F-1CFF-5643-939E-217C01CDF565}" type="slidenum">
              <a:rPr lang="en-US" smtClean="0"/>
              <a:pPr/>
              <a:t>8</a:t>
            </a:fld>
            <a:endParaRPr lang="en-US" dirty="0"/>
          </a:p>
        </p:txBody>
      </p:sp>
      <p:sp>
        <p:nvSpPr>
          <p:cNvPr id="79" name="Rectangle 78"/>
          <p:cNvSpPr/>
          <p:nvPr/>
        </p:nvSpPr>
        <p:spPr>
          <a:xfrm>
            <a:off x="3429000" y="3294744"/>
            <a:ext cx="533400" cy="3048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Arrow Connector 79"/>
          <p:cNvCxnSpPr/>
          <p:nvPr/>
        </p:nvCxnSpPr>
        <p:spPr>
          <a:xfrm flipV="1">
            <a:off x="3962400" y="3447144"/>
            <a:ext cx="20442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3581400" y="3599544"/>
            <a:ext cx="0" cy="304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3810000" y="3599544"/>
            <a:ext cx="0" cy="304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23" idx="3"/>
            <a:endCxn id="79" idx="1"/>
          </p:cNvCxnSpPr>
          <p:nvPr/>
        </p:nvCxnSpPr>
        <p:spPr>
          <a:xfrm>
            <a:off x="3261633" y="3276600"/>
            <a:ext cx="167367" cy="170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2728233" y="3124200"/>
            <a:ext cx="533400" cy="3048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p:cNvSpPr/>
          <p:nvPr/>
        </p:nvSpPr>
        <p:spPr>
          <a:xfrm>
            <a:off x="2713264" y="3508859"/>
            <a:ext cx="533400" cy="3048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5" name="Straight Arrow Connector 124"/>
          <p:cNvCxnSpPr>
            <a:stCxn id="124" idx="3"/>
            <a:endCxn id="79" idx="1"/>
          </p:cNvCxnSpPr>
          <p:nvPr/>
        </p:nvCxnSpPr>
        <p:spPr>
          <a:xfrm flipV="1">
            <a:off x="3246664" y="3447144"/>
            <a:ext cx="182336" cy="2141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endCxn id="123" idx="1"/>
          </p:cNvCxnSpPr>
          <p:nvPr/>
        </p:nvCxnSpPr>
        <p:spPr>
          <a:xfrm flipV="1">
            <a:off x="2514600" y="3276600"/>
            <a:ext cx="213633" cy="170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2286000" y="3435284"/>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endCxn id="124" idx="1"/>
          </p:cNvCxnSpPr>
          <p:nvPr/>
        </p:nvCxnSpPr>
        <p:spPr>
          <a:xfrm>
            <a:off x="2514600" y="3447144"/>
            <a:ext cx="198664" cy="2141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Shape 95"/>
          <p:cNvSpPr txBox="1">
            <a:spLocks/>
          </p:cNvSpPr>
          <p:nvPr/>
        </p:nvSpPr>
        <p:spPr>
          <a:xfrm>
            <a:off x="575256" y="5713314"/>
            <a:ext cx="8568744" cy="923299"/>
          </a:xfrm>
          <a:prstGeom prst="rect">
            <a:avLst/>
          </a:prstGeom>
        </p:spPr>
        <p:txBody>
          <a:bodyPr wrap="square" lIns="91425" tIns="91425" rIns="91425" bIns="91425" anchor="t"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457200" indent="-419100">
              <a:buClr>
                <a:srgbClr val="000000"/>
              </a:buClr>
              <a:buSzPct val="130000"/>
              <a:buFont typeface="Arial"/>
              <a:buChar char="•"/>
            </a:pPr>
            <a:r>
              <a:rPr lang="en-US" sz="2400" dirty="0" smtClean="0"/>
              <a:t>Implemented on FPGA substrate</a:t>
            </a:r>
          </a:p>
          <a:p>
            <a:pPr marL="457200" indent="-419100">
              <a:buClr>
                <a:srgbClr val="000000"/>
              </a:buClr>
              <a:buSzPct val="130000"/>
              <a:buFont typeface="Arial"/>
              <a:buChar char="•"/>
            </a:pPr>
            <a:r>
              <a:rPr lang="en-US" sz="2400" dirty="0" smtClean="0"/>
              <a:t>Composed of design components</a:t>
            </a:r>
            <a:r>
              <a:rPr lang="en-US" dirty="0" smtClean="0"/>
              <a:t> </a:t>
            </a:r>
            <a:r>
              <a:rPr lang="en-US" sz="2400" dirty="0" smtClean="0"/>
              <a:t>– data flows in/out</a:t>
            </a:r>
            <a:endParaRPr lang="en-US" dirty="0"/>
          </a:p>
        </p:txBody>
      </p:sp>
    </p:spTree>
    <p:extLst>
      <p:ext uri="{BB962C8B-B14F-4D97-AF65-F5344CB8AC3E}">
        <p14:creationId xmlns:p14="http://schemas.microsoft.com/office/powerpoint/2010/main" val="250666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123" grpId="0" animBg="1"/>
      <p:bldP spid="12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7F1E4F-1CFF-5643-939E-217C01CDF565}" type="slidenum">
              <a:rPr lang="en-US" smtClean="0"/>
              <a:pPr/>
              <a:t>80</a:t>
            </a:fld>
            <a:endParaRPr lang="en-US" dirty="0"/>
          </a:p>
        </p:txBody>
      </p:sp>
      <p:sp>
        <p:nvSpPr>
          <p:cNvPr id="2" name="Title 1"/>
          <p:cNvSpPr>
            <a:spLocks noGrp="1"/>
          </p:cNvSpPr>
          <p:nvPr>
            <p:ph type="title"/>
          </p:nvPr>
        </p:nvSpPr>
        <p:spPr/>
        <p:txBody>
          <a:bodyPr/>
          <a:lstStyle/>
          <a:p>
            <a:r>
              <a:rPr lang="en-US" dirty="0" smtClean="0"/>
              <a:t>Generating Memcached Accelerator</a:t>
            </a:r>
            <a:endParaRPr lang="en-US" dirty="0"/>
          </a:p>
        </p:txBody>
      </p:sp>
      <p:grpSp>
        <p:nvGrpSpPr>
          <p:cNvPr id="4" name="Group 3"/>
          <p:cNvGrpSpPr/>
          <p:nvPr/>
        </p:nvGrpSpPr>
        <p:grpSpPr>
          <a:xfrm>
            <a:off x="6872947" y="1295400"/>
            <a:ext cx="2194853" cy="1712553"/>
            <a:chOff x="5196547" y="1564047"/>
            <a:chExt cx="3210167" cy="1465163"/>
          </a:xfrm>
        </p:grpSpPr>
        <p:grpSp>
          <p:nvGrpSpPr>
            <p:cNvPr id="204" name="Group 203"/>
            <p:cNvGrpSpPr/>
            <p:nvPr/>
          </p:nvGrpSpPr>
          <p:grpSpPr>
            <a:xfrm>
              <a:off x="6264954" y="1564047"/>
              <a:ext cx="792241" cy="1465007"/>
              <a:chOff x="8177941" y="2171480"/>
              <a:chExt cx="1056321" cy="1953343"/>
            </a:xfrm>
          </p:grpSpPr>
          <p:sp>
            <p:nvSpPr>
              <p:cNvPr id="205" name="Rectangle 204"/>
              <p:cNvSpPr/>
              <p:nvPr/>
            </p:nvSpPr>
            <p:spPr>
              <a:xfrm>
                <a:off x="8239626" y="2171480"/>
                <a:ext cx="928645" cy="11070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206" name="Rectangle 205"/>
              <p:cNvSpPr/>
              <p:nvPr/>
            </p:nvSpPr>
            <p:spPr>
              <a:xfrm>
                <a:off x="8232254" y="2597567"/>
                <a:ext cx="391757" cy="11702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207" name="Rectangle 206"/>
              <p:cNvSpPr/>
              <p:nvPr/>
            </p:nvSpPr>
            <p:spPr>
              <a:xfrm>
                <a:off x="8769142" y="2597567"/>
                <a:ext cx="391757" cy="11702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208" name="Rectangle 207"/>
              <p:cNvSpPr/>
              <p:nvPr/>
            </p:nvSpPr>
            <p:spPr>
              <a:xfrm>
                <a:off x="8177941" y="2527614"/>
                <a:ext cx="1056321" cy="22947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209" name="Rectangle 208"/>
              <p:cNvSpPr/>
              <p:nvPr/>
            </p:nvSpPr>
            <p:spPr>
              <a:xfrm>
                <a:off x="8179131" y="2904844"/>
                <a:ext cx="1050372" cy="11610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 </a:t>
                </a:r>
              </a:p>
            </p:txBody>
          </p:sp>
          <p:sp>
            <p:nvSpPr>
              <p:cNvPr id="210" name="Rectangle 209"/>
              <p:cNvSpPr/>
              <p:nvPr/>
            </p:nvSpPr>
            <p:spPr>
              <a:xfrm>
                <a:off x="8177941" y="3149234"/>
                <a:ext cx="1050372" cy="12411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211" name="Rectangle 210"/>
              <p:cNvSpPr/>
              <p:nvPr/>
            </p:nvSpPr>
            <p:spPr>
              <a:xfrm>
                <a:off x="8177941" y="4016608"/>
                <a:ext cx="1050373" cy="10821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cxnSp>
            <p:nvCxnSpPr>
              <p:cNvPr id="212" name="Straight Arrow Connector 211"/>
              <p:cNvCxnSpPr>
                <a:stCxn id="208" idx="2"/>
                <a:endCxn id="209" idx="0"/>
              </p:cNvCxnSpPr>
              <p:nvPr/>
            </p:nvCxnSpPr>
            <p:spPr>
              <a:xfrm flipH="1">
                <a:off x="8704318" y="2757089"/>
                <a:ext cx="1784" cy="1477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209" idx="2"/>
                <a:endCxn id="210" idx="0"/>
              </p:cNvCxnSpPr>
              <p:nvPr/>
            </p:nvCxnSpPr>
            <p:spPr>
              <a:xfrm flipH="1">
                <a:off x="8703127" y="3020948"/>
                <a:ext cx="1191" cy="128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a:endCxn id="211" idx="0"/>
              </p:cNvCxnSpPr>
              <p:nvPr/>
            </p:nvCxnSpPr>
            <p:spPr>
              <a:xfrm>
                <a:off x="8702538" y="3583658"/>
                <a:ext cx="590" cy="432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Elbow Connector 214"/>
              <p:cNvCxnSpPr>
                <a:stCxn id="210" idx="1"/>
              </p:cNvCxnSpPr>
              <p:nvPr/>
            </p:nvCxnSpPr>
            <p:spPr>
              <a:xfrm rot="10800000" flipH="1" flipV="1">
                <a:off x="8177941" y="3211293"/>
                <a:ext cx="525186" cy="377364"/>
              </a:xfrm>
              <a:prstGeom prst="bentConnector3">
                <a:avLst>
                  <a:gd name="adj1" fmla="val -112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205" idx="2"/>
                <a:endCxn id="208" idx="0"/>
              </p:cNvCxnSpPr>
              <p:nvPr/>
            </p:nvCxnSpPr>
            <p:spPr>
              <a:xfrm>
                <a:off x="8703949" y="2282182"/>
                <a:ext cx="2153" cy="2454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7" name="Rectangle 106"/>
            <p:cNvSpPr/>
            <p:nvPr/>
          </p:nvSpPr>
          <p:spPr>
            <a:xfrm>
              <a:off x="5196547" y="1749172"/>
              <a:ext cx="576041" cy="185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Update </a:t>
              </a:r>
            </a:p>
          </p:txBody>
        </p:sp>
        <p:sp>
          <p:nvSpPr>
            <p:cNvPr id="108" name="Rectangle 107"/>
            <p:cNvSpPr/>
            <p:nvPr/>
          </p:nvSpPr>
          <p:spPr>
            <a:xfrm>
              <a:off x="6109977" y="1759222"/>
              <a:ext cx="597596" cy="81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Retrieval</a:t>
              </a:r>
            </a:p>
          </p:txBody>
        </p:sp>
        <p:sp>
          <p:nvSpPr>
            <p:cNvPr id="109" name="Rectangle 108"/>
            <p:cNvSpPr/>
            <p:nvPr/>
          </p:nvSpPr>
          <p:spPr>
            <a:xfrm>
              <a:off x="5812150" y="2008865"/>
              <a:ext cx="293818" cy="1196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10" name="Rectangle 109"/>
            <p:cNvSpPr/>
            <p:nvPr/>
          </p:nvSpPr>
          <p:spPr>
            <a:xfrm>
              <a:off x="5455577" y="2008865"/>
              <a:ext cx="293818" cy="1196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28" name="Rectangle 127"/>
            <p:cNvSpPr/>
            <p:nvPr/>
          </p:nvSpPr>
          <p:spPr>
            <a:xfrm>
              <a:off x="5459294" y="1883768"/>
              <a:ext cx="293818" cy="866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29" name="Rectangle 128"/>
            <p:cNvSpPr/>
            <p:nvPr/>
          </p:nvSpPr>
          <p:spPr>
            <a:xfrm>
              <a:off x="5816159" y="1883767"/>
              <a:ext cx="293818" cy="877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32" name="Rectangle 131"/>
            <p:cNvSpPr/>
            <p:nvPr/>
          </p:nvSpPr>
          <p:spPr>
            <a:xfrm>
              <a:off x="7101606" y="1770010"/>
              <a:ext cx="392552" cy="647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Remove</a:t>
              </a:r>
            </a:p>
          </p:txBody>
        </p:sp>
        <p:sp>
          <p:nvSpPr>
            <p:cNvPr id="133" name="Rectangle 132"/>
            <p:cNvSpPr/>
            <p:nvPr/>
          </p:nvSpPr>
          <p:spPr>
            <a:xfrm>
              <a:off x="7670741" y="1883767"/>
              <a:ext cx="293818" cy="877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34" name="Rectangle 133"/>
            <p:cNvSpPr/>
            <p:nvPr/>
          </p:nvSpPr>
          <p:spPr>
            <a:xfrm>
              <a:off x="8112896" y="1883008"/>
              <a:ext cx="293818" cy="1196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s</a:t>
              </a:r>
            </a:p>
          </p:txBody>
        </p:sp>
        <p:sp>
          <p:nvSpPr>
            <p:cNvPr id="135" name="Rectangle 134"/>
            <p:cNvSpPr/>
            <p:nvPr/>
          </p:nvSpPr>
          <p:spPr>
            <a:xfrm>
              <a:off x="7256920" y="1883767"/>
              <a:ext cx="293818" cy="877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37" name="Rectangle 136"/>
            <p:cNvSpPr/>
            <p:nvPr/>
          </p:nvSpPr>
          <p:spPr>
            <a:xfrm>
              <a:off x="5387625" y="1831302"/>
              <a:ext cx="792241" cy="32828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38" name="Rectangle 137"/>
            <p:cNvSpPr/>
            <p:nvPr/>
          </p:nvSpPr>
          <p:spPr>
            <a:xfrm>
              <a:off x="7221609" y="1831303"/>
              <a:ext cx="780942" cy="17210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41" name="Rectangle 140"/>
            <p:cNvSpPr/>
            <p:nvPr/>
          </p:nvSpPr>
          <p:spPr>
            <a:xfrm>
              <a:off x="6264307" y="2466507"/>
              <a:ext cx="787779" cy="992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42" name="Rectangle 141"/>
            <p:cNvSpPr/>
            <p:nvPr/>
          </p:nvSpPr>
          <p:spPr>
            <a:xfrm>
              <a:off x="5389852" y="2362072"/>
              <a:ext cx="787779" cy="983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43" name="Rectangle 142"/>
            <p:cNvSpPr/>
            <p:nvPr/>
          </p:nvSpPr>
          <p:spPr>
            <a:xfrm>
              <a:off x="5389852" y="2660412"/>
              <a:ext cx="787779" cy="932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t</a:t>
              </a:r>
            </a:p>
          </p:txBody>
        </p:sp>
        <p:cxnSp>
          <p:nvCxnSpPr>
            <p:cNvPr id="148" name="Straight Arrow Connector 147"/>
            <p:cNvCxnSpPr>
              <a:stCxn id="167" idx="2"/>
              <a:endCxn id="142" idx="0"/>
            </p:cNvCxnSpPr>
            <p:nvPr/>
          </p:nvCxnSpPr>
          <p:spPr>
            <a:xfrm>
              <a:off x="5783742" y="2303760"/>
              <a:ext cx="0" cy="583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5389852" y="2516110"/>
              <a:ext cx="787779" cy="839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50" name="Rectangle 149"/>
            <p:cNvSpPr/>
            <p:nvPr/>
          </p:nvSpPr>
          <p:spPr>
            <a:xfrm>
              <a:off x="7218340" y="2113444"/>
              <a:ext cx="787779" cy="878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51" name="Rectangle 150"/>
            <p:cNvSpPr/>
            <p:nvPr/>
          </p:nvSpPr>
          <p:spPr>
            <a:xfrm>
              <a:off x="7214773" y="2297518"/>
              <a:ext cx="787779" cy="878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cxnSp>
          <p:nvCxnSpPr>
            <p:cNvPr id="152" name="Straight Arrow Connector 151"/>
            <p:cNvCxnSpPr>
              <a:stCxn id="138" idx="2"/>
              <a:endCxn id="150" idx="0"/>
            </p:cNvCxnSpPr>
            <p:nvPr/>
          </p:nvCxnSpPr>
          <p:spPr>
            <a:xfrm>
              <a:off x="7612080" y="2003410"/>
              <a:ext cx="150" cy="1100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endCxn id="151" idx="0"/>
            </p:cNvCxnSpPr>
            <p:nvPr/>
          </p:nvCxnSpPr>
          <p:spPr>
            <a:xfrm>
              <a:off x="7608659" y="2201302"/>
              <a:ext cx="4" cy="962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42" idx="2"/>
              <a:endCxn id="149" idx="0"/>
            </p:cNvCxnSpPr>
            <p:nvPr/>
          </p:nvCxnSpPr>
          <p:spPr>
            <a:xfrm>
              <a:off x="5783742" y="2460378"/>
              <a:ext cx="0" cy="55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49" idx="2"/>
              <a:endCxn id="143" idx="0"/>
            </p:cNvCxnSpPr>
            <p:nvPr/>
          </p:nvCxnSpPr>
          <p:spPr>
            <a:xfrm>
              <a:off x="5783742" y="2600065"/>
              <a:ext cx="0" cy="60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43" idx="2"/>
              <a:endCxn id="144" idx="0"/>
            </p:cNvCxnSpPr>
            <p:nvPr/>
          </p:nvCxnSpPr>
          <p:spPr>
            <a:xfrm>
              <a:off x="5783744" y="2753654"/>
              <a:ext cx="874750" cy="194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51" idx="2"/>
              <a:endCxn id="144" idx="0"/>
            </p:cNvCxnSpPr>
            <p:nvPr/>
          </p:nvCxnSpPr>
          <p:spPr>
            <a:xfrm flipH="1">
              <a:off x="6658493" y="2385379"/>
              <a:ext cx="950170" cy="562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134" idx="2"/>
            </p:cNvCxnSpPr>
            <p:nvPr/>
          </p:nvCxnSpPr>
          <p:spPr>
            <a:xfrm>
              <a:off x="8259805" y="2002649"/>
              <a:ext cx="5529" cy="545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endCxn id="144" idx="0"/>
            </p:cNvCxnSpPr>
            <p:nvPr/>
          </p:nvCxnSpPr>
          <p:spPr>
            <a:xfrm flipH="1">
              <a:off x="6658493" y="2548512"/>
              <a:ext cx="1602508" cy="399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05" idx="2"/>
              <a:endCxn id="137" idx="0"/>
            </p:cNvCxnSpPr>
            <p:nvPr/>
          </p:nvCxnSpPr>
          <p:spPr>
            <a:xfrm flipH="1">
              <a:off x="5783745" y="1647230"/>
              <a:ext cx="875365" cy="1840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6264604" y="1564203"/>
              <a:ext cx="792241" cy="1465007"/>
              <a:chOff x="8177941" y="2171480"/>
              <a:chExt cx="1056321" cy="1953343"/>
            </a:xfrm>
          </p:grpSpPr>
          <p:sp>
            <p:nvSpPr>
              <p:cNvPr id="105" name="Rectangle 104"/>
              <p:cNvSpPr/>
              <p:nvPr/>
            </p:nvSpPr>
            <p:spPr>
              <a:xfrm>
                <a:off x="8239626" y="2171480"/>
                <a:ext cx="928645" cy="110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30" name="Rectangle 129"/>
              <p:cNvSpPr/>
              <p:nvPr/>
            </p:nvSpPr>
            <p:spPr>
              <a:xfrm>
                <a:off x="8232254" y="2597567"/>
                <a:ext cx="391757" cy="1170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31" name="Rectangle 130"/>
              <p:cNvSpPr/>
              <p:nvPr/>
            </p:nvSpPr>
            <p:spPr>
              <a:xfrm>
                <a:off x="8769142" y="2597567"/>
                <a:ext cx="391757" cy="1170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36" name="Rectangle 135"/>
              <p:cNvSpPr/>
              <p:nvPr/>
            </p:nvSpPr>
            <p:spPr>
              <a:xfrm>
                <a:off x="8177941" y="2527614"/>
                <a:ext cx="1056321" cy="22947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39" name="Rectangle 138"/>
              <p:cNvSpPr/>
              <p:nvPr/>
            </p:nvSpPr>
            <p:spPr>
              <a:xfrm>
                <a:off x="8179131" y="2904844"/>
                <a:ext cx="1050372" cy="1161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 </a:t>
                </a:r>
              </a:p>
            </p:txBody>
          </p:sp>
          <p:sp>
            <p:nvSpPr>
              <p:cNvPr id="140" name="Rectangle 139"/>
              <p:cNvSpPr/>
              <p:nvPr/>
            </p:nvSpPr>
            <p:spPr>
              <a:xfrm>
                <a:off x="8177941" y="3149234"/>
                <a:ext cx="1050372" cy="1241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44" name="Rectangle 143"/>
              <p:cNvSpPr/>
              <p:nvPr/>
            </p:nvSpPr>
            <p:spPr>
              <a:xfrm>
                <a:off x="8177941" y="4016608"/>
                <a:ext cx="1050373" cy="108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cxnSp>
            <p:nvCxnSpPr>
              <p:cNvPr id="145" name="Straight Arrow Connector 144"/>
              <p:cNvCxnSpPr>
                <a:stCxn id="136" idx="2"/>
                <a:endCxn id="139" idx="0"/>
              </p:cNvCxnSpPr>
              <p:nvPr/>
            </p:nvCxnSpPr>
            <p:spPr>
              <a:xfrm flipH="1">
                <a:off x="8704318" y="2757089"/>
                <a:ext cx="1784" cy="1477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9" idx="2"/>
                <a:endCxn id="140" idx="0"/>
              </p:cNvCxnSpPr>
              <p:nvPr/>
            </p:nvCxnSpPr>
            <p:spPr>
              <a:xfrm flipH="1">
                <a:off x="8703127" y="3020948"/>
                <a:ext cx="1191" cy="128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endCxn id="144" idx="0"/>
              </p:cNvCxnSpPr>
              <p:nvPr/>
            </p:nvCxnSpPr>
            <p:spPr>
              <a:xfrm>
                <a:off x="8702538" y="3583658"/>
                <a:ext cx="590" cy="432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05" idx="2"/>
                <a:endCxn id="136" idx="0"/>
              </p:cNvCxnSpPr>
              <p:nvPr/>
            </p:nvCxnSpPr>
            <p:spPr>
              <a:xfrm>
                <a:off x="8703949" y="2282182"/>
                <a:ext cx="2153" cy="2454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4" name="Straight Arrow Connector 163"/>
            <p:cNvCxnSpPr>
              <a:stCxn id="105" idx="2"/>
              <a:endCxn id="138" idx="0"/>
            </p:cNvCxnSpPr>
            <p:nvPr/>
          </p:nvCxnSpPr>
          <p:spPr>
            <a:xfrm>
              <a:off x="6659108" y="1647230"/>
              <a:ext cx="952973" cy="1840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a:off x="8259805" y="1790698"/>
              <a:ext cx="0" cy="91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389852" y="2219803"/>
              <a:ext cx="787779" cy="839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t</a:t>
              </a:r>
            </a:p>
          </p:txBody>
        </p:sp>
        <p:cxnSp>
          <p:nvCxnSpPr>
            <p:cNvPr id="168" name="Straight Arrow Connector 167"/>
            <p:cNvCxnSpPr>
              <a:stCxn id="137" idx="2"/>
              <a:endCxn id="167" idx="0"/>
            </p:cNvCxnSpPr>
            <p:nvPr/>
          </p:nvCxnSpPr>
          <p:spPr>
            <a:xfrm>
              <a:off x="5783742" y="2159586"/>
              <a:ext cx="0" cy="602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05" idx="2"/>
            </p:cNvCxnSpPr>
            <p:nvPr/>
          </p:nvCxnSpPr>
          <p:spPr>
            <a:xfrm>
              <a:off x="6659110" y="1647230"/>
              <a:ext cx="1601891" cy="143297"/>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Elbow Connector 103"/>
            <p:cNvCxnSpPr>
              <a:stCxn id="139" idx="3"/>
              <a:endCxn id="141" idx="3"/>
            </p:cNvCxnSpPr>
            <p:nvPr/>
          </p:nvCxnSpPr>
          <p:spPr>
            <a:xfrm flipH="1">
              <a:off x="7052087" y="2157764"/>
              <a:ext cx="1187" cy="358347"/>
            </a:xfrm>
            <a:prstGeom prst="bentConnector3">
              <a:avLst>
                <a:gd name="adj1" fmla="val -752604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41" idx="2"/>
            </p:cNvCxnSpPr>
            <p:nvPr/>
          </p:nvCxnSpPr>
          <p:spPr>
            <a:xfrm>
              <a:off x="6658199" y="2565715"/>
              <a:ext cx="910" cy="5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1" name="Left Arrow 100"/>
          <p:cNvSpPr/>
          <p:nvPr/>
        </p:nvSpPr>
        <p:spPr>
          <a:xfrm rot="16200000">
            <a:off x="7454261" y="3338645"/>
            <a:ext cx="781649" cy="50516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6" name="Group 5"/>
          <p:cNvGrpSpPr/>
          <p:nvPr/>
        </p:nvGrpSpPr>
        <p:grpSpPr>
          <a:xfrm>
            <a:off x="304800" y="1219200"/>
            <a:ext cx="1828800" cy="2057400"/>
            <a:chOff x="937573" y="1484309"/>
            <a:chExt cx="1359198" cy="1639892"/>
          </a:xfrm>
        </p:grpSpPr>
        <p:sp>
          <p:nvSpPr>
            <p:cNvPr id="161" name="Rectangle 160"/>
            <p:cNvSpPr/>
            <p:nvPr/>
          </p:nvSpPr>
          <p:spPr>
            <a:xfrm>
              <a:off x="937573" y="1484309"/>
              <a:ext cx="1359198" cy="1639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grpSp>
          <p:nvGrpSpPr>
            <p:cNvPr id="174" name="Group 173"/>
            <p:cNvGrpSpPr/>
            <p:nvPr/>
          </p:nvGrpSpPr>
          <p:grpSpPr>
            <a:xfrm>
              <a:off x="1011298" y="1677701"/>
              <a:ext cx="1170606" cy="1286853"/>
              <a:chOff x="3775269" y="3148141"/>
              <a:chExt cx="1560808" cy="1715804"/>
            </a:xfrm>
          </p:grpSpPr>
          <p:grpSp>
            <p:nvGrpSpPr>
              <p:cNvPr id="175" name="Group 174"/>
              <p:cNvGrpSpPr/>
              <p:nvPr/>
            </p:nvGrpSpPr>
            <p:grpSpPr>
              <a:xfrm rot="5400000">
                <a:off x="4487638" y="3261906"/>
                <a:ext cx="136071" cy="1549922"/>
                <a:chOff x="4604653" y="3153592"/>
                <a:chExt cx="136071" cy="1704914"/>
              </a:xfrm>
            </p:grpSpPr>
            <p:cxnSp>
              <p:nvCxnSpPr>
                <p:cNvPr id="244" name="Straight Connector 243"/>
                <p:cNvCxnSpPr/>
                <p:nvPr/>
              </p:nvCxnSpPr>
              <p:spPr>
                <a:xfrm>
                  <a:off x="4604653"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4672688"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4740724"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p:nvGrpSpPr>
            <p:grpSpPr>
              <a:xfrm>
                <a:off x="3786155" y="3148141"/>
                <a:ext cx="1549922" cy="1715804"/>
                <a:chOff x="3565158" y="3148141"/>
                <a:chExt cx="1549922" cy="1715804"/>
              </a:xfrm>
            </p:grpSpPr>
            <p:grpSp>
              <p:nvGrpSpPr>
                <p:cNvPr id="181" name="Group 180"/>
                <p:cNvGrpSpPr/>
                <p:nvPr/>
              </p:nvGrpSpPr>
              <p:grpSpPr>
                <a:xfrm>
                  <a:off x="3673903" y="3153592"/>
                  <a:ext cx="136071" cy="1704914"/>
                  <a:chOff x="4604653" y="3153592"/>
                  <a:chExt cx="136071" cy="1704914"/>
                </a:xfrm>
              </p:grpSpPr>
              <p:cxnSp>
                <p:nvCxnSpPr>
                  <p:cNvPr id="241" name="Straight Connector 240"/>
                  <p:cNvCxnSpPr/>
                  <p:nvPr/>
                </p:nvCxnSpPr>
                <p:spPr>
                  <a:xfrm>
                    <a:off x="4604653"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672688"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4740724"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p:nvGrpSpPr>
              <p:grpSpPr>
                <a:xfrm>
                  <a:off x="4250851" y="3159031"/>
                  <a:ext cx="136071" cy="1704914"/>
                  <a:chOff x="4604653" y="3153592"/>
                  <a:chExt cx="136071" cy="1704914"/>
                </a:xfrm>
              </p:grpSpPr>
              <p:cxnSp>
                <p:nvCxnSpPr>
                  <p:cNvPr id="238" name="Straight Connector 237"/>
                  <p:cNvCxnSpPr/>
                  <p:nvPr/>
                </p:nvCxnSpPr>
                <p:spPr>
                  <a:xfrm>
                    <a:off x="4604653"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4672688"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4740724"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4844126" y="3148141"/>
                  <a:ext cx="136071" cy="1704914"/>
                  <a:chOff x="4604653" y="3153592"/>
                  <a:chExt cx="136071" cy="1704914"/>
                </a:xfrm>
              </p:grpSpPr>
              <p:cxnSp>
                <p:nvCxnSpPr>
                  <p:cNvPr id="235" name="Straight Connector 234"/>
                  <p:cNvCxnSpPr/>
                  <p:nvPr/>
                </p:nvCxnSpPr>
                <p:spPr>
                  <a:xfrm>
                    <a:off x="4604653"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4672688"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4740724"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4" name="Rectangle 183"/>
                <p:cNvSpPr/>
                <p:nvPr/>
              </p:nvSpPr>
              <p:spPr>
                <a:xfrm>
                  <a:off x="4474990" y="3623760"/>
                  <a:ext cx="289353" cy="253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5" name="Rectangle 184"/>
                <p:cNvSpPr/>
                <p:nvPr/>
              </p:nvSpPr>
              <p:spPr>
                <a:xfrm>
                  <a:off x="4480430" y="4184380"/>
                  <a:ext cx="289353" cy="253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9" name="Rectangle 228"/>
                <p:cNvSpPr/>
                <p:nvPr/>
              </p:nvSpPr>
              <p:spPr>
                <a:xfrm>
                  <a:off x="3881763" y="4172938"/>
                  <a:ext cx="289353" cy="253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0" name="Rectangle 229"/>
                <p:cNvSpPr/>
                <p:nvPr/>
              </p:nvSpPr>
              <p:spPr>
                <a:xfrm>
                  <a:off x="3871852" y="3623760"/>
                  <a:ext cx="289353" cy="253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231" name="Group 230"/>
                <p:cNvGrpSpPr/>
                <p:nvPr/>
              </p:nvGrpSpPr>
              <p:grpSpPr>
                <a:xfrm rot="5400000">
                  <a:off x="4272083" y="2646867"/>
                  <a:ext cx="136071" cy="1549922"/>
                  <a:chOff x="4604653" y="3153592"/>
                  <a:chExt cx="136071" cy="1704914"/>
                </a:xfrm>
              </p:grpSpPr>
              <p:cxnSp>
                <p:nvCxnSpPr>
                  <p:cNvPr id="232" name="Straight Connector 231"/>
                  <p:cNvCxnSpPr/>
                  <p:nvPr/>
                </p:nvCxnSpPr>
                <p:spPr>
                  <a:xfrm>
                    <a:off x="4604653"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4672688"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4740724"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77" name="Group 176"/>
              <p:cNvGrpSpPr/>
              <p:nvPr/>
            </p:nvGrpSpPr>
            <p:grpSpPr>
              <a:xfrm rot="5400000">
                <a:off x="4482194" y="3844300"/>
                <a:ext cx="136071" cy="1549922"/>
                <a:chOff x="4604653" y="3153592"/>
                <a:chExt cx="136071" cy="1704914"/>
              </a:xfrm>
            </p:grpSpPr>
            <p:cxnSp>
              <p:nvCxnSpPr>
                <p:cNvPr id="178" name="Straight Connector 177"/>
                <p:cNvCxnSpPr/>
                <p:nvPr/>
              </p:nvCxnSpPr>
              <p:spPr>
                <a:xfrm>
                  <a:off x="4604653"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4672688"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4740724"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71" name="TextBox 370"/>
          <p:cNvSpPr txBox="1"/>
          <p:nvPr/>
        </p:nvSpPr>
        <p:spPr>
          <a:xfrm>
            <a:off x="1944734" y="4151873"/>
            <a:ext cx="1495189" cy="646331"/>
          </a:xfrm>
          <a:prstGeom prst="rect">
            <a:avLst/>
          </a:prstGeom>
          <a:noFill/>
        </p:spPr>
        <p:txBody>
          <a:bodyPr wrap="square" rtlCol="0">
            <a:spAutoFit/>
          </a:bodyPr>
          <a:lstStyle/>
          <a:p>
            <a:r>
              <a:rPr lang="en-US" dirty="0" smtClean="0"/>
              <a:t>Template-based HLS</a:t>
            </a:r>
            <a:endParaRPr lang="en-US" dirty="0"/>
          </a:p>
        </p:txBody>
      </p:sp>
      <p:sp>
        <p:nvSpPr>
          <p:cNvPr id="372" name="Left Arrow 371"/>
          <p:cNvSpPr/>
          <p:nvPr/>
        </p:nvSpPr>
        <p:spPr>
          <a:xfrm rot="5400000">
            <a:off x="654117" y="3581417"/>
            <a:ext cx="781651" cy="50516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74" name="Left Arrow 373"/>
          <p:cNvSpPr/>
          <p:nvPr/>
        </p:nvSpPr>
        <p:spPr>
          <a:xfrm>
            <a:off x="1849052" y="4822042"/>
            <a:ext cx="1182886" cy="50516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TextBox 4"/>
          <p:cNvSpPr txBox="1"/>
          <p:nvPr/>
        </p:nvSpPr>
        <p:spPr>
          <a:xfrm>
            <a:off x="2071386" y="2995944"/>
            <a:ext cx="184666" cy="369332"/>
          </a:xfrm>
          <a:prstGeom prst="rect">
            <a:avLst/>
          </a:prstGeom>
          <a:noFill/>
        </p:spPr>
        <p:txBody>
          <a:bodyPr wrap="none" rtlCol="0">
            <a:spAutoFit/>
          </a:bodyPr>
          <a:lstStyle/>
          <a:p>
            <a:endParaRPr lang="en-US" dirty="0"/>
          </a:p>
        </p:txBody>
      </p:sp>
      <p:sp>
        <p:nvSpPr>
          <p:cNvPr id="264" name="Left Arrow 263"/>
          <p:cNvSpPr/>
          <p:nvPr/>
        </p:nvSpPr>
        <p:spPr>
          <a:xfrm>
            <a:off x="5511365" y="4792757"/>
            <a:ext cx="1182886" cy="50516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5" name="TextBox 164"/>
          <p:cNvSpPr txBox="1"/>
          <p:nvPr/>
        </p:nvSpPr>
        <p:spPr>
          <a:xfrm>
            <a:off x="7991103" y="3186913"/>
            <a:ext cx="2911235" cy="369332"/>
          </a:xfrm>
          <a:prstGeom prst="rect">
            <a:avLst/>
          </a:prstGeom>
          <a:noFill/>
          <a:ln w="19050">
            <a:noFill/>
          </a:ln>
        </p:spPr>
        <p:txBody>
          <a:bodyPr wrap="square" rtlCol="0">
            <a:spAutoFit/>
          </a:bodyPr>
          <a:lstStyle/>
          <a:p>
            <a:pPr>
              <a:buClr>
                <a:schemeClr val="accent1"/>
              </a:buClr>
            </a:pPr>
            <a:r>
              <a:rPr lang="en-US" dirty="0" smtClean="0"/>
              <a:t>Slicer</a:t>
            </a:r>
            <a:endParaRPr lang="en-US" dirty="0"/>
          </a:p>
        </p:txBody>
      </p:sp>
      <p:grpSp>
        <p:nvGrpSpPr>
          <p:cNvPr id="18" name="Group 17"/>
          <p:cNvGrpSpPr/>
          <p:nvPr/>
        </p:nvGrpSpPr>
        <p:grpSpPr>
          <a:xfrm>
            <a:off x="7481777" y="4062856"/>
            <a:ext cx="946391" cy="1698303"/>
            <a:chOff x="7481777" y="4062856"/>
            <a:chExt cx="946391" cy="1698303"/>
          </a:xfrm>
        </p:grpSpPr>
        <p:sp>
          <p:nvSpPr>
            <p:cNvPr id="115" name="Rectangle 114"/>
            <p:cNvSpPr/>
            <p:nvPr/>
          </p:nvSpPr>
          <p:spPr>
            <a:xfrm>
              <a:off x="7481777" y="4290804"/>
              <a:ext cx="408588" cy="94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Retrieval</a:t>
              </a:r>
            </a:p>
          </p:txBody>
        </p:sp>
        <p:sp>
          <p:nvSpPr>
            <p:cNvPr id="120" name="Rectangle 119"/>
            <p:cNvSpPr/>
            <p:nvPr/>
          </p:nvSpPr>
          <p:spPr>
            <a:xfrm>
              <a:off x="8159773" y="4303413"/>
              <a:ext cx="268395" cy="75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Remove</a:t>
              </a:r>
            </a:p>
          </p:txBody>
        </p:sp>
        <p:grpSp>
          <p:nvGrpSpPr>
            <p:cNvPr id="201" name="Group 200"/>
            <p:cNvGrpSpPr/>
            <p:nvPr/>
          </p:nvGrpSpPr>
          <p:grpSpPr>
            <a:xfrm>
              <a:off x="7587498" y="4062856"/>
              <a:ext cx="541670" cy="1698303"/>
              <a:chOff x="8177941" y="2171480"/>
              <a:chExt cx="1056321" cy="1937295"/>
            </a:xfrm>
          </p:grpSpPr>
          <p:sp>
            <p:nvSpPr>
              <p:cNvPr id="222" name="Rectangle 221"/>
              <p:cNvSpPr/>
              <p:nvPr/>
            </p:nvSpPr>
            <p:spPr>
              <a:xfrm>
                <a:off x="8239626" y="2171480"/>
                <a:ext cx="928645" cy="110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223" name="Rectangle 222"/>
              <p:cNvSpPr/>
              <p:nvPr/>
            </p:nvSpPr>
            <p:spPr>
              <a:xfrm>
                <a:off x="8232254" y="2597567"/>
                <a:ext cx="391757" cy="1170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224" name="Rectangle 223"/>
              <p:cNvSpPr/>
              <p:nvPr/>
            </p:nvSpPr>
            <p:spPr>
              <a:xfrm>
                <a:off x="8769142" y="2597567"/>
                <a:ext cx="391757" cy="1170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225" name="Rectangle 224"/>
              <p:cNvSpPr/>
              <p:nvPr/>
            </p:nvSpPr>
            <p:spPr>
              <a:xfrm>
                <a:off x="8177941" y="2527614"/>
                <a:ext cx="1056321" cy="22947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227" name="Rectangle 226"/>
              <p:cNvSpPr/>
              <p:nvPr/>
            </p:nvSpPr>
            <p:spPr>
              <a:xfrm>
                <a:off x="8177941" y="3149234"/>
                <a:ext cx="1050372" cy="1241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228" name="Rectangle 227"/>
              <p:cNvSpPr/>
              <p:nvPr/>
            </p:nvSpPr>
            <p:spPr>
              <a:xfrm>
                <a:off x="8177941" y="4000560"/>
                <a:ext cx="1050373" cy="108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cxnSp>
            <p:nvCxnSpPr>
              <p:cNvPr id="247" name="Straight Arrow Connector 246"/>
              <p:cNvCxnSpPr>
                <a:stCxn id="225" idx="2"/>
              </p:cNvCxnSpPr>
              <p:nvPr/>
            </p:nvCxnSpPr>
            <p:spPr>
              <a:xfrm flipH="1">
                <a:off x="8704318" y="2757089"/>
                <a:ext cx="1784" cy="1477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a:endCxn id="227" idx="0"/>
              </p:cNvCxnSpPr>
              <p:nvPr/>
            </p:nvCxnSpPr>
            <p:spPr>
              <a:xfrm flipH="1">
                <a:off x="8703127" y="3020948"/>
                <a:ext cx="1191" cy="128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222" idx="2"/>
                <a:endCxn id="225" idx="0"/>
              </p:cNvCxnSpPr>
              <p:nvPr/>
            </p:nvCxnSpPr>
            <p:spPr>
              <a:xfrm>
                <a:off x="8703949" y="2282182"/>
                <a:ext cx="2153" cy="2454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9" name="Rectangle 188"/>
            <p:cNvSpPr/>
            <p:nvPr/>
          </p:nvSpPr>
          <p:spPr>
            <a:xfrm>
              <a:off x="7579351" y="4724173"/>
              <a:ext cx="538619" cy="1017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 </a:t>
              </a:r>
            </a:p>
          </p:txBody>
        </p:sp>
        <p:cxnSp>
          <p:nvCxnSpPr>
            <p:cNvPr id="190" name="Elbow Connector 189"/>
            <p:cNvCxnSpPr/>
            <p:nvPr/>
          </p:nvCxnSpPr>
          <p:spPr>
            <a:xfrm rot="10800000" flipH="1" flipV="1">
              <a:off x="7579290" y="4953000"/>
              <a:ext cx="269310" cy="330811"/>
            </a:xfrm>
            <a:prstGeom prst="bentConnector3">
              <a:avLst>
                <a:gd name="adj1" fmla="val -11229"/>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a:off x="7852988" y="5291871"/>
              <a:ext cx="303" cy="3795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3567570" y="4059766"/>
            <a:ext cx="1269106" cy="1698303"/>
            <a:chOff x="3567570" y="4059766"/>
            <a:chExt cx="1269106" cy="1698303"/>
          </a:xfrm>
        </p:grpSpPr>
        <p:sp>
          <p:nvSpPr>
            <p:cNvPr id="10" name="Rectangle 9"/>
            <p:cNvSpPr/>
            <p:nvPr/>
          </p:nvSpPr>
          <p:spPr>
            <a:xfrm>
              <a:off x="4372032" y="4756458"/>
              <a:ext cx="464644" cy="18839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Arrow Connector 11"/>
            <p:cNvCxnSpPr/>
            <p:nvPr/>
          </p:nvCxnSpPr>
          <p:spPr>
            <a:xfrm>
              <a:off x="4089230" y="4109159"/>
              <a:ext cx="282802" cy="645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a:endCxn id="10" idx="1"/>
            </p:cNvCxnSpPr>
            <p:nvPr/>
          </p:nvCxnSpPr>
          <p:spPr>
            <a:xfrm>
              <a:off x="4120629" y="4754420"/>
              <a:ext cx="251403" cy="96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4600104" y="4953000"/>
              <a:ext cx="366" cy="3795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2" name="Group 191"/>
            <p:cNvGrpSpPr/>
            <p:nvPr/>
          </p:nvGrpSpPr>
          <p:grpSpPr>
            <a:xfrm>
              <a:off x="3567570" y="4059766"/>
              <a:ext cx="549878" cy="1698303"/>
              <a:chOff x="7579290" y="4062856"/>
              <a:chExt cx="549878" cy="1698303"/>
            </a:xfrm>
          </p:grpSpPr>
          <p:grpSp>
            <p:nvGrpSpPr>
              <p:cNvPr id="195" name="Group 194"/>
              <p:cNvGrpSpPr/>
              <p:nvPr/>
            </p:nvGrpSpPr>
            <p:grpSpPr>
              <a:xfrm>
                <a:off x="7587498" y="4062856"/>
                <a:ext cx="541670" cy="1698303"/>
                <a:chOff x="8177941" y="2171480"/>
                <a:chExt cx="1056321" cy="1937295"/>
              </a:xfrm>
            </p:grpSpPr>
            <p:sp>
              <p:nvSpPr>
                <p:cNvPr id="199" name="Rectangle 198"/>
                <p:cNvSpPr/>
                <p:nvPr/>
              </p:nvSpPr>
              <p:spPr>
                <a:xfrm>
                  <a:off x="8239626" y="2171480"/>
                  <a:ext cx="928645" cy="110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200" name="Rectangle 199"/>
                <p:cNvSpPr/>
                <p:nvPr/>
              </p:nvSpPr>
              <p:spPr>
                <a:xfrm>
                  <a:off x="8232254" y="2597567"/>
                  <a:ext cx="391757" cy="1170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203" name="Rectangle 202"/>
                <p:cNvSpPr/>
                <p:nvPr/>
              </p:nvSpPr>
              <p:spPr>
                <a:xfrm>
                  <a:off x="8769142" y="2597567"/>
                  <a:ext cx="391757" cy="1170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217" name="Rectangle 216"/>
                <p:cNvSpPr/>
                <p:nvPr/>
              </p:nvSpPr>
              <p:spPr>
                <a:xfrm>
                  <a:off x="8177941" y="2527614"/>
                  <a:ext cx="1056321" cy="22947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218" name="Rectangle 217"/>
                <p:cNvSpPr/>
                <p:nvPr/>
              </p:nvSpPr>
              <p:spPr>
                <a:xfrm>
                  <a:off x="8177941" y="3149234"/>
                  <a:ext cx="1050372" cy="1241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219" name="Rectangle 218"/>
                <p:cNvSpPr/>
                <p:nvPr/>
              </p:nvSpPr>
              <p:spPr>
                <a:xfrm>
                  <a:off x="8177941" y="4000560"/>
                  <a:ext cx="1050373" cy="108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cxnSp>
              <p:nvCxnSpPr>
                <p:cNvPr id="220" name="Straight Arrow Connector 219"/>
                <p:cNvCxnSpPr>
                  <a:stCxn id="217" idx="2"/>
                </p:cNvCxnSpPr>
                <p:nvPr/>
              </p:nvCxnSpPr>
              <p:spPr>
                <a:xfrm flipH="1">
                  <a:off x="8704317" y="2757089"/>
                  <a:ext cx="1784" cy="1477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endCxn id="218" idx="0"/>
                </p:cNvCxnSpPr>
                <p:nvPr/>
              </p:nvCxnSpPr>
              <p:spPr>
                <a:xfrm flipH="1">
                  <a:off x="8703127" y="3020948"/>
                  <a:ext cx="1191" cy="128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a:stCxn id="199" idx="2"/>
                  <a:endCxn id="217" idx="0"/>
                </p:cNvCxnSpPr>
                <p:nvPr/>
              </p:nvCxnSpPr>
              <p:spPr>
                <a:xfrm>
                  <a:off x="8703949" y="2282182"/>
                  <a:ext cx="2153" cy="2454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6" name="Rectangle 195"/>
              <p:cNvSpPr/>
              <p:nvPr/>
            </p:nvSpPr>
            <p:spPr>
              <a:xfrm>
                <a:off x="7579351" y="4724173"/>
                <a:ext cx="538619" cy="1017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 </a:t>
                </a:r>
              </a:p>
            </p:txBody>
          </p:sp>
          <p:cxnSp>
            <p:nvCxnSpPr>
              <p:cNvPr id="197" name="Elbow Connector 196"/>
              <p:cNvCxnSpPr/>
              <p:nvPr/>
            </p:nvCxnSpPr>
            <p:spPr>
              <a:xfrm rot="10800000" flipH="1" flipV="1">
                <a:off x="7579290" y="4953000"/>
                <a:ext cx="269310" cy="330811"/>
              </a:xfrm>
              <a:prstGeom prst="bentConnector3">
                <a:avLst>
                  <a:gd name="adj1" fmla="val -11229"/>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p:nvPr/>
            </p:nvCxnSpPr>
            <p:spPr>
              <a:xfrm>
                <a:off x="7852988" y="5291871"/>
                <a:ext cx="303" cy="3795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60" name="TextBox 159"/>
          <p:cNvSpPr txBox="1"/>
          <p:nvPr/>
        </p:nvSpPr>
        <p:spPr>
          <a:xfrm>
            <a:off x="3878939" y="1295400"/>
            <a:ext cx="2979061" cy="923330"/>
          </a:xfrm>
          <a:prstGeom prst="rect">
            <a:avLst/>
          </a:prstGeom>
          <a:noFill/>
        </p:spPr>
        <p:txBody>
          <a:bodyPr wrap="square" rtlCol="0">
            <a:spAutoFit/>
          </a:bodyPr>
          <a:lstStyle/>
          <a:p>
            <a:pPr algn="r"/>
            <a:r>
              <a:rPr lang="en-US" dirty="0"/>
              <a:t>Memcached 1.4.10 </a:t>
            </a:r>
          </a:p>
          <a:p>
            <a:pPr algn="r"/>
            <a:r>
              <a:rPr lang="en-US" dirty="0" smtClean="0"/>
              <a:t>Threading model: Libevent</a:t>
            </a:r>
          </a:p>
          <a:p>
            <a:pPr algn="r"/>
            <a:r>
              <a:rPr lang="en-US" dirty="0"/>
              <a:t>10687 </a:t>
            </a:r>
            <a:r>
              <a:rPr lang="en-US" dirty="0" smtClean="0"/>
              <a:t>LOCs</a:t>
            </a:r>
            <a:endParaRPr lang="en-US" dirty="0"/>
          </a:p>
        </p:txBody>
      </p:sp>
      <p:sp>
        <p:nvSpPr>
          <p:cNvPr id="187" name="TextBox 186"/>
          <p:cNvSpPr txBox="1"/>
          <p:nvPr/>
        </p:nvSpPr>
        <p:spPr>
          <a:xfrm>
            <a:off x="3768696" y="2967064"/>
            <a:ext cx="3741470" cy="923330"/>
          </a:xfrm>
          <a:prstGeom prst="rect">
            <a:avLst/>
          </a:prstGeom>
          <a:noFill/>
        </p:spPr>
        <p:txBody>
          <a:bodyPr wrap="square" rtlCol="0">
            <a:spAutoFit/>
          </a:bodyPr>
          <a:lstStyle/>
          <a:p>
            <a:pPr algn="r"/>
            <a:r>
              <a:rPr lang="en-US" dirty="0"/>
              <a:t>Hot trace: ~</a:t>
            </a:r>
            <a:r>
              <a:rPr lang="en-US" dirty="0" smtClean="0"/>
              <a:t> </a:t>
            </a:r>
            <a:r>
              <a:rPr lang="en-US" dirty="0"/>
              <a:t>all </a:t>
            </a:r>
            <a:r>
              <a:rPr lang="en-US" dirty="0" smtClean="0"/>
              <a:t>Get ops</a:t>
            </a:r>
            <a:endParaRPr lang="en-US" dirty="0"/>
          </a:p>
          <a:p>
            <a:pPr algn="r"/>
            <a:r>
              <a:rPr lang="en-US" dirty="0"/>
              <a:t>Hot routines LOCs: 963 </a:t>
            </a:r>
          </a:p>
          <a:p>
            <a:pPr algn="r"/>
            <a:r>
              <a:rPr lang="en-US" dirty="0"/>
              <a:t>Hot instructions: &lt;2000</a:t>
            </a:r>
          </a:p>
        </p:txBody>
      </p:sp>
      <p:sp>
        <p:nvSpPr>
          <p:cNvPr id="8" name="Rectangle 7"/>
          <p:cNvSpPr/>
          <p:nvPr/>
        </p:nvSpPr>
        <p:spPr>
          <a:xfrm>
            <a:off x="4614826" y="5280703"/>
            <a:ext cx="2979184" cy="646331"/>
          </a:xfrm>
          <a:prstGeom prst="rect">
            <a:avLst/>
          </a:prstGeom>
        </p:spPr>
        <p:txBody>
          <a:bodyPr wrap="square">
            <a:spAutoFit/>
          </a:bodyPr>
          <a:lstStyle/>
          <a:p>
            <a:pPr algn="ctr"/>
            <a:r>
              <a:rPr lang="en-US" dirty="0" smtClean="0"/>
              <a:t>Roll back code: 30 LOCs</a:t>
            </a:r>
            <a:endParaRPr lang="en-US" dirty="0"/>
          </a:p>
          <a:p>
            <a:pPr algn="ctr"/>
            <a:r>
              <a:rPr lang="en-US" dirty="0"/>
              <a:t>Mem </a:t>
            </a:r>
            <a:r>
              <a:rPr lang="en-US" dirty="0" smtClean="0"/>
              <a:t>Annotations:22 LOCs </a:t>
            </a:r>
            <a:endParaRPr lang="en-US" dirty="0"/>
          </a:p>
        </p:txBody>
      </p:sp>
      <p:sp>
        <p:nvSpPr>
          <p:cNvPr id="193" name="TextBox 192"/>
          <p:cNvSpPr txBox="1"/>
          <p:nvPr/>
        </p:nvSpPr>
        <p:spPr>
          <a:xfrm>
            <a:off x="117222" y="4311405"/>
            <a:ext cx="1999165" cy="2031325"/>
          </a:xfrm>
          <a:prstGeom prst="rect">
            <a:avLst/>
          </a:prstGeom>
          <a:noFill/>
        </p:spPr>
        <p:txBody>
          <a:bodyPr wrap="square" rtlCol="0">
            <a:spAutoFit/>
          </a:bodyPr>
          <a:lstStyle/>
          <a:p>
            <a:r>
              <a:rPr lang="en-US" dirty="0" smtClean="0"/>
              <a:t>57 complex states       </a:t>
            </a:r>
          </a:p>
          <a:p>
            <a:pPr marL="285750" indent="-285750">
              <a:buClr>
                <a:schemeClr val="accent1"/>
              </a:buClr>
              <a:buFont typeface="Wingdings" panose="05000000000000000000" pitchFamily="2" charset="2"/>
              <a:buChar char="§"/>
            </a:pPr>
            <a:r>
              <a:rPr lang="en-US" dirty="0"/>
              <a:t>E</a:t>
            </a:r>
            <a:r>
              <a:rPr lang="en-US" dirty="0" smtClean="0"/>
              <a:t>ach 1-30 clock cycles</a:t>
            </a:r>
          </a:p>
          <a:p>
            <a:pPr marL="285750" indent="-285750">
              <a:buClr>
                <a:schemeClr val="accent1"/>
              </a:buClr>
              <a:buFont typeface="Wingdings" panose="05000000000000000000" pitchFamily="2" charset="2"/>
              <a:buChar char="§"/>
            </a:pPr>
            <a:r>
              <a:rPr lang="en-US" dirty="0" smtClean="0"/>
              <a:t>e.g., IP/UDP parsing: 4 states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213" y="3887119"/>
            <a:ext cx="906220" cy="934923"/>
          </a:xfrm>
          <a:prstGeom prst="rect">
            <a:avLst/>
          </a:prstGeom>
        </p:spPr>
      </p:pic>
    </p:spTree>
    <p:extLst>
      <p:ext uri="{BB962C8B-B14F-4D97-AF65-F5344CB8AC3E}">
        <p14:creationId xmlns:p14="http://schemas.microsoft.com/office/powerpoint/2010/main" val="243958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7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371" grpId="0"/>
      <p:bldP spid="372" grpId="0" animBg="1"/>
      <p:bldP spid="374" grpId="0" animBg="1"/>
      <p:bldP spid="264" grpId="0" animBg="1"/>
      <p:bldP spid="165" grpId="0"/>
      <p:bldP spid="187" grpId="0"/>
      <p:bldP spid="8" grpId="0"/>
      <p:bldP spid="19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230"/>
          <p:cNvSpPr/>
          <p:nvPr/>
        </p:nvSpPr>
        <p:spPr>
          <a:xfrm>
            <a:off x="2079972" y="2661077"/>
            <a:ext cx="2130954" cy="615523"/>
          </a:xfrm>
          <a:prstGeom prst="rect">
            <a:avLst/>
          </a:prstGeom>
          <a:solidFill>
            <a:schemeClr val="bg1"/>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dirty="0" smtClean="0">
                <a:latin typeface="Arial" pitchFamily="34" charset="0"/>
                <a:cs typeface="Arial" pitchFamily="34" charset="0"/>
              </a:rPr>
              <a:t>Engine </a:t>
            </a:r>
            <a:r>
              <a:rPr lang="en-US" sz="1400" dirty="0" smtClean="0">
                <a:solidFill>
                  <a:srgbClr val="000000"/>
                </a:solidFill>
                <a:latin typeface="Arial" pitchFamily="34" charset="0"/>
                <a:ea typeface="Arial" panose="00000000000000000000"/>
                <a:cs typeface="Arial" pitchFamily="34" charset="0"/>
              </a:rPr>
              <a:t>/ composition compilation  </a:t>
            </a:r>
            <a:endParaRPr sz="1400" dirty="0">
              <a:solidFill>
                <a:srgbClr val="000000"/>
              </a:solidFill>
              <a:latin typeface="Arial" pitchFamily="34" charset="0"/>
              <a:ea typeface="Arial" panose="00000000000000000000"/>
              <a:cs typeface="Arial" pitchFamily="34" charset="0"/>
            </a:endParaRPr>
          </a:p>
        </p:txBody>
      </p:sp>
      <p:sp>
        <p:nvSpPr>
          <p:cNvPr id="11" name="Shape 232"/>
          <p:cNvSpPr/>
          <p:nvPr/>
        </p:nvSpPr>
        <p:spPr>
          <a:xfrm>
            <a:off x="2260148" y="4337477"/>
            <a:ext cx="1771613" cy="615523"/>
          </a:xfrm>
          <a:prstGeom prst="rect">
            <a:avLst/>
          </a:prstGeom>
          <a:solidFill>
            <a:schemeClr val="bg1"/>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sz="1400" dirty="0">
                <a:solidFill>
                  <a:srgbClr val="000000"/>
                </a:solidFill>
                <a:latin typeface="Arial" pitchFamily="34" charset="0"/>
                <a:ea typeface="Arial" panose="00000000000000000000"/>
                <a:cs typeface="Arial" pitchFamily="34" charset="0"/>
              </a:rPr>
              <a:t>Performance evaluation</a:t>
            </a:r>
          </a:p>
        </p:txBody>
      </p:sp>
      <p:sp>
        <p:nvSpPr>
          <p:cNvPr id="13" name="Shape 234"/>
          <p:cNvSpPr/>
          <p:nvPr/>
        </p:nvSpPr>
        <p:spPr>
          <a:xfrm>
            <a:off x="6023333" y="5047981"/>
            <a:ext cx="958548" cy="830966"/>
          </a:xfrm>
          <a:prstGeom prst="rect">
            <a:avLst/>
          </a:prstGeom>
          <a:solidFill>
            <a:schemeClr val="bg1"/>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dirty="0" smtClean="0">
                <a:latin typeface="Arial" pitchFamily="34" charset="0"/>
                <a:cs typeface="Arial" pitchFamily="34" charset="0"/>
              </a:rPr>
              <a:t>Design space explorer</a:t>
            </a:r>
            <a:endParaRPr dirty="0">
              <a:latin typeface="Arial" pitchFamily="34" charset="0"/>
              <a:cs typeface="Arial" pitchFamily="34" charset="0"/>
            </a:endParaRPr>
          </a:p>
        </p:txBody>
      </p:sp>
      <p:cxnSp>
        <p:nvCxnSpPr>
          <p:cNvPr id="14" name="Shape 235"/>
          <p:cNvCxnSpPr/>
          <p:nvPr/>
        </p:nvCxnSpPr>
        <p:spPr>
          <a:xfrm>
            <a:off x="2266056" y="1438836"/>
            <a:ext cx="0" cy="0"/>
          </a:xfrm>
          <a:prstGeom prst="straightConnector1">
            <a:avLst/>
          </a:prstGeom>
          <a:noFill/>
          <a:ln w="19050" cap="flat">
            <a:solidFill>
              <a:schemeClr val="dk2"/>
            </a:solidFill>
            <a:prstDash val="solid"/>
            <a:round/>
            <a:headEnd type="none" w="med" len="med"/>
            <a:tailEnd type="none" w="med" len="med"/>
          </a:ln>
        </p:spPr>
      </p:cxnSp>
      <p:cxnSp>
        <p:nvCxnSpPr>
          <p:cNvPr id="17" name="Shape 238"/>
          <p:cNvCxnSpPr>
            <a:stCxn id="62" idx="2"/>
            <a:endCxn id="61" idx="0"/>
          </p:cNvCxnSpPr>
          <p:nvPr/>
        </p:nvCxnSpPr>
        <p:spPr>
          <a:xfrm>
            <a:off x="3143814" y="780493"/>
            <a:ext cx="2624" cy="658344"/>
          </a:xfrm>
          <a:prstGeom prst="straightConnector1">
            <a:avLst/>
          </a:prstGeom>
          <a:noFill/>
          <a:ln w="28575" cap="flat">
            <a:solidFill>
              <a:schemeClr val="dk2"/>
            </a:solidFill>
            <a:prstDash val="dash"/>
            <a:round/>
            <a:headEnd type="none" w="med" len="med"/>
            <a:tailEnd type="triangle" w="med" len="med"/>
          </a:ln>
        </p:spPr>
      </p:cxnSp>
      <p:cxnSp>
        <p:nvCxnSpPr>
          <p:cNvPr id="21" name="Shape 242"/>
          <p:cNvCxnSpPr>
            <a:stCxn id="128" idx="3"/>
            <a:endCxn id="13" idx="1"/>
          </p:cNvCxnSpPr>
          <p:nvPr/>
        </p:nvCxnSpPr>
        <p:spPr>
          <a:xfrm>
            <a:off x="4308598" y="5457542"/>
            <a:ext cx="1714735" cy="5922"/>
          </a:xfrm>
          <a:prstGeom prst="straightConnector1">
            <a:avLst/>
          </a:prstGeom>
          <a:noFill/>
          <a:ln w="28575" cap="flat">
            <a:solidFill>
              <a:schemeClr val="dk2"/>
            </a:solidFill>
            <a:prstDash val="solid"/>
            <a:round/>
            <a:headEnd type="none" w="med" len="med"/>
            <a:tailEnd type="triangle" w="med" len="med"/>
          </a:ln>
        </p:spPr>
      </p:cxnSp>
      <p:cxnSp>
        <p:nvCxnSpPr>
          <p:cNvPr id="24" name="Shape 245"/>
          <p:cNvCxnSpPr/>
          <p:nvPr/>
        </p:nvCxnSpPr>
        <p:spPr>
          <a:xfrm>
            <a:off x="8240088" y="1525237"/>
            <a:ext cx="0" cy="0"/>
          </a:xfrm>
          <a:prstGeom prst="straightConnector1">
            <a:avLst/>
          </a:prstGeom>
          <a:noFill/>
          <a:ln w="19050" cap="flat">
            <a:solidFill>
              <a:schemeClr val="dk2"/>
            </a:solidFill>
            <a:prstDash val="solid"/>
            <a:round/>
            <a:headEnd type="none" w="med" len="med"/>
            <a:tailEnd type="none" w="med" len="med"/>
          </a:ln>
        </p:spPr>
      </p:cxnSp>
      <p:cxnSp>
        <p:nvCxnSpPr>
          <p:cNvPr id="25" name="Shape 246"/>
          <p:cNvCxnSpPr/>
          <p:nvPr/>
        </p:nvCxnSpPr>
        <p:spPr>
          <a:xfrm>
            <a:off x="8240088" y="1525237"/>
            <a:ext cx="0" cy="0"/>
          </a:xfrm>
          <a:prstGeom prst="straightConnector1">
            <a:avLst/>
          </a:prstGeom>
          <a:noFill/>
          <a:ln w="19050" cap="flat">
            <a:solidFill>
              <a:schemeClr val="dk2"/>
            </a:solidFill>
            <a:prstDash val="solid"/>
            <a:round/>
            <a:headEnd type="none" w="med" len="med"/>
            <a:tailEnd type="none" w="med" len="med"/>
          </a:ln>
        </p:spPr>
      </p:cxnSp>
      <p:cxnSp>
        <p:nvCxnSpPr>
          <p:cNvPr id="29" name="Shape 250"/>
          <p:cNvCxnSpPr>
            <a:stCxn id="128" idx="2"/>
          </p:cNvCxnSpPr>
          <p:nvPr/>
        </p:nvCxnSpPr>
        <p:spPr>
          <a:xfrm flipH="1">
            <a:off x="3143814" y="5657581"/>
            <a:ext cx="268" cy="308787"/>
          </a:xfrm>
          <a:prstGeom prst="straightConnector1">
            <a:avLst/>
          </a:prstGeom>
          <a:noFill/>
          <a:ln w="28575" cap="flat">
            <a:solidFill>
              <a:schemeClr val="dk2"/>
            </a:solidFill>
            <a:prstDash val="solid"/>
            <a:round/>
            <a:headEnd type="none" w="med" len="med"/>
            <a:tailEnd type="triangle" w="med" len="med"/>
          </a:ln>
        </p:spPr>
      </p:cxnSp>
      <p:sp>
        <p:nvSpPr>
          <p:cNvPr id="30" name="Shape 251"/>
          <p:cNvSpPr/>
          <p:nvPr/>
        </p:nvSpPr>
        <p:spPr>
          <a:xfrm>
            <a:off x="4767207" y="5124181"/>
            <a:ext cx="462074" cy="369302"/>
          </a:xfrm>
          <a:prstGeom prst="rect">
            <a:avLst/>
          </a:prstGeom>
          <a:noFill/>
          <a:ln>
            <a:noFill/>
          </a:ln>
        </p:spPr>
        <p:txBody>
          <a:bodyPr lIns="91425" tIns="91425" rIns="91425" bIns="91425" anchor="t"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1pPr>
            <a:lvl2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2pPr>
            <a:lvl3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3pPr>
            <a:lvl4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4pPr>
            <a:lvl5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5pPr>
            <a:lvl6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6pPr>
            <a:lvl7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7pPr>
            <a:lvl8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8pPr>
            <a:lvl9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9pPr>
          </a:lstStyle>
          <a:p>
            <a:r>
              <a:rPr sz="1200" dirty="0">
                <a:latin typeface="Arial" pitchFamily="34" charset="0"/>
                <a:cs typeface="Arial" pitchFamily="34" charset="0"/>
              </a:rPr>
              <a:t>No</a:t>
            </a:r>
          </a:p>
        </p:txBody>
      </p:sp>
      <p:sp>
        <p:nvSpPr>
          <p:cNvPr id="31" name="Shape 252"/>
          <p:cNvSpPr/>
          <p:nvPr/>
        </p:nvSpPr>
        <p:spPr>
          <a:xfrm>
            <a:off x="3220687" y="5625713"/>
            <a:ext cx="462074" cy="369302"/>
          </a:xfrm>
          <a:prstGeom prst="rect">
            <a:avLst/>
          </a:prstGeom>
          <a:noFill/>
          <a:ln>
            <a:noFill/>
          </a:ln>
        </p:spPr>
        <p:txBody>
          <a:bodyPr lIns="91425" tIns="91425" rIns="91425" bIns="91425" anchor="t"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1pPr>
            <a:lvl2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2pPr>
            <a:lvl3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3pPr>
            <a:lvl4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4pPr>
            <a:lvl5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5pPr>
            <a:lvl6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6pPr>
            <a:lvl7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7pPr>
            <a:lvl8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8pPr>
            <a:lvl9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9pPr>
          </a:lstStyle>
          <a:p>
            <a:pPr lvl="0" rtl="0"/>
            <a:r>
              <a:rPr sz="1200" dirty="0">
                <a:latin typeface="Arial" pitchFamily="34" charset="0"/>
                <a:cs typeface="Arial" pitchFamily="34" charset="0"/>
              </a:rPr>
              <a:t>Yes</a:t>
            </a:r>
          </a:p>
        </p:txBody>
      </p:sp>
      <p:cxnSp>
        <p:nvCxnSpPr>
          <p:cNvPr id="34" name="Shape 255"/>
          <p:cNvCxnSpPr>
            <a:stCxn id="13" idx="0"/>
            <a:endCxn id="132" idx="2"/>
          </p:cNvCxnSpPr>
          <p:nvPr/>
        </p:nvCxnSpPr>
        <p:spPr>
          <a:xfrm flipV="1">
            <a:off x="6502607" y="4666011"/>
            <a:ext cx="8895" cy="381970"/>
          </a:xfrm>
          <a:prstGeom prst="straightConnector1">
            <a:avLst/>
          </a:prstGeom>
          <a:noFill/>
          <a:ln w="28575" cap="flat">
            <a:solidFill>
              <a:schemeClr val="dk2"/>
            </a:solidFill>
            <a:prstDash val="solid"/>
            <a:round/>
            <a:headEnd type="none" w="med" len="med"/>
            <a:tailEnd type="triangle" w="med" len="med"/>
          </a:ln>
        </p:spPr>
      </p:cxnSp>
      <p:cxnSp>
        <p:nvCxnSpPr>
          <p:cNvPr id="36" name="Shape 257"/>
          <p:cNvCxnSpPr>
            <a:stCxn id="121" idx="3"/>
            <a:endCxn id="132" idx="1"/>
          </p:cNvCxnSpPr>
          <p:nvPr/>
        </p:nvCxnSpPr>
        <p:spPr>
          <a:xfrm flipV="1">
            <a:off x="5574222" y="4358250"/>
            <a:ext cx="354864" cy="991"/>
          </a:xfrm>
          <a:prstGeom prst="straightConnector1">
            <a:avLst/>
          </a:prstGeom>
          <a:noFill/>
          <a:ln w="28575" cap="flat">
            <a:solidFill>
              <a:schemeClr val="dk2"/>
            </a:solidFill>
            <a:prstDash val="solid"/>
            <a:round/>
            <a:headEnd type="triangle" w="med" len="med"/>
            <a:tailEnd type="none" w="med" len="med"/>
          </a:ln>
        </p:spPr>
      </p:cxnSp>
      <p:cxnSp>
        <p:nvCxnSpPr>
          <p:cNvPr id="43" name="Shape 264"/>
          <p:cNvCxnSpPr>
            <a:stCxn id="132" idx="0"/>
            <a:endCxn id="70" idx="2"/>
          </p:cNvCxnSpPr>
          <p:nvPr/>
        </p:nvCxnSpPr>
        <p:spPr>
          <a:xfrm flipV="1">
            <a:off x="6511502" y="3193166"/>
            <a:ext cx="7854" cy="857322"/>
          </a:xfrm>
          <a:prstGeom prst="straightConnector1">
            <a:avLst/>
          </a:prstGeom>
          <a:noFill/>
          <a:ln w="28575" cap="flat">
            <a:solidFill>
              <a:schemeClr val="dk2"/>
            </a:solidFill>
            <a:prstDash val="solid"/>
            <a:round/>
            <a:headEnd type="none" w="med" len="med"/>
            <a:tailEnd type="triangle" w="med" len="med"/>
          </a:ln>
        </p:spPr>
      </p:cxnSp>
      <p:sp>
        <p:nvSpPr>
          <p:cNvPr id="44" name="Shape 265"/>
          <p:cNvSpPr/>
          <p:nvPr/>
        </p:nvSpPr>
        <p:spPr>
          <a:xfrm>
            <a:off x="6585364" y="3646412"/>
            <a:ext cx="407484" cy="369302"/>
          </a:xfrm>
          <a:prstGeom prst="rect">
            <a:avLst/>
          </a:prstGeom>
          <a:noFill/>
          <a:ln>
            <a:noFill/>
          </a:ln>
        </p:spPr>
        <p:txBody>
          <a:bodyPr wrap="square" lIns="91425" tIns="91425" rIns="91425" bIns="91425" anchor="t"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1pPr>
            <a:lvl2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2pPr>
            <a:lvl3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3pPr>
            <a:lvl4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4pPr>
            <a:lvl5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5pPr>
            <a:lvl6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6pPr>
            <a:lvl7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7pPr>
            <a:lvl8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8pPr>
            <a:lvl9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9pPr>
          </a:lstStyle>
          <a:p>
            <a:pPr lvl="0" rtl="0"/>
            <a:r>
              <a:rPr sz="1200" dirty="0">
                <a:latin typeface="Arial" pitchFamily="34" charset="0"/>
                <a:cs typeface="Arial" pitchFamily="34" charset="0"/>
              </a:rPr>
              <a:t>No</a:t>
            </a:r>
          </a:p>
        </p:txBody>
      </p:sp>
      <p:sp>
        <p:nvSpPr>
          <p:cNvPr id="121" name="Shape 229"/>
          <p:cNvSpPr/>
          <p:nvPr/>
        </p:nvSpPr>
        <p:spPr>
          <a:xfrm>
            <a:off x="4448640" y="4051479"/>
            <a:ext cx="1125582" cy="615523"/>
          </a:xfrm>
          <a:prstGeom prst="rect">
            <a:avLst/>
          </a:prstGeom>
          <a:solidFill>
            <a:schemeClr val="bg1"/>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1400" dirty="0" smtClean="0">
                <a:solidFill>
                  <a:srgbClr val="000000"/>
                </a:solidFill>
                <a:latin typeface="Arial" pitchFamily="34" charset="0"/>
                <a:ea typeface="Arial" panose="00000000000000000000"/>
                <a:cs typeface="Arial" pitchFamily="34" charset="0"/>
              </a:rPr>
              <a:t>Perform refinement</a:t>
            </a:r>
            <a:endParaRPr sz="1400" dirty="0">
              <a:solidFill>
                <a:srgbClr val="000000"/>
              </a:solidFill>
              <a:latin typeface="Arial" pitchFamily="34" charset="0"/>
              <a:ea typeface="Arial" panose="00000000000000000000"/>
              <a:cs typeface="Arial" pitchFamily="34" charset="0"/>
            </a:endParaRPr>
          </a:p>
        </p:txBody>
      </p:sp>
      <p:cxnSp>
        <p:nvCxnSpPr>
          <p:cNvPr id="52" name="Shape 238"/>
          <p:cNvCxnSpPr>
            <a:stCxn id="11" idx="2"/>
            <a:endCxn id="128" idx="0"/>
          </p:cNvCxnSpPr>
          <p:nvPr/>
        </p:nvCxnSpPr>
        <p:spPr>
          <a:xfrm flipH="1">
            <a:off x="3144082" y="4953000"/>
            <a:ext cx="1873" cy="304502"/>
          </a:xfrm>
          <a:prstGeom prst="straightConnector1">
            <a:avLst/>
          </a:prstGeom>
          <a:noFill/>
          <a:ln w="28575" cap="flat">
            <a:solidFill>
              <a:schemeClr val="dk2"/>
            </a:solidFill>
            <a:prstDash val="solid"/>
            <a:round/>
            <a:headEnd type="none" w="med" len="med"/>
            <a:tailEnd type="triangle" w="med" len="med"/>
          </a:ln>
        </p:spPr>
      </p:cxnSp>
      <p:sp>
        <p:nvSpPr>
          <p:cNvPr id="128" name="Shape 232"/>
          <p:cNvSpPr/>
          <p:nvPr/>
        </p:nvSpPr>
        <p:spPr>
          <a:xfrm>
            <a:off x="1979565" y="5257502"/>
            <a:ext cx="2329033" cy="400079"/>
          </a:xfrm>
          <a:prstGeom prst="rect">
            <a:avLst/>
          </a:prstGeom>
          <a:solidFill>
            <a:schemeClr val="bg1"/>
          </a:solidFill>
          <a:ln w="19050" cap="flat">
            <a:solidFill>
              <a:schemeClr val="dk2"/>
            </a:solidFill>
            <a:prstDash val="solid"/>
            <a:round/>
            <a:headEnd type="none" w="sm" len="sm"/>
            <a:tailEnd type="none" w="sm" len="sm"/>
          </a:ln>
          <a:effectLst/>
        </p:spPr>
        <p:txBody>
          <a:bodyPr wrap="square" lIns="91425" tIns="91425" rIns="91425" bIns="91425" anchor="ctr" anchorCtr="0">
            <a:spAutoFit/>
          </a:bodyPr>
          <a:lstStyle/>
          <a:p>
            <a:pPr algn="ctr"/>
            <a:r>
              <a:rPr lang="en-US" sz="1400" dirty="0" smtClean="0">
                <a:solidFill>
                  <a:srgbClr val="000000"/>
                </a:solidFill>
                <a:latin typeface="Arial" pitchFamily="34" charset="0"/>
                <a:ea typeface="Arial" panose="00000000000000000000"/>
                <a:cs typeface="Arial" pitchFamily="34" charset="0"/>
              </a:rPr>
              <a:t> </a:t>
            </a:r>
            <a:r>
              <a:rPr lang="en-US" dirty="0" smtClean="0">
                <a:latin typeface="Arial" pitchFamily="34" charset="0"/>
                <a:cs typeface="Arial" pitchFamily="34" charset="0"/>
              </a:rPr>
              <a:t>G</a:t>
            </a:r>
            <a:r>
              <a:rPr lang="en-US" sz="1400" dirty="0" smtClean="0">
                <a:solidFill>
                  <a:srgbClr val="000000"/>
                </a:solidFill>
                <a:latin typeface="Arial" pitchFamily="34" charset="0"/>
                <a:ea typeface="Arial" panose="00000000000000000000"/>
                <a:cs typeface="Arial" pitchFamily="34" charset="0"/>
              </a:rPr>
              <a:t>oals met? </a:t>
            </a:r>
            <a:endParaRPr sz="1400" dirty="0">
              <a:solidFill>
                <a:srgbClr val="000000"/>
              </a:solidFill>
              <a:latin typeface="Arial" pitchFamily="34" charset="0"/>
              <a:ea typeface="Arial" panose="00000000000000000000"/>
              <a:cs typeface="Arial" pitchFamily="34" charset="0"/>
            </a:endParaRPr>
          </a:p>
        </p:txBody>
      </p:sp>
      <p:cxnSp>
        <p:nvCxnSpPr>
          <p:cNvPr id="129" name="Shape 257"/>
          <p:cNvCxnSpPr>
            <a:stCxn id="11" idx="1"/>
          </p:cNvCxnSpPr>
          <p:nvPr/>
        </p:nvCxnSpPr>
        <p:spPr>
          <a:xfrm flipH="1">
            <a:off x="1610558" y="4645239"/>
            <a:ext cx="649590" cy="0"/>
          </a:xfrm>
          <a:prstGeom prst="straightConnector1">
            <a:avLst/>
          </a:prstGeom>
          <a:noFill/>
          <a:ln w="28575" cap="flat">
            <a:solidFill>
              <a:schemeClr val="dk2"/>
            </a:solidFill>
            <a:prstDash val="dash"/>
            <a:round/>
            <a:headEnd type="triangle" w="med" len="med"/>
            <a:tailEnd type="none" w="med" len="med"/>
          </a:ln>
        </p:spPr>
      </p:cxnSp>
      <p:cxnSp>
        <p:nvCxnSpPr>
          <p:cNvPr id="131" name="Shape 257"/>
          <p:cNvCxnSpPr>
            <a:stCxn id="128" idx="1"/>
            <a:endCxn id="67" idx="3"/>
          </p:cNvCxnSpPr>
          <p:nvPr/>
        </p:nvCxnSpPr>
        <p:spPr>
          <a:xfrm flipH="1">
            <a:off x="1585687" y="5457542"/>
            <a:ext cx="393878" cy="0"/>
          </a:xfrm>
          <a:prstGeom prst="straightConnector1">
            <a:avLst/>
          </a:prstGeom>
          <a:noFill/>
          <a:ln w="28575" cap="flat">
            <a:solidFill>
              <a:schemeClr val="dk2"/>
            </a:solidFill>
            <a:prstDash val="dash"/>
            <a:round/>
            <a:headEnd type="triangle" w="med" len="med"/>
            <a:tailEnd type="none" w="med" len="med"/>
          </a:ln>
        </p:spPr>
      </p:cxnSp>
      <p:sp>
        <p:nvSpPr>
          <p:cNvPr id="132" name="Shape 232"/>
          <p:cNvSpPr/>
          <p:nvPr/>
        </p:nvSpPr>
        <p:spPr>
          <a:xfrm>
            <a:off x="5929086" y="4050488"/>
            <a:ext cx="1164831" cy="615523"/>
          </a:xfrm>
          <a:prstGeom prst="rect">
            <a:avLst/>
          </a:prstGeom>
          <a:solidFill>
            <a:schemeClr val="bg1"/>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dirty="0" smtClean="0">
                <a:latin typeface="Arial" pitchFamily="34" charset="0"/>
                <a:cs typeface="Arial" pitchFamily="34" charset="0"/>
              </a:rPr>
              <a:t>Possible refinement?</a:t>
            </a:r>
            <a:endParaRPr sz="1400" dirty="0">
              <a:solidFill>
                <a:srgbClr val="000000"/>
              </a:solidFill>
              <a:latin typeface="Arial" pitchFamily="34" charset="0"/>
              <a:ea typeface="Arial" panose="00000000000000000000"/>
              <a:cs typeface="Arial" pitchFamily="34" charset="0"/>
            </a:endParaRPr>
          </a:p>
        </p:txBody>
      </p:sp>
      <p:sp>
        <p:nvSpPr>
          <p:cNvPr id="133" name="Shape 252"/>
          <p:cNvSpPr/>
          <p:nvPr/>
        </p:nvSpPr>
        <p:spPr>
          <a:xfrm>
            <a:off x="5554785" y="4001482"/>
            <a:ext cx="462074" cy="369302"/>
          </a:xfrm>
          <a:prstGeom prst="rect">
            <a:avLst/>
          </a:prstGeom>
          <a:noFill/>
          <a:ln>
            <a:noFill/>
          </a:ln>
        </p:spPr>
        <p:txBody>
          <a:bodyPr lIns="91425" tIns="91425" rIns="91425" bIns="91425" anchor="t"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1pPr>
            <a:lvl2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2pPr>
            <a:lvl3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3pPr>
            <a:lvl4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4pPr>
            <a:lvl5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5pPr>
            <a:lvl6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6pPr>
            <a:lvl7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7pPr>
            <a:lvl8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8pPr>
            <a:lvl9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9pPr>
          </a:lstStyle>
          <a:p>
            <a:pPr lvl="0" rtl="0"/>
            <a:r>
              <a:rPr sz="1200" dirty="0">
                <a:latin typeface="Arial" pitchFamily="34" charset="0"/>
                <a:cs typeface="Arial" pitchFamily="34" charset="0"/>
              </a:rPr>
              <a:t>Yes</a:t>
            </a:r>
          </a:p>
        </p:txBody>
      </p:sp>
      <p:sp>
        <p:nvSpPr>
          <p:cNvPr id="40" name="Shape 227"/>
          <p:cNvSpPr/>
          <p:nvPr/>
        </p:nvSpPr>
        <p:spPr>
          <a:xfrm>
            <a:off x="4652372" y="1136477"/>
            <a:ext cx="365091" cy="205304"/>
          </a:xfrm>
          <a:prstGeom prst="rect">
            <a:avLst/>
          </a:prstGeom>
          <a:solidFill>
            <a:schemeClr val="tx1">
              <a:lumMod val="10000"/>
              <a:lumOff val="90000"/>
            </a:schemeClr>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endParaRPr sz="1400" dirty="0">
              <a:solidFill>
                <a:srgbClr val="000000"/>
              </a:solidFill>
              <a:latin typeface="Arial" pitchFamily="34" charset="0"/>
              <a:ea typeface="Arial" panose="00000000000000000000"/>
              <a:cs typeface="Arial" pitchFamily="34" charset="0"/>
            </a:endParaRPr>
          </a:p>
        </p:txBody>
      </p:sp>
      <p:sp>
        <p:nvSpPr>
          <p:cNvPr id="3" name="TextBox 2"/>
          <p:cNvSpPr txBox="1"/>
          <p:nvPr/>
        </p:nvSpPr>
        <p:spPr>
          <a:xfrm>
            <a:off x="4993230" y="1098565"/>
            <a:ext cx="2461077" cy="307777"/>
          </a:xfrm>
          <a:prstGeom prst="rect">
            <a:avLst/>
          </a:prstGeom>
          <a:noFill/>
        </p:spPr>
        <p:txBody>
          <a:bodyPr wrap="square" rtlCol="0">
            <a:spAutoFit/>
          </a:bodyPr>
          <a:lstStyle/>
          <a:p>
            <a:r>
              <a:rPr lang="en-US" dirty="0" smtClean="0">
                <a:latin typeface="Arial" pitchFamily="34" charset="0"/>
                <a:cs typeface="Arial" pitchFamily="34" charset="0"/>
              </a:rPr>
              <a:t>Manual</a:t>
            </a:r>
            <a:r>
              <a:rPr lang="en-US" sz="1400" dirty="0" smtClean="0">
                <a:latin typeface="Arial" pitchFamily="34" charset="0"/>
                <a:cs typeface="Arial" pitchFamily="34" charset="0"/>
              </a:rPr>
              <a:t> step</a:t>
            </a:r>
            <a:endParaRPr lang="en-US" sz="1400" dirty="0">
              <a:latin typeface="Arial" pitchFamily="34" charset="0"/>
              <a:cs typeface="Arial" pitchFamily="34" charset="0"/>
            </a:endParaRPr>
          </a:p>
        </p:txBody>
      </p:sp>
      <p:sp>
        <p:nvSpPr>
          <p:cNvPr id="62" name="Shape 263"/>
          <p:cNvSpPr/>
          <p:nvPr/>
        </p:nvSpPr>
        <p:spPr>
          <a:xfrm>
            <a:off x="2180009" y="337852"/>
            <a:ext cx="1927610" cy="442641"/>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lIns="91425" tIns="91425" rIns="91425" bIns="91425" anchor="ctr" anchorCtr="0">
            <a:spAutoFit/>
          </a:bodyPr>
          <a:lstStyle/>
          <a:p>
            <a:pPr algn="ctr"/>
            <a:r>
              <a:rPr lang="en-US" dirty="0" smtClean="0">
                <a:latin typeface="Arial" pitchFamily="34" charset="0"/>
                <a:cs typeface="Arial" pitchFamily="34" charset="0"/>
              </a:rPr>
              <a:t>Accelerator</a:t>
            </a:r>
            <a:r>
              <a:rPr lang="en-US" sz="1400" dirty="0" smtClean="0">
                <a:solidFill>
                  <a:srgbClr val="000000"/>
                </a:solidFill>
                <a:latin typeface="Arial" pitchFamily="34" charset="0"/>
                <a:ea typeface="Arial" panose="00000000000000000000"/>
                <a:cs typeface="Arial" pitchFamily="34" charset="0"/>
              </a:rPr>
              <a:t> </a:t>
            </a:r>
            <a:r>
              <a:rPr lang="en-US" sz="1400" dirty="0">
                <a:solidFill>
                  <a:srgbClr val="000000"/>
                </a:solidFill>
                <a:latin typeface="Arial" pitchFamily="34" charset="0"/>
                <a:ea typeface="Arial" panose="00000000000000000000"/>
                <a:cs typeface="Arial" pitchFamily="34" charset="0"/>
              </a:rPr>
              <a:t>code</a:t>
            </a:r>
            <a:endParaRPr sz="1400" dirty="0">
              <a:solidFill>
                <a:srgbClr val="000000"/>
              </a:solidFill>
              <a:latin typeface="Arial" pitchFamily="34" charset="0"/>
              <a:ea typeface="Arial" panose="00000000000000000000"/>
              <a:cs typeface="Arial" pitchFamily="34" charset="0"/>
            </a:endParaRPr>
          </a:p>
        </p:txBody>
      </p:sp>
      <p:sp>
        <p:nvSpPr>
          <p:cNvPr id="63" name="Shape 263"/>
          <p:cNvSpPr/>
          <p:nvPr/>
        </p:nvSpPr>
        <p:spPr>
          <a:xfrm>
            <a:off x="321621" y="4402637"/>
            <a:ext cx="1280274" cy="442641"/>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1400" dirty="0" smtClean="0">
                <a:solidFill>
                  <a:srgbClr val="000000"/>
                </a:solidFill>
                <a:latin typeface="Arial" pitchFamily="34" charset="0"/>
                <a:ea typeface="Arial" panose="00000000000000000000"/>
                <a:cs typeface="Arial" pitchFamily="34" charset="0"/>
              </a:rPr>
              <a:t>Work loads</a:t>
            </a:r>
            <a:endParaRPr sz="1400" dirty="0">
              <a:solidFill>
                <a:srgbClr val="000000"/>
              </a:solidFill>
              <a:latin typeface="Arial" pitchFamily="34" charset="0"/>
              <a:ea typeface="Arial" panose="00000000000000000000"/>
              <a:cs typeface="Arial" pitchFamily="34" charset="0"/>
            </a:endParaRPr>
          </a:p>
        </p:txBody>
      </p:sp>
      <p:sp>
        <p:nvSpPr>
          <p:cNvPr id="67" name="Shape 263"/>
          <p:cNvSpPr/>
          <p:nvPr/>
        </p:nvSpPr>
        <p:spPr>
          <a:xfrm>
            <a:off x="305412" y="5117040"/>
            <a:ext cx="1280275" cy="681004"/>
          </a:xfrm>
          <a:prstGeom prst="roundRect">
            <a:avLst>
              <a:gd name="adj" fmla="val 16667"/>
            </a:avLst>
          </a:prstGeom>
          <a:solidFill>
            <a:schemeClr val="accent6"/>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1400" dirty="0" smtClean="0">
                <a:solidFill>
                  <a:srgbClr val="000000"/>
                </a:solidFill>
                <a:latin typeface="Arial" pitchFamily="34" charset="0"/>
                <a:ea typeface="Arial" panose="00000000000000000000"/>
                <a:cs typeface="Arial" pitchFamily="34" charset="0"/>
              </a:rPr>
              <a:t>Performance goals</a:t>
            </a:r>
            <a:endParaRPr sz="1400" dirty="0">
              <a:solidFill>
                <a:srgbClr val="000000"/>
              </a:solidFill>
              <a:latin typeface="Arial" pitchFamily="34" charset="0"/>
              <a:ea typeface="Arial" panose="00000000000000000000"/>
              <a:cs typeface="Arial" pitchFamily="34" charset="0"/>
            </a:endParaRPr>
          </a:p>
        </p:txBody>
      </p:sp>
      <p:sp>
        <p:nvSpPr>
          <p:cNvPr id="70" name="Shape 229"/>
          <p:cNvSpPr/>
          <p:nvPr/>
        </p:nvSpPr>
        <p:spPr>
          <a:xfrm>
            <a:off x="5376356" y="2362200"/>
            <a:ext cx="2286000" cy="830966"/>
          </a:xfrm>
          <a:prstGeom prst="rect">
            <a:avLst/>
          </a:prstGeom>
          <a:solidFill>
            <a:schemeClr val="tx2"/>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1400" dirty="0" smtClean="0">
                <a:solidFill>
                  <a:srgbClr val="000000"/>
                </a:solidFill>
                <a:latin typeface="Arial" pitchFamily="34" charset="0"/>
                <a:ea typeface="Arial" panose="00000000000000000000"/>
                <a:cs typeface="Arial" pitchFamily="34" charset="0"/>
              </a:rPr>
              <a:t>Add new micro-architecture refinement or hands off</a:t>
            </a:r>
            <a:endParaRPr lang="en-US" sz="1400" dirty="0">
              <a:solidFill>
                <a:srgbClr val="000000"/>
              </a:solidFill>
              <a:latin typeface="Arial" pitchFamily="34" charset="0"/>
              <a:ea typeface="Arial" panose="00000000000000000000"/>
              <a:cs typeface="Arial" pitchFamily="34" charset="0"/>
            </a:endParaRPr>
          </a:p>
        </p:txBody>
      </p:sp>
      <p:sp>
        <p:nvSpPr>
          <p:cNvPr id="50" name="Shape 263"/>
          <p:cNvSpPr/>
          <p:nvPr/>
        </p:nvSpPr>
        <p:spPr>
          <a:xfrm>
            <a:off x="7315200" y="5130970"/>
            <a:ext cx="1724080" cy="681004"/>
          </a:xfrm>
          <a:prstGeom prst="roundRect">
            <a:avLst>
              <a:gd name="adj" fmla="val 16667"/>
            </a:avLst>
          </a:prstGeom>
          <a:solidFill>
            <a:srgbClr val="92D050"/>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lvl="0" algn="ctr"/>
            <a:r>
              <a:rPr lang="en-US" sz="1400" dirty="0" smtClean="0">
                <a:latin typeface="Arial" pitchFamily="34" charset="0"/>
                <a:cs typeface="Arial" pitchFamily="34" charset="0"/>
              </a:rPr>
              <a:t>Micro-architecture refinement library</a:t>
            </a:r>
            <a:endParaRPr lang="en-US" sz="1400" dirty="0">
              <a:latin typeface="Arial" pitchFamily="34" charset="0"/>
              <a:cs typeface="Arial" pitchFamily="34" charset="0"/>
            </a:endParaRPr>
          </a:p>
        </p:txBody>
      </p:sp>
      <p:cxnSp>
        <p:nvCxnSpPr>
          <p:cNvPr id="53" name="Shape 244"/>
          <p:cNvCxnSpPr>
            <a:stCxn id="13" idx="3"/>
            <a:endCxn id="50" idx="1"/>
          </p:cNvCxnSpPr>
          <p:nvPr/>
        </p:nvCxnSpPr>
        <p:spPr>
          <a:xfrm>
            <a:off x="6981881" y="5463464"/>
            <a:ext cx="333319" cy="8008"/>
          </a:xfrm>
          <a:prstGeom prst="straightConnector1">
            <a:avLst/>
          </a:prstGeom>
          <a:noFill/>
          <a:ln w="28575" cap="flat">
            <a:solidFill>
              <a:schemeClr val="dk2"/>
            </a:solidFill>
            <a:prstDash val="dash"/>
            <a:round/>
            <a:headEnd type="triangle" w="med" len="med"/>
            <a:tailEnd type="none" w="med" len="med"/>
          </a:ln>
        </p:spPr>
      </p:cxnSp>
      <p:cxnSp>
        <p:nvCxnSpPr>
          <p:cNvPr id="27" name="Elbow Connector 26"/>
          <p:cNvCxnSpPr>
            <a:stCxn id="70" idx="3"/>
            <a:endCxn id="50" idx="0"/>
          </p:cNvCxnSpPr>
          <p:nvPr/>
        </p:nvCxnSpPr>
        <p:spPr>
          <a:xfrm>
            <a:off x="7662356" y="2777683"/>
            <a:ext cx="514884" cy="2353287"/>
          </a:xfrm>
          <a:prstGeom prst="bentConnector2">
            <a:avLst/>
          </a:prstGeom>
          <a:noFill/>
          <a:ln w="28575" cap="flat">
            <a:solidFill>
              <a:schemeClr val="dk2"/>
            </a:solidFill>
            <a:prstDash val="dash"/>
            <a:round/>
            <a:headEnd type="none" w="med" len="med"/>
            <a:tailEnd type="triangle" w="med" len="med"/>
          </a:ln>
        </p:spPr>
      </p:cxnSp>
      <p:cxnSp>
        <p:nvCxnSpPr>
          <p:cNvPr id="19" name="Straight Arrow Connector 18"/>
          <p:cNvCxnSpPr/>
          <p:nvPr/>
        </p:nvCxnSpPr>
        <p:spPr>
          <a:xfrm>
            <a:off x="6797429" y="1061175"/>
            <a:ext cx="3734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188412" y="833724"/>
            <a:ext cx="1447801" cy="523220"/>
          </a:xfrm>
          <a:prstGeom prst="rect">
            <a:avLst/>
          </a:prstGeom>
          <a:noFill/>
        </p:spPr>
        <p:txBody>
          <a:bodyPr wrap="square" rtlCol="0">
            <a:spAutoFit/>
          </a:bodyPr>
          <a:lstStyle/>
          <a:p>
            <a:r>
              <a:rPr lang="en-US" dirty="0" smtClean="0">
                <a:latin typeface="Arial" pitchFamily="34" charset="0"/>
                <a:cs typeface="Arial" pitchFamily="34" charset="0"/>
              </a:rPr>
              <a:t>Process </a:t>
            </a:r>
            <a:r>
              <a:rPr lang="en-US" sz="1400" dirty="0" smtClean="0">
                <a:latin typeface="Arial" pitchFamily="34" charset="0"/>
                <a:cs typeface="Arial" pitchFamily="34" charset="0"/>
              </a:rPr>
              <a:t>transition</a:t>
            </a:r>
            <a:endParaRPr lang="en-US" sz="1400" dirty="0">
              <a:latin typeface="Arial" pitchFamily="34" charset="0"/>
              <a:cs typeface="Arial" pitchFamily="34" charset="0"/>
            </a:endParaRPr>
          </a:p>
        </p:txBody>
      </p:sp>
      <p:cxnSp>
        <p:nvCxnSpPr>
          <p:cNvPr id="58" name="Straight Arrow Connector 57"/>
          <p:cNvCxnSpPr/>
          <p:nvPr/>
        </p:nvCxnSpPr>
        <p:spPr>
          <a:xfrm>
            <a:off x="6814976" y="1509238"/>
            <a:ext cx="373436"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195166" y="1313669"/>
            <a:ext cx="1447801" cy="523220"/>
          </a:xfrm>
          <a:prstGeom prst="rect">
            <a:avLst/>
          </a:prstGeom>
          <a:noFill/>
        </p:spPr>
        <p:txBody>
          <a:bodyPr wrap="square" rtlCol="0">
            <a:spAutoFit/>
          </a:bodyPr>
          <a:lstStyle/>
          <a:p>
            <a:r>
              <a:rPr lang="en-US" sz="1400" dirty="0" smtClean="0">
                <a:latin typeface="Arial" pitchFamily="34" charset="0"/>
                <a:cs typeface="Arial" pitchFamily="34" charset="0"/>
              </a:rPr>
              <a:t>Input dependency</a:t>
            </a:r>
            <a:endParaRPr lang="en-US" sz="1400" dirty="0">
              <a:latin typeface="Arial" pitchFamily="34" charset="0"/>
              <a:cs typeface="Arial" pitchFamily="34" charset="0"/>
            </a:endParaRPr>
          </a:p>
        </p:txBody>
      </p:sp>
      <p:sp>
        <p:nvSpPr>
          <p:cNvPr id="61" name="Shape 227"/>
          <p:cNvSpPr/>
          <p:nvPr/>
        </p:nvSpPr>
        <p:spPr>
          <a:xfrm>
            <a:off x="2419616" y="1438837"/>
            <a:ext cx="1453644" cy="615523"/>
          </a:xfrm>
          <a:prstGeom prst="rect">
            <a:avLst/>
          </a:prstGeom>
          <a:solidFill>
            <a:schemeClr val="bg1"/>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dirty="0" smtClean="0">
                <a:latin typeface="Arial" pitchFamily="34" charset="0"/>
                <a:cs typeface="Arial" pitchFamily="34" charset="0"/>
              </a:rPr>
              <a:t>Build a base template</a:t>
            </a:r>
            <a:endParaRPr sz="1400" dirty="0">
              <a:solidFill>
                <a:srgbClr val="000000"/>
              </a:solidFill>
              <a:latin typeface="Arial" pitchFamily="34" charset="0"/>
              <a:ea typeface="Arial" panose="00000000000000000000"/>
              <a:cs typeface="Arial" pitchFamily="34" charset="0"/>
            </a:endParaRPr>
          </a:p>
        </p:txBody>
      </p:sp>
      <p:sp>
        <p:nvSpPr>
          <p:cNvPr id="90" name="Shape 227"/>
          <p:cNvSpPr/>
          <p:nvPr/>
        </p:nvSpPr>
        <p:spPr>
          <a:xfrm>
            <a:off x="4652372" y="839189"/>
            <a:ext cx="365091" cy="205304"/>
          </a:xfrm>
          <a:prstGeom prst="rect">
            <a:avLst/>
          </a:prstGeom>
          <a:solidFill>
            <a:schemeClr val="bg1"/>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endParaRPr sz="1400" dirty="0">
              <a:solidFill>
                <a:srgbClr val="000000"/>
              </a:solidFill>
              <a:latin typeface="Arial" pitchFamily="34" charset="0"/>
              <a:ea typeface="Arial" panose="00000000000000000000"/>
              <a:cs typeface="Arial" pitchFamily="34" charset="0"/>
            </a:endParaRPr>
          </a:p>
        </p:txBody>
      </p:sp>
      <p:sp>
        <p:nvSpPr>
          <p:cNvPr id="91" name="TextBox 90"/>
          <p:cNvSpPr txBox="1"/>
          <p:nvPr/>
        </p:nvSpPr>
        <p:spPr>
          <a:xfrm>
            <a:off x="4993230" y="823686"/>
            <a:ext cx="1624792" cy="307777"/>
          </a:xfrm>
          <a:prstGeom prst="rect">
            <a:avLst/>
          </a:prstGeom>
          <a:noFill/>
        </p:spPr>
        <p:txBody>
          <a:bodyPr wrap="square" rtlCol="0">
            <a:spAutoFit/>
          </a:bodyPr>
          <a:lstStyle/>
          <a:p>
            <a:r>
              <a:rPr lang="en-US" sz="1400" dirty="0" smtClean="0">
                <a:latin typeface="Arial" pitchFamily="34" charset="0"/>
                <a:cs typeface="Arial" pitchFamily="34" charset="0"/>
              </a:rPr>
              <a:t>Automatic step</a:t>
            </a:r>
            <a:endParaRPr lang="en-US" sz="1400" dirty="0">
              <a:latin typeface="Arial" pitchFamily="34" charset="0"/>
              <a:cs typeface="Arial" pitchFamily="34" charset="0"/>
            </a:endParaRPr>
          </a:p>
        </p:txBody>
      </p:sp>
      <p:cxnSp>
        <p:nvCxnSpPr>
          <p:cNvPr id="95" name="Shape 238"/>
          <p:cNvCxnSpPr>
            <a:stCxn id="61" idx="2"/>
            <a:endCxn id="9" idx="0"/>
          </p:cNvCxnSpPr>
          <p:nvPr/>
        </p:nvCxnSpPr>
        <p:spPr>
          <a:xfrm flipH="1">
            <a:off x="3145449" y="2054360"/>
            <a:ext cx="989" cy="606717"/>
          </a:xfrm>
          <a:prstGeom prst="straightConnector1">
            <a:avLst/>
          </a:prstGeom>
          <a:noFill/>
          <a:ln w="28575" cap="flat">
            <a:solidFill>
              <a:schemeClr val="dk2"/>
            </a:solidFill>
            <a:prstDash val="solid"/>
            <a:round/>
            <a:headEnd type="none" w="med" len="med"/>
            <a:tailEnd type="triangle" w="med" len="med"/>
          </a:ln>
        </p:spPr>
      </p:cxnSp>
      <p:sp>
        <p:nvSpPr>
          <p:cNvPr id="2" name="Rounded Rectangle 1"/>
          <p:cNvSpPr/>
          <p:nvPr/>
        </p:nvSpPr>
        <p:spPr>
          <a:xfrm>
            <a:off x="4648200" y="1441895"/>
            <a:ext cx="373435" cy="280339"/>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a:off x="4993230" y="1463239"/>
            <a:ext cx="1624792" cy="307777"/>
          </a:xfrm>
          <a:prstGeom prst="rect">
            <a:avLst/>
          </a:prstGeom>
          <a:noFill/>
        </p:spPr>
        <p:txBody>
          <a:bodyPr wrap="square" rtlCol="0">
            <a:spAutoFit/>
          </a:bodyPr>
          <a:lstStyle/>
          <a:p>
            <a:r>
              <a:rPr lang="en-US" sz="1400" dirty="0" smtClean="0">
                <a:latin typeface="Arial" pitchFamily="34" charset="0"/>
                <a:cs typeface="Arial" pitchFamily="34" charset="0"/>
              </a:rPr>
              <a:t>Input</a:t>
            </a:r>
            <a:endParaRPr lang="en-US" sz="1400" dirty="0">
              <a:latin typeface="Arial" pitchFamily="34" charset="0"/>
              <a:cs typeface="Arial" pitchFamily="34" charset="0"/>
            </a:endParaRPr>
          </a:p>
        </p:txBody>
      </p:sp>
      <p:sp>
        <p:nvSpPr>
          <p:cNvPr id="60" name="Rounded Rectangle 59"/>
          <p:cNvSpPr/>
          <p:nvPr/>
        </p:nvSpPr>
        <p:spPr>
          <a:xfrm>
            <a:off x="4648200" y="1838789"/>
            <a:ext cx="373435" cy="280339"/>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p:cNvSpPr txBox="1"/>
          <p:nvPr/>
        </p:nvSpPr>
        <p:spPr>
          <a:xfrm>
            <a:off x="4993230" y="1825823"/>
            <a:ext cx="1624792" cy="307777"/>
          </a:xfrm>
          <a:prstGeom prst="rect">
            <a:avLst/>
          </a:prstGeom>
          <a:noFill/>
        </p:spPr>
        <p:txBody>
          <a:bodyPr wrap="square" rtlCol="0">
            <a:spAutoFit/>
          </a:bodyPr>
          <a:lstStyle/>
          <a:p>
            <a:r>
              <a:rPr lang="en-US" dirty="0" smtClean="0">
                <a:latin typeface="Arial" pitchFamily="34" charset="0"/>
                <a:cs typeface="Arial" pitchFamily="34" charset="0"/>
              </a:rPr>
              <a:t>Library</a:t>
            </a:r>
            <a:endParaRPr lang="en-US" sz="1400" dirty="0">
              <a:latin typeface="Arial" pitchFamily="34" charset="0"/>
              <a:cs typeface="Arial" pitchFamily="34" charset="0"/>
            </a:endParaRPr>
          </a:p>
        </p:txBody>
      </p:sp>
      <p:cxnSp>
        <p:nvCxnSpPr>
          <p:cNvPr id="98" name="Shape 238"/>
          <p:cNvCxnSpPr>
            <a:stCxn id="64" idx="2"/>
            <a:endCxn id="11" idx="0"/>
          </p:cNvCxnSpPr>
          <p:nvPr/>
        </p:nvCxnSpPr>
        <p:spPr>
          <a:xfrm flipH="1">
            <a:off x="3145955" y="4007078"/>
            <a:ext cx="6839" cy="330399"/>
          </a:xfrm>
          <a:prstGeom prst="straightConnector1">
            <a:avLst/>
          </a:prstGeom>
          <a:noFill/>
          <a:ln w="28575" cap="flat">
            <a:solidFill>
              <a:schemeClr val="dk2"/>
            </a:solidFill>
            <a:prstDash val="solid"/>
            <a:round/>
            <a:headEnd type="none" w="med" len="med"/>
            <a:tailEnd type="triangle" w="med" len="med"/>
          </a:ln>
        </p:spPr>
      </p:cxnSp>
      <p:cxnSp>
        <p:nvCxnSpPr>
          <p:cNvPr id="112" name="Shape 257"/>
          <p:cNvCxnSpPr>
            <a:endCxn id="70" idx="1"/>
          </p:cNvCxnSpPr>
          <p:nvPr/>
        </p:nvCxnSpPr>
        <p:spPr>
          <a:xfrm flipV="1">
            <a:off x="4210926" y="2777683"/>
            <a:ext cx="1165430" cy="5273"/>
          </a:xfrm>
          <a:prstGeom prst="straightConnector1">
            <a:avLst/>
          </a:prstGeom>
          <a:noFill/>
          <a:ln w="28575" cap="flat">
            <a:solidFill>
              <a:schemeClr val="dk2"/>
            </a:solidFill>
            <a:prstDash val="solid"/>
            <a:round/>
            <a:headEnd type="triangle" w="med" len="med"/>
            <a:tailEnd type="none" w="med" len="med"/>
          </a:ln>
        </p:spPr>
      </p:cxnSp>
      <p:cxnSp>
        <p:nvCxnSpPr>
          <p:cNvPr id="22" name="Elbow Connector 21"/>
          <p:cNvCxnSpPr/>
          <p:nvPr/>
        </p:nvCxnSpPr>
        <p:spPr>
          <a:xfrm rot="16200000" flipV="1">
            <a:off x="4157423" y="3167476"/>
            <a:ext cx="929942" cy="778075"/>
          </a:xfrm>
          <a:prstGeom prst="bentConnector2">
            <a:avLst/>
          </a:prstGeom>
          <a:noFill/>
          <a:ln w="28575" cap="flat">
            <a:solidFill>
              <a:schemeClr val="dk2"/>
            </a:solidFill>
            <a:prstDash val="solid"/>
            <a:round/>
            <a:headEnd type="none" w="med" len="med"/>
            <a:tailEnd type="triangle" w="med" len="med"/>
          </a:ln>
        </p:spPr>
      </p:cxnSp>
      <p:sp>
        <p:nvSpPr>
          <p:cNvPr id="4" name="Rectangle 3"/>
          <p:cNvSpPr/>
          <p:nvPr/>
        </p:nvSpPr>
        <p:spPr>
          <a:xfrm>
            <a:off x="401111" y="6371644"/>
            <a:ext cx="84582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Shape 232"/>
          <p:cNvSpPr/>
          <p:nvPr/>
        </p:nvSpPr>
        <p:spPr>
          <a:xfrm>
            <a:off x="2266987" y="3606999"/>
            <a:ext cx="1771613" cy="400079"/>
          </a:xfrm>
          <a:prstGeom prst="rect">
            <a:avLst/>
          </a:prstGeom>
          <a:solidFill>
            <a:schemeClr val="bg1"/>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1400" dirty="0" smtClean="0">
                <a:solidFill>
                  <a:srgbClr val="000000"/>
                </a:solidFill>
                <a:latin typeface="Arial" pitchFamily="34" charset="0"/>
                <a:ea typeface="Arial" panose="00000000000000000000"/>
                <a:cs typeface="Arial" pitchFamily="34" charset="0"/>
              </a:rPr>
              <a:t>Synthesis</a:t>
            </a:r>
            <a:endParaRPr sz="1400" dirty="0">
              <a:solidFill>
                <a:srgbClr val="000000"/>
              </a:solidFill>
              <a:latin typeface="Arial" pitchFamily="34" charset="0"/>
              <a:ea typeface="Arial" panose="00000000000000000000"/>
              <a:cs typeface="Arial" pitchFamily="34" charset="0"/>
            </a:endParaRPr>
          </a:p>
        </p:txBody>
      </p:sp>
      <p:cxnSp>
        <p:nvCxnSpPr>
          <p:cNvPr id="66" name="Shape 238"/>
          <p:cNvCxnSpPr>
            <a:stCxn id="9" idx="2"/>
            <a:endCxn id="64" idx="0"/>
          </p:cNvCxnSpPr>
          <p:nvPr/>
        </p:nvCxnSpPr>
        <p:spPr>
          <a:xfrm>
            <a:off x="3145449" y="3276600"/>
            <a:ext cx="7345" cy="330399"/>
          </a:xfrm>
          <a:prstGeom prst="straightConnector1">
            <a:avLst/>
          </a:prstGeom>
          <a:noFill/>
          <a:ln w="28575" cap="flat">
            <a:solidFill>
              <a:schemeClr val="dk2"/>
            </a:solidFill>
            <a:prstDash val="solid"/>
            <a:round/>
            <a:headEnd type="none" w="med" len="med"/>
            <a:tailEnd type="triangle" w="med" len="med"/>
          </a:ln>
        </p:spPr>
      </p:cxnSp>
    </p:spTree>
    <p:extLst>
      <p:ext uri="{BB962C8B-B14F-4D97-AF65-F5344CB8AC3E}">
        <p14:creationId xmlns:p14="http://schemas.microsoft.com/office/powerpoint/2010/main" val="351215233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a:graphicFrameLocks/>
          </p:cNvGraphicFramePr>
          <p:nvPr>
            <p:extLst/>
          </p:nvPr>
        </p:nvGraphicFramePr>
        <p:xfrm>
          <a:off x="162232" y="1238865"/>
          <a:ext cx="8834283" cy="4198551"/>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D57F1E4F-1CFF-5643-939E-217C01CDF565}" type="slidenum">
              <a:rPr lang="en-US" smtClean="0"/>
              <a:pPr/>
              <a:t>82</a:t>
            </a:fld>
            <a:endParaRPr lang="en-US" dirty="0"/>
          </a:p>
        </p:txBody>
      </p:sp>
      <p:sp>
        <p:nvSpPr>
          <p:cNvPr id="2" name="Title 1"/>
          <p:cNvSpPr>
            <a:spLocks noGrp="1"/>
          </p:cNvSpPr>
          <p:nvPr>
            <p:ph type="title"/>
          </p:nvPr>
        </p:nvSpPr>
        <p:spPr/>
        <p:txBody>
          <a:bodyPr/>
          <a:lstStyle/>
          <a:p>
            <a:r>
              <a:rPr lang="en-US" dirty="0" smtClean="0"/>
              <a:t>Fast Path Performance/Power</a:t>
            </a:r>
            <a:endParaRPr lang="en-US" dirty="0"/>
          </a:p>
        </p:txBody>
      </p:sp>
      <p:cxnSp>
        <p:nvCxnSpPr>
          <p:cNvPr id="4" name="Straight Arrow Connector 3"/>
          <p:cNvCxnSpPr/>
          <p:nvPr/>
        </p:nvCxnSpPr>
        <p:spPr>
          <a:xfrm>
            <a:off x="7230794" y="2800587"/>
            <a:ext cx="171444" cy="631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331090" y="2431255"/>
            <a:ext cx="3924950" cy="369332"/>
          </a:xfrm>
          <a:prstGeom prst="rect">
            <a:avLst/>
          </a:prstGeom>
          <a:noFill/>
        </p:spPr>
        <p:txBody>
          <a:bodyPr wrap="square" rtlCol="0">
            <a:spAutoFit/>
          </a:bodyPr>
          <a:lstStyle/>
          <a:p>
            <a:r>
              <a:rPr lang="en-US" dirty="0"/>
              <a:t>8 Watts, 175K RPS, 21.8 Reqs/J</a:t>
            </a:r>
          </a:p>
        </p:txBody>
      </p:sp>
      <p:sp>
        <p:nvSpPr>
          <p:cNvPr id="8" name="TextBox 7"/>
          <p:cNvSpPr txBox="1"/>
          <p:nvPr/>
        </p:nvSpPr>
        <p:spPr>
          <a:xfrm>
            <a:off x="4445392" y="1360621"/>
            <a:ext cx="3696346" cy="369332"/>
          </a:xfrm>
          <a:prstGeom prst="rect">
            <a:avLst/>
          </a:prstGeom>
          <a:noFill/>
        </p:spPr>
        <p:txBody>
          <a:bodyPr wrap="square" rtlCol="0">
            <a:spAutoFit/>
          </a:bodyPr>
          <a:lstStyle/>
          <a:p>
            <a:r>
              <a:rPr lang="en-US" dirty="0"/>
              <a:t>1 Watt, 590K RPS,  590 Reqs/J</a:t>
            </a:r>
          </a:p>
        </p:txBody>
      </p:sp>
      <p:cxnSp>
        <p:nvCxnSpPr>
          <p:cNvPr id="9" name="Straight Arrow Connector 8"/>
          <p:cNvCxnSpPr/>
          <p:nvPr/>
        </p:nvCxnSpPr>
        <p:spPr>
          <a:xfrm>
            <a:off x="7713406" y="1686323"/>
            <a:ext cx="305179" cy="569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129003" y="1855600"/>
            <a:ext cx="3759833" cy="400110"/>
          </a:xfrm>
          <a:prstGeom prst="rect">
            <a:avLst/>
          </a:prstGeom>
          <a:noFill/>
        </p:spPr>
        <p:txBody>
          <a:bodyPr wrap="square" rtlCol="0">
            <a:spAutoFit/>
          </a:bodyPr>
          <a:lstStyle/>
          <a:p>
            <a:pPr algn="ctr"/>
            <a:r>
              <a:rPr lang="en-US" sz="2000" dirty="0">
                <a:solidFill>
                  <a:srgbClr val="FF0000"/>
                </a:solidFill>
              </a:rPr>
              <a:t>27x more energy </a:t>
            </a:r>
            <a:r>
              <a:rPr lang="en-US" sz="2000" dirty="0" smtClean="0">
                <a:solidFill>
                  <a:srgbClr val="FF0000"/>
                </a:solidFill>
              </a:rPr>
              <a:t>efficient</a:t>
            </a:r>
            <a:endParaRPr lang="en-US" sz="2000" dirty="0">
              <a:solidFill>
                <a:srgbClr val="FF0000"/>
              </a:solidFill>
            </a:endParaRPr>
          </a:p>
        </p:txBody>
      </p:sp>
      <p:sp>
        <p:nvSpPr>
          <p:cNvPr id="7" name="TextBox 6"/>
          <p:cNvSpPr txBox="1"/>
          <p:nvPr/>
        </p:nvSpPr>
        <p:spPr>
          <a:xfrm>
            <a:off x="685800" y="5257800"/>
            <a:ext cx="2814311" cy="369332"/>
          </a:xfrm>
          <a:prstGeom prst="rect">
            <a:avLst/>
          </a:prstGeom>
          <a:noFill/>
        </p:spPr>
        <p:txBody>
          <a:bodyPr wrap="square" rtlCol="0">
            <a:spAutoFit/>
          </a:bodyPr>
          <a:lstStyle/>
          <a:p>
            <a:r>
              <a:rPr lang="en-US" dirty="0">
                <a:solidFill>
                  <a:srgbClr val="7F7F7F"/>
                </a:solidFill>
              </a:rPr>
              <a:t>Xeon frequency: 2.2 Ghz</a:t>
            </a:r>
          </a:p>
        </p:txBody>
      </p:sp>
      <p:sp>
        <p:nvSpPr>
          <p:cNvPr id="11" name="TextBox 10"/>
          <p:cNvSpPr txBox="1"/>
          <p:nvPr/>
        </p:nvSpPr>
        <p:spPr>
          <a:xfrm>
            <a:off x="4565052" y="5256615"/>
            <a:ext cx="2979952" cy="369332"/>
          </a:xfrm>
          <a:prstGeom prst="rect">
            <a:avLst/>
          </a:prstGeom>
          <a:noFill/>
        </p:spPr>
        <p:txBody>
          <a:bodyPr wrap="square" rtlCol="0">
            <a:spAutoFit/>
          </a:bodyPr>
          <a:lstStyle/>
          <a:p>
            <a:r>
              <a:rPr lang="en-US" dirty="0">
                <a:solidFill>
                  <a:srgbClr val="7F7F7F"/>
                </a:solidFill>
              </a:rPr>
              <a:t>FPGA frequency: 100 Mhz</a:t>
            </a:r>
          </a:p>
        </p:txBody>
      </p:sp>
      <p:sp>
        <p:nvSpPr>
          <p:cNvPr id="15" name="TextBox 14"/>
          <p:cNvSpPr txBox="1"/>
          <p:nvPr/>
        </p:nvSpPr>
        <p:spPr>
          <a:xfrm>
            <a:off x="6350" y="5867400"/>
            <a:ext cx="9137650" cy="584775"/>
          </a:xfrm>
          <a:prstGeom prst="rect">
            <a:avLst/>
          </a:prstGeom>
          <a:noFill/>
        </p:spPr>
        <p:txBody>
          <a:bodyPr wrap="square" rtlCol="0">
            <a:spAutoFit/>
          </a:bodyPr>
          <a:lstStyle/>
          <a:p>
            <a:r>
              <a:rPr lang="en-US" sz="1600" dirty="0" smtClean="0">
                <a:solidFill>
                  <a:srgbClr val="7F7F7F"/>
                </a:solidFill>
              </a:rPr>
              <a:t>Xeon core performance from Langsto el al.,  “Enhancing the scalability of Memcached”</a:t>
            </a:r>
          </a:p>
          <a:p>
            <a:r>
              <a:rPr lang="en-US" sz="1600" dirty="0" smtClean="0">
                <a:solidFill>
                  <a:srgbClr val="7F7F7F"/>
                </a:solidFill>
              </a:rPr>
              <a:t>Xeon power breakdown: McPAT, FPGA power: Xilinx xPower </a:t>
            </a:r>
            <a:endParaRPr lang="en-US" sz="1600" dirty="0">
              <a:solidFill>
                <a:srgbClr val="7F7F7F"/>
              </a:solidFill>
            </a:endParaRPr>
          </a:p>
        </p:txBody>
      </p:sp>
      <p:sp>
        <p:nvSpPr>
          <p:cNvPr id="12" name="TextBox 11"/>
          <p:cNvSpPr txBox="1"/>
          <p:nvPr/>
        </p:nvSpPr>
        <p:spPr>
          <a:xfrm>
            <a:off x="1550020" y="1686323"/>
            <a:ext cx="1906858" cy="369332"/>
          </a:xfrm>
          <a:prstGeom prst="rect">
            <a:avLst/>
          </a:prstGeom>
          <a:noFill/>
        </p:spPr>
        <p:txBody>
          <a:bodyPr wrap="square" rtlCol="0">
            <a:spAutoFit/>
          </a:bodyPr>
          <a:lstStyle/>
          <a:p>
            <a:r>
              <a:rPr lang="en-US" dirty="0" smtClean="0"/>
              <a:t>64 bytes items</a:t>
            </a:r>
            <a:endParaRPr lang="en-US" dirty="0"/>
          </a:p>
        </p:txBody>
      </p:sp>
    </p:spTree>
    <p:extLst>
      <p:ext uri="{BB962C8B-B14F-4D97-AF65-F5344CB8AC3E}">
        <p14:creationId xmlns:p14="http://schemas.microsoft.com/office/powerpoint/2010/main" val="138959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p:bldP spid="8" grpId="1"/>
      <p:bldP spid="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p:cNvCxnSpPr/>
          <p:nvPr/>
        </p:nvCxnSpPr>
        <p:spPr>
          <a:xfrm>
            <a:off x="4491807" y="4340716"/>
            <a:ext cx="0" cy="30748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7" name="Rounded Rectangle 116"/>
          <p:cNvSpPr/>
          <p:nvPr/>
        </p:nvSpPr>
        <p:spPr>
          <a:xfrm>
            <a:off x="6368473" y="3440751"/>
            <a:ext cx="2602167" cy="4731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Alpha core single-issue In-order/</a:t>
            </a:r>
            <a:r>
              <a:rPr lang="en-US" sz="1600" dirty="0" smtClean="0">
                <a:solidFill>
                  <a:schemeClr val="tx1"/>
                </a:solidFill>
              </a:rPr>
              <a:t>4Ghz</a:t>
            </a:r>
            <a:endParaRPr lang="en-US" sz="1600" dirty="0">
              <a:solidFill>
                <a:schemeClr val="tx1"/>
              </a:solidFill>
            </a:endParaRPr>
          </a:p>
        </p:txBody>
      </p:sp>
      <p:sp>
        <p:nvSpPr>
          <p:cNvPr id="118" name="Rectangle 117"/>
          <p:cNvSpPr/>
          <p:nvPr/>
        </p:nvSpPr>
        <p:spPr>
          <a:xfrm>
            <a:off x="7486720" y="4130145"/>
            <a:ext cx="332088" cy="2858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t>
            </a:r>
          </a:p>
        </p:txBody>
      </p:sp>
      <p:sp>
        <p:nvSpPr>
          <p:cNvPr id="119" name="Rectangle 118"/>
          <p:cNvSpPr/>
          <p:nvPr/>
        </p:nvSpPr>
        <p:spPr>
          <a:xfrm>
            <a:off x="3519481" y="4648200"/>
            <a:ext cx="4753992" cy="3165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2</a:t>
            </a:r>
            <a:r>
              <a:rPr lang="en-US" sz="1500" dirty="0" smtClean="0">
                <a:solidFill>
                  <a:schemeClr val="tx1"/>
                </a:solidFill>
              </a:rPr>
              <a:t> MB LLC</a:t>
            </a:r>
            <a:endParaRPr lang="en-US" sz="1500" dirty="0">
              <a:solidFill>
                <a:schemeClr val="tx1"/>
              </a:solidFill>
            </a:endParaRPr>
          </a:p>
        </p:txBody>
      </p:sp>
      <p:cxnSp>
        <p:nvCxnSpPr>
          <p:cNvPr id="120" name="Straight Arrow Connector 119"/>
          <p:cNvCxnSpPr>
            <a:stCxn id="118" idx="2"/>
          </p:cNvCxnSpPr>
          <p:nvPr/>
        </p:nvCxnSpPr>
        <p:spPr>
          <a:xfrm flipH="1">
            <a:off x="7650100" y="4415977"/>
            <a:ext cx="2666" cy="20072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7650100" y="3913878"/>
            <a:ext cx="2666" cy="21626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56" name="Group 155"/>
          <p:cNvGrpSpPr/>
          <p:nvPr/>
        </p:nvGrpSpPr>
        <p:grpSpPr>
          <a:xfrm>
            <a:off x="6444673" y="1535751"/>
            <a:ext cx="2250889" cy="1397991"/>
            <a:chOff x="6753868" y="2203927"/>
            <a:chExt cx="4293102" cy="1976880"/>
          </a:xfrm>
        </p:grpSpPr>
        <p:grpSp>
          <p:nvGrpSpPr>
            <p:cNvPr id="157" name="Group 156"/>
            <p:cNvGrpSpPr/>
            <p:nvPr/>
          </p:nvGrpSpPr>
          <p:grpSpPr>
            <a:xfrm>
              <a:off x="6753868" y="2203927"/>
              <a:ext cx="4293102" cy="1976880"/>
              <a:chOff x="1779814" y="1811062"/>
              <a:chExt cx="9509217" cy="4840582"/>
            </a:xfrm>
          </p:grpSpPr>
          <p:sp>
            <p:nvSpPr>
              <p:cNvPr id="159" name="Rectangle 158"/>
              <p:cNvSpPr/>
              <p:nvPr/>
            </p:nvSpPr>
            <p:spPr>
              <a:xfrm>
                <a:off x="5112099" y="1868694"/>
                <a:ext cx="2056947" cy="271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60" name="Rectangle 159"/>
              <p:cNvSpPr/>
              <p:nvPr/>
            </p:nvSpPr>
            <p:spPr>
              <a:xfrm>
                <a:off x="1779814" y="2335507"/>
                <a:ext cx="1701240" cy="60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Update </a:t>
                </a:r>
              </a:p>
            </p:txBody>
          </p:sp>
          <p:sp>
            <p:nvSpPr>
              <p:cNvPr id="161" name="Rectangle 160"/>
              <p:cNvSpPr/>
              <p:nvPr/>
            </p:nvSpPr>
            <p:spPr>
              <a:xfrm>
                <a:off x="4477471" y="2505397"/>
                <a:ext cx="1764900" cy="265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Retrieval</a:t>
                </a:r>
              </a:p>
            </p:txBody>
          </p:sp>
          <p:sp>
            <p:nvSpPr>
              <p:cNvPr id="162" name="Rectangle 161"/>
              <p:cNvSpPr/>
              <p:nvPr/>
            </p:nvSpPr>
            <p:spPr>
              <a:xfrm>
                <a:off x="3597887" y="3320427"/>
                <a:ext cx="867742" cy="3906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63" name="Rectangle 162"/>
              <p:cNvSpPr/>
              <p:nvPr/>
            </p:nvSpPr>
            <p:spPr>
              <a:xfrm>
                <a:off x="2544813" y="3320427"/>
                <a:ext cx="867742" cy="3906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64" name="Rectangle 163"/>
              <p:cNvSpPr/>
              <p:nvPr/>
            </p:nvSpPr>
            <p:spPr>
              <a:xfrm>
                <a:off x="2555788" y="2912011"/>
                <a:ext cx="867742" cy="2827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65" name="Rectangle 164"/>
              <p:cNvSpPr/>
              <p:nvPr/>
            </p:nvSpPr>
            <p:spPr>
              <a:xfrm>
                <a:off x="3609730" y="2912011"/>
                <a:ext cx="867742" cy="2865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66" name="Rectangle 165"/>
              <p:cNvSpPr/>
              <p:nvPr/>
            </p:nvSpPr>
            <p:spPr>
              <a:xfrm>
                <a:off x="5095770" y="2912011"/>
                <a:ext cx="867742" cy="2865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67" name="Rectangle 166"/>
              <p:cNvSpPr/>
              <p:nvPr/>
            </p:nvSpPr>
            <p:spPr>
              <a:xfrm>
                <a:off x="6284975" y="2912011"/>
                <a:ext cx="867742" cy="2865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68" name="Rectangle 167"/>
              <p:cNvSpPr/>
              <p:nvPr/>
            </p:nvSpPr>
            <p:spPr>
              <a:xfrm>
                <a:off x="7406084" y="2540612"/>
                <a:ext cx="1159336" cy="211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Remove</a:t>
                </a:r>
              </a:p>
            </p:txBody>
          </p:sp>
          <p:sp>
            <p:nvSpPr>
              <p:cNvPr id="169" name="Rectangle 168"/>
              <p:cNvSpPr/>
              <p:nvPr/>
            </p:nvSpPr>
            <p:spPr>
              <a:xfrm>
                <a:off x="9086927" y="2912011"/>
                <a:ext cx="867742" cy="2865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70" name="Rectangle 169"/>
              <p:cNvSpPr/>
              <p:nvPr/>
            </p:nvSpPr>
            <p:spPr>
              <a:xfrm>
                <a:off x="10421289" y="2909534"/>
                <a:ext cx="867742" cy="3906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s</a:t>
                </a:r>
              </a:p>
            </p:txBody>
          </p:sp>
          <p:sp>
            <p:nvSpPr>
              <p:cNvPr id="171" name="Rectangle 170"/>
              <p:cNvSpPr/>
              <p:nvPr/>
            </p:nvSpPr>
            <p:spPr>
              <a:xfrm>
                <a:off x="7864773" y="2912010"/>
                <a:ext cx="867742" cy="2865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72" name="Rectangle 171"/>
              <p:cNvSpPr/>
              <p:nvPr/>
            </p:nvSpPr>
            <p:spPr>
              <a:xfrm>
                <a:off x="4975467" y="2740724"/>
                <a:ext cx="2339750" cy="56189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73" name="Rectangle 172"/>
              <p:cNvSpPr/>
              <p:nvPr/>
            </p:nvSpPr>
            <p:spPr>
              <a:xfrm>
                <a:off x="2344122" y="2740724"/>
                <a:ext cx="2339750" cy="107177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74" name="Rectangle 173"/>
              <p:cNvSpPr/>
              <p:nvPr/>
            </p:nvSpPr>
            <p:spPr>
              <a:xfrm>
                <a:off x="7760496" y="2740724"/>
                <a:ext cx="2306381" cy="56189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75" name="Rectangle 174"/>
              <p:cNvSpPr/>
              <p:nvPr/>
            </p:nvSpPr>
            <p:spPr>
              <a:xfrm>
                <a:off x="4978103" y="3664407"/>
                <a:ext cx="2326574" cy="2842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 </a:t>
                </a:r>
              </a:p>
            </p:txBody>
          </p:sp>
          <p:sp>
            <p:nvSpPr>
              <p:cNvPr id="176" name="Rectangle 175"/>
              <p:cNvSpPr/>
              <p:nvPr/>
            </p:nvSpPr>
            <p:spPr>
              <a:xfrm>
                <a:off x="4975467" y="4262821"/>
                <a:ext cx="2326574" cy="3039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77" name="Rectangle 176"/>
              <p:cNvSpPr/>
              <p:nvPr/>
            </p:nvSpPr>
            <p:spPr>
              <a:xfrm>
                <a:off x="4975467" y="4814537"/>
                <a:ext cx="2326574" cy="3238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78" name="Rectangle 177"/>
              <p:cNvSpPr/>
              <p:nvPr/>
            </p:nvSpPr>
            <p:spPr>
              <a:xfrm>
                <a:off x="2350710" y="4473579"/>
                <a:ext cx="2326574" cy="3209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79" name="Rectangle 178"/>
              <p:cNvSpPr/>
              <p:nvPr/>
            </p:nvSpPr>
            <p:spPr>
              <a:xfrm>
                <a:off x="2350710" y="5447593"/>
                <a:ext cx="2326574" cy="3044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t</a:t>
                </a:r>
              </a:p>
            </p:txBody>
          </p:sp>
          <p:sp>
            <p:nvSpPr>
              <p:cNvPr id="180" name="Rectangle 179"/>
              <p:cNvSpPr/>
              <p:nvPr/>
            </p:nvSpPr>
            <p:spPr>
              <a:xfrm>
                <a:off x="4975467" y="6386669"/>
                <a:ext cx="2326575" cy="2649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cxnSp>
            <p:nvCxnSpPr>
              <p:cNvPr id="181" name="Straight Arrow Connector 180"/>
              <p:cNvCxnSpPr>
                <a:stCxn id="172" idx="2"/>
                <a:endCxn id="175" idx="0"/>
              </p:cNvCxnSpPr>
              <p:nvPr/>
            </p:nvCxnSpPr>
            <p:spPr>
              <a:xfrm flipH="1">
                <a:off x="6141390" y="3302614"/>
                <a:ext cx="3952" cy="3617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75" idx="2"/>
                <a:endCxn id="176" idx="0"/>
              </p:cNvCxnSpPr>
              <p:nvPr/>
            </p:nvCxnSpPr>
            <p:spPr>
              <a:xfrm flipH="1">
                <a:off x="6138753" y="3948700"/>
                <a:ext cx="2637" cy="3141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77" idx="2"/>
                <a:endCxn id="180" idx="0"/>
              </p:cNvCxnSpPr>
              <p:nvPr/>
            </p:nvCxnSpPr>
            <p:spPr>
              <a:xfrm>
                <a:off x="6138754" y="5138429"/>
                <a:ext cx="0" cy="1248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203" idx="2"/>
                <a:endCxn id="178" idx="0"/>
              </p:cNvCxnSpPr>
              <p:nvPr/>
            </p:nvCxnSpPr>
            <p:spPr>
              <a:xfrm>
                <a:off x="3513997" y="4283197"/>
                <a:ext cx="0" cy="1903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5" name="Rectangle 184"/>
              <p:cNvSpPr/>
              <p:nvPr/>
            </p:nvSpPr>
            <p:spPr>
              <a:xfrm>
                <a:off x="2350710" y="4976483"/>
                <a:ext cx="2326574" cy="2740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86" name="Rectangle 185"/>
              <p:cNvSpPr/>
              <p:nvPr/>
            </p:nvSpPr>
            <p:spPr>
              <a:xfrm>
                <a:off x="7750843" y="3661855"/>
                <a:ext cx="2326574" cy="286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187" name="Rectangle 186"/>
              <p:cNvSpPr/>
              <p:nvPr/>
            </p:nvSpPr>
            <p:spPr>
              <a:xfrm>
                <a:off x="7740303" y="4262821"/>
                <a:ext cx="2326574" cy="286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cxnSp>
            <p:nvCxnSpPr>
              <p:cNvPr id="188" name="Straight Arrow Connector 187"/>
              <p:cNvCxnSpPr>
                <a:stCxn id="174" idx="2"/>
                <a:endCxn id="186" idx="0"/>
              </p:cNvCxnSpPr>
              <p:nvPr/>
            </p:nvCxnSpPr>
            <p:spPr>
              <a:xfrm>
                <a:off x="8913687" y="3302614"/>
                <a:ext cx="443" cy="359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endCxn id="187" idx="0"/>
              </p:cNvCxnSpPr>
              <p:nvPr/>
            </p:nvCxnSpPr>
            <p:spPr>
              <a:xfrm>
                <a:off x="8903579" y="3948700"/>
                <a:ext cx="11" cy="314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78" idx="2"/>
                <a:endCxn id="185" idx="0"/>
              </p:cNvCxnSpPr>
              <p:nvPr/>
            </p:nvCxnSpPr>
            <p:spPr>
              <a:xfrm>
                <a:off x="3513997" y="4794529"/>
                <a:ext cx="0" cy="181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2"/>
                <a:endCxn id="179" idx="0"/>
              </p:cNvCxnSpPr>
              <p:nvPr/>
            </p:nvCxnSpPr>
            <p:spPr>
              <a:xfrm>
                <a:off x="3513997" y="5250578"/>
                <a:ext cx="0" cy="197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stCxn id="179" idx="2"/>
                <a:endCxn id="180" idx="0"/>
              </p:cNvCxnSpPr>
              <p:nvPr/>
            </p:nvCxnSpPr>
            <p:spPr>
              <a:xfrm>
                <a:off x="3513998" y="5752009"/>
                <a:ext cx="2624756" cy="6346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stCxn id="187" idx="2"/>
                <a:endCxn id="180" idx="0"/>
              </p:cNvCxnSpPr>
              <p:nvPr/>
            </p:nvCxnSpPr>
            <p:spPr>
              <a:xfrm flipH="1">
                <a:off x="6138754" y="4549666"/>
                <a:ext cx="2764836" cy="18370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a:stCxn id="170" idx="2"/>
              </p:cNvCxnSpPr>
              <p:nvPr/>
            </p:nvCxnSpPr>
            <p:spPr>
              <a:xfrm>
                <a:off x="10855160" y="3300137"/>
                <a:ext cx="16330" cy="1779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a:endCxn id="180" idx="0"/>
              </p:cNvCxnSpPr>
              <p:nvPr/>
            </p:nvCxnSpPr>
            <p:spPr>
              <a:xfrm flipH="1">
                <a:off x="6138754" y="5082272"/>
                <a:ext cx="4732737" cy="1304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Elbow Connector 195"/>
              <p:cNvCxnSpPr>
                <a:stCxn id="176" idx="1"/>
              </p:cNvCxnSpPr>
              <p:nvPr/>
            </p:nvCxnSpPr>
            <p:spPr>
              <a:xfrm rot="10800000" flipH="1" flipV="1">
                <a:off x="4975467" y="4414777"/>
                <a:ext cx="1163286" cy="924013"/>
              </a:xfrm>
              <a:prstGeom prst="bentConnector3">
                <a:avLst>
                  <a:gd name="adj1" fmla="val -112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7" name="Rectangle 196"/>
              <p:cNvSpPr/>
              <p:nvPr/>
            </p:nvSpPr>
            <p:spPr>
              <a:xfrm>
                <a:off x="4779523" y="1882909"/>
                <a:ext cx="195943" cy="2612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1"/>
                  </a:solidFill>
                </a:endParaRPr>
              </a:p>
            </p:txBody>
          </p:sp>
          <p:cxnSp>
            <p:nvCxnSpPr>
              <p:cNvPr id="198" name="Straight Arrow Connector 197"/>
              <p:cNvCxnSpPr>
                <a:stCxn id="159" idx="2"/>
                <a:endCxn id="173" idx="0"/>
              </p:cNvCxnSpPr>
              <p:nvPr/>
            </p:nvCxnSpPr>
            <p:spPr>
              <a:xfrm flipH="1">
                <a:off x="3513997" y="2139760"/>
                <a:ext cx="2626576" cy="600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59" idx="2"/>
                <a:endCxn id="172" idx="0"/>
              </p:cNvCxnSpPr>
              <p:nvPr/>
            </p:nvCxnSpPr>
            <p:spPr>
              <a:xfrm>
                <a:off x="6140573" y="2139760"/>
                <a:ext cx="4769" cy="600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stCxn id="159" idx="2"/>
                <a:endCxn id="174" idx="0"/>
              </p:cNvCxnSpPr>
              <p:nvPr/>
            </p:nvCxnSpPr>
            <p:spPr>
              <a:xfrm>
                <a:off x="6140573" y="2139760"/>
                <a:ext cx="2773114" cy="600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1" name="Rectangle 200"/>
              <p:cNvSpPr/>
              <p:nvPr/>
            </p:nvSpPr>
            <p:spPr>
              <a:xfrm>
                <a:off x="4465629" y="1811062"/>
                <a:ext cx="630141" cy="4293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1"/>
                  </a:solidFill>
                </a:endParaRPr>
              </a:p>
            </p:txBody>
          </p:sp>
          <p:cxnSp>
            <p:nvCxnSpPr>
              <p:cNvPr id="202" name="Straight Arrow Connector 201"/>
              <p:cNvCxnSpPr/>
              <p:nvPr/>
            </p:nvCxnSpPr>
            <p:spPr>
              <a:xfrm>
                <a:off x="10855160" y="2608162"/>
                <a:ext cx="0" cy="298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3" name="Rectangle 202"/>
              <p:cNvSpPr/>
              <p:nvPr/>
            </p:nvSpPr>
            <p:spPr>
              <a:xfrm>
                <a:off x="2350710" y="4009102"/>
                <a:ext cx="2326574" cy="2740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t</a:t>
                </a:r>
              </a:p>
            </p:txBody>
          </p:sp>
          <p:cxnSp>
            <p:nvCxnSpPr>
              <p:cNvPr id="204" name="Straight Arrow Connector 203"/>
              <p:cNvCxnSpPr>
                <a:stCxn id="173" idx="2"/>
                <a:endCxn id="203" idx="0"/>
              </p:cNvCxnSpPr>
              <p:nvPr/>
            </p:nvCxnSpPr>
            <p:spPr>
              <a:xfrm>
                <a:off x="3513997" y="3812498"/>
                <a:ext cx="0" cy="1966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159" idx="2"/>
              </p:cNvCxnSpPr>
              <p:nvPr/>
            </p:nvCxnSpPr>
            <p:spPr>
              <a:xfrm>
                <a:off x="6140573" y="2139760"/>
                <a:ext cx="4730916" cy="467836"/>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58" name="Elbow Connector 157"/>
            <p:cNvCxnSpPr>
              <a:stCxn id="175" idx="3"/>
              <a:endCxn id="177" idx="3"/>
            </p:cNvCxnSpPr>
            <p:nvPr/>
          </p:nvCxnSpPr>
          <p:spPr>
            <a:xfrm flipH="1">
              <a:off x="9246973" y="3018881"/>
              <a:ext cx="1190" cy="477796"/>
            </a:xfrm>
            <a:prstGeom prst="bentConnector3">
              <a:avLst>
                <a:gd name="adj1" fmla="val -781268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1752599" y="1821859"/>
            <a:ext cx="4144329" cy="2518857"/>
            <a:chOff x="-43874" y="1276708"/>
            <a:chExt cx="4144329" cy="2518857"/>
          </a:xfrm>
        </p:grpSpPr>
        <p:sp>
          <p:nvSpPr>
            <p:cNvPr id="12" name="Rectangle 11"/>
            <p:cNvSpPr/>
            <p:nvPr/>
          </p:nvSpPr>
          <p:spPr>
            <a:xfrm>
              <a:off x="1286223" y="1659347"/>
              <a:ext cx="2814232" cy="213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14" name="Rectangle 13"/>
            <p:cNvSpPr/>
            <p:nvPr/>
          </p:nvSpPr>
          <p:spPr>
            <a:xfrm>
              <a:off x="2072967" y="1864030"/>
              <a:ext cx="1885165" cy="16673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grpSp>
          <p:nvGrpSpPr>
            <p:cNvPr id="6" name="Group 5"/>
            <p:cNvGrpSpPr/>
            <p:nvPr/>
          </p:nvGrpSpPr>
          <p:grpSpPr>
            <a:xfrm>
              <a:off x="1361350" y="1978628"/>
              <a:ext cx="484100" cy="142916"/>
              <a:chOff x="3185130" y="2983547"/>
              <a:chExt cx="1265097" cy="254073"/>
            </a:xfrm>
          </p:grpSpPr>
          <p:sp>
            <p:nvSpPr>
              <p:cNvPr id="17" name="Rectangle 16"/>
              <p:cNvSpPr/>
              <p:nvPr/>
            </p:nvSpPr>
            <p:spPr>
              <a:xfrm>
                <a:off x="3185130" y="2983547"/>
                <a:ext cx="1265097" cy="2540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cxnSp>
            <p:nvCxnSpPr>
              <p:cNvPr id="18" name="Straight Connector 17"/>
              <p:cNvCxnSpPr/>
              <p:nvPr/>
            </p:nvCxnSpPr>
            <p:spPr>
              <a:xfrm>
                <a:off x="4260463" y="2983547"/>
                <a:ext cx="0" cy="2540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74895" y="2983547"/>
                <a:ext cx="0" cy="2540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482062" y="3110584"/>
                <a:ext cx="65189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p:nvPr/>
          </p:nvCxnSpPr>
          <p:spPr>
            <a:xfrm flipV="1">
              <a:off x="1849410" y="2039603"/>
              <a:ext cx="220193" cy="83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1"/>
            </p:cNvCxnSpPr>
            <p:nvPr/>
          </p:nvCxnSpPr>
          <p:spPr>
            <a:xfrm>
              <a:off x="936162" y="2047848"/>
              <a:ext cx="425188" cy="2237"/>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12" idx="1"/>
            </p:cNvCxnSpPr>
            <p:nvPr/>
          </p:nvCxnSpPr>
          <p:spPr>
            <a:xfrm flipV="1">
              <a:off x="870527" y="2425185"/>
              <a:ext cx="489212" cy="1464"/>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301426" y="1730984"/>
              <a:ext cx="711617" cy="276999"/>
            </a:xfrm>
            <a:prstGeom prst="rect">
              <a:avLst/>
            </a:prstGeom>
            <a:noFill/>
            <a:ln>
              <a:noFill/>
            </a:ln>
          </p:spPr>
          <p:txBody>
            <a:bodyPr wrap="square" rtlCol="0">
              <a:spAutoFit/>
            </a:bodyPr>
            <a:lstStyle/>
            <a:p>
              <a:endParaRPr lang="en-US" sz="1200" dirty="0"/>
            </a:p>
          </p:txBody>
        </p:sp>
        <p:sp>
          <p:nvSpPr>
            <p:cNvPr id="30" name="TextBox 29"/>
            <p:cNvSpPr txBox="1"/>
            <p:nvPr/>
          </p:nvSpPr>
          <p:spPr>
            <a:xfrm>
              <a:off x="1282654" y="2140418"/>
              <a:ext cx="711617" cy="276999"/>
            </a:xfrm>
            <a:prstGeom prst="rect">
              <a:avLst/>
            </a:prstGeom>
            <a:noFill/>
            <a:ln>
              <a:noFill/>
            </a:ln>
          </p:spPr>
          <p:txBody>
            <a:bodyPr wrap="square" rtlCol="0">
              <a:spAutoFit/>
            </a:bodyPr>
            <a:lstStyle/>
            <a:p>
              <a:endParaRPr lang="en-US" sz="1200" dirty="0"/>
            </a:p>
          </p:txBody>
        </p:sp>
        <p:sp>
          <p:nvSpPr>
            <p:cNvPr id="51" name="TextBox 50"/>
            <p:cNvSpPr txBox="1"/>
            <p:nvPr/>
          </p:nvSpPr>
          <p:spPr>
            <a:xfrm>
              <a:off x="1819927" y="1276708"/>
              <a:ext cx="2159438" cy="323165"/>
            </a:xfrm>
            <a:prstGeom prst="rect">
              <a:avLst/>
            </a:prstGeom>
            <a:noFill/>
          </p:spPr>
          <p:txBody>
            <a:bodyPr wrap="square" rtlCol="0">
              <a:spAutoFit/>
            </a:bodyPr>
            <a:lstStyle/>
            <a:p>
              <a:pPr algn="ctr"/>
              <a:endParaRPr lang="en-US" sz="1500" dirty="0"/>
            </a:p>
          </p:txBody>
        </p:sp>
        <p:grpSp>
          <p:nvGrpSpPr>
            <p:cNvPr id="111" name="Group 110"/>
            <p:cNvGrpSpPr/>
            <p:nvPr/>
          </p:nvGrpSpPr>
          <p:grpSpPr>
            <a:xfrm>
              <a:off x="1359739" y="2353727"/>
              <a:ext cx="484100" cy="142916"/>
              <a:chOff x="3185130" y="2983547"/>
              <a:chExt cx="1265097" cy="254073"/>
            </a:xfrm>
          </p:grpSpPr>
          <p:sp>
            <p:nvSpPr>
              <p:cNvPr id="112" name="Rectangle 111"/>
              <p:cNvSpPr/>
              <p:nvPr/>
            </p:nvSpPr>
            <p:spPr>
              <a:xfrm>
                <a:off x="3185130" y="2983547"/>
                <a:ext cx="1265097" cy="2540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cxnSp>
            <p:nvCxnSpPr>
              <p:cNvPr id="113" name="Straight Connector 112"/>
              <p:cNvCxnSpPr/>
              <p:nvPr/>
            </p:nvCxnSpPr>
            <p:spPr>
              <a:xfrm>
                <a:off x="4260463" y="2983547"/>
                <a:ext cx="0" cy="2540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374895" y="2983547"/>
                <a:ext cx="0" cy="2540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3482062" y="3110584"/>
                <a:ext cx="65189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16" name="Straight Arrow Connector 115"/>
            <p:cNvCxnSpPr/>
            <p:nvPr/>
          </p:nvCxnSpPr>
          <p:spPr>
            <a:xfrm flipV="1">
              <a:off x="1847800" y="2424358"/>
              <a:ext cx="220193" cy="83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rot="5400000">
              <a:off x="2968166" y="2168075"/>
              <a:ext cx="102053" cy="1162442"/>
              <a:chOff x="4604653" y="3153592"/>
              <a:chExt cx="136071" cy="1704914"/>
            </a:xfrm>
          </p:grpSpPr>
          <p:cxnSp>
            <p:nvCxnSpPr>
              <p:cNvPr id="96" name="Straight Connector 95"/>
              <p:cNvCxnSpPr/>
              <p:nvPr/>
            </p:nvCxnSpPr>
            <p:spPr>
              <a:xfrm>
                <a:off x="4604653"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672688"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740724"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2442052" y="2082753"/>
              <a:ext cx="1162442" cy="1286853"/>
              <a:chOff x="3565158" y="3148141"/>
              <a:chExt cx="1549922" cy="1715804"/>
            </a:xfrm>
          </p:grpSpPr>
          <p:grpSp>
            <p:nvGrpSpPr>
              <p:cNvPr id="83" name="Group 82"/>
              <p:cNvGrpSpPr/>
              <p:nvPr/>
            </p:nvGrpSpPr>
            <p:grpSpPr>
              <a:xfrm>
                <a:off x="3673903" y="3153592"/>
                <a:ext cx="136071" cy="1704914"/>
                <a:chOff x="4604653" y="3153592"/>
                <a:chExt cx="136071" cy="1704914"/>
              </a:xfrm>
            </p:grpSpPr>
            <p:cxnSp>
              <p:nvCxnSpPr>
                <p:cNvPr id="84" name="Straight Connector 83"/>
                <p:cNvCxnSpPr/>
                <p:nvPr/>
              </p:nvCxnSpPr>
              <p:spPr>
                <a:xfrm>
                  <a:off x="4604653"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672688"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740724"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4250851" y="3159031"/>
                <a:ext cx="136071" cy="1704914"/>
                <a:chOff x="4604653" y="3153592"/>
                <a:chExt cx="136071" cy="1704914"/>
              </a:xfrm>
            </p:grpSpPr>
            <p:cxnSp>
              <p:nvCxnSpPr>
                <p:cNvPr id="88" name="Straight Connector 87"/>
                <p:cNvCxnSpPr/>
                <p:nvPr/>
              </p:nvCxnSpPr>
              <p:spPr>
                <a:xfrm>
                  <a:off x="4604653"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672688"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740724"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4844126" y="3148141"/>
                <a:ext cx="136071" cy="1704914"/>
                <a:chOff x="4604653" y="3153592"/>
                <a:chExt cx="136071" cy="1704914"/>
              </a:xfrm>
            </p:grpSpPr>
            <p:cxnSp>
              <p:nvCxnSpPr>
                <p:cNvPr id="92" name="Straight Connector 91"/>
                <p:cNvCxnSpPr/>
                <p:nvPr/>
              </p:nvCxnSpPr>
              <p:spPr>
                <a:xfrm>
                  <a:off x="4604653"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672688"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740724"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9" name="Rectangle 98"/>
              <p:cNvSpPr/>
              <p:nvPr/>
            </p:nvSpPr>
            <p:spPr>
              <a:xfrm>
                <a:off x="4474990" y="3623760"/>
                <a:ext cx="289353" cy="253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0" name="Rectangle 99"/>
              <p:cNvSpPr/>
              <p:nvPr/>
            </p:nvSpPr>
            <p:spPr>
              <a:xfrm>
                <a:off x="4480430" y="4184380"/>
                <a:ext cx="289353" cy="253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1" name="Rectangle 100"/>
              <p:cNvSpPr/>
              <p:nvPr/>
            </p:nvSpPr>
            <p:spPr>
              <a:xfrm>
                <a:off x="3881763" y="4172938"/>
                <a:ext cx="289353" cy="253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2" name="Rectangle 101"/>
              <p:cNvSpPr/>
              <p:nvPr/>
            </p:nvSpPr>
            <p:spPr>
              <a:xfrm>
                <a:off x="3871852" y="3623760"/>
                <a:ext cx="289353" cy="253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03" name="Group 102"/>
              <p:cNvGrpSpPr/>
              <p:nvPr/>
            </p:nvGrpSpPr>
            <p:grpSpPr>
              <a:xfrm rot="5400000">
                <a:off x="4272083" y="2646867"/>
                <a:ext cx="136071" cy="1549922"/>
                <a:chOff x="4604653" y="3153592"/>
                <a:chExt cx="136071" cy="1704914"/>
              </a:xfrm>
            </p:grpSpPr>
            <p:cxnSp>
              <p:nvCxnSpPr>
                <p:cNvPr id="104" name="Straight Connector 103"/>
                <p:cNvCxnSpPr/>
                <p:nvPr/>
              </p:nvCxnSpPr>
              <p:spPr>
                <a:xfrm>
                  <a:off x="4604653"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672688"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4740724"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7" name="Group 106"/>
            <p:cNvGrpSpPr/>
            <p:nvPr/>
          </p:nvGrpSpPr>
          <p:grpSpPr>
            <a:xfrm rot="5400000">
              <a:off x="2964083" y="2604872"/>
              <a:ext cx="102053" cy="1162442"/>
              <a:chOff x="4604653" y="3153592"/>
              <a:chExt cx="136071" cy="1704914"/>
            </a:xfrm>
          </p:grpSpPr>
          <p:cxnSp>
            <p:nvCxnSpPr>
              <p:cNvPr id="108" name="Straight Connector 107"/>
              <p:cNvCxnSpPr/>
              <p:nvPr/>
            </p:nvCxnSpPr>
            <p:spPr>
              <a:xfrm>
                <a:off x="4604653"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672688"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740724" y="3153592"/>
                <a:ext cx="0" cy="170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6" name="Can 205"/>
            <p:cNvSpPr/>
            <p:nvPr/>
          </p:nvSpPr>
          <p:spPr>
            <a:xfrm rot="5400000">
              <a:off x="187926" y="1661450"/>
              <a:ext cx="563336" cy="1026935"/>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350" dirty="0">
                  <a:solidFill>
                    <a:schemeClr val="tx1"/>
                  </a:solidFill>
                </a:rPr>
                <a:t>Network</a:t>
              </a:r>
            </a:p>
          </p:txBody>
        </p:sp>
      </p:grpSp>
      <p:sp>
        <p:nvSpPr>
          <p:cNvPr id="3" name="Slide Number Placeholder 2"/>
          <p:cNvSpPr>
            <a:spLocks noGrp="1"/>
          </p:cNvSpPr>
          <p:nvPr>
            <p:ph type="sldNum" sz="quarter" idx="12"/>
          </p:nvPr>
        </p:nvSpPr>
        <p:spPr/>
        <p:txBody>
          <a:bodyPr/>
          <a:lstStyle/>
          <a:p>
            <a:fld id="{D57F1E4F-1CFF-5643-939E-217C01CDF565}" type="slidenum">
              <a:rPr lang="en-US" smtClean="0"/>
              <a:pPr/>
              <a:t>83</a:t>
            </a:fld>
            <a:endParaRPr lang="en-US" dirty="0"/>
          </a:p>
        </p:txBody>
      </p:sp>
      <p:sp>
        <p:nvSpPr>
          <p:cNvPr id="2" name="Title 1"/>
          <p:cNvSpPr>
            <a:spLocks noGrp="1"/>
          </p:cNvSpPr>
          <p:nvPr>
            <p:ph type="title"/>
          </p:nvPr>
        </p:nvSpPr>
        <p:spPr/>
        <p:txBody>
          <a:bodyPr>
            <a:normAutofit fontScale="90000"/>
          </a:bodyPr>
          <a:lstStyle/>
          <a:p>
            <a:r>
              <a:rPr lang="en-US" dirty="0"/>
              <a:t>Simulation Environment and Parameters</a:t>
            </a:r>
          </a:p>
        </p:txBody>
      </p:sp>
      <p:sp>
        <p:nvSpPr>
          <p:cNvPr id="121" name="Rectangle 120"/>
          <p:cNvSpPr/>
          <p:nvPr/>
        </p:nvSpPr>
        <p:spPr>
          <a:xfrm>
            <a:off x="228600" y="2209800"/>
            <a:ext cx="1447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rPr>
              <a:t>Linux 2.6.38</a:t>
            </a:r>
          </a:p>
        </p:txBody>
      </p:sp>
      <p:sp>
        <p:nvSpPr>
          <p:cNvPr id="126" name="Rectangle 125"/>
          <p:cNvSpPr/>
          <p:nvPr/>
        </p:nvSpPr>
        <p:spPr>
          <a:xfrm>
            <a:off x="228600" y="1905000"/>
            <a:ext cx="1447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rPr>
              <a:t>MCBlaster</a:t>
            </a:r>
          </a:p>
        </p:txBody>
      </p:sp>
      <p:sp>
        <p:nvSpPr>
          <p:cNvPr id="128" name="Rectangle 127"/>
          <p:cNvSpPr/>
          <p:nvPr/>
        </p:nvSpPr>
        <p:spPr>
          <a:xfrm>
            <a:off x="6368473" y="3059751"/>
            <a:ext cx="26670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rPr>
              <a:t>Linux 2.6.38</a:t>
            </a:r>
          </a:p>
        </p:txBody>
      </p:sp>
      <p:sp>
        <p:nvSpPr>
          <p:cNvPr id="27" name="Rectangle 26"/>
          <p:cNvSpPr/>
          <p:nvPr/>
        </p:nvSpPr>
        <p:spPr>
          <a:xfrm>
            <a:off x="3124200" y="1371600"/>
            <a:ext cx="3429000" cy="830997"/>
          </a:xfrm>
          <a:prstGeom prst="rect">
            <a:avLst/>
          </a:prstGeom>
        </p:spPr>
        <p:txBody>
          <a:bodyPr wrap="square">
            <a:spAutoFit/>
          </a:bodyPr>
          <a:lstStyle/>
          <a:p>
            <a:r>
              <a:rPr lang="en-US" sz="1600" dirty="0" smtClean="0"/>
              <a:t>Fast path </a:t>
            </a:r>
            <a:r>
              <a:rPr lang="en-US" sz="1600" dirty="0"/>
              <a:t>extension </a:t>
            </a:r>
          </a:p>
          <a:p>
            <a:r>
              <a:rPr lang="en-US" sz="1600" dirty="0" smtClean="0"/>
              <a:t>to </a:t>
            </a:r>
            <a:r>
              <a:rPr lang="en-US" sz="1600" dirty="0"/>
              <a:t>NIC state machine </a:t>
            </a:r>
            <a:endParaRPr lang="en-US" sz="1600" dirty="0" smtClean="0"/>
          </a:p>
          <a:p>
            <a:r>
              <a:rPr lang="en-US" sz="1600" dirty="0" smtClean="0"/>
              <a:t>(</a:t>
            </a:r>
            <a:r>
              <a:rPr lang="en-US" sz="1600" dirty="0"/>
              <a:t>NS DP83820)</a:t>
            </a:r>
            <a:r>
              <a:rPr lang="en-US" sz="1600" dirty="0" smtClean="0"/>
              <a:t>/100Mhz</a:t>
            </a:r>
            <a:endParaRPr lang="en-US" sz="1600" dirty="0"/>
          </a:p>
        </p:txBody>
      </p:sp>
      <p:sp>
        <p:nvSpPr>
          <p:cNvPr id="132" name="Rounded Rectangle 131"/>
          <p:cNvSpPr/>
          <p:nvPr/>
        </p:nvSpPr>
        <p:spPr>
          <a:xfrm>
            <a:off x="228600" y="2667000"/>
            <a:ext cx="1447800" cy="1371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Alpha core single-issue </a:t>
            </a:r>
            <a:endParaRPr lang="en-US" sz="1600" dirty="0" smtClean="0">
              <a:solidFill>
                <a:schemeClr val="tx1"/>
              </a:solidFill>
            </a:endParaRPr>
          </a:p>
          <a:p>
            <a:pPr algn="ctr"/>
            <a:r>
              <a:rPr lang="en-US" sz="1600" dirty="0" smtClean="0">
                <a:solidFill>
                  <a:schemeClr val="tx1"/>
                </a:solidFill>
              </a:rPr>
              <a:t>In</a:t>
            </a:r>
            <a:r>
              <a:rPr lang="en-US" sz="1600" dirty="0">
                <a:solidFill>
                  <a:schemeClr val="tx1"/>
                </a:solidFill>
              </a:rPr>
              <a:t>-order/</a:t>
            </a:r>
            <a:r>
              <a:rPr lang="en-US" sz="1600" dirty="0" smtClean="0">
                <a:solidFill>
                  <a:schemeClr val="tx1"/>
                </a:solidFill>
              </a:rPr>
              <a:t>4Gh</a:t>
            </a:r>
            <a:r>
              <a:rPr lang="en-US" dirty="0" smtClean="0">
                <a:solidFill>
                  <a:schemeClr val="tx1"/>
                </a:solidFill>
              </a:rPr>
              <a:t>z</a:t>
            </a:r>
            <a:endParaRPr lang="en-US" dirty="0">
              <a:solidFill>
                <a:schemeClr val="tx1"/>
              </a:solidFill>
            </a:endParaRPr>
          </a:p>
        </p:txBody>
      </p:sp>
      <p:sp>
        <p:nvSpPr>
          <p:cNvPr id="133" name="Rectangle 132"/>
          <p:cNvSpPr/>
          <p:nvPr/>
        </p:nvSpPr>
        <p:spPr>
          <a:xfrm>
            <a:off x="2931934" y="1447800"/>
            <a:ext cx="6135865" cy="3657600"/>
          </a:xfrm>
          <a:prstGeom prst="rect">
            <a:avLst/>
          </a:prstGeom>
          <a:noFill/>
          <a:ln>
            <a:solidFill>
              <a:schemeClr val="tx1"/>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134" name="Content Placeholder 2"/>
          <p:cNvSpPr txBox="1">
            <a:spLocks/>
          </p:cNvSpPr>
          <p:nvPr/>
        </p:nvSpPr>
        <p:spPr>
          <a:xfrm>
            <a:off x="228600" y="5257800"/>
            <a:ext cx="8915400" cy="99060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2000" dirty="0" smtClean="0">
                <a:solidFill>
                  <a:schemeClr val="tx1"/>
                </a:solidFill>
              </a:rPr>
              <a:t>Full system stack cycle-accurate simulation using Gem5 simulator</a:t>
            </a:r>
          </a:p>
          <a:p>
            <a:pPr lvl="1">
              <a:buSzPct val="100000"/>
              <a:buFont typeface="Wingdings" panose="05000000000000000000" pitchFamily="2" charset="2"/>
              <a:buChar char="§"/>
            </a:pPr>
            <a:r>
              <a:rPr lang="en-US" dirty="0" smtClean="0">
                <a:solidFill>
                  <a:schemeClr val="tx1"/>
                </a:solidFill>
              </a:rPr>
              <a:t>Populate phase: one million items before test</a:t>
            </a:r>
          </a:p>
          <a:p>
            <a:pPr lvl="1">
              <a:buSzPct val="100000"/>
              <a:buFont typeface="Wingdings" panose="05000000000000000000" pitchFamily="2" charset="2"/>
              <a:buChar char="§"/>
            </a:pPr>
            <a:r>
              <a:rPr lang="en-US" dirty="0" smtClean="0">
                <a:solidFill>
                  <a:schemeClr val="tx1"/>
                </a:solidFill>
              </a:rPr>
              <a:t>Measurement: throughput based on 1ms time out</a:t>
            </a:r>
          </a:p>
        </p:txBody>
      </p:sp>
      <p:sp>
        <p:nvSpPr>
          <p:cNvPr id="31" name="Rectangle 30"/>
          <p:cNvSpPr/>
          <p:nvPr/>
        </p:nvSpPr>
        <p:spPr>
          <a:xfrm>
            <a:off x="1905000" y="1981200"/>
            <a:ext cx="1031352" cy="369332"/>
          </a:xfrm>
          <a:prstGeom prst="rect">
            <a:avLst/>
          </a:prstGeom>
        </p:spPr>
        <p:txBody>
          <a:bodyPr wrap="none">
            <a:spAutoFit/>
          </a:bodyPr>
          <a:lstStyle/>
          <a:p>
            <a:r>
              <a:rPr lang="en-US" dirty="0"/>
              <a:t>1Gbits/</a:t>
            </a:r>
            <a:r>
              <a:rPr lang="en-US" dirty="0" smtClean="0"/>
              <a:t>s </a:t>
            </a:r>
            <a:endParaRPr lang="en-US" dirty="0"/>
          </a:p>
        </p:txBody>
      </p:sp>
      <p:sp>
        <p:nvSpPr>
          <p:cNvPr id="123" name="Rectangle 122"/>
          <p:cNvSpPr/>
          <p:nvPr/>
        </p:nvSpPr>
        <p:spPr>
          <a:xfrm>
            <a:off x="152400" y="1447800"/>
            <a:ext cx="1600200" cy="3657600"/>
          </a:xfrm>
          <a:prstGeom prst="rect">
            <a:avLst/>
          </a:prstGeom>
          <a:noFill/>
          <a:ln>
            <a:solidFill>
              <a:schemeClr val="tx1"/>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pic>
        <p:nvPicPr>
          <p:cNvPr id="124" name="Picture 123"/>
          <p:cNvPicPr>
            <a:picLocks noChangeAspect="1"/>
          </p:cNvPicPr>
          <p:nvPr/>
        </p:nvPicPr>
        <p:blipFill>
          <a:blip r:embed="rId3"/>
          <a:stretch>
            <a:fillRect/>
          </a:stretch>
        </p:blipFill>
        <p:spPr>
          <a:xfrm>
            <a:off x="685800" y="4114800"/>
            <a:ext cx="618067" cy="914400"/>
          </a:xfrm>
          <a:prstGeom prst="rect">
            <a:avLst/>
          </a:prstGeom>
        </p:spPr>
      </p:pic>
      <p:sp>
        <p:nvSpPr>
          <p:cNvPr id="127" name="Rectangle 126"/>
          <p:cNvSpPr/>
          <p:nvPr/>
        </p:nvSpPr>
        <p:spPr>
          <a:xfrm>
            <a:off x="228600" y="1066800"/>
            <a:ext cx="1447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Client</a:t>
            </a:r>
          </a:p>
        </p:txBody>
      </p:sp>
      <p:sp>
        <p:nvSpPr>
          <p:cNvPr id="129" name="Rectangle 128"/>
          <p:cNvSpPr/>
          <p:nvPr/>
        </p:nvSpPr>
        <p:spPr>
          <a:xfrm>
            <a:off x="3352800" y="1066800"/>
            <a:ext cx="1447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Server</a:t>
            </a:r>
          </a:p>
        </p:txBody>
      </p:sp>
    </p:spTree>
    <p:extLst>
      <p:ext uri="{BB962C8B-B14F-4D97-AF65-F5344CB8AC3E}">
        <p14:creationId xmlns:p14="http://schemas.microsoft.com/office/powerpoint/2010/main" val="89166172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57F1E4F-1CFF-5643-939E-217C01CDF565}" type="slidenum">
              <a:rPr lang="en-US" smtClean="0"/>
              <a:pPr/>
              <a:t>84</a:t>
            </a:fld>
            <a:endParaRPr lang="en-US" dirty="0"/>
          </a:p>
        </p:txBody>
      </p:sp>
      <p:sp>
        <p:nvSpPr>
          <p:cNvPr id="2" name="Title 1"/>
          <p:cNvSpPr>
            <a:spLocks noGrp="1"/>
          </p:cNvSpPr>
          <p:nvPr>
            <p:ph type="title"/>
          </p:nvPr>
        </p:nvSpPr>
        <p:spPr/>
        <p:txBody>
          <a:bodyPr/>
          <a:lstStyle/>
          <a:p>
            <a:r>
              <a:rPr lang="en-US" dirty="0" smtClean="0"/>
              <a:t>Hybrid Architecture Performance</a:t>
            </a:r>
            <a:endParaRPr lang="en-US" dirty="0"/>
          </a:p>
        </p:txBody>
      </p:sp>
      <p:sp>
        <p:nvSpPr>
          <p:cNvPr id="10" name="TextBox 9"/>
          <p:cNvSpPr txBox="1"/>
          <p:nvPr/>
        </p:nvSpPr>
        <p:spPr>
          <a:xfrm>
            <a:off x="321299" y="6096000"/>
            <a:ext cx="8975101" cy="338554"/>
          </a:xfrm>
          <a:prstGeom prst="rect">
            <a:avLst/>
          </a:prstGeom>
          <a:noFill/>
        </p:spPr>
        <p:txBody>
          <a:bodyPr wrap="square" rtlCol="0">
            <a:spAutoFit/>
          </a:bodyPr>
          <a:lstStyle/>
          <a:p>
            <a:r>
              <a:rPr lang="en-US" sz="1600" dirty="0" smtClean="0">
                <a:solidFill>
                  <a:srgbClr val="7F7F7F"/>
                </a:solidFill>
              </a:rPr>
              <a:t>Xeon core performance from Langsto, et al.  “Enhancing the scalability of Memcached”</a:t>
            </a:r>
          </a:p>
        </p:txBody>
      </p:sp>
      <p:sp>
        <p:nvSpPr>
          <p:cNvPr id="6" name="TextBox 5"/>
          <p:cNvSpPr txBox="1"/>
          <p:nvPr/>
        </p:nvSpPr>
        <p:spPr>
          <a:xfrm>
            <a:off x="6400800" y="1600200"/>
            <a:ext cx="1906858" cy="369332"/>
          </a:xfrm>
          <a:prstGeom prst="rect">
            <a:avLst/>
          </a:prstGeom>
          <a:noFill/>
        </p:spPr>
        <p:txBody>
          <a:bodyPr wrap="square" rtlCol="0">
            <a:spAutoFit/>
          </a:bodyPr>
          <a:lstStyle/>
          <a:p>
            <a:r>
              <a:rPr lang="en-US" dirty="0" smtClean="0"/>
              <a:t>64 bytes items</a:t>
            </a:r>
            <a:endParaRPr lang="en-US" dirty="0"/>
          </a:p>
        </p:txBody>
      </p:sp>
      <p:graphicFrame>
        <p:nvGraphicFramePr>
          <p:cNvPr id="7" name="Chart 6"/>
          <p:cNvGraphicFramePr>
            <a:graphicFrameLocks/>
          </p:cNvGraphicFramePr>
          <p:nvPr>
            <p:extLst/>
          </p:nvPr>
        </p:nvGraphicFramePr>
        <p:xfrm>
          <a:off x="609600" y="1358944"/>
          <a:ext cx="7467600" cy="4127455"/>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Connector 4"/>
          <p:cNvCxnSpPr/>
          <p:nvPr/>
        </p:nvCxnSpPr>
        <p:spPr>
          <a:xfrm>
            <a:off x="1981200" y="3886200"/>
            <a:ext cx="5638800" cy="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32653" y="3709600"/>
            <a:ext cx="1750009" cy="646331"/>
          </a:xfrm>
          <a:prstGeom prst="rect">
            <a:avLst/>
          </a:prstGeom>
          <a:noFill/>
        </p:spPr>
        <p:txBody>
          <a:bodyPr wrap="square" rtlCol="0">
            <a:spAutoFit/>
          </a:bodyPr>
          <a:lstStyle/>
          <a:p>
            <a:pPr algn="ctr"/>
            <a:r>
              <a:rPr lang="en-US" dirty="0" smtClean="0">
                <a:solidFill>
                  <a:schemeClr val="tx1">
                    <a:lumMod val="85000"/>
                    <a:lumOff val="15000"/>
                  </a:schemeClr>
                </a:solidFill>
              </a:rPr>
              <a:t>Xeon core: 175K </a:t>
            </a:r>
            <a:r>
              <a:rPr lang="en-US" dirty="0">
                <a:solidFill>
                  <a:schemeClr val="tx1">
                    <a:lumMod val="85000"/>
                    <a:lumOff val="15000"/>
                  </a:schemeClr>
                </a:solidFill>
              </a:rPr>
              <a:t>G</a:t>
            </a:r>
            <a:r>
              <a:rPr lang="en-US" dirty="0" smtClean="0">
                <a:solidFill>
                  <a:schemeClr val="tx1">
                    <a:lumMod val="85000"/>
                    <a:lumOff val="15000"/>
                  </a:schemeClr>
                </a:solidFill>
              </a:rPr>
              <a:t>ets/sec</a:t>
            </a:r>
            <a:endParaRPr lang="en-US" dirty="0">
              <a:solidFill>
                <a:schemeClr val="tx1">
                  <a:lumMod val="85000"/>
                  <a:lumOff val="15000"/>
                </a:schemeClr>
              </a:solidFill>
            </a:endParaRPr>
          </a:p>
        </p:txBody>
      </p:sp>
      <p:sp>
        <p:nvSpPr>
          <p:cNvPr id="3" name="TextBox 2"/>
          <p:cNvSpPr txBox="1"/>
          <p:nvPr/>
        </p:nvSpPr>
        <p:spPr>
          <a:xfrm>
            <a:off x="1912320" y="1138535"/>
            <a:ext cx="5793058" cy="461665"/>
          </a:xfrm>
          <a:prstGeom prst="rect">
            <a:avLst/>
          </a:prstGeom>
          <a:noFill/>
        </p:spPr>
        <p:txBody>
          <a:bodyPr wrap="square" rtlCol="0">
            <a:spAutoFit/>
          </a:bodyPr>
          <a:lstStyle/>
          <a:p>
            <a:pPr algn="ctr">
              <a:defRPr sz="1800" b="0" i="0" u="none" strike="noStrike" kern="1200" baseline="0">
                <a:solidFill>
                  <a:srgbClr val="000000">
                    <a:lumMod val="65000"/>
                    <a:lumOff val="35000"/>
                  </a:srgbClr>
                </a:solidFill>
                <a:latin typeface="+mn-lt"/>
                <a:ea typeface="+mn-ea"/>
                <a:cs typeface="+mn-cs"/>
              </a:defRPr>
            </a:pPr>
            <a:r>
              <a:rPr lang="en-US" sz="2400" dirty="0">
                <a:solidFill>
                  <a:srgbClr val="000000">
                    <a:lumMod val="65000"/>
                    <a:lumOff val="35000"/>
                  </a:srgbClr>
                </a:solidFill>
              </a:rPr>
              <a:t>Single </a:t>
            </a:r>
            <a:r>
              <a:rPr lang="en-US" sz="2400" dirty="0" smtClean="0">
                <a:solidFill>
                  <a:srgbClr val="000000">
                    <a:lumMod val="65000"/>
                    <a:lumOff val="35000"/>
                  </a:srgbClr>
                </a:solidFill>
              </a:rPr>
              <a:t>Engine Accelerator </a:t>
            </a:r>
            <a:r>
              <a:rPr lang="en-US" sz="2400" dirty="0">
                <a:solidFill>
                  <a:srgbClr val="000000">
                    <a:lumMod val="65000"/>
                    <a:lumOff val="35000"/>
                  </a:srgbClr>
                </a:solidFill>
              </a:rPr>
              <a:t>Throughput</a:t>
            </a:r>
          </a:p>
        </p:txBody>
      </p:sp>
    </p:spTree>
    <p:extLst>
      <p:ext uri="{BB962C8B-B14F-4D97-AF65-F5344CB8AC3E}">
        <p14:creationId xmlns:p14="http://schemas.microsoft.com/office/powerpoint/2010/main" val="36187616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1143000"/>
          </a:xfrm>
        </p:spPr>
        <p:txBody>
          <a:bodyPr/>
          <a:lstStyle/>
          <a:p>
            <a:r>
              <a:rPr lang="en-US" dirty="0" smtClean="0"/>
              <a:t>Accelerated Memcached throughput</a:t>
            </a:r>
            <a:endParaRPr 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1181100"/>
            <a:ext cx="8296275"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5FFB3D0C-8D74-41D4-BD0C-D240EB708DFB}" type="slidenum">
              <a:rPr lang="en-US" smtClean="0"/>
              <a:pPr/>
              <a:t>85</a:t>
            </a:fld>
            <a:endParaRPr lang="en-US" dirty="0"/>
          </a:p>
        </p:txBody>
      </p:sp>
    </p:spTree>
    <p:extLst>
      <p:ext uri="{BB962C8B-B14F-4D97-AF65-F5344CB8AC3E}">
        <p14:creationId xmlns:p14="http://schemas.microsoft.com/office/powerpoint/2010/main" val="46952260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Implementation</a:t>
            </a:r>
            <a:endParaRPr lang="en-US" dirty="0"/>
          </a:p>
        </p:txBody>
      </p:sp>
      <p:sp>
        <p:nvSpPr>
          <p:cNvPr id="3" name="Content Placeholder 2"/>
          <p:cNvSpPr>
            <a:spLocks noGrp="1"/>
          </p:cNvSpPr>
          <p:nvPr>
            <p:ph idx="1"/>
          </p:nvPr>
        </p:nvSpPr>
        <p:spPr/>
        <p:txBody>
          <a:bodyPr/>
          <a:lstStyle/>
          <a:p>
            <a:r>
              <a:rPr lang="en-US" sz="2800" dirty="0" smtClean="0"/>
              <a:t>Gorilla-generated network processor </a:t>
            </a:r>
          </a:p>
          <a:p>
            <a:r>
              <a:rPr lang="en-US" sz="2800" dirty="0" smtClean="0"/>
              <a:t>IPv4 only on ML605 </a:t>
            </a:r>
          </a:p>
          <a:p>
            <a:pPr lvl="1"/>
            <a:r>
              <a:rPr lang="en-US" sz="2800" dirty="0"/>
              <a:t>Xilinx Virtex-6 XC6VLX240T</a:t>
            </a:r>
          </a:p>
          <a:p>
            <a:pPr lvl="1"/>
            <a:r>
              <a:rPr lang="en-US" sz="2800" dirty="0"/>
              <a:t>Emulate</a:t>
            </a:r>
            <a:r>
              <a:rPr lang="en-US" sz="2800" dirty="0" smtClean="0"/>
              <a:t> QDRs with accurate timing in BRAMs</a:t>
            </a:r>
          </a:p>
          <a:p>
            <a:r>
              <a:rPr lang="en-US" sz="2800" dirty="0" smtClean="0"/>
              <a:t>16-3-2 configuration delivers 100MPPS </a:t>
            </a:r>
          </a:p>
          <a:p>
            <a:pPr lvl="1"/>
            <a:r>
              <a:rPr lang="en-US" sz="2800" dirty="0" smtClean="0"/>
              <a:t>Most of the logic running at 100Mhz</a:t>
            </a:r>
          </a:p>
          <a:p>
            <a:pPr lvl="1"/>
            <a:r>
              <a:rPr lang="en-US" sz="2800" dirty="0" smtClean="0"/>
              <a:t>Consistent with simulation results </a:t>
            </a:r>
          </a:p>
          <a:p>
            <a:r>
              <a:rPr lang="en-US" sz="2800" dirty="0" smtClean="0"/>
              <a:t>Random packet generator and statistics collector</a:t>
            </a:r>
          </a:p>
          <a:p>
            <a:r>
              <a:rPr lang="en-US" sz="2800" dirty="0" smtClean="0"/>
              <a:t>Core power (excluding the I/O) less than 4 watts</a:t>
            </a:r>
            <a:endParaRPr lang="en-US" sz="2800" dirty="0"/>
          </a:p>
        </p:txBody>
      </p:sp>
      <p:sp>
        <p:nvSpPr>
          <p:cNvPr id="8" name="Slide Number Placeholder 7"/>
          <p:cNvSpPr>
            <a:spLocks noGrp="1"/>
          </p:cNvSpPr>
          <p:nvPr>
            <p:ph type="sldNum" sz="quarter" idx="12"/>
          </p:nvPr>
        </p:nvSpPr>
        <p:spPr/>
        <p:txBody>
          <a:bodyPr/>
          <a:lstStyle/>
          <a:p>
            <a:fld id="{5FFB3D0C-8D74-41D4-BD0C-D240EB708DFB}" type="slidenum">
              <a:rPr lang="en-US" smtClean="0"/>
              <a:pPr/>
              <a:t>86</a:t>
            </a:fld>
            <a:endParaRPr lang="en-US" dirty="0"/>
          </a:p>
        </p:txBody>
      </p:sp>
    </p:spTree>
    <p:extLst>
      <p:ext uri="{BB962C8B-B14F-4D97-AF65-F5344CB8AC3E}">
        <p14:creationId xmlns:p14="http://schemas.microsoft.com/office/powerpoint/2010/main" val="226770909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Kmeans</a:t>
            </a:r>
            <a:r>
              <a:rPr lang="en-US" dirty="0" smtClean="0"/>
              <a:t> Accelerator</a:t>
            </a:r>
            <a:endParaRPr lang="en-US" dirty="0"/>
          </a:p>
        </p:txBody>
      </p:sp>
      <p:sp>
        <p:nvSpPr>
          <p:cNvPr id="3" name="Text Placeholder 2"/>
          <p:cNvSpPr>
            <a:spLocks noGrp="1"/>
          </p:cNvSpPr>
          <p:nvPr>
            <p:ph type="body" idx="1"/>
          </p:nvPr>
        </p:nvSpPr>
        <p:spPr>
          <a:xfrm>
            <a:off x="533400" y="1600200"/>
            <a:ext cx="8229600" cy="4967700"/>
          </a:xfrm>
        </p:spPr>
        <p:txBody>
          <a:bodyPr/>
          <a:lstStyle/>
          <a:p>
            <a:pPr marL="0" indent="0">
              <a:buNone/>
            </a:pPr>
            <a:r>
              <a:rPr lang="en-US" sz="2400" dirty="0" smtClean="0"/>
              <a:t>Val KmeansPipe = </a:t>
            </a:r>
          </a:p>
          <a:p>
            <a:pPr marL="0" indent="0">
              <a:buNone/>
            </a:pPr>
            <a:r>
              <a:rPr lang="en-US" sz="2400" dirty="0"/>
              <a:t>	</a:t>
            </a:r>
            <a:r>
              <a:rPr lang="en-US" sz="2400" dirty="0" smtClean="0"/>
              <a:t>PIPELINED_ENGINE(“kmeans_pipe.c”)</a:t>
            </a:r>
          </a:p>
          <a:p>
            <a:pPr marL="0" indent="0">
              <a:buNone/>
            </a:pPr>
            <a:r>
              <a:rPr lang="en-US" sz="2400" dirty="0" smtClean="0"/>
              <a:t>Val KmeansDataFeed =</a:t>
            </a:r>
          </a:p>
          <a:p>
            <a:pPr marL="0" indent="0">
              <a:buNone/>
            </a:pPr>
            <a:r>
              <a:rPr lang="en-US" sz="2400" dirty="0"/>
              <a:t>	</a:t>
            </a:r>
            <a:r>
              <a:rPr lang="en-US" sz="2400" dirty="0" smtClean="0"/>
              <a:t>MT_ENGINE(“Kmeans_control.c”)</a:t>
            </a:r>
          </a:p>
          <a:p>
            <a:pPr marL="0" indent="0">
              <a:buNone/>
            </a:pPr>
            <a:r>
              <a:rPr lang="en-US" sz="2400" dirty="0" smtClean="0"/>
              <a:t>Val KmeansCoresCluster = </a:t>
            </a:r>
          </a:p>
          <a:p>
            <a:pPr marL="0" indent="0">
              <a:buNone/>
            </a:pPr>
            <a:r>
              <a:rPr lang="en-US" sz="2400" dirty="0"/>
              <a:t>	</a:t>
            </a:r>
            <a:r>
              <a:rPr lang="en-US" sz="2400" dirty="0" smtClean="0"/>
              <a:t>REPLICATE(OFFLOAD(</a:t>
            </a:r>
          </a:p>
          <a:p>
            <a:pPr marL="0" indent="0">
              <a:buNone/>
            </a:pPr>
            <a:r>
              <a:rPr lang="en-US" sz="2400" dirty="0"/>
              <a:t>	 </a:t>
            </a:r>
            <a:r>
              <a:rPr lang="en-US" sz="2400" dirty="0" smtClean="0"/>
              <a:t>                       KmeansDataFeed,       					  KmeansPipe), coreCounts, </a:t>
            </a:r>
          </a:p>
          <a:p>
            <a:pPr marL="0" indent="0">
              <a:buNone/>
            </a:pPr>
            <a:r>
              <a:rPr lang="en-US" sz="2400" dirty="0"/>
              <a:t> </a:t>
            </a:r>
            <a:r>
              <a:rPr lang="en-US" sz="2400" dirty="0" smtClean="0"/>
              <a:t>              reduce = kmeansReducer)</a:t>
            </a:r>
            <a:endParaRPr lang="en-US" sz="2400" dirty="0"/>
          </a:p>
          <a:p>
            <a:pPr marL="0" indent="0">
              <a:buNone/>
            </a:pPr>
            <a:r>
              <a:rPr lang="en-US" sz="2400" dirty="0" smtClean="0"/>
              <a:t>Val Kmeans_accl = </a:t>
            </a:r>
          </a:p>
          <a:p>
            <a:pPr marL="0" indent="0">
              <a:buNone/>
            </a:pPr>
            <a:r>
              <a:rPr lang="en-US" sz="2400" dirty="0"/>
              <a:t>	</a:t>
            </a:r>
            <a:r>
              <a:rPr lang="en-US" sz="2400" dirty="0" smtClean="0"/>
              <a:t>Offload(Streamer,</a:t>
            </a:r>
            <a:r>
              <a:rPr lang="en-US" sz="2400" dirty="0"/>
              <a:t> </a:t>
            </a:r>
            <a:r>
              <a:rPr lang="en-US" sz="2400" dirty="0" smtClean="0"/>
              <a:t>KmeansCoresClusters</a:t>
            </a:r>
            <a:r>
              <a:rPr lang="en-US" sz="2400" dirty="0"/>
              <a:t>)</a:t>
            </a:r>
            <a:r>
              <a:rPr lang="en-US" sz="2400" dirty="0" smtClean="0"/>
              <a:t> </a:t>
            </a:r>
          </a:p>
          <a:p>
            <a:pPr marL="0" indent="0">
              <a:buNone/>
            </a:pPr>
            <a:r>
              <a:rPr lang="en-US" sz="2400" dirty="0"/>
              <a:t>	</a:t>
            </a:r>
            <a:r>
              <a:rPr lang="en-US" sz="2400" dirty="0" smtClean="0"/>
              <a:t>			</a:t>
            </a:r>
            <a:endParaRPr lang="en-US" sz="2400" dirty="0"/>
          </a:p>
        </p:txBody>
      </p:sp>
      <p:sp>
        <p:nvSpPr>
          <p:cNvPr id="4" name="Slide Number Placeholder 3"/>
          <p:cNvSpPr>
            <a:spLocks noGrp="1"/>
          </p:cNvSpPr>
          <p:nvPr>
            <p:ph type="sldNum" sz="quarter" idx="10"/>
          </p:nvPr>
        </p:nvSpPr>
        <p:spPr/>
        <p:txBody>
          <a:bodyPr/>
          <a:lstStyle/>
          <a:p>
            <a:fld id="{8AB9F5D9-A55A-4736-91E9-19D5FD05D249}" type="slidenum">
              <a:rPr lang="en-US" smtClean="0"/>
              <a:t>87</a:t>
            </a:fld>
            <a:endParaRPr lang="en-US" dirty="0"/>
          </a:p>
        </p:txBody>
      </p:sp>
    </p:spTree>
    <p:extLst>
      <p:ext uri="{BB962C8B-B14F-4D97-AF65-F5344CB8AC3E}">
        <p14:creationId xmlns:p14="http://schemas.microsoft.com/office/powerpoint/2010/main" val="22342635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457200" y="679004"/>
            <a:ext cx="8229600" cy="738633"/>
          </a:xfrm>
          <a:prstGeom prst="rect">
            <a:avLst/>
          </a:prstGeom>
        </p:spPr>
        <p:txBody>
          <a:bodyPr lIns="91425" tIns="91425" rIns="91425" bIns="91425" anchor="b" anchorCtr="0">
            <a:spAutoFit/>
          </a:bodyPr>
          <a:lstStyle/>
          <a:p>
            <a:pPr lvl="0" rtl="0">
              <a:buNone/>
            </a:pPr>
            <a:r>
              <a:rPr lang="en-US" dirty="0" smtClean="0"/>
              <a:t>Timing-insensitive Interfaces</a:t>
            </a:r>
            <a:endParaRPr lang="x-none" dirty="0"/>
          </a:p>
        </p:txBody>
      </p:sp>
      <p:cxnSp>
        <p:nvCxnSpPr>
          <p:cNvPr id="247" name="Shape 247"/>
          <p:cNvCxnSpPr/>
          <p:nvPr/>
        </p:nvCxnSpPr>
        <p:spPr>
          <a:xfrm>
            <a:off x="3156268" y="3303902"/>
            <a:ext cx="1170300" cy="10200"/>
          </a:xfrm>
          <a:prstGeom prst="straightConnector1">
            <a:avLst/>
          </a:prstGeom>
          <a:noFill/>
          <a:ln w="38100" cap="flat">
            <a:solidFill>
              <a:schemeClr val="dk2"/>
            </a:solidFill>
            <a:prstDash val="solid"/>
            <a:round/>
            <a:headEnd type="none" w="lg" len="lg"/>
            <a:tailEnd type="triangle" w="lg" len="lg"/>
          </a:ln>
        </p:spPr>
      </p:cxnSp>
      <p:sp>
        <p:nvSpPr>
          <p:cNvPr id="250" name="Shape 250"/>
          <p:cNvSpPr txBox="1"/>
          <p:nvPr/>
        </p:nvSpPr>
        <p:spPr>
          <a:xfrm>
            <a:off x="1185489" y="3021602"/>
            <a:ext cx="1786199" cy="574799"/>
          </a:xfrm>
          <a:prstGeom prst="rect">
            <a:avLst/>
          </a:prstGeom>
          <a:noFill/>
        </p:spPr>
        <p:txBody>
          <a:bodyPr lIns="91425" tIns="91425" rIns="91425" bIns="91425" anchor="t" anchorCtr="0">
            <a:spAutoFit/>
          </a:bodyPr>
          <a:lstStyle/>
          <a:p>
            <a:pPr lvl="0" rtl="0">
              <a:buNone/>
            </a:pPr>
            <a:r>
              <a:rPr lang="x-none" sz="2400" dirty="0"/>
              <a:t>Input data</a:t>
            </a:r>
          </a:p>
        </p:txBody>
      </p:sp>
      <p:cxnSp>
        <p:nvCxnSpPr>
          <p:cNvPr id="251" name="Shape 251"/>
          <p:cNvCxnSpPr/>
          <p:nvPr/>
        </p:nvCxnSpPr>
        <p:spPr>
          <a:xfrm>
            <a:off x="3162409" y="2635557"/>
            <a:ext cx="1170300" cy="10200"/>
          </a:xfrm>
          <a:prstGeom prst="straightConnector1">
            <a:avLst/>
          </a:prstGeom>
          <a:noFill/>
          <a:ln w="19050" cap="flat">
            <a:solidFill>
              <a:schemeClr val="dk2"/>
            </a:solidFill>
            <a:prstDash val="solid"/>
            <a:round/>
            <a:headEnd type="none" w="lg" len="lg"/>
            <a:tailEnd type="triangle" w="lg" len="lg"/>
          </a:ln>
        </p:spPr>
      </p:cxnSp>
      <p:cxnSp>
        <p:nvCxnSpPr>
          <p:cNvPr id="252" name="Shape 252"/>
          <p:cNvCxnSpPr/>
          <p:nvPr/>
        </p:nvCxnSpPr>
        <p:spPr>
          <a:xfrm rot="10800000">
            <a:off x="3156267" y="3655076"/>
            <a:ext cx="1170300" cy="10200"/>
          </a:xfrm>
          <a:prstGeom prst="straightConnector1">
            <a:avLst/>
          </a:prstGeom>
          <a:noFill/>
          <a:ln w="19050" cap="flat">
            <a:solidFill>
              <a:schemeClr val="dk2"/>
            </a:solidFill>
            <a:prstDash val="solid"/>
            <a:round/>
            <a:headEnd type="none" w="lg" len="lg"/>
            <a:tailEnd type="triangle" w="lg" len="lg"/>
          </a:ln>
        </p:spPr>
      </p:cxnSp>
      <p:sp>
        <p:nvSpPr>
          <p:cNvPr id="253" name="Shape 253"/>
          <p:cNvSpPr txBox="1"/>
          <p:nvPr/>
        </p:nvSpPr>
        <p:spPr>
          <a:xfrm>
            <a:off x="1172202" y="2348157"/>
            <a:ext cx="1786199" cy="574799"/>
          </a:xfrm>
          <a:prstGeom prst="rect">
            <a:avLst/>
          </a:prstGeom>
          <a:noFill/>
        </p:spPr>
        <p:txBody>
          <a:bodyPr lIns="91425" tIns="91425" rIns="91425" bIns="91425" anchor="t" anchorCtr="0">
            <a:spAutoFit/>
          </a:bodyPr>
          <a:lstStyle/>
          <a:p>
            <a:pPr lvl="0" rtl="0">
              <a:buNone/>
            </a:pPr>
            <a:r>
              <a:rPr lang="x-none" sz="2400" dirty="0"/>
              <a:t>Input valid</a:t>
            </a:r>
          </a:p>
        </p:txBody>
      </p:sp>
      <p:sp>
        <p:nvSpPr>
          <p:cNvPr id="254" name="Shape 254"/>
          <p:cNvSpPr txBox="1"/>
          <p:nvPr/>
        </p:nvSpPr>
        <p:spPr>
          <a:xfrm>
            <a:off x="1199620" y="3326402"/>
            <a:ext cx="2381700" cy="574799"/>
          </a:xfrm>
          <a:prstGeom prst="rect">
            <a:avLst/>
          </a:prstGeom>
          <a:noFill/>
        </p:spPr>
        <p:txBody>
          <a:bodyPr lIns="91425" tIns="91425" rIns="91425" bIns="91425" anchor="t" anchorCtr="0">
            <a:spAutoFit/>
          </a:bodyPr>
          <a:lstStyle/>
          <a:p>
            <a:pPr lvl="0" rtl="0">
              <a:buNone/>
            </a:pPr>
            <a:r>
              <a:rPr lang="x-none" sz="2400"/>
              <a:t>Input </a:t>
            </a:r>
            <a:r>
              <a:rPr lang="en-US" sz="2400" dirty="0" smtClean="0"/>
              <a:t>ready</a:t>
            </a:r>
            <a:endParaRPr lang="x-none" sz="2400"/>
          </a:p>
        </p:txBody>
      </p:sp>
      <p:sp>
        <p:nvSpPr>
          <p:cNvPr id="36" name="Oval 35"/>
          <p:cNvSpPr/>
          <p:nvPr/>
        </p:nvSpPr>
        <p:spPr>
          <a:xfrm>
            <a:off x="3471489" y="2426148"/>
            <a:ext cx="495079" cy="14783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7" name="Curved Connector 36"/>
          <p:cNvCxnSpPr>
            <a:stCxn id="36" idx="4"/>
          </p:cNvCxnSpPr>
          <p:nvPr/>
        </p:nvCxnSpPr>
        <p:spPr>
          <a:xfrm rot="5400000">
            <a:off x="3259792" y="4226056"/>
            <a:ext cx="780767" cy="13770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254760" y="4629090"/>
            <a:ext cx="1216729" cy="400110"/>
          </a:xfrm>
          <a:prstGeom prst="rect">
            <a:avLst/>
          </a:prstGeom>
          <a:noFill/>
        </p:spPr>
        <p:txBody>
          <a:bodyPr wrap="square" rtlCol="0">
            <a:spAutoFit/>
          </a:bodyPr>
          <a:lstStyle/>
          <a:p>
            <a:r>
              <a:rPr lang="en-US" sz="2000" dirty="0" smtClean="0"/>
              <a:t>FifoIO</a:t>
            </a:r>
            <a:endParaRPr lang="en-US" sz="2000" dirty="0"/>
          </a:p>
        </p:txBody>
      </p:sp>
      <p:sp>
        <p:nvSpPr>
          <p:cNvPr id="9" name="TextBox 8"/>
          <p:cNvSpPr txBox="1"/>
          <p:nvPr/>
        </p:nvSpPr>
        <p:spPr>
          <a:xfrm>
            <a:off x="5576232" y="2676469"/>
            <a:ext cx="1371600" cy="461665"/>
          </a:xfrm>
          <a:prstGeom prst="rect">
            <a:avLst/>
          </a:prstGeom>
          <a:noFill/>
        </p:spPr>
        <p:txBody>
          <a:bodyPr wrap="square" rtlCol="0">
            <a:spAutoFit/>
          </a:bodyPr>
          <a:lstStyle/>
          <a:p>
            <a:r>
              <a:rPr lang="en-US" sz="2400" dirty="0"/>
              <a:t>Request</a:t>
            </a:r>
          </a:p>
        </p:txBody>
      </p:sp>
      <p:sp>
        <p:nvSpPr>
          <p:cNvPr id="47" name="TextBox 46"/>
          <p:cNvSpPr txBox="1"/>
          <p:nvPr/>
        </p:nvSpPr>
        <p:spPr>
          <a:xfrm>
            <a:off x="5566768" y="3175937"/>
            <a:ext cx="1371600" cy="461665"/>
          </a:xfrm>
          <a:prstGeom prst="rect">
            <a:avLst/>
          </a:prstGeom>
          <a:noFill/>
        </p:spPr>
        <p:txBody>
          <a:bodyPr wrap="square" rtlCol="0">
            <a:spAutoFit/>
          </a:bodyPr>
          <a:lstStyle/>
          <a:p>
            <a:r>
              <a:rPr lang="en-US" sz="2400" dirty="0" smtClean="0"/>
              <a:t>Reply</a:t>
            </a:r>
            <a:endParaRPr lang="en-US" sz="2400" dirty="0"/>
          </a:p>
        </p:txBody>
      </p:sp>
      <p:sp>
        <p:nvSpPr>
          <p:cNvPr id="48" name="Oval 47"/>
          <p:cNvSpPr/>
          <p:nvPr/>
        </p:nvSpPr>
        <p:spPr>
          <a:xfrm>
            <a:off x="7129089" y="2422822"/>
            <a:ext cx="495079" cy="14783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0" name="Curved Connector 49"/>
          <p:cNvCxnSpPr/>
          <p:nvPr/>
        </p:nvCxnSpPr>
        <p:spPr>
          <a:xfrm rot="5400000">
            <a:off x="6942663" y="4202526"/>
            <a:ext cx="780767" cy="13770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163524" y="4885347"/>
            <a:ext cx="1045799" cy="0"/>
          </a:xfrm>
          <a:prstGeom prst="straightConnector1">
            <a:avLst/>
          </a:prstGeom>
          <a:ln w="88900" cmpd="tri">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879001" y="2905072"/>
            <a:ext cx="1045799" cy="0"/>
          </a:xfrm>
          <a:prstGeom prst="straightConnector1">
            <a:avLst/>
          </a:prstGeom>
          <a:ln w="88900" cmpd="tri">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6785968" y="3440720"/>
            <a:ext cx="1007433" cy="35870"/>
          </a:xfrm>
          <a:prstGeom prst="straightConnector1">
            <a:avLst/>
          </a:prstGeom>
          <a:ln w="88900" cmpd="tri">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741115" y="4827236"/>
            <a:ext cx="1007433" cy="35870"/>
          </a:xfrm>
          <a:prstGeom prst="straightConnector1">
            <a:avLst/>
          </a:prstGeom>
          <a:ln w="88900" cmpd="tri">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431201" y="4621366"/>
            <a:ext cx="1447800" cy="400110"/>
          </a:xfrm>
          <a:prstGeom prst="rect">
            <a:avLst/>
          </a:prstGeom>
          <a:noFill/>
        </p:spPr>
        <p:txBody>
          <a:bodyPr wrap="square" rtlCol="0">
            <a:spAutoFit/>
          </a:bodyPr>
          <a:lstStyle/>
          <a:p>
            <a:r>
              <a:rPr lang="en-US" sz="2000" dirty="0" smtClean="0"/>
              <a:t>OffloadIO</a:t>
            </a:r>
            <a:endParaRPr lang="en-US" sz="2000" dirty="0"/>
          </a:p>
        </p:txBody>
      </p:sp>
      <p:cxnSp>
        <p:nvCxnSpPr>
          <p:cNvPr id="58" name="Shape 247"/>
          <p:cNvCxnSpPr/>
          <p:nvPr/>
        </p:nvCxnSpPr>
        <p:spPr>
          <a:xfrm>
            <a:off x="3177268" y="2951802"/>
            <a:ext cx="1170300" cy="10200"/>
          </a:xfrm>
          <a:prstGeom prst="straightConnector1">
            <a:avLst/>
          </a:prstGeom>
          <a:noFill/>
          <a:ln w="38100" cap="flat">
            <a:solidFill>
              <a:schemeClr val="dk2"/>
            </a:solidFill>
            <a:prstDash val="solid"/>
            <a:round/>
            <a:headEnd type="none" w="lg" len="lg"/>
            <a:tailEnd type="triangle" w="lg" len="lg"/>
          </a:ln>
        </p:spPr>
      </p:cxnSp>
      <p:sp>
        <p:nvSpPr>
          <p:cNvPr id="59" name="Shape 250"/>
          <p:cNvSpPr txBox="1"/>
          <p:nvPr/>
        </p:nvSpPr>
        <p:spPr>
          <a:xfrm>
            <a:off x="1189769" y="2681803"/>
            <a:ext cx="1786199" cy="574799"/>
          </a:xfrm>
          <a:prstGeom prst="rect">
            <a:avLst/>
          </a:prstGeom>
          <a:noFill/>
        </p:spPr>
        <p:txBody>
          <a:bodyPr lIns="91425" tIns="91425" rIns="91425" bIns="91425" anchor="t" anchorCtr="0">
            <a:spAutoFit/>
          </a:bodyPr>
          <a:lstStyle/>
          <a:p>
            <a:pPr lvl="0" rtl="0">
              <a:buNone/>
            </a:pPr>
            <a:r>
              <a:rPr lang="en-US" sz="2400" dirty="0" smtClean="0"/>
              <a:t>Meta data</a:t>
            </a:r>
            <a:endParaRPr lang="x-none" sz="2400" dirty="0"/>
          </a:p>
        </p:txBody>
      </p:sp>
      <p:sp>
        <p:nvSpPr>
          <p:cNvPr id="2" name="Slide Number Placeholder 1"/>
          <p:cNvSpPr>
            <a:spLocks noGrp="1"/>
          </p:cNvSpPr>
          <p:nvPr>
            <p:ph type="sldNum" sz="quarter" idx="10"/>
          </p:nvPr>
        </p:nvSpPr>
        <p:spPr/>
        <p:txBody>
          <a:bodyPr/>
          <a:lstStyle/>
          <a:p>
            <a:fld id="{8AB9F5D9-A55A-4736-91E9-19D5FD05D249}" type="slidenum">
              <a:rPr lang="en-US" smtClean="0"/>
              <a:t>88</a:t>
            </a:fld>
            <a:endParaRPr lang="en-US" dirty="0"/>
          </a:p>
        </p:txBody>
      </p:sp>
    </p:spTree>
    <p:extLst>
      <p:ext uri="{BB962C8B-B14F-4D97-AF65-F5344CB8AC3E}">
        <p14:creationId xmlns:p14="http://schemas.microsoft.com/office/powerpoint/2010/main" val="776529896"/>
      </p:ext>
    </p:extLst>
  </p:cSld>
  <p:clrMapOvr>
    <a:masterClrMapping/>
  </p:clrMapOvr>
  <p:transition spd="slow">
    <p:cu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457200" y="679004"/>
            <a:ext cx="8229600" cy="738633"/>
          </a:xfrm>
          <a:prstGeom prst="rect">
            <a:avLst/>
          </a:prstGeom>
        </p:spPr>
        <p:txBody>
          <a:bodyPr lIns="91425" tIns="91425" rIns="91425" bIns="91425" anchor="b" anchorCtr="0">
            <a:spAutoFit/>
          </a:bodyPr>
          <a:lstStyle/>
          <a:p>
            <a:pPr lvl="0" rtl="0">
              <a:buNone/>
            </a:pPr>
            <a:r>
              <a:rPr lang="en-US" dirty="0" smtClean="0"/>
              <a:t>Component</a:t>
            </a:r>
            <a:endParaRPr lang="x-none" dirty="0"/>
          </a:p>
        </p:txBody>
      </p:sp>
      <p:sp>
        <p:nvSpPr>
          <p:cNvPr id="245" name="Shape 245"/>
          <p:cNvSpPr/>
          <p:nvPr/>
        </p:nvSpPr>
        <p:spPr>
          <a:xfrm>
            <a:off x="3179400" y="2700340"/>
            <a:ext cx="2587199" cy="492412"/>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en-US" sz="2000" dirty="0" smtClean="0"/>
              <a:t>Component</a:t>
            </a:r>
            <a:endParaRPr lang="x-none" sz="2000" dirty="0"/>
          </a:p>
        </p:txBody>
      </p:sp>
      <p:cxnSp>
        <p:nvCxnSpPr>
          <p:cNvPr id="36" name="Straight Arrow Connector 35"/>
          <p:cNvCxnSpPr/>
          <p:nvPr/>
        </p:nvCxnSpPr>
        <p:spPr>
          <a:xfrm flipV="1">
            <a:off x="3733800" y="3223530"/>
            <a:ext cx="1" cy="815070"/>
          </a:xfrm>
          <a:prstGeom prst="straightConnector1">
            <a:avLst/>
          </a:prstGeom>
          <a:ln w="88900" cmpd="tri">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133601" y="2971800"/>
            <a:ext cx="1045799" cy="0"/>
          </a:xfrm>
          <a:prstGeom prst="straightConnector1">
            <a:avLst/>
          </a:prstGeom>
          <a:ln w="88900" cmpd="tri">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766599" y="2971800"/>
            <a:ext cx="1045799" cy="0"/>
          </a:xfrm>
          <a:prstGeom prst="straightConnector1">
            <a:avLst/>
          </a:prstGeom>
          <a:ln w="88900" cmpd="tri">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334000" y="3223530"/>
            <a:ext cx="1" cy="815070"/>
          </a:xfrm>
          <a:prstGeom prst="straightConnector1">
            <a:avLst/>
          </a:prstGeom>
          <a:ln w="88900" cmpd="tri">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038600" y="3631065"/>
            <a:ext cx="990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438400" y="2700340"/>
            <a:ext cx="152400" cy="119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6096000" y="2700340"/>
            <a:ext cx="152400" cy="1190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0"/>
          </p:nvPr>
        </p:nvSpPr>
        <p:spPr/>
        <p:txBody>
          <a:bodyPr/>
          <a:lstStyle/>
          <a:p>
            <a:fld id="{8AB9F5D9-A55A-4736-91E9-19D5FD05D249}" type="slidenum">
              <a:rPr lang="en-US" smtClean="0"/>
              <a:t>89</a:t>
            </a:fld>
            <a:endParaRPr lang="en-US" dirty="0"/>
          </a:p>
        </p:txBody>
      </p:sp>
    </p:spTree>
    <p:extLst>
      <p:ext uri="{BB962C8B-B14F-4D97-AF65-F5344CB8AC3E}">
        <p14:creationId xmlns:p14="http://schemas.microsoft.com/office/powerpoint/2010/main" val="491555215"/>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Gorilla++ </a:t>
            </a:r>
            <a:r>
              <a:rPr lang="en-US" dirty="0"/>
              <a:t>M</a:t>
            </a:r>
            <a:r>
              <a:rPr lang="en-US" dirty="0" smtClean="0"/>
              <a:t>ethodology (High-level)</a:t>
            </a:r>
            <a:endParaRPr lang="en-US" dirty="0"/>
          </a:p>
        </p:txBody>
      </p:sp>
      <p:sp>
        <p:nvSpPr>
          <p:cNvPr id="26" name="TextBox 25"/>
          <p:cNvSpPr txBox="1"/>
          <p:nvPr/>
        </p:nvSpPr>
        <p:spPr>
          <a:xfrm>
            <a:off x="4945851" y="1448294"/>
            <a:ext cx="4242152" cy="2031325"/>
          </a:xfrm>
          <a:prstGeom prst="rect">
            <a:avLst/>
          </a:prstGeom>
          <a:noFill/>
        </p:spPr>
        <p:txBody>
          <a:bodyPr wrap="square" rtlCol="0">
            <a:spAutoFit/>
          </a:bodyPr>
          <a:lstStyle/>
          <a:p>
            <a:endParaRPr lang="en-US" dirty="0" smtClean="0"/>
          </a:p>
          <a:p>
            <a:r>
              <a:rPr lang="en-US" dirty="0" smtClean="0"/>
              <a:t>Router: </a:t>
            </a:r>
            <a:r>
              <a:rPr lang="en-US" dirty="0" err="1" smtClean="0"/>
              <a:t>Inport</a:t>
            </a:r>
            <a:r>
              <a:rPr lang="en-US" dirty="0" smtClean="0"/>
              <a:t> </a:t>
            </a:r>
            <a:r>
              <a:rPr lang="en-US" dirty="0" smtClean="0">
                <a:sym typeface="Wingdings" panose="05000000000000000000" pitchFamily="2" charset="2"/>
              </a:rPr>
              <a:t></a:t>
            </a:r>
            <a:r>
              <a:rPr lang="en-US" dirty="0" smtClean="0"/>
              <a:t> </a:t>
            </a:r>
            <a:r>
              <a:rPr lang="en-US" dirty="0" smtClean="0">
                <a:solidFill>
                  <a:srgbClr val="0070C0"/>
                </a:solidFill>
              </a:rPr>
              <a:t>Classify </a:t>
            </a:r>
            <a:r>
              <a:rPr lang="en-US" dirty="0" smtClean="0">
                <a:sym typeface="Wingdings" panose="05000000000000000000" pitchFamily="2" charset="2"/>
              </a:rPr>
              <a:t></a:t>
            </a:r>
            <a:r>
              <a:rPr lang="en-US" dirty="0" smtClean="0"/>
              <a:t> </a:t>
            </a:r>
            <a:r>
              <a:rPr lang="en-US" dirty="0" err="1" smtClean="0"/>
              <a:t>QoSCount</a:t>
            </a:r>
            <a:r>
              <a:rPr lang="en-US" dirty="0" smtClean="0"/>
              <a:t> </a:t>
            </a:r>
            <a:r>
              <a:rPr lang="en-US" dirty="0" smtClean="0">
                <a:sym typeface="Wingdings" panose="05000000000000000000" pitchFamily="2" charset="2"/>
              </a:rPr>
              <a:t></a:t>
            </a:r>
            <a:r>
              <a:rPr lang="en-US" dirty="0" smtClean="0"/>
              <a:t> </a:t>
            </a:r>
            <a:r>
              <a:rPr lang="en-US" dirty="0" err="1" smtClean="0"/>
              <a:t>Outport</a:t>
            </a:r>
            <a:endParaRPr lang="en-US" dirty="0"/>
          </a:p>
          <a:p>
            <a:endParaRPr lang="en-US" dirty="0" smtClean="0">
              <a:solidFill>
                <a:srgbClr val="0070C0"/>
              </a:solidFill>
            </a:endParaRPr>
          </a:p>
          <a:p>
            <a:r>
              <a:rPr lang="en-US" dirty="0" smtClean="0">
                <a:solidFill>
                  <a:srgbClr val="0070C0"/>
                </a:solidFill>
              </a:rPr>
              <a:t>   Classify(Input) {</a:t>
            </a:r>
          </a:p>
          <a:p>
            <a:r>
              <a:rPr lang="en-US" dirty="0" smtClean="0">
                <a:solidFill>
                  <a:srgbClr val="0070C0"/>
                </a:solidFill>
              </a:rPr>
              <a:t>      if (Input.protocol </a:t>
            </a:r>
            <a:r>
              <a:rPr lang="en-US" dirty="0">
                <a:solidFill>
                  <a:srgbClr val="0070C0"/>
                </a:solidFill>
              </a:rPr>
              <a:t>=</a:t>
            </a:r>
            <a:r>
              <a:rPr lang="en-US" dirty="0" smtClean="0">
                <a:solidFill>
                  <a:srgbClr val="0070C0"/>
                </a:solidFill>
              </a:rPr>
              <a:t>= ICMP) </a:t>
            </a:r>
          </a:p>
          <a:p>
            <a:r>
              <a:rPr lang="en-US" dirty="0">
                <a:solidFill>
                  <a:srgbClr val="0070C0"/>
                </a:solidFill>
              </a:rPr>
              <a:t> </a:t>
            </a:r>
            <a:r>
              <a:rPr lang="en-US" dirty="0" smtClean="0">
                <a:solidFill>
                  <a:srgbClr val="0070C0"/>
                </a:solidFill>
              </a:rPr>
              <a:t>       </a:t>
            </a:r>
            <a:r>
              <a:rPr lang="en-US" dirty="0" err="1" smtClean="0">
                <a:solidFill>
                  <a:srgbClr val="0070C0"/>
                </a:solidFill>
              </a:rPr>
              <a:t>ProcessICMP</a:t>
            </a:r>
            <a:r>
              <a:rPr lang="en-US" dirty="0" smtClean="0">
                <a:solidFill>
                  <a:srgbClr val="0070C0"/>
                </a:solidFill>
              </a:rPr>
              <a:t>(); </a:t>
            </a:r>
          </a:p>
          <a:p>
            <a:r>
              <a:rPr lang="en-US" dirty="0">
                <a:solidFill>
                  <a:srgbClr val="0070C0"/>
                </a:solidFill>
              </a:rPr>
              <a:t> </a:t>
            </a:r>
            <a:r>
              <a:rPr lang="en-US" dirty="0" smtClean="0">
                <a:solidFill>
                  <a:srgbClr val="0070C0"/>
                </a:solidFill>
              </a:rPr>
              <a:t>     else </a:t>
            </a:r>
          </a:p>
          <a:p>
            <a:r>
              <a:rPr lang="en-US" dirty="0">
                <a:solidFill>
                  <a:srgbClr val="0070C0"/>
                </a:solidFill>
              </a:rPr>
              <a:t> </a:t>
            </a:r>
            <a:r>
              <a:rPr lang="en-US" dirty="0" smtClean="0">
                <a:solidFill>
                  <a:srgbClr val="0070C0"/>
                </a:solidFill>
              </a:rPr>
              <a:t>       </a:t>
            </a:r>
            <a:r>
              <a:rPr lang="en-US" dirty="0" err="1" smtClean="0">
                <a:solidFill>
                  <a:srgbClr val="0070C0"/>
                </a:solidFill>
              </a:rPr>
              <a:t>Output.port</a:t>
            </a:r>
            <a:r>
              <a:rPr lang="en-US" dirty="0" smtClean="0">
                <a:solidFill>
                  <a:srgbClr val="0070C0"/>
                </a:solidFill>
              </a:rPr>
              <a:t> = Lookup(); </a:t>
            </a:r>
          </a:p>
          <a:p>
            <a:r>
              <a:rPr lang="en-US" dirty="0">
                <a:solidFill>
                  <a:srgbClr val="0070C0"/>
                </a:solidFill>
              </a:rPr>
              <a:t> </a:t>
            </a:r>
            <a:r>
              <a:rPr lang="en-US" dirty="0" smtClean="0">
                <a:solidFill>
                  <a:srgbClr val="0070C0"/>
                </a:solidFill>
              </a:rPr>
              <a:t>     </a:t>
            </a:r>
            <a:r>
              <a:rPr lang="en-US" dirty="0" err="1">
                <a:solidFill>
                  <a:srgbClr val="0070C0"/>
                </a:solidFill>
              </a:rPr>
              <a:t>Output.packet</a:t>
            </a:r>
            <a:r>
              <a:rPr lang="en-US" dirty="0">
                <a:solidFill>
                  <a:srgbClr val="0070C0"/>
                </a:solidFill>
              </a:rPr>
              <a:t> = Input</a:t>
            </a:r>
            <a:r>
              <a:rPr lang="en-US" dirty="0" smtClean="0">
                <a:solidFill>
                  <a:srgbClr val="0070C0"/>
                </a:solidFill>
              </a:rPr>
              <a:t>; return Output;}</a:t>
            </a:r>
            <a:endParaRPr lang="en-US" dirty="0">
              <a:solidFill>
                <a:srgbClr val="0070C0"/>
              </a:solidFill>
            </a:endParaRPr>
          </a:p>
        </p:txBody>
      </p:sp>
      <p:sp>
        <p:nvSpPr>
          <p:cNvPr id="27" name="Down Arrow 26"/>
          <p:cNvSpPr/>
          <p:nvPr/>
        </p:nvSpPr>
        <p:spPr>
          <a:xfrm>
            <a:off x="6403916" y="3791566"/>
            <a:ext cx="228600" cy="430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3450456" y="5369288"/>
            <a:ext cx="852196" cy="307777"/>
          </a:xfrm>
          <a:prstGeom prst="rect">
            <a:avLst/>
          </a:prstGeom>
          <a:noFill/>
        </p:spPr>
        <p:txBody>
          <a:bodyPr wrap="square" rtlCol="0">
            <a:spAutoFit/>
          </a:bodyPr>
          <a:lstStyle/>
          <a:p>
            <a:r>
              <a:rPr lang="en-US" dirty="0" smtClean="0"/>
              <a:t>Classify</a:t>
            </a:r>
          </a:p>
        </p:txBody>
      </p:sp>
      <p:sp>
        <p:nvSpPr>
          <p:cNvPr id="29" name="TextBox 28"/>
          <p:cNvSpPr txBox="1"/>
          <p:nvPr/>
        </p:nvSpPr>
        <p:spPr>
          <a:xfrm>
            <a:off x="4204996" y="5356990"/>
            <a:ext cx="2819400" cy="307777"/>
          </a:xfrm>
          <a:prstGeom prst="rect">
            <a:avLst/>
          </a:prstGeom>
          <a:noFill/>
        </p:spPr>
        <p:txBody>
          <a:bodyPr wrap="square" rtlCol="0">
            <a:spAutoFit/>
          </a:bodyPr>
          <a:lstStyle/>
          <a:p>
            <a:r>
              <a:rPr lang="en-US" dirty="0" err="1" smtClean="0"/>
              <a:t>QoSCount</a:t>
            </a:r>
            <a:endParaRPr lang="en-US" dirty="0" smtClean="0"/>
          </a:p>
        </p:txBody>
      </p:sp>
      <p:sp>
        <p:nvSpPr>
          <p:cNvPr id="30" name="Down Arrow 29"/>
          <p:cNvSpPr/>
          <p:nvPr/>
        </p:nvSpPr>
        <p:spPr>
          <a:xfrm flipV="1">
            <a:off x="902849" y="4495800"/>
            <a:ext cx="228600" cy="430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4379109" y="5695939"/>
            <a:ext cx="533400" cy="3048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Arrow Connector 31"/>
          <p:cNvCxnSpPr/>
          <p:nvPr/>
        </p:nvCxnSpPr>
        <p:spPr>
          <a:xfrm>
            <a:off x="4912509" y="5848339"/>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531509" y="6000739"/>
            <a:ext cx="0" cy="304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760109" y="6000739"/>
            <a:ext cx="0" cy="304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921909" y="5848339"/>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571752" y="5695939"/>
            <a:ext cx="533400" cy="3048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Arrow Connector 36"/>
          <p:cNvCxnSpPr/>
          <p:nvPr/>
        </p:nvCxnSpPr>
        <p:spPr>
          <a:xfrm>
            <a:off x="3343152" y="5848339"/>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646010" y="3581400"/>
            <a:ext cx="533400" cy="3048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Arrow Connector 40"/>
          <p:cNvCxnSpPr/>
          <p:nvPr/>
        </p:nvCxnSpPr>
        <p:spPr>
          <a:xfrm>
            <a:off x="2179410" y="3733800"/>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798410" y="3886200"/>
            <a:ext cx="0" cy="304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027010" y="3886200"/>
            <a:ext cx="0" cy="304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5" idx="3"/>
            <a:endCxn id="40" idx="1"/>
          </p:cNvCxnSpPr>
          <p:nvPr/>
        </p:nvCxnSpPr>
        <p:spPr>
          <a:xfrm>
            <a:off x="1326243" y="3563256"/>
            <a:ext cx="319767" cy="170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92843" y="3410856"/>
            <a:ext cx="533400" cy="3048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777874" y="3795515"/>
            <a:ext cx="533400" cy="3048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Arrow Connector 51"/>
          <p:cNvCxnSpPr>
            <a:stCxn id="49" idx="3"/>
            <a:endCxn id="40" idx="1"/>
          </p:cNvCxnSpPr>
          <p:nvPr/>
        </p:nvCxnSpPr>
        <p:spPr>
          <a:xfrm flipV="1">
            <a:off x="1311274" y="3733800"/>
            <a:ext cx="334736" cy="2141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5" idx="1"/>
          </p:cNvCxnSpPr>
          <p:nvPr/>
        </p:nvCxnSpPr>
        <p:spPr>
          <a:xfrm flipV="1">
            <a:off x="457200" y="3563256"/>
            <a:ext cx="335643" cy="152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228600" y="3721940"/>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49" idx="1"/>
          </p:cNvCxnSpPr>
          <p:nvPr/>
        </p:nvCxnSpPr>
        <p:spPr>
          <a:xfrm>
            <a:off x="457654" y="3719315"/>
            <a:ext cx="320220" cy="22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Down Arrow 71"/>
          <p:cNvSpPr/>
          <p:nvPr/>
        </p:nvSpPr>
        <p:spPr>
          <a:xfrm rot="5400000">
            <a:off x="5438870" y="5602637"/>
            <a:ext cx="228600" cy="430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6651792" y="3710198"/>
            <a:ext cx="1288143" cy="400110"/>
          </a:xfrm>
          <a:prstGeom prst="rect">
            <a:avLst/>
          </a:prstGeom>
          <a:noFill/>
        </p:spPr>
        <p:txBody>
          <a:bodyPr wrap="square" rtlCol="0">
            <a:spAutoFit/>
          </a:bodyPr>
          <a:lstStyle/>
          <a:p>
            <a:r>
              <a:rPr lang="en-US" sz="2000" dirty="0" smtClean="0"/>
              <a:t>Slice </a:t>
            </a:r>
            <a:endParaRPr lang="en-US" sz="2000" dirty="0"/>
          </a:p>
        </p:txBody>
      </p:sp>
      <p:sp>
        <p:nvSpPr>
          <p:cNvPr id="77" name="TextBox 76"/>
          <p:cNvSpPr txBox="1"/>
          <p:nvPr/>
        </p:nvSpPr>
        <p:spPr>
          <a:xfrm>
            <a:off x="5120795" y="6060207"/>
            <a:ext cx="2537681" cy="400110"/>
          </a:xfrm>
          <a:prstGeom prst="rect">
            <a:avLst/>
          </a:prstGeom>
          <a:noFill/>
        </p:spPr>
        <p:txBody>
          <a:bodyPr wrap="square" rtlCol="0">
            <a:spAutoFit/>
          </a:bodyPr>
          <a:lstStyle/>
          <a:p>
            <a:r>
              <a:rPr lang="en-US" sz="2000" dirty="0" smtClean="0"/>
              <a:t>Synthesis</a:t>
            </a:r>
            <a:endParaRPr lang="en-US" sz="2000" dirty="0"/>
          </a:p>
        </p:txBody>
      </p:sp>
      <p:sp>
        <p:nvSpPr>
          <p:cNvPr id="78" name="Down Arrow 77"/>
          <p:cNvSpPr/>
          <p:nvPr/>
        </p:nvSpPr>
        <p:spPr>
          <a:xfrm rot="5400000">
            <a:off x="2853168" y="5647304"/>
            <a:ext cx="228600" cy="430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a:off x="2567719" y="6090629"/>
            <a:ext cx="2537681" cy="400110"/>
          </a:xfrm>
          <a:prstGeom prst="rect">
            <a:avLst/>
          </a:prstGeom>
          <a:noFill/>
        </p:spPr>
        <p:txBody>
          <a:bodyPr wrap="square" rtlCol="0">
            <a:spAutoFit/>
          </a:bodyPr>
          <a:lstStyle/>
          <a:p>
            <a:r>
              <a:rPr lang="en-US" sz="2000" dirty="0" smtClean="0"/>
              <a:t>Profile</a:t>
            </a:r>
            <a:endParaRPr lang="en-US" sz="2000" dirty="0"/>
          </a:p>
        </p:txBody>
      </p:sp>
      <p:sp>
        <p:nvSpPr>
          <p:cNvPr id="80" name="TextBox 79"/>
          <p:cNvSpPr txBox="1"/>
          <p:nvPr/>
        </p:nvSpPr>
        <p:spPr>
          <a:xfrm>
            <a:off x="149827" y="5567409"/>
            <a:ext cx="2988663" cy="523220"/>
          </a:xfrm>
          <a:prstGeom prst="rect">
            <a:avLst/>
          </a:prstGeom>
          <a:noFill/>
        </p:spPr>
        <p:txBody>
          <a:bodyPr wrap="square" rtlCol="0">
            <a:spAutoFit/>
          </a:bodyPr>
          <a:lstStyle/>
          <a:p>
            <a:r>
              <a:rPr lang="en-US" dirty="0" err="1" smtClean="0"/>
              <a:t>Classify.backPressure</a:t>
            </a:r>
            <a:r>
              <a:rPr lang="en-US" dirty="0" smtClean="0"/>
              <a:t> = 0.8</a:t>
            </a:r>
          </a:p>
          <a:p>
            <a:r>
              <a:rPr lang="en-US" dirty="0" err="1" smtClean="0"/>
              <a:t>QoSCount.stallTime</a:t>
            </a:r>
            <a:r>
              <a:rPr lang="en-US" dirty="0" smtClean="0"/>
              <a:t> = 0.75</a:t>
            </a:r>
            <a:endParaRPr lang="en-US" dirty="0"/>
          </a:p>
        </p:txBody>
      </p:sp>
      <p:sp>
        <p:nvSpPr>
          <p:cNvPr id="81" name="TextBox 80"/>
          <p:cNvSpPr txBox="1"/>
          <p:nvPr/>
        </p:nvSpPr>
        <p:spPr>
          <a:xfrm>
            <a:off x="1143000" y="4498041"/>
            <a:ext cx="2537681" cy="400110"/>
          </a:xfrm>
          <a:prstGeom prst="rect">
            <a:avLst/>
          </a:prstGeom>
          <a:noFill/>
        </p:spPr>
        <p:txBody>
          <a:bodyPr wrap="square" rtlCol="0">
            <a:spAutoFit/>
          </a:bodyPr>
          <a:lstStyle/>
          <a:p>
            <a:r>
              <a:rPr lang="en-US" sz="2000" dirty="0" smtClean="0"/>
              <a:t>Refinement rules</a:t>
            </a:r>
            <a:endParaRPr lang="en-US" sz="2000" dirty="0"/>
          </a:p>
        </p:txBody>
      </p:sp>
      <p:sp>
        <p:nvSpPr>
          <p:cNvPr id="83" name="TextBox 82"/>
          <p:cNvSpPr txBox="1"/>
          <p:nvPr/>
        </p:nvSpPr>
        <p:spPr>
          <a:xfrm>
            <a:off x="304800" y="1623536"/>
            <a:ext cx="2336758" cy="738664"/>
          </a:xfrm>
          <a:prstGeom prst="rect">
            <a:avLst/>
          </a:prstGeom>
          <a:noFill/>
        </p:spPr>
        <p:txBody>
          <a:bodyPr wrap="square" rtlCol="0">
            <a:spAutoFit/>
          </a:bodyPr>
          <a:lstStyle/>
          <a:p>
            <a:r>
              <a:rPr lang="en-US" dirty="0" smtClean="0"/>
              <a:t>FPGA-based accelerator</a:t>
            </a:r>
          </a:p>
          <a:p>
            <a:r>
              <a:rPr lang="en-US" dirty="0" smtClean="0"/>
              <a:t>High throughput</a:t>
            </a:r>
          </a:p>
          <a:p>
            <a:r>
              <a:rPr lang="en-US" dirty="0" smtClean="0"/>
              <a:t>High energy efficiency </a:t>
            </a:r>
            <a:endParaRPr lang="en-US" dirty="0"/>
          </a:p>
        </p:txBody>
      </p:sp>
      <p:sp>
        <p:nvSpPr>
          <p:cNvPr id="85" name="Down Arrow 84"/>
          <p:cNvSpPr/>
          <p:nvPr/>
        </p:nvSpPr>
        <p:spPr>
          <a:xfrm flipV="1">
            <a:off x="944538" y="2589592"/>
            <a:ext cx="228600" cy="430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90"/>
          <p:cNvSpPr/>
          <p:nvPr/>
        </p:nvSpPr>
        <p:spPr>
          <a:xfrm>
            <a:off x="1762960" y="3623464"/>
            <a:ext cx="142040" cy="201050"/>
          </a:xfrm>
          <a:custGeom>
            <a:avLst/>
            <a:gdLst>
              <a:gd name="connsiteX0" fmla="*/ 220659 w 220659"/>
              <a:gd name="connsiteY0" fmla="*/ 0 h 478971"/>
              <a:gd name="connsiteX1" fmla="*/ 119059 w 220659"/>
              <a:gd name="connsiteY1" fmla="*/ 14514 h 478971"/>
              <a:gd name="connsiteX2" fmla="*/ 61001 w 220659"/>
              <a:gd name="connsiteY2" fmla="*/ 43542 h 478971"/>
              <a:gd name="connsiteX3" fmla="*/ 17459 w 220659"/>
              <a:gd name="connsiteY3" fmla="*/ 58057 h 478971"/>
              <a:gd name="connsiteX4" fmla="*/ 17459 w 220659"/>
              <a:gd name="connsiteY4" fmla="*/ 174171 h 478971"/>
              <a:gd name="connsiteX5" fmla="*/ 61001 w 220659"/>
              <a:gd name="connsiteY5" fmla="*/ 188685 h 478971"/>
              <a:gd name="connsiteX6" fmla="*/ 104544 w 220659"/>
              <a:gd name="connsiteY6" fmla="*/ 217714 h 478971"/>
              <a:gd name="connsiteX7" fmla="*/ 148087 w 220659"/>
              <a:gd name="connsiteY7" fmla="*/ 232228 h 478971"/>
              <a:gd name="connsiteX8" fmla="*/ 191630 w 220659"/>
              <a:gd name="connsiteY8" fmla="*/ 275771 h 478971"/>
              <a:gd name="connsiteX9" fmla="*/ 177116 w 220659"/>
              <a:gd name="connsiteY9" fmla="*/ 377371 h 478971"/>
              <a:gd name="connsiteX10" fmla="*/ 90030 w 220659"/>
              <a:gd name="connsiteY10" fmla="*/ 435428 h 478971"/>
              <a:gd name="connsiteX11" fmla="*/ 61001 w 220659"/>
              <a:gd name="connsiteY11" fmla="*/ 478971 h 47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659" h="478971">
                <a:moveTo>
                  <a:pt x="220659" y="0"/>
                </a:moveTo>
                <a:cubicBezTo>
                  <a:pt x="186792" y="4838"/>
                  <a:pt x="152064" y="5513"/>
                  <a:pt x="119059" y="14514"/>
                </a:cubicBezTo>
                <a:cubicBezTo>
                  <a:pt x="98185" y="20207"/>
                  <a:pt x="80888" y="35019"/>
                  <a:pt x="61001" y="43542"/>
                </a:cubicBezTo>
                <a:cubicBezTo>
                  <a:pt x="46939" y="49569"/>
                  <a:pt x="31973" y="53219"/>
                  <a:pt x="17459" y="58057"/>
                </a:cubicBezTo>
                <a:cubicBezTo>
                  <a:pt x="3591" y="99659"/>
                  <a:pt x="-13679" y="127464"/>
                  <a:pt x="17459" y="174171"/>
                </a:cubicBezTo>
                <a:cubicBezTo>
                  <a:pt x="25945" y="186901"/>
                  <a:pt x="46487" y="183847"/>
                  <a:pt x="61001" y="188685"/>
                </a:cubicBezTo>
                <a:cubicBezTo>
                  <a:pt x="75515" y="198361"/>
                  <a:pt x="88942" y="209913"/>
                  <a:pt x="104544" y="217714"/>
                </a:cubicBezTo>
                <a:cubicBezTo>
                  <a:pt x="118228" y="224556"/>
                  <a:pt x="135357" y="223741"/>
                  <a:pt x="148087" y="232228"/>
                </a:cubicBezTo>
                <a:cubicBezTo>
                  <a:pt x="165166" y="243614"/>
                  <a:pt x="177116" y="261257"/>
                  <a:pt x="191630" y="275771"/>
                </a:cubicBezTo>
                <a:cubicBezTo>
                  <a:pt x="186792" y="309638"/>
                  <a:pt x="195483" y="348509"/>
                  <a:pt x="177116" y="377371"/>
                </a:cubicBezTo>
                <a:cubicBezTo>
                  <a:pt x="158385" y="406805"/>
                  <a:pt x="90030" y="435428"/>
                  <a:pt x="90030" y="435428"/>
                </a:cubicBezTo>
                <a:lnTo>
                  <a:pt x="61001" y="478971"/>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91"/>
          <p:cNvSpPr/>
          <p:nvPr/>
        </p:nvSpPr>
        <p:spPr>
          <a:xfrm>
            <a:off x="1915360" y="3624942"/>
            <a:ext cx="142040" cy="201050"/>
          </a:xfrm>
          <a:custGeom>
            <a:avLst/>
            <a:gdLst>
              <a:gd name="connsiteX0" fmla="*/ 220659 w 220659"/>
              <a:gd name="connsiteY0" fmla="*/ 0 h 478971"/>
              <a:gd name="connsiteX1" fmla="*/ 119059 w 220659"/>
              <a:gd name="connsiteY1" fmla="*/ 14514 h 478971"/>
              <a:gd name="connsiteX2" fmla="*/ 61001 w 220659"/>
              <a:gd name="connsiteY2" fmla="*/ 43542 h 478971"/>
              <a:gd name="connsiteX3" fmla="*/ 17459 w 220659"/>
              <a:gd name="connsiteY3" fmla="*/ 58057 h 478971"/>
              <a:gd name="connsiteX4" fmla="*/ 17459 w 220659"/>
              <a:gd name="connsiteY4" fmla="*/ 174171 h 478971"/>
              <a:gd name="connsiteX5" fmla="*/ 61001 w 220659"/>
              <a:gd name="connsiteY5" fmla="*/ 188685 h 478971"/>
              <a:gd name="connsiteX6" fmla="*/ 104544 w 220659"/>
              <a:gd name="connsiteY6" fmla="*/ 217714 h 478971"/>
              <a:gd name="connsiteX7" fmla="*/ 148087 w 220659"/>
              <a:gd name="connsiteY7" fmla="*/ 232228 h 478971"/>
              <a:gd name="connsiteX8" fmla="*/ 191630 w 220659"/>
              <a:gd name="connsiteY8" fmla="*/ 275771 h 478971"/>
              <a:gd name="connsiteX9" fmla="*/ 177116 w 220659"/>
              <a:gd name="connsiteY9" fmla="*/ 377371 h 478971"/>
              <a:gd name="connsiteX10" fmla="*/ 90030 w 220659"/>
              <a:gd name="connsiteY10" fmla="*/ 435428 h 478971"/>
              <a:gd name="connsiteX11" fmla="*/ 61001 w 220659"/>
              <a:gd name="connsiteY11" fmla="*/ 478971 h 47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659" h="478971">
                <a:moveTo>
                  <a:pt x="220659" y="0"/>
                </a:moveTo>
                <a:cubicBezTo>
                  <a:pt x="186792" y="4838"/>
                  <a:pt x="152064" y="5513"/>
                  <a:pt x="119059" y="14514"/>
                </a:cubicBezTo>
                <a:cubicBezTo>
                  <a:pt x="98185" y="20207"/>
                  <a:pt x="80888" y="35019"/>
                  <a:pt x="61001" y="43542"/>
                </a:cubicBezTo>
                <a:cubicBezTo>
                  <a:pt x="46939" y="49569"/>
                  <a:pt x="31973" y="53219"/>
                  <a:pt x="17459" y="58057"/>
                </a:cubicBezTo>
                <a:cubicBezTo>
                  <a:pt x="3591" y="99659"/>
                  <a:pt x="-13679" y="127464"/>
                  <a:pt x="17459" y="174171"/>
                </a:cubicBezTo>
                <a:cubicBezTo>
                  <a:pt x="25945" y="186901"/>
                  <a:pt x="46487" y="183847"/>
                  <a:pt x="61001" y="188685"/>
                </a:cubicBezTo>
                <a:cubicBezTo>
                  <a:pt x="75515" y="198361"/>
                  <a:pt x="88942" y="209913"/>
                  <a:pt x="104544" y="217714"/>
                </a:cubicBezTo>
                <a:cubicBezTo>
                  <a:pt x="118228" y="224556"/>
                  <a:pt x="135357" y="223741"/>
                  <a:pt x="148087" y="232228"/>
                </a:cubicBezTo>
                <a:cubicBezTo>
                  <a:pt x="165166" y="243614"/>
                  <a:pt x="177116" y="261257"/>
                  <a:pt x="191630" y="275771"/>
                </a:cubicBezTo>
                <a:cubicBezTo>
                  <a:pt x="186792" y="309638"/>
                  <a:pt x="195483" y="348509"/>
                  <a:pt x="177116" y="377371"/>
                </a:cubicBezTo>
                <a:cubicBezTo>
                  <a:pt x="158385" y="406805"/>
                  <a:pt x="90030" y="435428"/>
                  <a:pt x="90030" y="435428"/>
                </a:cubicBezTo>
                <a:lnTo>
                  <a:pt x="61001" y="478971"/>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0"/>
          </p:nvPr>
        </p:nvSpPr>
        <p:spPr>
          <a:xfrm>
            <a:off x="6934200" y="6320053"/>
            <a:ext cx="2057400" cy="365125"/>
          </a:xfrm>
        </p:spPr>
        <p:txBody>
          <a:bodyPr/>
          <a:lstStyle/>
          <a:p>
            <a:fld id="{8AB9F5D9-A55A-4736-91E9-19D5FD05D249}" type="slidenum">
              <a:rPr lang="en-US" smtClean="0"/>
              <a:t>9</a:t>
            </a:fld>
            <a:endParaRPr lang="en-US" dirty="0"/>
          </a:p>
        </p:txBody>
      </p:sp>
      <p:pic>
        <p:nvPicPr>
          <p:cNvPr id="51" name="Picture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0456" y="1815363"/>
            <a:ext cx="906220" cy="934923"/>
          </a:xfrm>
          <a:prstGeom prst="rect">
            <a:avLst/>
          </a:prstGeom>
        </p:spPr>
      </p:pic>
      <p:pic>
        <p:nvPicPr>
          <p:cNvPr id="53" name="Picture 2" descr="http://amcalumninetwork.org/wp-content/uploads/2011/09/HHM-Carto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539" y="1752732"/>
            <a:ext cx="1336863" cy="989278"/>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rot="10800000">
            <a:off x="4623376" y="2052128"/>
            <a:ext cx="405824" cy="223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ight Arrow 53"/>
          <p:cNvSpPr/>
          <p:nvPr/>
        </p:nvSpPr>
        <p:spPr>
          <a:xfrm rot="10800000">
            <a:off x="2464333" y="1987117"/>
            <a:ext cx="405824" cy="223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5124383" y="2140792"/>
            <a:ext cx="3867217" cy="13772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5124383" y="1987117"/>
            <a:ext cx="1581217" cy="153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705600" y="1987117"/>
            <a:ext cx="2026106" cy="153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621512" y="4088926"/>
            <a:ext cx="4194282" cy="1600438"/>
          </a:xfrm>
          <a:prstGeom prst="rect">
            <a:avLst/>
          </a:prstGeom>
          <a:noFill/>
        </p:spPr>
        <p:txBody>
          <a:bodyPr wrap="square" rtlCol="0">
            <a:spAutoFit/>
          </a:bodyPr>
          <a:lstStyle/>
          <a:p>
            <a:endParaRPr lang="en-US" dirty="0" smtClean="0"/>
          </a:p>
          <a:p>
            <a:endParaRPr lang="en-US" dirty="0" smtClean="0">
              <a:solidFill>
                <a:srgbClr val="0070C0"/>
              </a:solidFill>
            </a:endParaRPr>
          </a:p>
          <a:p>
            <a:r>
              <a:rPr lang="en-US" dirty="0" smtClean="0">
                <a:solidFill>
                  <a:srgbClr val="0070C0"/>
                </a:solidFill>
              </a:rPr>
              <a:t>  </a:t>
            </a:r>
            <a:r>
              <a:rPr lang="en-US" dirty="0" smtClean="0">
                <a:solidFill>
                  <a:schemeClr val="tx1"/>
                </a:solidFill>
              </a:rPr>
              <a:t>Classify(Input) {</a:t>
            </a:r>
          </a:p>
          <a:p>
            <a:r>
              <a:rPr lang="en-US" dirty="0" smtClean="0">
                <a:solidFill>
                  <a:schemeClr val="tx1"/>
                </a:solidFill>
              </a:rPr>
              <a:t>     if (Input.protocol </a:t>
            </a:r>
            <a:r>
              <a:rPr lang="en-US" dirty="0">
                <a:solidFill>
                  <a:schemeClr val="tx1"/>
                </a:solidFill>
              </a:rPr>
              <a:t>=</a:t>
            </a:r>
            <a:r>
              <a:rPr lang="en-US" dirty="0" smtClean="0">
                <a:solidFill>
                  <a:schemeClr val="tx1"/>
                </a:solidFill>
              </a:rPr>
              <a:t>= ICMP) </a:t>
            </a:r>
            <a:r>
              <a:rPr lang="en-US" dirty="0" err="1" smtClean="0">
                <a:solidFill>
                  <a:schemeClr val="tx1"/>
                </a:solidFill>
              </a:rPr>
              <a:t>BailOut</a:t>
            </a:r>
            <a:r>
              <a:rPr lang="en-US" dirty="0" smtClean="0">
                <a:solidFill>
                  <a:schemeClr val="tx1"/>
                </a:solidFill>
              </a:rPr>
              <a:t>();</a:t>
            </a:r>
          </a:p>
          <a:p>
            <a:r>
              <a:rPr lang="en-US" dirty="0" smtClean="0">
                <a:solidFill>
                  <a:schemeClr val="tx1"/>
                </a:solidFill>
              </a:rPr>
              <a:t>     else </a:t>
            </a:r>
          </a:p>
          <a:p>
            <a:r>
              <a:rPr lang="en-US" dirty="0">
                <a:solidFill>
                  <a:schemeClr val="tx1"/>
                </a:solidFill>
              </a:rPr>
              <a:t> </a:t>
            </a:r>
            <a:r>
              <a:rPr lang="en-US" dirty="0" smtClean="0">
                <a:solidFill>
                  <a:schemeClr val="tx1"/>
                </a:solidFill>
              </a:rPr>
              <a:t>      </a:t>
            </a:r>
            <a:r>
              <a:rPr lang="en-US" dirty="0" err="1" smtClean="0">
                <a:solidFill>
                  <a:schemeClr val="tx1"/>
                </a:solidFill>
              </a:rPr>
              <a:t>Output.port</a:t>
            </a:r>
            <a:r>
              <a:rPr lang="en-US" dirty="0" smtClean="0">
                <a:solidFill>
                  <a:schemeClr val="tx1"/>
                </a:solidFill>
              </a:rPr>
              <a:t> = Lookup(); </a:t>
            </a:r>
          </a:p>
          <a:p>
            <a:r>
              <a:rPr lang="en-US" dirty="0">
                <a:solidFill>
                  <a:schemeClr val="tx1"/>
                </a:solidFill>
              </a:rPr>
              <a:t> </a:t>
            </a:r>
            <a:r>
              <a:rPr lang="en-US" dirty="0" smtClean="0">
                <a:solidFill>
                  <a:schemeClr val="tx1"/>
                </a:solidFill>
              </a:rPr>
              <a:t>   </a:t>
            </a:r>
            <a:r>
              <a:rPr lang="en-US" dirty="0" err="1" smtClean="0">
                <a:solidFill>
                  <a:schemeClr val="tx1"/>
                </a:solidFill>
              </a:rPr>
              <a:t>Output.packet</a:t>
            </a:r>
            <a:r>
              <a:rPr lang="en-US" dirty="0" smtClean="0">
                <a:solidFill>
                  <a:schemeClr val="tx1"/>
                </a:solidFill>
              </a:rPr>
              <a:t> = Input; return Output;}</a:t>
            </a:r>
            <a:endParaRPr lang="en-US" dirty="0">
              <a:solidFill>
                <a:schemeClr val="tx1"/>
              </a:solidFill>
            </a:endParaRPr>
          </a:p>
        </p:txBody>
      </p:sp>
      <p:sp>
        <p:nvSpPr>
          <p:cNvPr id="57" name="Down Arrow 56"/>
          <p:cNvSpPr/>
          <p:nvPr/>
        </p:nvSpPr>
        <p:spPr>
          <a:xfrm flipH="1">
            <a:off x="3854228" y="3724671"/>
            <a:ext cx="340055" cy="74625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138491" y="3648982"/>
            <a:ext cx="966686" cy="1671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90994" y="3096441"/>
            <a:ext cx="1010629" cy="307777"/>
          </a:xfrm>
          <a:prstGeom prst="rect">
            <a:avLst/>
          </a:prstGeom>
          <a:noFill/>
        </p:spPr>
        <p:txBody>
          <a:bodyPr wrap="square" rtlCol="0">
            <a:spAutoFit/>
          </a:bodyPr>
          <a:lstStyle/>
          <a:p>
            <a:r>
              <a:rPr lang="en-US" dirty="0" smtClean="0"/>
              <a:t>Classify_1</a:t>
            </a:r>
          </a:p>
        </p:txBody>
      </p:sp>
      <p:sp>
        <p:nvSpPr>
          <p:cNvPr id="50" name="TextBox 49"/>
          <p:cNvSpPr txBox="1"/>
          <p:nvPr/>
        </p:nvSpPr>
        <p:spPr>
          <a:xfrm>
            <a:off x="590994" y="4086167"/>
            <a:ext cx="1044814" cy="307777"/>
          </a:xfrm>
          <a:prstGeom prst="rect">
            <a:avLst/>
          </a:prstGeom>
          <a:noFill/>
        </p:spPr>
        <p:txBody>
          <a:bodyPr wrap="square" rtlCol="0">
            <a:spAutoFit/>
          </a:bodyPr>
          <a:lstStyle/>
          <a:p>
            <a:r>
              <a:rPr lang="en-US" dirty="0" smtClean="0"/>
              <a:t>Classify_2</a:t>
            </a:r>
          </a:p>
        </p:txBody>
      </p:sp>
      <p:sp>
        <p:nvSpPr>
          <p:cNvPr id="55" name="TextBox 54"/>
          <p:cNvSpPr txBox="1"/>
          <p:nvPr/>
        </p:nvSpPr>
        <p:spPr>
          <a:xfrm>
            <a:off x="1537276" y="3230882"/>
            <a:ext cx="2819400" cy="307777"/>
          </a:xfrm>
          <a:prstGeom prst="rect">
            <a:avLst/>
          </a:prstGeom>
          <a:noFill/>
        </p:spPr>
        <p:txBody>
          <a:bodyPr wrap="square" rtlCol="0">
            <a:spAutoFit/>
          </a:bodyPr>
          <a:lstStyle/>
          <a:p>
            <a:r>
              <a:rPr lang="en-US" dirty="0" err="1" smtClean="0"/>
              <a:t>QoSCount</a:t>
            </a:r>
            <a:endParaRPr lang="en-US" dirty="0" smtClean="0"/>
          </a:p>
        </p:txBody>
      </p:sp>
    </p:spTree>
    <p:extLst>
      <p:ext uri="{BB962C8B-B14F-4D97-AF65-F5344CB8AC3E}">
        <p14:creationId xmlns:p14="http://schemas.microsoft.com/office/powerpoint/2010/main" val="31437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9" grpId="0"/>
      <p:bldP spid="30" grpId="0" animBg="1"/>
      <p:bldP spid="31" grpId="0" animBg="1"/>
      <p:bldP spid="31" grpId="1" animBg="1"/>
      <p:bldP spid="36" grpId="0" animBg="1"/>
      <p:bldP spid="36" grpId="1" animBg="1"/>
      <p:bldP spid="40" grpId="0" animBg="1"/>
      <p:bldP spid="45" grpId="0" animBg="1"/>
      <p:bldP spid="49" grpId="0" animBg="1"/>
      <p:bldP spid="72" grpId="0" animBg="1"/>
      <p:bldP spid="72" grpId="1" animBg="1"/>
      <p:bldP spid="75" grpId="0"/>
      <p:bldP spid="77" grpId="0"/>
      <p:bldP spid="77" grpId="1"/>
      <p:bldP spid="78" grpId="0" animBg="1"/>
      <p:bldP spid="79" grpId="0"/>
      <p:bldP spid="80" grpId="0"/>
      <p:bldP spid="81" grpId="0"/>
      <p:bldP spid="85" grpId="0" animBg="1"/>
      <p:bldP spid="91" grpId="0" animBg="1"/>
      <p:bldP spid="92" grpId="0" animBg="1"/>
      <p:bldP spid="4" grpId="0"/>
      <p:bldP spid="5" grpId="0" animBg="1"/>
      <p:bldP spid="54" grpId="0" animBg="1"/>
      <p:bldP spid="61" grpId="0"/>
      <p:bldP spid="57" grpId="0" animBg="1"/>
      <p:bldP spid="6" grpId="0" animBg="1"/>
      <p:bldP spid="48" grpId="0"/>
      <p:bldP spid="50" grpId="0"/>
      <p:bldP spid="5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Back-pressure</a:t>
            </a:r>
            <a:endParaRPr lang="en-US" dirty="0"/>
          </a:p>
        </p:txBody>
      </p:sp>
      <p:sp>
        <p:nvSpPr>
          <p:cNvPr id="3" name="Text Placeholder 2"/>
          <p:cNvSpPr>
            <a:spLocks noGrp="1"/>
          </p:cNvSpPr>
          <p:nvPr>
            <p:ph type="body" idx="1"/>
          </p:nvPr>
        </p:nvSpPr>
        <p:spPr/>
        <p:txBody>
          <a:bodyPr/>
          <a:lstStyle/>
          <a:p>
            <a:pPr marL="0" indent="0">
              <a:buNone/>
            </a:pPr>
            <a:r>
              <a:rPr lang="en-US" dirty="0" smtClean="0"/>
              <a:t>On a given interface back-pressure happens if the number of cycles that valid signal is one and ready signal is zero is larger than a threshold (T1 threshold) </a:t>
            </a:r>
            <a:endParaRPr lang="en-US" dirty="0"/>
          </a:p>
        </p:txBody>
      </p:sp>
      <p:sp>
        <p:nvSpPr>
          <p:cNvPr id="4" name="Slide Number Placeholder 3"/>
          <p:cNvSpPr>
            <a:spLocks noGrp="1"/>
          </p:cNvSpPr>
          <p:nvPr>
            <p:ph type="sldNum" sz="quarter" idx="10"/>
          </p:nvPr>
        </p:nvSpPr>
        <p:spPr/>
        <p:txBody>
          <a:bodyPr/>
          <a:lstStyle/>
          <a:p>
            <a:fld id="{8AB9F5D9-A55A-4736-91E9-19D5FD05D249}" type="slidenum">
              <a:rPr lang="en-US" smtClean="0"/>
              <a:t>90</a:t>
            </a:fld>
            <a:endParaRPr lang="en-US" dirty="0"/>
          </a:p>
        </p:txBody>
      </p:sp>
    </p:spTree>
    <p:extLst>
      <p:ext uri="{BB962C8B-B14F-4D97-AF65-F5344CB8AC3E}">
        <p14:creationId xmlns:p14="http://schemas.microsoft.com/office/powerpoint/2010/main" val="211305134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Bottleneck</a:t>
            </a:r>
            <a:endParaRPr lang="en-US" dirty="0"/>
          </a:p>
        </p:txBody>
      </p:sp>
      <p:sp>
        <p:nvSpPr>
          <p:cNvPr id="3" name="Text Placeholder 2"/>
          <p:cNvSpPr>
            <a:spLocks noGrp="1"/>
          </p:cNvSpPr>
          <p:nvPr>
            <p:ph type="body" idx="1"/>
          </p:nvPr>
        </p:nvSpPr>
        <p:spPr/>
        <p:txBody>
          <a:bodyPr/>
          <a:lstStyle/>
          <a:p>
            <a:pPr marL="0" indent="0">
              <a:buNone/>
            </a:pPr>
            <a:r>
              <a:rPr lang="en-US" dirty="0" smtClean="0"/>
              <a:t>An engine is bottleneck if it back-pressures on </a:t>
            </a:r>
            <a:r>
              <a:rPr lang="en-US" dirty="0"/>
              <a:t>the </a:t>
            </a:r>
            <a:r>
              <a:rPr lang="en-US" dirty="0" smtClean="0"/>
              <a:t>input and not back-pressures </a:t>
            </a:r>
            <a:r>
              <a:rPr lang="en-US" dirty="0"/>
              <a:t>on </a:t>
            </a:r>
            <a:r>
              <a:rPr lang="en-US" dirty="0" smtClean="0"/>
              <a:t>the output or any request side of the </a:t>
            </a:r>
            <a:r>
              <a:rPr lang="en-US" dirty="0"/>
              <a:t>offload interfaces</a:t>
            </a:r>
          </a:p>
        </p:txBody>
      </p:sp>
      <p:sp>
        <p:nvSpPr>
          <p:cNvPr id="4" name="Slide Number Placeholder 3"/>
          <p:cNvSpPr>
            <a:spLocks noGrp="1"/>
          </p:cNvSpPr>
          <p:nvPr>
            <p:ph type="sldNum" sz="quarter" idx="10"/>
          </p:nvPr>
        </p:nvSpPr>
        <p:spPr/>
        <p:txBody>
          <a:bodyPr/>
          <a:lstStyle/>
          <a:p>
            <a:fld id="{8AB9F5D9-A55A-4736-91E9-19D5FD05D249}" type="slidenum">
              <a:rPr lang="en-US" smtClean="0"/>
              <a:t>91</a:t>
            </a:fld>
            <a:endParaRPr lang="en-US" dirty="0"/>
          </a:p>
        </p:txBody>
      </p:sp>
    </p:spTree>
    <p:extLst>
      <p:ext uri="{BB962C8B-B14F-4D97-AF65-F5344CB8AC3E}">
        <p14:creationId xmlns:p14="http://schemas.microsoft.com/office/powerpoint/2010/main" val="41786767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Offload-inefficient</a:t>
            </a:r>
            <a:endParaRPr lang="en-US" dirty="0"/>
          </a:p>
        </p:txBody>
      </p:sp>
      <p:sp>
        <p:nvSpPr>
          <p:cNvPr id="3" name="Text Placeholder 2"/>
          <p:cNvSpPr>
            <a:spLocks noGrp="1"/>
          </p:cNvSpPr>
          <p:nvPr>
            <p:ph type="body" idx="1"/>
          </p:nvPr>
        </p:nvSpPr>
        <p:spPr/>
        <p:txBody>
          <a:bodyPr/>
          <a:lstStyle/>
          <a:p>
            <a:pPr marL="0" indent="0">
              <a:buNone/>
            </a:pPr>
            <a:r>
              <a:rPr lang="en-US" dirty="0" smtClean="0"/>
              <a:t>An engine is offload-inefficient if the ratio of offload time in at least one of the offload interfaces over the total computation time is higher than a threshold (T2 threshold)</a:t>
            </a:r>
            <a:endParaRPr lang="en-US" dirty="0"/>
          </a:p>
        </p:txBody>
      </p:sp>
      <p:sp>
        <p:nvSpPr>
          <p:cNvPr id="4" name="Slide Number Placeholder 3"/>
          <p:cNvSpPr>
            <a:spLocks noGrp="1"/>
          </p:cNvSpPr>
          <p:nvPr>
            <p:ph type="sldNum" sz="quarter" idx="10"/>
          </p:nvPr>
        </p:nvSpPr>
        <p:spPr/>
        <p:txBody>
          <a:bodyPr/>
          <a:lstStyle/>
          <a:p>
            <a:fld id="{8AB9F5D9-A55A-4736-91E9-19D5FD05D249}" type="slidenum">
              <a:rPr lang="en-US" smtClean="0"/>
              <a:t>92</a:t>
            </a:fld>
            <a:endParaRPr lang="en-US" dirty="0"/>
          </a:p>
        </p:txBody>
      </p:sp>
    </p:spTree>
    <p:extLst>
      <p:ext uri="{BB962C8B-B14F-4D97-AF65-F5344CB8AC3E}">
        <p14:creationId xmlns:p14="http://schemas.microsoft.com/office/powerpoint/2010/main" val="347796636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Refinement Rules</a:t>
            </a:r>
            <a:endParaRPr lang="en-US" dirty="0"/>
          </a:p>
        </p:txBody>
      </p:sp>
      <p:sp>
        <p:nvSpPr>
          <p:cNvPr id="3" name="Text Placeholder 2"/>
          <p:cNvSpPr>
            <a:spLocks noGrp="1"/>
          </p:cNvSpPr>
          <p:nvPr>
            <p:ph type="body" idx="1"/>
          </p:nvPr>
        </p:nvSpPr>
        <p:spPr>
          <a:xfrm>
            <a:off x="431800" y="1600200"/>
            <a:ext cx="9296400" cy="4967700"/>
          </a:xfrm>
        </p:spPr>
        <p:txBody>
          <a:bodyPr/>
          <a:lstStyle/>
          <a:p>
            <a:pPr marL="0" indent="0">
              <a:buNone/>
            </a:pPr>
            <a:r>
              <a:rPr lang="en-US" sz="2800" dirty="0" smtClean="0"/>
              <a:t>Rule 1</a:t>
            </a:r>
          </a:p>
          <a:p>
            <a:pPr marL="0" indent="0">
              <a:buNone/>
            </a:pPr>
            <a:r>
              <a:rPr lang="en-US" sz="2800" dirty="0" smtClean="0"/>
              <a:t>     Pred-1:Is there any engine that is bottleneck</a:t>
            </a:r>
          </a:p>
          <a:p>
            <a:pPr marL="0" indent="0">
              <a:buNone/>
            </a:pPr>
            <a:r>
              <a:rPr lang="en-US" sz="2800" dirty="0"/>
              <a:t> </a:t>
            </a:r>
            <a:r>
              <a:rPr lang="en-US" sz="2800" dirty="0" smtClean="0"/>
              <a:t>    Pred-2:Is the CFG of the engine loop-free?</a:t>
            </a:r>
          </a:p>
          <a:p>
            <a:pPr marL="0" indent="0">
              <a:buNone/>
            </a:pPr>
            <a:r>
              <a:rPr lang="en-US" sz="2800" dirty="0"/>
              <a:t> </a:t>
            </a:r>
            <a:r>
              <a:rPr lang="en-US" sz="2800" dirty="0" smtClean="0"/>
              <a:t>    Action: pipeline it</a:t>
            </a:r>
          </a:p>
          <a:p>
            <a:pPr marL="0" indent="0">
              <a:buNone/>
            </a:pPr>
            <a:r>
              <a:rPr lang="en-US" sz="2800" dirty="0" smtClean="0"/>
              <a:t>Rule 2</a:t>
            </a:r>
          </a:p>
          <a:p>
            <a:pPr marL="0" indent="0">
              <a:buNone/>
            </a:pPr>
            <a:r>
              <a:rPr lang="en-US" sz="2800" dirty="0"/>
              <a:t> </a:t>
            </a:r>
            <a:r>
              <a:rPr lang="en-US" sz="2800" dirty="0" smtClean="0"/>
              <a:t>    Pred: Is there any engine that is offload-inefficient</a:t>
            </a:r>
          </a:p>
          <a:p>
            <a:pPr marL="0" indent="0">
              <a:buNone/>
            </a:pPr>
            <a:r>
              <a:rPr lang="en-US" sz="2800" dirty="0"/>
              <a:t> </a:t>
            </a:r>
            <a:r>
              <a:rPr lang="en-US" sz="2800" dirty="0" smtClean="0"/>
              <a:t>    Action: multi-thread it </a:t>
            </a:r>
          </a:p>
        </p:txBody>
      </p:sp>
      <p:sp>
        <p:nvSpPr>
          <p:cNvPr id="4" name="Slide Number Placeholder 3"/>
          <p:cNvSpPr>
            <a:spLocks noGrp="1"/>
          </p:cNvSpPr>
          <p:nvPr>
            <p:ph type="sldNum" sz="quarter" idx="10"/>
          </p:nvPr>
        </p:nvSpPr>
        <p:spPr/>
        <p:txBody>
          <a:bodyPr/>
          <a:lstStyle/>
          <a:p>
            <a:fld id="{8AB9F5D9-A55A-4736-91E9-19D5FD05D249}" type="slidenum">
              <a:rPr lang="en-US" smtClean="0"/>
              <a:t>93</a:t>
            </a:fld>
            <a:endParaRPr lang="en-US" dirty="0"/>
          </a:p>
        </p:txBody>
      </p:sp>
    </p:spTree>
    <p:extLst>
      <p:ext uri="{BB962C8B-B14F-4D97-AF65-F5344CB8AC3E}">
        <p14:creationId xmlns:p14="http://schemas.microsoft.com/office/powerpoint/2010/main" val="358409858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Domain </a:t>
            </a:r>
            <a:r>
              <a:rPr lang="en-US" dirty="0"/>
              <a:t>C</a:t>
            </a:r>
            <a:r>
              <a:rPr lang="en-US" dirty="0" smtClean="0"/>
              <a:t>ode</a:t>
            </a:r>
            <a:endParaRPr lang="en-US" dirty="0"/>
          </a:p>
        </p:txBody>
      </p:sp>
      <p:sp>
        <p:nvSpPr>
          <p:cNvPr id="3" name="Text Placeholder 2"/>
          <p:cNvSpPr>
            <a:spLocks noGrp="1"/>
          </p:cNvSpPr>
          <p:nvPr>
            <p:ph type="body" idx="1"/>
          </p:nvPr>
        </p:nvSpPr>
        <p:spPr>
          <a:xfrm>
            <a:off x="457200" y="2665926"/>
            <a:ext cx="8229600" cy="3815179"/>
          </a:xfrm>
        </p:spPr>
        <p:txBody>
          <a:bodyPr/>
          <a:lstStyle/>
          <a:p>
            <a:pPr marL="0" indent="0">
              <a:buNone/>
            </a:pPr>
            <a:r>
              <a:rPr lang="en-US" sz="1800" dirty="0" smtClean="0"/>
              <a:t>K-meansEngine() {</a:t>
            </a:r>
            <a:endParaRPr lang="en-US" sz="1800" dirty="0"/>
          </a:p>
          <a:p>
            <a:pPr marL="0" indent="0">
              <a:buNone/>
            </a:pPr>
            <a:r>
              <a:rPr lang="en-US" sz="1800" dirty="0" smtClean="0"/>
              <a:t>//OUTPUT Point_t; INPUT Point_t;</a:t>
            </a:r>
          </a:p>
          <a:p>
            <a:pPr marL="0" indent="0">
              <a:buNone/>
            </a:pPr>
            <a:r>
              <a:rPr lang="en-US" sz="1800" dirty="0" smtClean="0"/>
              <a:t>Int closestId;</a:t>
            </a:r>
          </a:p>
          <a:p>
            <a:pPr marL="0" indent="0">
              <a:buNone/>
            </a:pPr>
            <a:r>
              <a:rPr lang="en-US" sz="1800" dirty="0" smtClean="0"/>
              <a:t>Distance_t centers[n], distances[n], closestDistance; </a:t>
            </a:r>
          </a:p>
          <a:p>
            <a:pPr marL="0" indent="0">
              <a:buNone/>
            </a:pPr>
            <a:r>
              <a:rPr lang="en-US" sz="1800" dirty="0" smtClean="0"/>
              <a:t> closestDistance = INFINITI; </a:t>
            </a:r>
          </a:p>
          <a:p>
            <a:pPr marL="0" indent="0">
              <a:buNone/>
            </a:pPr>
            <a:r>
              <a:rPr lang="en-US" sz="1800" dirty="0"/>
              <a:t> </a:t>
            </a:r>
            <a:r>
              <a:rPr lang="en-US" sz="1800" dirty="0" smtClean="0"/>
              <a:t>for (i=0; i&lt;n; i++) {</a:t>
            </a:r>
          </a:p>
          <a:p>
            <a:pPr marL="0" indent="0">
              <a:buNone/>
            </a:pPr>
            <a:r>
              <a:rPr lang="en-US" sz="1800" dirty="0"/>
              <a:t> </a:t>
            </a:r>
            <a:r>
              <a:rPr lang="en-US" sz="1800" dirty="0" smtClean="0"/>
              <a:t>   float c = center[i]; </a:t>
            </a:r>
          </a:p>
          <a:p>
            <a:pPr marL="0" indent="0">
              <a:buNone/>
            </a:pPr>
            <a:r>
              <a:rPr lang="en-US" sz="1800" dirty="0" smtClean="0"/>
              <a:t>    float d = distance (input, c);</a:t>
            </a:r>
          </a:p>
          <a:p>
            <a:pPr marL="0" indent="0">
              <a:buNone/>
            </a:pPr>
            <a:r>
              <a:rPr lang="en-US" sz="1800" dirty="0" smtClean="0"/>
              <a:t>    if (d &lt; closestDistance) closestDistance = d;</a:t>
            </a:r>
          </a:p>
          <a:p>
            <a:pPr marL="0" indent="0">
              <a:buNone/>
            </a:pPr>
            <a:r>
              <a:rPr lang="en-US" sz="1800" dirty="0" smtClean="0"/>
              <a:t>    closestId = i;} //end of for loop</a:t>
            </a:r>
          </a:p>
          <a:p>
            <a:pPr marL="0" indent="0">
              <a:buNone/>
            </a:pPr>
            <a:r>
              <a:rPr lang="en-US" sz="1800" dirty="0" smtClean="0"/>
              <a:t>  distances[closestId] += closestDistance;}</a:t>
            </a:r>
            <a:endParaRPr lang="en-US" sz="1800" dirty="0"/>
          </a:p>
        </p:txBody>
      </p:sp>
      <p:sp>
        <p:nvSpPr>
          <p:cNvPr id="4" name="Shape 245"/>
          <p:cNvSpPr/>
          <p:nvPr/>
        </p:nvSpPr>
        <p:spPr>
          <a:xfrm>
            <a:off x="4139402" y="1795575"/>
            <a:ext cx="2587199" cy="492412"/>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en-US" sz="2000" dirty="0" smtClean="0"/>
              <a:t>Engine(“k-means.c”)</a:t>
            </a:r>
            <a:endParaRPr lang="x-none" sz="2000" dirty="0"/>
          </a:p>
        </p:txBody>
      </p:sp>
      <p:cxnSp>
        <p:nvCxnSpPr>
          <p:cNvPr id="5" name="Straight Arrow Connector 4"/>
          <p:cNvCxnSpPr/>
          <p:nvPr/>
        </p:nvCxnSpPr>
        <p:spPr>
          <a:xfrm>
            <a:off x="3093603" y="2067035"/>
            <a:ext cx="1045799" cy="0"/>
          </a:xfrm>
          <a:prstGeom prst="straightConnector1">
            <a:avLst/>
          </a:prstGeom>
          <a:ln w="88900" cmpd="tri">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6726601" y="2067035"/>
            <a:ext cx="1045799" cy="0"/>
          </a:xfrm>
          <a:prstGeom prst="straightConnector1">
            <a:avLst/>
          </a:prstGeom>
          <a:ln w="88900" cmpd="tri">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282401" y="2287987"/>
            <a:ext cx="1" cy="815070"/>
          </a:xfrm>
          <a:prstGeom prst="straightConnector1">
            <a:avLst/>
          </a:prstGeom>
          <a:ln w="88900" cmpd="tri">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710901" y="3057923"/>
            <a:ext cx="1143000" cy="492412"/>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r>
              <a:rPr lang="en-US" sz="2000" dirty="0">
                <a:solidFill>
                  <a:srgbClr val="000000"/>
                </a:solidFill>
                <a:latin typeface="Arial"/>
                <a:ea typeface="Arial"/>
                <a:cs typeface="Arial"/>
              </a:rPr>
              <a:t>distance</a:t>
            </a:r>
          </a:p>
        </p:txBody>
      </p:sp>
      <p:sp>
        <p:nvSpPr>
          <p:cNvPr id="9" name="Slide Number Placeholder 8"/>
          <p:cNvSpPr>
            <a:spLocks noGrp="1"/>
          </p:cNvSpPr>
          <p:nvPr>
            <p:ph type="sldNum" sz="quarter" idx="10"/>
          </p:nvPr>
        </p:nvSpPr>
        <p:spPr/>
        <p:txBody>
          <a:bodyPr/>
          <a:lstStyle/>
          <a:p>
            <a:fld id="{8AB9F5D9-A55A-4736-91E9-19D5FD05D249}" type="slidenum">
              <a:rPr lang="en-US" smtClean="0"/>
              <a:t>94</a:t>
            </a:fld>
            <a:endParaRPr lang="en-US" dirty="0"/>
          </a:p>
        </p:txBody>
      </p:sp>
    </p:spTree>
    <p:extLst>
      <p:ext uri="{BB962C8B-B14F-4D97-AF65-F5344CB8AC3E}">
        <p14:creationId xmlns:p14="http://schemas.microsoft.com/office/powerpoint/2010/main" val="231102605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Function</a:t>
            </a:r>
            <a:endParaRPr lang="en-US" dirty="0"/>
          </a:p>
        </p:txBody>
      </p:sp>
      <p:sp>
        <p:nvSpPr>
          <p:cNvPr id="3" name="Text Placeholder 2"/>
          <p:cNvSpPr>
            <a:spLocks noGrp="1"/>
          </p:cNvSpPr>
          <p:nvPr>
            <p:ph type="body" idx="1"/>
          </p:nvPr>
        </p:nvSpPr>
        <p:spPr>
          <a:xfrm>
            <a:off x="406400" y="1676400"/>
            <a:ext cx="8229600" cy="4967700"/>
          </a:xfrm>
        </p:spPr>
        <p:txBody>
          <a:bodyPr/>
          <a:lstStyle/>
          <a:p>
            <a:pPr marL="0" indent="0">
              <a:buNone/>
            </a:pPr>
            <a:r>
              <a:rPr lang="en-US" sz="1800" dirty="0" smtClean="0"/>
              <a:t>Point_t distance(Point_t p1, Point_t p2) </a:t>
            </a:r>
            <a:r>
              <a:rPr lang="en-US" sz="1800" dirty="0"/>
              <a:t>{</a:t>
            </a:r>
          </a:p>
          <a:p>
            <a:pPr marL="0" indent="0">
              <a:buNone/>
            </a:pPr>
            <a:r>
              <a:rPr lang="en-US" sz="1800" dirty="0"/>
              <a:t>    output = </a:t>
            </a:r>
            <a:r>
              <a:rPr lang="en-US" sz="1800" dirty="0" smtClean="0"/>
              <a:t>sqrt(sqr(p1.x-p2.x</a:t>
            </a:r>
            <a:r>
              <a:rPr lang="en-US" sz="1800" dirty="0"/>
              <a:t>), </a:t>
            </a:r>
            <a:r>
              <a:rPr lang="en-US" sz="1800" dirty="0" smtClean="0"/>
              <a:t>sqr(p1.y</a:t>
            </a:r>
            <a:r>
              <a:rPr lang="en-US" sz="1800" dirty="0"/>
              <a:t>-</a:t>
            </a:r>
            <a:r>
              <a:rPr lang="en-US" sz="1800" dirty="0" smtClean="0"/>
              <a:t> p2.y</a:t>
            </a:r>
            <a:r>
              <a:rPr lang="en-US" sz="1800" dirty="0"/>
              <a:t>), </a:t>
            </a:r>
            <a:r>
              <a:rPr lang="en-US" sz="1800" dirty="0" smtClean="0"/>
              <a:t>sqr(p1.z-p2.z</a:t>
            </a:r>
            <a:r>
              <a:rPr lang="en-US" sz="1800" dirty="0"/>
              <a:t>))</a:t>
            </a:r>
          </a:p>
          <a:p>
            <a:pPr marL="0" indent="0">
              <a:buNone/>
            </a:pPr>
            <a:r>
              <a:rPr lang="en-US" sz="1800" dirty="0"/>
              <a:t>}</a:t>
            </a:r>
          </a:p>
        </p:txBody>
      </p:sp>
      <p:sp>
        <p:nvSpPr>
          <p:cNvPr id="4" name="Slide Number Placeholder 3"/>
          <p:cNvSpPr>
            <a:spLocks noGrp="1"/>
          </p:cNvSpPr>
          <p:nvPr>
            <p:ph type="sldNum" sz="quarter" idx="10"/>
          </p:nvPr>
        </p:nvSpPr>
        <p:spPr/>
        <p:txBody>
          <a:bodyPr/>
          <a:lstStyle/>
          <a:p>
            <a:fld id="{8AB9F5D9-A55A-4736-91E9-19D5FD05D249}" type="slidenum">
              <a:rPr lang="en-US" smtClean="0"/>
              <a:t>95</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658592" y="3551912"/>
                <a:ext cx="7882158" cy="8781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𝐷𝑖𝑠𝑡𝑎𝑛𝑐𝑒</m:t>
                      </m:r>
                      <m:r>
                        <a:rPr lang="en-US" sz="2400" b="0" i="1" smtClean="0">
                          <a:latin typeface="Cambria Math" panose="02040503050406030204" pitchFamily="18" charset="0"/>
                        </a:rPr>
                        <m:t> = </m:t>
                      </m:r>
                      <m:rad>
                        <m:radPr>
                          <m:degHide m:val="on"/>
                          <m:ctrlPr>
                            <a:rPr lang="en-US" sz="2400" b="0" i="1" smtClean="0">
                              <a:latin typeface="Cambria Math" panose="02040503050406030204" pitchFamily="18" charset="0"/>
                            </a:rPr>
                          </m:ctrlPr>
                        </m:radPr>
                        <m:deg/>
                        <m:e>
                          <m:sSup>
                            <m:sSupPr>
                              <m:ctrlPr>
                                <a:rPr lang="en-US" sz="2400" b="0" i="1" smtClean="0">
                                  <a:latin typeface="Cambria Math" panose="02040503050406030204" pitchFamily="18" charset="0"/>
                                </a:rPr>
                              </m:ctrlPr>
                            </m:sSupPr>
                            <m:e>
                              <m:r>
                                <a:rPr lang="en-US" sz="2400" i="1">
                                  <a:latin typeface="Cambria Math" panose="02040503050406030204" pitchFamily="18" charset="0"/>
                                </a:rPr>
                                <m:t>(</m:t>
                              </m:r>
                              <m:r>
                                <a:rPr lang="en-US" sz="2400" i="1">
                                  <a:latin typeface="Cambria Math" panose="02040503050406030204" pitchFamily="18" charset="0"/>
                                </a:rPr>
                                <m:t>𝑝</m:t>
                              </m:r>
                              <m:r>
                                <a:rPr lang="en-US" sz="2400" i="1">
                                  <a:latin typeface="Cambria Math" panose="02040503050406030204" pitchFamily="18" charset="0"/>
                                </a:rPr>
                                <m:t>1</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𝑝</m:t>
                              </m:r>
                              <m:r>
                                <a:rPr lang="en-US" sz="2400" i="1">
                                  <a:latin typeface="Cambria Math" panose="02040503050406030204" pitchFamily="18" charset="0"/>
                                </a:rPr>
                                <m:t>2</m:t>
                              </m:r>
                              <m:r>
                                <a:rPr lang="en-US" sz="2400" i="1">
                                  <a:latin typeface="Cambria Math" panose="02040503050406030204" pitchFamily="18" charset="0"/>
                                </a:rPr>
                                <m:t>𝑥</m:t>
                              </m:r>
                              <m:r>
                                <a:rPr lang="en-US" sz="2400" i="1">
                                  <a:latin typeface="Cambria Math" panose="02040503050406030204" pitchFamily="18" charset="0"/>
                                </a:rPr>
                                <m:t>)</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m:t>
                              </m:r>
                              <m:r>
                                <a:rPr lang="en-US" sz="2400" i="1">
                                  <a:latin typeface="Cambria Math" panose="02040503050406030204" pitchFamily="18" charset="0"/>
                                </a:rPr>
                                <m:t>𝑝</m:t>
                              </m:r>
                              <m:r>
                                <a:rPr lang="en-US" sz="2400" i="1">
                                  <a:latin typeface="Cambria Math" panose="02040503050406030204" pitchFamily="18" charset="0"/>
                                </a:rPr>
                                <m:t>1</m:t>
                              </m:r>
                              <m:r>
                                <a:rPr lang="en-US" sz="2400" b="0" i="1" smtClean="0">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𝑝</m:t>
                              </m:r>
                              <m:r>
                                <a:rPr lang="en-US" sz="2400" i="1">
                                  <a:latin typeface="Cambria Math" panose="02040503050406030204" pitchFamily="18" charset="0"/>
                                </a:rPr>
                                <m:t>2</m:t>
                              </m:r>
                              <m:r>
                                <a:rPr lang="en-US" sz="2400" b="0" i="1" smtClean="0">
                                  <a:latin typeface="Cambria Math" panose="02040503050406030204" pitchFamily="18" charset="0"/>
                                </a:rPr>
                                <m:t>𝑦</m:t>
                              </m:r>
                              <m:r>
                                <a:rPr lang="en-US" sz="2400" i="1">
                                  <a:latin typeface="Cambria Math" panose="02040503050406030204" pitchFamily="18" charset="0"/>
                                </a:rPr>
                                <m:t>)</m:t>
                              </m:r>
                            </m:e>
                            <m:sup>
                              <m:r>
                                <a:rPr lang="en-US" sz="2400" i="1">
                                  <a:latin typeface="Cambria Math" panose="02040503050406030204" pitchFamily="18" charset="0"/>
                                </a:rPr>
                                <m:t>2</m:t>
                              </m:r>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m:t>
                              </m:r>
                              <m:r>
                                <a:rPr lang="en-US" sz="2400" i="1">
                                  <a:latin typeface="Cambria Math" panose="02040503050406030204" pitchFamily="18" charset="0"/>
                                </a:rPr>
                                <m:t>𝑝</m:t>
                              </m:r>
                              <m:r>
                                <a:rPr lang="en-US" sz="2400" i="1">
                                  <a:latin typeface="Cambria Math" panose="02040503050406030204" pitchFamily="18" charset="0"/>
                                </a:rPr>
                                <m:t>1</m:t>
                              </m:r>
                              <m:r>
                                <a:rPr lang="en-US" sz="2400" b="0" i="1" smtClean="0">
                                  <a:latin typeface="Cambria Math" panose="02040503050406030204" pitchFamily="18" charset="0"/>
                                </a:rPr>
                                <m:t>𝑧</m:t>
                              </m:r>
                              <m:r>
                                <a:rPr lang="en-US" sz="2400" i="1">
                                  <a:latin typeface="Cambria Math" panose="02040503050406030204" pitchFamily="18" charset="0"/>
                                </a:rPr>
                                <m:t>−</m:t>
                              </m:r>
                              <m:r>
                                <a:rPr lang="en-US" sz="2400" i="1">
                                  <a:latin typeface="Cambria Math" panose="02040503050406030204" pitchFamily="18" charset="0"/>
                                </a:rPr>
                                <m:t>𝑝</m:t>
                              </m:r>
                              <m:r>
                                <a:rPr lang="en-US" sz="2400" i="1">
                                  <a:latin typeface="Cambria Math" panose="02040503050406030204" pitchFamily="18" charset="0"/>
                                </a:rPr>
                                <m:t>2</m:t>
                              </m:r>
                              <m:r>
                                <a:rPr lang="en-US" sz="2400" b="0" i="1" smtClean="0">
                                  <a:latin typeface="Cambria Math" panose="02040503050406030204" pitchFamily="18" charset="0"/>
                                </a:rPr>
                                <m:t>𝑧</m:t>
                              </m:r>
                              <m:r>
                                <a:rPr lang="en-US" sz="2400" i="1">
                                  <a:latin typeface="Cambria Math" panose="02040503050406030204" pitchFamily="18" charset="0"/>
                                </a:rPr>
                                <m:t>)</m:t>
                              </m:r>
                            </m:e>
                            <m:sup>
                              <m:r>
                                <a:rPr lang="en-US" sz="2400" i="1">
                                  <a:latin typeface="Cambria Math" panose="02040503050406030204" pitchFamily="18" charset="0"/>
                                </a:rPr>
                                <m:t>2</m:t>
                              </m:r>
                            </m:sup>
                          </m:sSup>
                        </m:e>
                      </m:rad>
                    </m:oMath>
                  </m:oMathPara>
                </a14:m>
                <a:endParaRPr lang="en-US" sz="2400" b="0" dirty="0" smtClean="0"/>
              </a:p>
              <a:p>
                <a:endParaRPr lang="en-US" dirty="0" smtClean="0"/>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58592" y="3551912"/>
                <a:ext cx="7882158" cy="878126"/>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4390759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Offload Maker </a:t>
            </a:r>
            <a:r>
              <a:rPr lang="en-US" dirty="0"/>
              <a:t>O</a:t>
            </a:r>
            <a:r>
              <a:rPr lang="en-US" dirty="0" smtClean="0"/>
              <a:t>peration</a:t>
            </a:r>
            <a:endParaRPr lang="en-US" dirty="0"/>
          </a:p>
        </p:txBody>
      </p:sp>
      <p:sp>
        <p:nvSpPr>
          <p:cNvPr id="3" name="Text Placeholder 2"/>
          <p:cNvSpPr>
            <a:spLocks noGrp="1"/>
          </p:cNvSpPr>
          <p:nvPr>
            <p:ph type="body" idx="1"/>
          </p:nvPr>
        </p:nvSpPr>
        <p:spPr/>
        <p:txBody>
          <a:bodyPr/>
          <a:lstStyle/>
          <a:p>
            <a:r>
              <a:rPr lang="en-US" dirty="0" smtClean="0"/>
              <a:t>Objective: If there are enough Heavy operations in a CDFG sub-graph outline it (outlining is a compiler technique)</a:t>
            </a:r>
          </a:p>
          <a:p>
            <a:pPr lvl="1"/>
            <a:r>
              <a:rPr lang="en-US" dirty="0" smtClean="0"/>
              <a:t>Memory operations</a:t>
            </a:r>
          </a:p>
          <a:p>
            <a:pPr lvl="1"/>
            <a:r>
              <a:rPr lang="en-US" dirty="0" smtClean="0"/>
              <a:t>Floating point operations</a:t>
            </a:r>
            <a:endParaRPr lang="en-US" dirty="0"/>
          </a:p>
          <a:p>
            <a:r>
              <a:rPr lang="en-US" dirty="0" smtClean="0"/>
              <a:t>Make a new offloaded engine</a:t>
            </a:r>
          </a:p>
          <a:p>
            <a:pPr lvl="1"/>
            <a:r>
              <a:rPr lang="en-US" dirty="0" smtClean="0"/>
              <a:t>The input/output are the packed input/output arguments of outlined function</a:t>
            </a:r>
          </a:p>
          <a:p>
            <a:pPr lvl="1"/>
            <a:r>
              <a:rPr lang="en-US" dirty="0" smtClean="0"/>
              <a:t>The offloaded interfaces are the set of offloaded interfaces in the outlined code</a:t>
            </a:r>
            <a:endParaRPr lang="en-US" dirty="0"/>
          </a:p>
        </p:txBody>
      </p:sp>
      <p:sp>
        <p:nvSpPr>
          <p:cNvPr id="4" name="Slide Number Placeholder 3"/>
          <p:cNvSpPr>
            <a:spLocks noGrp="1"/>
          </p:cNvSpPr>
          <p:nvPr>
            <p:ph type="sldNum" sz="quarter" idx="10"/>
          </p:nvPr>
        </p:nvSpPr>
        <p:spPr/>
        <p:txBody>
          <a:bodyPr/>
          <a:lstStyle/>
          <a:p>
            <a:fld id="{8AB9F5D9-A55A-4736-91E9-19D5FD05D249}" type="slidenum">
              <a:rPr lang="en-US" smtClean="0"/>
              <a:t>96</a:t>
            </a:fld>
            <a:endParaRPr lang="en-US" dirty="0"/>
          </a:p>
        </p:txBody>
      </p:sp>
    </p:spTree>
    <p:extLst>
      <p:ext uri="{BB962C8B-B14F-4D97-AF65-F5344CB8AC3E}">
        <p14:creationId xmlns:p14="http://schemas.microsoft.com/office/powerpoint/2010/main" val="312243951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152400" y="51311"/>
            <a:ext cx="8686800" cy="738633"/>
          </a:xfrm>
          <a:prstGeom prst="rect">
            <a:avLst/>
          </a:prstGeom>
        </p:spPr>
        <p:txBody>
          <a:bodyPr wrap="square" lIns="91425" tIns="91425" rIns="91425" bIns="91425" anchor="b" anchorCtr="0">
            <a:spAutoFit/>
          </a:bodyPr>
          <a:lstStyle/>
          <a:p>
            <a:pPr lvl="0" rtl="0">
              <a:buNone/>
            </a:pPr>
            <a:r>
              <a:rPr lang="en-US" dirty="0" smtClean="0"/>
              <a:t>K-means Original </a:t>
            </a:r>
            <a:r>
              <a:rPr lang="en-US" dirty="0"/>
              <a:t>E</a:t>
            </a:r>
            <a:r>
              <a:rPr lang="en-US" dirty="0" smtClean="0"/>
              <a:t>ngine</a:t>
            </a:r>
            <a:endParaRPr lang="x-none" dirty="0"/>
          </a:p>
        </p:txBody>
      </p:sp>
      <p:sp>
        <p:nvSpPr>
          <p:cNvPr id="50" name="Shape 245"/>
          <p:cNvSpPr/>
          <p:nvPr/>
        </p:nvSpPr>
        <p:spPr>
          <a:xfrm>
            <a:off x="2874599" y="2209800"/>
            <a:ext cx="2587199" cy="492412"/>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en-US" sz="2000" dirty="0" smtClean="0"/>
              <a:t>Engine(“k-means.c”)</a:t>
            </a:r>
            <a:endParaRPr lang="x-none" sz="2000" dirty="0"/>
          </a:p>
        </p:txBody>
      </p:sp>
      <p:cxnSp>
        <p:nvCxnSpPr>
          <p:cNvPr id="52" name="Straight Arrow Connector 51"/>
          <p:cNvCxnSpPr/>
          <p:nvPr/>
        </p:nvCxnSpPr>
        <p:spPr>
          <a:xfrm>
            <a:off x="1828800" y="2481260"/>
            <a:ext cx="1045799" cy="0"/>
          </a:xfrm>
          <a:prstGeom prst="straightConnector1">
            <a:avLst/>
          </a:prstGeom>
          <a:ln w="88900" cmpd="tri">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461798" y="2481260"/>
            <a:ext cx="1045799" cy="0"/>
          </a:xfrm>
          <a:prstGeom prst="straightConnector1">
            <a:avLst/>
          </a:prstGeom>
          <a:ln w="88900" cmpd="tri">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669269" y="3523856"/>
            <a:ext cx="990600" cy="7191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distance</a:t>
            </a:r>
            <a:endParaRPr lang="en-US" dirty="0">
              <a:solidFill>
                <a:schemeClr val="tx1"/>
              </a:solidFill>
            </a:endParaRPr>
          </a:p>
        </p:txBody>
      </p:sp>
      <p:cxnSp>
        <p:nvCxnSpPr>
          <p:cNvPr id="15" name="Straight Arrow Connector 14"/>
          <p:cNvCxnSpPr/>
          <p:nvPr/>
        </p:nvCxnSpPr>
        <p:spPr>
          <a:xfrm flipV="1">
            <a:off x="4164569" y="2702212"/>
            <a:ext cx="1" cy="815070"/>
          </a:xfrm>
          <a:prstGeom prst="straightConnector1">
            <a:avLst/>
          </a:prstGeom>
          <a:ln w="88900" cmpd="tri">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1500" y="4876800"/>
            <a:ext cx="7848600"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t>Distance: </a:t>
            </a:r>
          </a:p>
          <a:p>
            <a:pPr lvl="2"/>
            <a:r>
              <a:rPr lang="en-US" sz="1800" dirty="0" smtClean="0"/>
              <a:t>	Request side is two ThreeDimFloat  </a:t>
            </a:r>
          </a:p>
          <a:p>
            <a:r>
              <a:rPr lang="en-US" sz="1800" dirty="0" smtClean="0"/>
              <a:t>	Reply side is on ThreeDimFloat</a:t>
            </a:r>
          </a:p>
          <a:p>
            <a:r>
              <a:rPr lang="en-US" sz="1800" dirty="0" smtClean="0"/>
              <a:t>	Output = sqrt(sqr(in1.x-in2.x), sqr(in1.y-in2.y), sqr(in1.z-in2.z))</a:t>
            </a:r>
            <a:endParaRPr lang="en-US" sz="1800" dirty="0"/>
          </a:p>
        </p:txBody>
      </p:sp>
      <p:sp>
        <p:nvSpPr>
          <p:cNvPr id="2" name="Slide Number Placeholder 1"/>
          <p:cNvSpPr>
            <a:spLocks noGrp="1"/>
          </p:cNvSpPr>
          <p:nvPr>
            <p:ph type="sldNum" sz="quarter" idx="10"/>
          </p:nvPr>
        </p:nvSpPr>
        <p:spPr/>
        <p:txBody>
          <a:bodyPr/>
          <a:lstStyle/>
          <a:p>
            <a:fld id="{8AB9F5D9-A55A-4736-91E9-19D5FD05D249}" type="slidenum">
              <a:rPr lang="en-US" smtClean="0"/>
              <a:t>97</a:t>
            </a:fld>
            <a:endParaRPr lang="en-US" dirty="0"/>
          </a:p>
        </p:txBody>
      </p:sp>
    </p:spTree>
    <p:extLst>
      <p:ext uri="{BB962C8B-B14F-4D97-AF65-F5344CB8AC3E}">
        <p14:creationId xmlns:p14="http://schemas.microsoft.com/office/powerpoint/2010/main" val="1782329335"/>
      </p:ext>
    </p:extLst>
  </p:cSld>
  <p:clrMapOvr>
    <a:masterClrMapping/>
  </p:clrMapOvr>
  <p:transition spd="slow">
    <p:cu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Intra Engine </a:t>
            </a:r>
            <a:r>
              <a:rPr lang="en-US" dirty="0"/>
              <a:t>P</a:t>
            </a:r>
            <a:r>
              <a:rPr lang="en-US" dirty="0" smtClean="0"/>
              <a:t>arallelization </a:t>
            </a:r>
            <a:r>
              <a:rPr lang="en-US" dirty="0"/>
              <a:t>P</a:t>
            </a:r>
            <a:r>
              <a:rPr lang="en-US" dirty="0" smtClean="0"/>
              <a:t>atterns</a:t>
            </a:r>
            <a:endParaRPr lang="en-US" dirty="0"/>
          </a:p>
        </p:txBody>
      </p:sp>
      <p:sp>
        <p:nvSpPr>
          <p:cNvPr id="4" name="Shape 272"/>
          <p:cNvSpPr/>
          <p:nvPr/>
        </p:nvSpPr>
        <p:spPr>
          <a:xfrm>
            <a:off x="3043900" y="1962900"/>
            <a:ext cx="2747300" cy="780300"/>
          </a:xfrm>
          <a:prstGeom prst="rect">
            <a:avLst/>
          </a:prstGeom>
          <a:solidFill>
            <a:schemeClr val="lt2"/>
          </a:solidFill>
          <a:ln w="19050" cap="flat">
            <a:solidFill>
              <a:schemeClr val="dk2"/>
            </a:solidFill>
            <a:prstDash val="solid"/>
            <a:round/>
            <a:headEnd type="none" w="med" len="med"/>
            <a:tailEnd type="none" w="med" len="med"/>
          </a:ln>
        </p:spPr>
        <p:txBody>
          <a:bodyPr wrap="square" lIns="91425" tIns="91425" rIns="91425" bIns="91425" anchor="ctr" anchorCtr="0">
            <a:spAutoFit/>
          </a:bodyPr>
          <a:lstStyle/>
          <a:p>
            <a:endParaRPr dirty="0"/>
          </a:p>
        </p:txBody>
      </p:sp>
      <p:cxnSp>
        <p:nvCxnSpPr>
          <p:cNvPr id="6" name="Shape 274"/>
          <p:cNvCxnSpPr>
            <a:endCxn id="4" idx="1"/>
          </p:cNvCxnSpPr>
          <p:nvPr/>
        </p:nvCxnSpPr>
        <p:spPr>
          <a:xfrm flipV="1">
            <a:off x="2263599" y="2353050"/>
            <a:ext cx="780301" cy="20400"/>
          </a:xfrm>
          <a:prstGeom prst="straightConnector1">
            <a:avLst/>
          </a:prstGeom>
          <a:noFill/>
          <a:ln w="38100" cap="flat">
            <a:solidFill>
              <a:schemeClr val="dk2"/>
            </a:solidFill>
            <a:prstDash val="solid"/>
            <a:round/>
            <a:headEnd type="none" w="lg" len="lg"/>
            <a:tailEnd type="triangle" w="lg" len="lg"/>
          </a:ln>
        </p:spPr>
      </p:cxnSp>
      <p:cxnSp>
        <p:nvCxnSpPr>
          <p:cNvPr id="7" name="Shape 275"/>
          <p:cNvCxnSpPr>
            <a:stCxn id="4" idx="3"/>
          </p:cNvCxnSpPr>
          <p:nvPr/>
        </p:nvCxnSpPr>
        <p:spPr>
          <a:xfrm>
            <a:off x="5791200" y="2353050"/>
            <a:ext cx="609600" cy="0"/>
          </a:xfrm>
          <a:prstGeom prst="straightConnector1">
            <a:avLst/>
          </a:prstGeom>
          <a:noFill/>
          <a:ln w="38100" cap="flat">
            <a:solidFill>
              <a:schemeClr val="dk2"/>
            </a:solidFill>
            <a:prstDash val="solid"/>
            <a:round/>
            <a:headEnd type="none" w="lg" len="lg"/>
            <a:tailEnd type="triangle" w="lg" len="lg"/>
          </a:ln>
        </p:spPr>
      </p:cxnSp>
      <p:sp>
        <p:nvSpPr>
          <p:cNvPr id="25" name="Rectangle 24"/>
          <p:cNvSpPr/>
          <p:nvPr/>
        </p:nvSpPr>
        <p:spPr>
          <a:xfrm>
            <a:off x="5029200" y="2039100"/>
            <a:ext cx="76200" cy="6279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4343400" y="2039100"/>
            <a:ext cx="76200" cy="6279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3657600" y="2039100"/>
            <a:ext cx="76200" cy="6279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hape 272"/>
          <p:cNvSpPr/>
          <p:nvPr/>
        </p:nvSpPr>
        <p:spPr>
          <a:xfrm>
            <a:off x="3066301" y="4285752"/>
            <a:ext cx="2747300" cy="780300"/>
          </a:xfrm>
          <a:prstGeom prst="rect">
            <a:avLst/>
          </a:prstGeom>
          <a:solidFill>
            <a:schemeClr val="lt2"/>
          </a:solidFill>
          <a:ln w="19050" cap="flat">
            <a:solidFill>
              <a:schemeClr val="dk2"/>
            </a:solidFill>
            <a:prstDash val="solid"/>
            <a:round/>
            <a:headEnd type="none" w="med" len="med"/>
            <a:tailEnd type="none" w="med" len="med"/>
          </a:ln>
        </p:spPr>
        <p:txBody>
          <a:bodyPr wrap="square" lIns="91425" tIns="91425" rIns="91425" bIns="91425" anchor="ctr" anchorCtr="0">
            <a:spAutoFit/>
          </a:bodyPr>
          <a:lstStyle/>
          <a:p>
            <a:endParaRPr dirty="0"/>
          </a:p>
        </p:txBody>
      </p:sp>
      <p:cxnSp>
        <p:nvCxnSpPr>
          <p:cNvPr id="29" name="Shape 274"/>
          <p:cNvCxnSpPr>
            <a:endCxn id="28" idx="1"/>
          </p:cNvCxnSpPr>
          <p:nvPr/>
        </p:nvCxnSpPr>
        <p:spPr>
          <a:xfrm flipV="1">
            <a:off x="2286000" y="4675902"/>
            <a:ext cx="780301" cy="20400"/>
          </a:xfrm>
          <a:prstGeom prst="straightConnector1">
            <a:avLst/>
          </a:prstGeom>
          <a:noFill/>
          <a:ln w="38100" cap="flat">
            <a:solidFill>
              <a:schemeClr val="dk2"/>
            </a:solidFill>
            <a:prstDash val="solid"/>
            <a:round/>
            <a:headEnd type="none" w="lg" len="lg"/>
            <a:tailEnd type="triangle" w="lg" len="lg"/>
          </a:ln>
        </p:spPr>
      </p:cxnSp>
      <p:cxnSp>
        <p:nvCxnSpPr>
          <p:cNvPr id="30" name="Shape 275"/>
          <p:cNvCxnSpPr>
            <a:stCxn id="28" idx="3"/>
          </p:cNvCxnSpPr>
          <p:nvPr/>
        </p:nvCxnSpPr>
        <p:spPr>
          <a:xfrm>
            <a:off x="5813601" y="4675902"/>
            <a:ext cx="609600" cy="0"/>
          </a:xfrm>
          <a:prstGeom prst="straightConnector1">
            <a:avLst/>
          </a:prstGeom>
          <a:noFill/>
          <a:ln w="38100" cap="flat">
            <a:solidFill>
              <a:schemeClr val="dk2"/>
            </a:solidFill>
            <a:prstDash val="solid"/>
            <a:round/>
            <a:headEnd type="none" w="lg" len="lg"/>
            <a:tailEnd type="triangle" w="lg" len="lg"/>
          </a:ln>
        </p:spPr>
      </p:cxnSp>
      <p:sp>
        <p:nvSpPr>
          <p:cNvPr id="34" name="Shape 654"/>
          <p:cNvSpPr/>
          <p:nvPr/>
        </p:nvSpPr>
        <p:spPr>
          <a:xfrm>
            <a:off x="3886200" y="5505772"/>
            <a:ext cx="984642" cy="514028"/>
          </a:xfrm>
          <a:prstGeom prst="roundRect">
            <a:avLst>
              <a:gd name="adj" fmla="val 16667"/>
            </a:avLst>
          </a:prstGeom>
          <a:solidFill>
            <a:srgbClr val="38761D"/>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cxnSp>
        <p:nvCxnSpPr>
          <p:cNvPr id="35" name="Shape 655"/>
          <p:cNvCxnSpPr/>
          <p:nvPr/>
        </p:nvCxnSpPr>
        <p:spPr>
          <a:xfrm>
            <a:off x="4378521" y="5066052"/>
            <a:ext cx="0" cy="439719"/>
          </a:xfrm>
          <a:prstGeom prst="straightConnector1">
            <a:avLst/>
          </a:prstGeom>
          <a:noFill/>
          <a:ln w="38100" cap="flat">
            <a:solidFill>
              <a:schemeClr val="dk2"/>
            </a:solidFill>
            <a:prstDash val="solid"/>
            <a:round/>
            <a:headEnd type="triangle" w="lg" len="lg"/>
            <a:tailEnd type="triangle" w="lg" len="lg"/>
          </a:ln>
        </p:spPr>
      </p:cxnSp>
      <p:sp>
        <p:nvSpPr>
          <p:cNvPr id="36" name="Shape 689"/>
          <p:cNvSpPr/>
          <p:nvPr/>
        </p:nvSpPr>
        <p:spPr>
          <a:xfrm>
            <a:off x="3771675" y="4353327"/>
            <a:ext cx="266925" cy="636525"/>
          </a:xfrm>
          <a:custGeom>
            <a:avLst/>
            <a:gdLst/>
            <a:ahLst/>
            <a:cxnLst/>
            <a:rect l="0" t="0" r="0" b="0"/>
            <a:pathLst>
              <a:path w="10677" h="25461" extrusionOk="0">
                <a:moveTo>
                  <a:pt x="6092" y="0"/>
                </a:moveTo>
                <a:cubicBezTo>
                  <a:pt x="5133" y="1779"/>
                  <a:pt x="-342" y="8076"/>
                  <a:pt x="342" y="10677"/>
                </a:cubicBezTo>
                <a:cubicBezTo>
                  <a:pt x="1026" y="13277"/>
                  <a:pt x="9239" y="13141"/>
                  <a:pt x="10198" y="15605"/>
                </a:cubicBezTo>
                <a:cubicBezTo>
                  <a:pt x="11156" y="18069"/>
                  <a:pt x="6776" y="23818"/>
                  <a:pt x="6092" y="25461"/>
                </a:cubicBezTo>
              </a:path>
            </a:pathLst>
          </a:custGeom>
          <a:noFill/>
          <a:ln w="19050" cap="flat">
            <a:solidFill>
              <a:schemeClr val="dk2"/>
            </a:solidFill>
            <a:prstDash val="solid"/>
            <a:round/>
            <a:headEnd type="none" w="lg" len="lg"/>
            <a:tailEnd type="none" w="lg" len="lg"/>
          </a:ln>
        </p:spPr>
      </p:sp>
      <p:sp>
        <p:nvSpPr>
          <p:cNvPr id="37" name="Shape 689"/>
          <p:cNvSpPr/>
          <p:nvPr/>
        </p:nvSpPr>
        <p:spPr>
          <a:xfrm>
            <a:off x="4228875" y="4353327"/>
            <a:ext cx="266925" cy="636525"/>
          </a:xfrm>
          <a:custGeom>
            <a:avLst/>
            <a:gdLst/>
            <a:ahLst/>
            <a:cxnLst/>
            <a:rect l="0" t="0" r="0" b="0"/>
            <a:pathLst>
              <a:path w="10677" h="25461" extrusionOk="0">
                <a:moveTo>
                  <a:pt x="6092" y="0"/>
                </a:moveTo>
                <a:cubicBezTo>
                  <a:pt x="5133" y="1779"/>
                  <a:pt x="-342" y="8076"/>
                  <a:pt x="342" y="10677"/>
                </a:cubicBezTo>
                <a:cubicBezTo>
                  <a:pt x="1026" y="13277"/>
                  <a:pt x="9239" y="13141"/>
                  <a:pt x="10198" y="15605"/>
                </a:cubicBezTo>
                <a:cubicBezTo>
                  <a:pt x="11156" y="18069"/>
                  <a:pt x="6776" y="23818"/>
                  <a:pt x="6092" y="25461"/>
                </a:cubicBezTo>
              </a:path>
            </a:pathLst>
          </a:custGeom>
          <a:noFill/>
          <a:ln w="19050" cap="flat">
            <a:solidFill>
              <a:schemeClr val="dk2"/>
            </a:solidFill>
            <a:prstDash val="solid"/>
            <a:round/>
            <a:headEnd type="none" w="lg" len="lg"/>
            <a:tailEnd type="none" w="lg" len="lg"/>
          </a:ln>
        </p:spPr>
      </p:sp>
      <p:sp>
        <p:nvSpPr>
          <p:cNvPr id="38" name="Shape 689"/>
          <p:cNvSpPr/>
          <p:nvPr/>
        </p:nvSpPr>
        <p:spPr>
          <a:xfrm>
            <a:off x="4686075" y="4353327"/>
            <a:ext cx="266925" cy="636525"/>
          </a:xfrm>
          <a:custGeom>
            <a:avLst/>
            <a:gdLst/>
            <a:ahLst/>
            <a:cxnLst/>
            <a:rect l="0" t="0" r="0" b="0"/>
            <a:pathLst>
              <a:path w="10677" h="25461" extrusionOk="0">
                <a:moveTo>
                  <a:pt x="6092" y="0"/>
                </a:moveTo>
                <a:cubicBezTo>
                  <a:pt x="5133" y="1779"/>
                  <a:pt x="-342" y="8076"/>
                  <a:pt x="342" y="10677"/>
                </a:cubicBezTo>
                <a:cubicBezTo>
                  <a:pt x="1026" y="13277"/>
                  <a:pt x="9239" y="13141"/>
                  <a:pt x="10198" y="15605"/>
                </a:cubicBezTo>
                <a:cubicBezTo>
                  <a:pt x="11156" y="18069"/>
                  <a:pt x="6776" y="23818"/>
                  <a:pt x="6092" y="25461"/>
                </a:cubicBezTo>
              </a:path>
            </a:pathLst>
          </a:custGeom>
          <a:noFill/>
          <a:ln w="19050" cap="flat">
            <a:solidFill>
              <a:schemeClr val="dk2"/>
            </a:solidFill>
            <a:prstDash val="solid"/>
            <a:round/>
            <a:headEnd type="none" w="lg" len="lg"/>
            <a:tailEnd type="none" w="lg" len="lg"/>
          </a:ln>
        </p:spPr>
      </p:sp>
      <p:sp>
        <p:nvSpPr>
          <p:cNvPr id="41" name="Shape 654"/>
          <p:cNvSpPr/>
          <p:nvPr/>
        </p:nvSpPr>
        <p:spPr>
          <a:xfrm>
            <a:off x="3892158" y="3182920"/>
            <a:ext cx="984642" cy="514028"/>
          </a:xfrm>
          <a:prstGeom prst="roundRect">
            <a:avLst>
              <a:gd name="adj" fmla="val 16667"/>
            </a:avLst>
          </a:prstGeom>
          <a:solidFill>
            <a:srgbClr val="38761D"/>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cxnSp>
        <p:nvCxnSpPr>
          <p:cNvPr id="42" name="Shape 655"/>
          <p:cNvCxnSpPr/>
          <p:nvPr/>
        </p:nvCxnSpPr>
        <p:spPr>
          <a:xfrm>
            <a:off x="4384479" y="2743200"/>
            <a:ext cx="0" cy="439719"/>
          </a:xfrm>
          <a:prstGeom prst="straightConnector1">
            <a:avLst/>
          </a:prstGeom>
          <a:noFill/>
          <a:ln w="38100" cap="flat">
            <a:solidFill>
              <a:schemeClr val="dk2"/>
            </a:solidFill>
            <a:prstDash val="solid"/>
            <a:round/>
            <a:headEnd type="triangle" w="lg" len="lg"/>
            <a:tailEnd type="triangle" w="lg" len="lg"/>
          </a:ln>
        </p:spPr>
      </p:cxnSp>
      <p:sp>
        <p:nvSpPr>
          <p:cNvPr id="19" name="Shape 288"/>
          <p:cNvSpPr/>
          <p:nvPr/>
        </p:nvSpPr>
        <p:spPr>
          <a:xfrm>
            <a:off x="3279300" y="223320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20" name="Shape 288"/>
          <p:cNvSpPr/>
          <p:nvPr/>
        </p:nvSpPr>
        <p:spPr>
          <a:xfrm>
            <a:off x="3943233" y="223320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21" name="Shape 288"/>
          <p:cNvSpPr/>
          <p:nvPr/>
        </p:nvSpPr>
        <p:spPr>
          <a:xfrm>
            <a:off x="4648200" y="220980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22" name="Shape 288"/>
          <p:cNvSpPr/>
          <p:nvPr/>
        </p:nvSpPr>
        <p:spPr>
          <a:xfrm>
            <a:off x="5260500" y="223320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23" name="Shape 288"/>
          <p:cNvSpPr/>
          <p:nvPr/>
        </p:nvSpPr>
        <p:spPr>
          <a:xfrm>
            <a:off x="3507900" y="436680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24" name="Shape 288"/>
          <p:cNvSpPr/>
          <p:nvPr/>
        </p:nvSpPr>
        <p:spPr>
          <a:xfrm>
            <a:off x="3965100" y="436680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31" name="Shape 288"/>
          <p:cNvSpPr/>
          <p:nvPr/>
        </p:nvSpPr>
        <p:spPr>
          <a:xfrm>
            <a:off x="4422300" y="436680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3" name="TextBox 2"/>
          <p:cNvSpPr txBox="1"/>
          <p:nvPr/>
        </p:nvSpPr>
        <p:spPr>
          <a:xfrm>
            <a:off x="6781800" y="2039100"/>
            <a:ext cx="1752600" cy="400110"/>
          </a:xfrm>
          <a:prstGeom prst="rect">
            <a:avLst/>
          </a:prstGeom>
          <a:noFill/>
        </p:spPr>
        <p:txBody>
          <a:bodyPr wrap="square" rtlCol="0">
            <a:spAutoFit/>
          </a:bodyPr>
          <a:lstStyle/>
          <a:p>
            <a:r>
              <a:rPr lang="en-US" sz="2000" dirty="0" smtClean="0"/>
              <a:t>Pipelining</a:t>
            </a:r>
            <a:endParaRPr lang="en-US" sz="2000" dirty="0"/>
          </a:p>
        </p:txBody>
      </p:sp>
      <p:sp>
        <p:nvSpPr>
          <p:cNvPr id="32" name="TextBox 31"/>
          <p:cNvSpPr txBox="1"/>
          <p:nvPr/>
        </p:nvSpPr>
        <p:spPr>
          <a:xfrm>
            <a:off x="6705600" y="4492823"/>
            <a:ext cx="2057400" cy="400110"/>
          </a:xfrm>
          <a:prstGeom prst="rect">
            <a:avLst/>
          </a:prstGeom>
          <a:noFill/>
        </p:spPr>
        <p:txBody>
          <a:bodyPr wrap="square" rtlCol="0">
            <a:spAutoFit/>
          </a:bodyPr>
          <a:lstStyle/>
          <a:p>
            <a:r>
              <a:rPr lang="en-US" sz="2000" dirty="0" smtClean="0"/>
              <a:t>Multithreading</a:t>
            </a:r>
            <a:endParaRPr lang="en-US" sz="2000" dirty="0"/>
          </a:p>
        </p:txBody>
      </p:sp>
      <p:sp>
        <p:nvSpPr>
          <p:cNvPr id="33" name="Shape 288"/>
          <p:cNvSpPr/>
          <p:nvPr/>
        </p:nvSpPr>
        <p:spPr>
          <a:xfrm>
            <a:off x="2590800" y="436680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39" name="Shape 288"/>
          <p:cNvSpPr/>
          <p:nvPr/>
        </p:nvSpPr>
        <p:spPr>
          <a:xfrm>
            <a:off x="2514600" y="205740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40" name="Shape 288"/>
          <p:cNvSpPr/>
          <p:nvPr/>
        </p:nvSpPr>
        <p:spPr>
          <a:xfrm>
            <a:off x="5946300" y="4343400"/>
            <a:ext cx="225900" cy="205200"/>
          </a:xfrm>
          <a:prstGeom prst="ellipse">
            <a:avLst/>
          </a:prstGeom>
          <a:solidFill>
            <a:schemeClr val="accent1"/>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43" name="Shape 288"/>
          <p:cNvSpPr/>
          <p:nvPr/>
        </p:nvSpPr>
        <p:spPr>
          <a:xfrm>
            <a:off x="3505200" y="436680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44" name="Shape 288"/>
          <p:cNvSpPr/>
          <p:nvPr/>
        </p:nvSpPr>
        <p:spPr>
          <a:xfrm>
            <a:off x="6022500" y="1981200"/>
            <a:ext cx="225900" cy="205200"/>
          </a:xfrm>
          <a:prstGeom prst="ellipse">
            <a:avLst/>
          </a:prstGeom>
          <a:solidFill>
            <a:schemeClr val="accent1"/>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dirty="0"/>
          </a:p>
        </p:txBody>
      </p:sp>
      <p:sp>
        <p:nvSpPr>
          <p:cNvPr id="5" name="Slide Number Placeholder 4"/>
          <p:cNvSpPr>
            <a:spLocks noGrp="1"/>
          </p:cNvSpPr>
          <p:nvPr>
            <p:ph type="sldNum" sz="quarter" idx="10"/>
          </p:nvPr>
        </p:nvSpPr>
        <p:spPr/>
        <p:txBody>
          <a:bodyPr/>
          <a:lstStyle/>
          <a:p>
            <a:fld id="{8AB9F5D9-A55A-4736-91E9-19D5FD05D249}" type="slidenum">
              <a:rPr lang="en-US" smtClean="0"/>
              <a:t>98</a:t>
            </a:fld>
            <a:endParaRPr lang="en-US" dirty="0"/>
          </a:p>
        </p:txBody>
      </p:sp>
    </p:spTree>
    <p:extLst>
      <p:ext uri="{BB962C8B-B14F-4D97-AF65-F5344CB8AC3E}">
        <p14:creationId xmlns:p14="http://schemas.microsoft.com/office/powerpoint/2010/main" val="307994354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Gorilla Compilation Process</a:t>
            </a:r>
            <a:endParaRPr lang="en-US" dirty="0"/>
          </a:p>
        </p:txBody>
      </p:sp>
      <p:pic>
        <p:nvPicPr>
          <p:cNvPr id="307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0563" y="1583914"/>
            <a:ext cx="7386637" cy="4588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010400" y="533400"/>
            <a:ext cx="1963102" cy="369332"/>
          </a:xfrm>
          <a:prstGeom prst="rect">
            <a:avLst/>
          </a:prstGeom>
          <a:noFill/>
        </p:spPr>
        <p:txBody>
          <a:bodyPr wrap="none" rtlCol="0">
            <a:spAutoFit/>
          </a:bodyPr>
          <a:lstStyle/>
          <a:p>
            <a:r>
              <a:rPr lang="en-US" dirty="0" smtClean="0"/>
              <a:t>Written in ANTLR</a:t>
            </a:r>
            <a:endParaRPr lang="en-US" dirty="0"/>
          </a:p>
        </p:txBody>
      </p:sp>
      <p:sp>
        <p:nvSpPr>
          <p:cNvPr id="7" name="Slide Number Placeholder 6"/>
          <p:cNvSpPr>
            <a:spLocks noGrp="1"/>
          </p:cNvSpPr>
          <p:nvPr>
            <p:ph type="sldNum" sz="quarter" idx="12"/>
          </p:nvPr>
        </p:nvSpPr>
        <p:spPr/>
        <p:txBody>
          <a:bodyPr/>
          <a:lstStyle/>
          <a:p>
            <a:fld id="{5FFB3D0C-8D74-41D4-BD0C-D240EB708DFB}" type="slidenum">
              <a:rPr lang="en-US" smtClean="0"/>
              <a:pPr/>
              <a:t>99</a:t>
            </a:fld>
            <a:endParaRPr lang="en-US" dirty="0"/>
          </a:p>
        </p:txBody>
      </p:sp>
    </p:spTree>
    <p:extLst>
      <p:ext uri="{BB962C8B-B14F-4D97-AF65-F5344CB8AC3E}">
        <p14:creationId xmlns:p14="http://schemas.microsoft.com/office/powerpoint/2010/main" val="183859837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themeOverride>
</file>

<file path=docProps/app.xml><?xml version="1.0" encoding="utf-8"?>
<Properties xmlns="http://schemas.openxmlformats.org/officeDocument/2006/extended-properties" xmlns:vt="http://schemas.openxmlformats.org/officeDocument/2006/docPropsVTypes">
  <Template/>
  <TotalTime>16649</TotalTime>
  <Words>5932</Words>
  <Application>Microsoft Office PowerPoint</Application>
  <PresentationFormat>On-screen Show (4:3)</PresentationFormat>
  <Paragraphs>1377</Paragraphs>
  <Slides>111</Slides>
  <Notes>55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111</vt:i4>
      </vt:variant>
    </vt:vector>
  </HeadingPairs>
  <TitlesOfParts>
    <vt:vector size="118" baseType="lpstr">
      <vt:lpstr>Arial</vt:lpstr>
      <vt:lpstr>Calibri</vt:lpstr>
      <vt:lpstr>Cambria Math</vt:lpstr>
      <vt:lpstr>Courier New</vt:lpstr>
      <vt:lpstr>Times New Roman</vt:lpstr>
      <vt:lpstr>Wingdings</vt:lpstr>
      <vt:lpstr/>
      <vt:lpstr>Generating Network-attached Accelerators:                 Methodology and Applications </vt:lpstr>
      <vt:lpstr>Outline</vt:lpstr>
      <vt:lpstr>Specialized Hardware</vt:lpstr>
      <vt:lpstr>High-Level Synthesis (HLS)</vt:lpstr>
      <vt:lpstr>Targeted Applications </vt:lpstr>
      <vt:lpstr>Solution statement</vt:lpstr>
      <vt:lpstr>System-Level Architecture</vt:lpstr>
      <vt:lpstr>Network-Attached Accelerator</vt:lpstr>
      <vt:lpstr>Gorilla++ Methodology (High-level)</vt:lpstr>
      <vt:lpstr>Thesis Statement</vt:lpstr>
      <vt:lpstr>Gorilla++ </vt:lpstr>
      <vt:lpstr>History</vt:lpstr>
      <vt:lpstr>Design Components</vt:lpstr>
      <vt:lpstr>Design components – contd.</vt:lpstr>
      <vt:lpstr>Composition Templates </vt:lpstr>
      <vt:lpstr>PowerPoint Presentation</vt:lpstr>
      <vt:lpstr>Gorilla++ Development Process</vt:lpstr>
      <vt:lpstr>Gorilla++ Development Process</vt:lpstr>
      <vt:lpstr>Gorilla++ Application Code</vt:lpstr>
      <vt:lpstr>Composing a Network Processor (NP)</vt:lpstr>
      <vt:lpstr>Composing a NP – contd.  </vt:lpstr>
      <vt:lpstr>Composing a NP – contd.</vt:lpstr>
      <vt:lpstr>Gorilla++ Slicing</vt:lpstr>
      <vt:lpstr>Gorilla++ Base Micro-architecture</vt:lpstr>
      <vt:lpstr>Gorilla++ Base Micro-architecture</vt:lpstr>
      <vt:lpstr>Refinement Rules</vt:lpstr>
      <vt:lpstr>Refinement Rules Example </vt:lpstr>
      <vt:lpstr>Refinement Rules Example – contd. </vt:lpstr>
      <vt:lpstr>PowerPoint Presentation</vt:lpstr>
      <vt:lpstr>Initial Results / Plan for Future </vt:lpstr>
      <vt:lpstr>Gorilla-NP Base Component</vt:lpstr>
      <vt:lpstr>Gorilla-NP Refined Template</vt:lpstr>
      <vt:lpstr>NP Performance Refinement Map</vt:lpstr>
      <vt:lpstr>Manually Refined Designs</vt:lpstr>
      <vt:lpstr>Contributions</vt:lpstr>
      <vt:lpstr>Comparison to Closely Related Work</vt:lpstr>
      <vt:lpstr>Future Work</vt:lpstr>
      <vt:lpstr>Evaluation Methodology</vt:lpstr>
      <vt:lpstr>Gantt Chart</vt:lpstr>
      <vt:lpstr>Courses</vt:lpstr>
      <vt:lpstr>Related Publications</vt:lpstr>
      <vt:lpstr>Thank You</vt:lpstr>
      <vt:lpstr>Execution Model</vt:lpstr>
      <vt:lpstr>A Multi-Threaded Engine</vt:lpstr>
      <vt:lpstr>A Pipelined Engine</vt:lpstr>
      <vt:lpstr>Processing Steps</vt:lpstr>
      <vt:lpstr>High-Level Synthesis (HLS)</vt:lpstr>
      <vt:lpstr>Annotating High-Level Synthesis</vt:lpstr>
      <vt:lpstr>Data-flow High-Level Synthesis</vt:lpstr>
      <vt:lpstr>SDF Module Selection / Transformation</vt:lpstr>
      <vt:lpstr>Accelerators Flexibility Challenge</vt:lpstr>
      <vt:lpstr>What Gorilla++ is not?</vt:lpstr>
      <vt:lpstr>Accelerator Substrates</vt:lpstr>
      <vt:lpstr>FPGA-based Accelerators</vt:lpstr>
      <vt:lpstr>Iterative Micro-architecture Refinement </vt:lpstr>
      <vt:lpstr>Gorilla++ Programming Environment</vt:lpstr>
      <vt:lpstr>Programming an Engine </vt:lpstr>
      <vt:lpstr>Programming Constructs</vt:lpstr>
      <vt:lpstr>Processing Steps</vt:lpstr>
      <vt:lpstr>Performance Counters</vt:lpstr>
      <vt:lpstr>Infrastructure Components</vt:lpstr>
      <vt:lpstr>Deterministic Resource Planning?</vt:lpstr>
      <vt:lpstr>Offload as a SDF with Loop</vt:lpstr>
      <vt:lpstr>Safety of Composition</vt:lpstr>
      <vt:lpstr>Refinement Selection Algorithm </vt:lpstr>
      <vt:lpstr>NP Design Space Explorations</vt:lpstr>
      <vt:lpstr>Gorilla/CPU Gap</vt:lpstr>
      <vt:lpstr>Timing-insensitive Interfaces</vt:lpstr>
      <vt:lpstr>A Programmable Engine</vt:lpstr>
      <vt:lpstr>Scaling Throughput</vt:lpstr>
      <vt:lpstr>Multi-threaded Engine Micro-architecture</vt:lpstr>
      <vt:lpstr>Related Work </vt:lpstr>
      <vt:lpstr>Criteria for using Accelerators</vt:lpstr>
      <vt:lpstr>Internet Core Routers</vt:lpstr>
      <vt:lpstr>Benefits of Customization</vt:lpstr>
      <vt:lpstr>A Composition Function</vt:lpstr>
      <vt:lpstr>A Composition Function – contd. </vt:lpstr>
      <vt:lpstr>Routing Experimental Results -  100MPPS on   Virtex-6 VHX380T </vt:lpstr>
      <vt:lpstr>Routing Experimental Results -  200MPPS on Virtex-7 VHX870T </vt:lpstr>
      <vt:lpstr>Generating Memcached Accelerator</vt:lpstr>
      <vt:lpstr>PowerPoint Presentation</vt:lpstr>
      <vt:lpstr>Fast Path Performance/Power</vt:lpstr>
      <vt:lpstr>Simulation Environment and Parameters</vt:lpstr>
      <vt:lpstr>Hybrid Architecture Performance</vt:lpstr>
      <vt:lpstr>Accelerated Memcached throughput</vt:lpstr>
      <vt:lpstr>Board Implementation</vt:lpstr>
      <vt:lpstr>Kmeans Accelerator</vt:lpstr>
      <vt:lpstr>Timing-insensitive Interfaces</vt:lpstr>
      <vt:lpstr>Component</vt:lpstr>
      <vt:lpstr>Definition of Back-pressure</vt:lpstr>
      <vt:lpstr>Definition of Bottleneck</vt:lpstr>
      <vt:lpstr>Definition of Offload-inefficient</vt:lpstr>
      <vt:lpstr>Refinement Rules</vt:lpstr>
      <vt:lpstr>K-means Domain Code</vt:lpstr>
      <vt:lpstr>Distance Function</vt:lpstr>
      <vt:lpstr>Offload Maker Operation</vt:lpstr>
      <vt:lpstr>K-means Original Engine</vt:lpstr>
      <vt:lpstr>Intra Engine Parallelization Patterns</vt:lpstr>
      <vt:lpstr>Gorilla Compilation Process</vt:lpstr>
      <vt:lpstr>Packet Header Processing</vt:lpstr>
      <vt:lpstr>In-line Acceleration in Core Routers</vt:lpstr>
      <vt:lpstr>FPGA Overheads</vt:lpstr>
      <vt:lpstr>GPP-ASIC Gap</vt:lpstr>
      <vt:lpstr>GPP-ASIC Gap</vt:lpstr>
      <vt:lpstr>Gorilla++ Methodology (High-level)</vt:lpstr>
      <vt:lpstr>Gorilla++ Methodology (High-level)</vt:lpstr>
      <vt:lpstr>Accelerators Flexibility Challenge</vt:lpstr>
      <vt:lpstr>Accelerators Design Challenge</vt:lpstr>
      <vt:lpstr>Flexibility Challenge for Accelerators</vt:lpstr>
      <vt:lpstr>Design Challenge for Accelerators</vt:lpstr>
      <vt:lpstr>Scaling the Performance - Projection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FPGA-based In-line Accelerators</dc:title>
  <dc:creator>Lavasani, Maysam</dc:creator>
  <cp:lastModifiedBy>Microsoft account</cp:lastModifiedBy>
  <cp:revision>718</cp:revision>
  <cp:lastPrinted>2013-02-15T20:59:35Z</cp:lastPrinted>
  <dcterms:modified xsi:type="dcterms:W3CDTF">2013-12-08T02:41:41Z</dcterms:modified>
</cp:coreProperties>
</file>