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4A8BA-52C4-4296-A345-2FBF62E89317}" type="datetimeFigureOut">
              <a:rPr lang="en-US" smtClean="0"/>
              <a:t>2/11/2014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B74DA-069D-4857-A91C-1162C8B1FBF4}" type="slidenum">
              <a:rPr lang="en-US" smtClean="0"/>
              <a:t>‹#›</a:t>
            </a:fld>
            <a:endParaRPr lang="en-US"/>
          </a:p>
        </p:txBody>
      </p:sp>
    </p:spTree>
    <p:extLst>
      <p:ext uri="{BB962C8B-B14F-4D97-AF65-F5344CB8AC3E}">
        <p14:creationId xmlns:p14="http://schemas.microsoft.com/office/powerpoint/2010/main" val="2802872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aseline="0" dirty="0" smtClean="0"/>
              <a:t>If you look at the memcached protocol it has a relatively simple protocol. I am showing a super simplified version of the memcached control flow graph here. As we see, memcached has three major category of commands, Update, retrieval, and remove commands with total of eleven commands. </a:t>
            </a:r>
          </a:p>
          <a:p>
            <a:endParaRPr lang="en-US" baseline="0" dirty="0" smtClean="0"/>
          </a:p>
          <a:p>
            <a:r>
              <a:rPr lang="en-US" baseline="0" dirty="0" smtClean="0"/>
              <a:t> In most of these commands a request comes from the client which contains a key associated with the item of interest. Memcached goes and find the item using this key and performs the appropriate action on it. And then send the response to the client.</a:t>
            </a:r>
            <a:br>
              <a:rPr lang="en-US" baseline="0" dirty="0" smtClean="0"/>
            </a:br>
            <a:endParaRPr lang="en-US" baseline="0" dirty="0" smtClean="0"/>
          </a:p>
          <a:p>
            <a:r>
              <a:rPr lang="en-US" baseline="0" dirty="0" smtClean="0"/>
              <a:t>One important characteristic in Memcached is the fact that in real work loads Memcached is read intensive.</a:t>
            </a:r>
          </a:p>
          <a:p>
            <a:r>
              <a:rPr lang="en-US" baseline="0" dirty="0" smtClean="0"/>
              <a:t>And the portion of retrival commands to the total number of commands is reported as high as 96%.</a:t>
            </a:r>
          </a:p>
          <a:p>
            <a:endParaRPr lang="en-US" baseline="0" dirty="0" smtClean="0"/>
          </a:p>
        </p:txBody>
      </p:sp>
      <p:sp>
        <p:nvSpPr>
          <p:cNvPr id="4" name="Slide Number Placeholder 3"/>
          <p:cNvSpPr>
            <a:spLocks noGrp="1"/>
          </p:cNvSpPr>
          <p:nvPr>
            <p:ph type="sldNum" sz="quarter" idx="10"/>
          </p:nvPr>
        </p:nvSpPr>
        <p:spPr/>
        <p:txBody>
          <a:bodyPr/>
          <a:lstStyle/>
          <a:p>
            <a:fld id="{776D3369-CDDF-49EC-89BA-DF411C2CAB9B}" type="slidenum">
              <a:rPr lang="en-US" smtClean="0"/>
              <a:t>1</a:t>
            </a:fld>
            <a:endParaRPr lang="en-US" dirty="0"/>
          </a:p>
        </p:txBody>
      </p:sp>
    </p:spTree>
    <p:extLst>
      <p:ext uri="{BB962C8B-B14F-4D97-AF65-F5344CB8AC3E}">
        <p14:creationId xmlns:p14="http://schemas.microsoft.com/office/powerpoint/2010/main" val="115617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A1EC2D-5759-45AB-AB55-463FCE0980B4}"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CFDD8-03A2-4CC4-9D0F-185E55C4A198}" type="slidenum">
              <a:rPr lang="en-US" smtClean="0"/>
              <a:t>‹#›</a:t>
            </a:fld>
            <a:endParaRPr lang="en-US"/>
          </a:p>
        </p:txBody>
      </p:sp>
    </p:spTree>
    <p:extLst>
      <p:ext uri="{BB962C8B-B14F-4D97-AF65-F5344CB8AC3E}">
        <p14:creationId xmlns:p14="http://schemas.microsoft.com/office/powerpoint/2010/main" val="3591458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1EC2D-5759-45AB-AB55-463FCE0980B4}"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CFDD8-03A2-4CC4-9D0F-185E55C4A198}" type="slidenum">
              <a:rPr lang="en-US" smtClean="0"/>
              <a:t>‹#›</a:t>
            </a:fld>
            <a:endParaRPr lang="en-US"/>
          </a:p>
        </p:txBody>
      </p:sp>
    </p:spTree>
    <p:extLst>
      <p:ext uri="{BB962C8B-B14F-4D97-AF65-F5344CB8AC3E}">
        <p14:creationId xmlns:p14="http://schemas.microsoft.com/office/powerpoint/2010/main" val="171608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1EC2D-5759-45AB-AB55-463FCE0980B4}"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CFDD8-03A2-4CC4-9D0F-185E55C4A198}" type="slidenum">
              <a:rPr lang="en-US" smtClean="0"/>
              <a:t>‹#›</a:t>
            </a:fld>
            <a:endParaRPr lang="en-US"/>
          </a:p>
        </p:txBody>
      </p:sp>
    </p:spTree>
    <p:extLst>
      <p:ext uri="{BB962C8B-B14F-4D97-AF65-F5344CB8AC3E}">
        <p14:creationId xmlns:p14="http://schemas.microsoft.com/office/powerpoint/2010/main" val="291887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1EC2D-5759-45AB-AB55-463FCE0980B4}"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CFDD8-03A2-4CC4-9D0F-185E55C4A198}" type="slidenum">
              <a:rPr lang="en-US" smtClean="0"/>
              <a:t>‹#›</a:t>
            </a:fld>
            <a:endParaRPr lang="en-US"/>
          </a:p>
        </p:txBody>
      </p:sp>
    </p:spTree>
    <p:extLst>
      <p:ext uri="{BB962C8B-B14F-4D97-AF65-F5344CB8AC3E}">
        <p14:creationId xmlns:p14="http://schemas.microsoft.com/office/powerpoint/2010/main" val="329206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1EC2D-5759-45AB-AB55-463FCE0980B4}"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CFDD8-03A2-4CC4-9D0F-185E55C4A198}" type="slidenum">
              <a:rPr lang="en-US" smtClean="0"/>
              <a:t>‹#›</a:t>
            </a:fld>
            <a:endParaRPr lang="en-US"/>
          </a:p>
        </p:txBody>
      </p:sp>
    </p:spTree>
    <p:extLst>
      <p:ext uri="{BB962C8B-B14F-4D97-AF65-F5344CB8AC3E}">
        <p14:creationId xmlns:p14="http://schemas.microsoft.com/office/powerpoint/2010/main" val="50087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A1EC2D-5759-45AB-AB55-463FCE0980B4}"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CFDD8-03A2-4CC4-9D0F-185E55C4A198}" type="slidenum">
              <a:rPr lang="en-US" smtClean="0"/>
              <a:t>‹#›</a:t>
            </a:fld>
            <a:endParaRPr lang="en-US"/>
          </a:p>
        </p:txBody>
      </p:sp>
    </p:spTree>
    <p:extLst>
      <p:ext uri="{BB962C8B-B14F-4D97-AF65-F5344CB8AC3E}">
        <p14:creationId xmlns:p14="http://schemas.microsoft.com/office/powerpoint/2010/main" val="409500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A1EC2D-5759-45AB-AB55-463FCE0980B4}" type="datetimeFigureOut">
              <a:rPr lang="en-US" smtClean="0"/>
              <a:t>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CFDD8-03A2-4CC4-9D0F-185E55C4A198}" type="slidenum">
              <a:rPr lang="en-US" smtClean="0"/>
              <a:t>‹#›</a:t>
            </a:fld>
            <a:endParaRPr lang="en-US"/>
          </a:p>
        </p:txBody>
      </p:sp>
    </p:spTree>
    <p:extLst>
      <p:ext uri="{BB962C8B-B14F-4D97-AF65-F5344CB8AC3E}">
        <p14:creationId xmlns:p14="http://schemas.microsoft.com/office/powerpoint/2010/main" val="410931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A1EC2D-5759-45AB-AB55-463FCE0980B4}" type="datetimeFigureOut">
              <a:rPr lang="en-US" smtClean="0"/>
              <a:t>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CFDD8-03A2-4CC4-9D0F-185E55C4A198}" type="slidenum">
              <a:rPr lang="en-US" smtClean="0"/>
              <a:t>‹#›</a:t>
            </a:fld>
            <a:endParaRPr lang="en-US"/>
          </a:p>
        </p:txBody>
      </p:sp>
    </p:spTree>
    <p:extLst>
      <p:ext uri="{BB962C8B-B14F-4D97-AF65-F5344CB8AC3E}">
        <p14:creationId xmlns:p14="http://schemas.microsoft.com/office/powerpoint/2010/main" val="399736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1EC2D-5759-45AB-AB55-463FCE0980B4}" type="datetimeFigureOut">
              <a:rPr lang="en-US" smtClean="0"/>
              <a:t>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CFDD8-03A2-4CC4-9D0F-185E55C4A198}" type="slidenum">
              <a:rPr lang="en-US" smtClean="0"/>
              <a:t>‹#›</a:t>
            </a:fld>
            <a:endParaRPr lang="en-US"/>
          </a:p>
        </p:txBody>
      </p:sp>
    </p:spTree>
    <p:extLst>
      <p:ext uri="{BB962C8B-B14F-4D97-AF65-F5344CB8AC3E}">
        <p14:creationId xmlns:p14="http://schemas.microsoft.com/office/powerpoint/2010/main" val="79385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1EC2D-5759-45AB-AB55-463FCE0980B4}"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CFDD8-03A2-4CC4-9D0F-185E55C4A198}" type="slidenum">
              <a:rPr lang="en-US" smtClean="0"/>
              <a:t>‹#›</a:t>
            </a:fld>
            <a:endParaRPr lang="en-US"/>
          </a:p>
        </p:txBody>
      </p:sp>
    </p:spTree>
    <p:extLst>
      <p:ext uri="{BB962C8B-B14F-4D97-AF65-F5344CB8AC3E}">
        <p14:creationId xmlns:p14="http://schemas.microsoft.com/office/powerpoint/2010/main" val="208141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1EC2D-5759-45AB-AB55-463FCE0980B4}"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CFDD8-03A2-4CC4-9D0F-185E55C4A198}" type="slidenum">
              <a:rPr lang="en-US" smtClean="0"/>
              <a:t>‹#›</a:t>
            </a:fld>
            <a:endParaRPr lang="en-US"/>
          </a:p>
        </p:txBody>
      </p:sp>
    </p:spTree>
    <p:extLst>
      <p:ext uri="{BB962C8B-B14F-4D97-AF65-F5344CB8AC3E}">
        <p14:creationId xmlns:p14="http://schemas.microsoft.com/office/powerpoint/2010/main" val="255497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1EC2D-5759-45AB-AB55-463FCE0980B4}" type="datetimeFigureOut">
              <a:rPr lang="en-US" smtClean="0"/>
              <a:t>2/11/2014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CFDD8-03A2-4CC4-9D0F-185E55C4A198}" type="slidenum">
              <a:rPr lang="en-US" smtClean="0"/>
              <a:t>‹#›</a:t>
            </a:fld>
            <a:endParaRPr lang="en-US"/>
          </a:p>
        </p:txBody>
      </p:sp>
    </p:spTree>
    <p:extLst>
      <p:ext uri="{BB962C8B-B14F-4D97-AF65-F5344CB8AC3E}">
        <p14:creationId xmlns:p14="http://schemas.microsoft.com/office/powerpoint/2010/main" val="397311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
        <p:nvSpPr>
          <p:cNvPr id="50" name="Rectangle 49"/>
          <p:cNvSpPr/>
          <p:nvPr/>
        </p:nvSpPr>
        <p:spPr>
          <a:xfrm>
            <a:off x="2484253" y="1636973"/>
            <a:ext cx="5106761" cy="32085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Rectangle 3"/>
          <p:cNvSpPr/>
          <p:nvPr/>
        </p:nvSpPr>
        <p:spPr>
          <a:xfrm>
            <a:off x="4831501" y="1528549"/>
            <a:ext cx="1551452" cy="203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Read-parse command</a:t>
            </a:r>
          </a:p>
        </p:txBody>
      </p:sp>
      <p:sp>
        <p:nvSpPr>
          <p:cNvPr id="5" name="Rectangle 4"/>
          <p:cNvSpPr/>
          <p:nvPr/>
        </p:nvSpPr>
        <p:spPr>
          <a:xfrm>
            <a:off x="2428678" y="1842225"/>
            <a:ext cx="1283160" cy="453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 </a:t>
            </a:r>
          </a:p>
        </p:txBody>
      </p:sp>
      <p:sp>
        <p:nvSpPr>
          <p:cNvPr id="6" name="Rectangle 5"/>
          <p:cNvSpPr/>
          <p:nvPr/>
        </p:nvSpPr>
        <p:spPr>
          <a:xfrm>
            <a:off x="4475301" y="1993834"/>
            <a:ext cx="1331176" cy="199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Retrieval</a:t>
            </a:r>
          </a:p>
        </p:txBody>
      </p:sp>
      <p:sp>
        <p:nvSpPr>
          <p:cNvPr id="7" name="Rectangle 6"/>
          <p:cNvSpPr/>
          <p:nvPr/>
        </p:nvSpPr>
        <p:spPr>
          <a:xfrm>
            <a:off x="3689407" y="2617351"/>
            <a:ext cx="654494" cy="29295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Inc/Dec</a:t>
            </a:r>
            <a:endParaRPr lang="en-US" sz="1050" dirty="0">
              <a:solidFill>
                <a:schemeClr val="tx1"/>
              </a:solidFill>
            </a:endParaRPr>
          </a:p>
        </p:txBody>
      </p:sp>
      <p:sp>
        <p:nvSpPr>
          <p:cNvPr id="8" name="Rectangle 7"/>
          <p:cNvSpPr/>
          <p:nvPr/>
        </p:nvSpPr>
        <p:spPr>
          <a:xfrm>
            <a:off x="2895127" y="2617351"/>
            <a:ext cx="654494" cy="29295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Append</a:t>
            </a:r>
            <a:endParaRPr lang="en-US" sz="1050" dirty="0">
              <a:solidFill>
                <a:schemeClr val="tx1"/>
              </a:solidFill>
            </a:endParaRPr>
          </a:p>
        </p:txBody>
      </p:sp>
      <p:sp>
        <p:nvSpPr>
          <p:cNvPr id="9" name="Rectangle 8"/>
          <p:cNvSpPr/>
          <p:nvPr/>
        </p:nvSpPr>
        <p:spPr>
          <a:xfrm>
            <a:off x="2903404" y="2311041"/>
            <a:ext cx="654494" cy="21207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Set</a:t>
            </a:r>
          </a:p>
        </p:txBody>
      </p:sp>
      <p:sp>
        <p:nvSpPr>
          <p:cNvPr id="10" name="Rectangle 9"/>
          <p:cNvSpPr/>
          <p:nvPr/>
        </p:nvSpPr>
        <p:spPr>
          <a:xfrm>
            <a:off x="3698340" y="2311041"/>
            <a:ext cx="654494" cy="21491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CAS</a:t>
            </a:r>
          </a:p>
        </p:txBody>
      </p:sp>
      <p:sp>
        <p:nvSpPr>
          <p:cNvPr id="13" name="Rectangle 12"/>
          <p:cNvSpPr/>
          <p:nvPr/>
        </p:nvSpPr>
        <p:spPr>
          <a:xfrm>
            <a:off x="7489386" y="1961620"/>
            <a:ext cx="1225832" cy="278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Remove</a:t>
            </a:r>
          </a:p>
        </p:txBody>
      </p:sp>
      <p:sp>
        <p:nvSpPr>
          <p:cNvPr id="14" name="Rectangle 13"/>
          <p:cNvSpPr/>
          <p:nvPr/>
        </p:nvSpPr>
        <p:spPr>
          <a:xfrm>
            <a:off x="7829515" y="2311041"/>
            <a:ext cx="654494" cy="21491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Flush</a:t>
            </a:r>
          </a:p>
        </p:txBody>
      </p:sp>
      <p:sp>
        <p:nvSpPr>
          <p:cNvPr id="15" name="Rectangle 14"/>
          <p:cNvSpPr/>
          <p:nvPr/>
        </p:nvSpPr>
        <p:spPr>
          <a:xfrm>
            <a:off x="8835958" y="2309182"/>
            <a:ext cx="654494" cy="29295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Statistic</a:t>
            </a:r>
            <a:endParaRPr lang="en-US" sz="1050" dirty="0">
              <a:solidFill>
                <a:schemeClr val="tx1"/>
              </a:solidFill>
            </a:endParaRPr>
          </a:p>
        </p:txBody>
      </p:sp>
      <p:sp>
        <p:nvSpPr>
          <p:cNvPr id="17" name="Rectangle 16"/>
          <p:cNvSpPr/>
          <p:nvPr/>
        </p:nvSpPr>
        <p:spPr>
          <a:xfrm>
            <a:off x="4728444" y="2182573"/>
            <a:ext cx="1764756" cy="42141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6" name="Rectangle 15"/>
          <p:cNvSpPr/>
          <p:nvPr/>
        </p:nvSpPr>
        <p:spPr>
          <a:xfrm>
            <a:off x="6907705" y="2311037"/>
            <a:ext cx="654494" cy="21491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Delete</a:t>
            </a:r>
          </a:p>
        </p:txBody>
      </p:sp>
      <p:sp>
        <p:nvSpPr>
          <p:cNvPr id="18" name="Rectangle 17"/>
          <p:cNvSpPr/>
          <p:nvPr/>
        </p:nvSpPr>
        <p:spPr>
          <a:xfrm>
            <a:off x="2743753" y="2182574"/>
            <a:ext cx="1764756" cy="8038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9" name="Rectangle 18"/>
          <p:cNvSpPr/>
          <p:nvPr/>
        </p:nvSpPr>
        <p:spPr>
          <a:xfrm>
            <a:off x="6829053" y="2182575"/>
            <a:ext cx="1739588" cy="42141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3" name="Rectangle 22"/>
          <p:cNvSpPr/>
          <p:nvPr/>
        </p:nvSpPr>
        <p:spPr>
          <a:xfrm>
            <a:off x="4730434" y="2875336"/>
            <a:ext cx="1754819" cy="2132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Find item </a:t>
            </a:r>
          </a:p>
        </p:txBody>
      </p:sp>
      <p:sp>
        <p:nvSpPr>
          <p:cNvPr id="24" name="Rectangle 23"/>
          <p:cNvSpPr/>
          <p:nvPr/>
        </p:nvSpPr>
        <p:spPr>
          <a:xfrm>
            <a:off x="4728446" y="3324149"/>
            <a:ext cx="1754819" cy="2279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Send data</a:t>
            </a:r>
          </a:p>
        </p:txBody>
      </p:sp>
      <p:sp>
        <p:nvSpPr>
          <p:cNvPr id="25" name="Rectangle 24"/>
          <p:cNvSpPr/>
          <p:nvPr/>
        </p:nvSpPr>
        <p:spPr>
          <a:xfrm>
            <a:off x="4728446" y="3737934"/>
            <a:ext cx="1754819" cy="242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Remove the expired item </a:t>
            </a:r>
          </a:p>
        </p:txBody>
      </p:sp>
      <p:sp>
        <p:nvSpPr>
          <p:cNvPr id="26" name="Rectangle 25"/>
          <p:cNvSpPr/>
          <p:nvPr/>
        </p:nvSpPr>
        <p:spPr>
          <a:xfrm>
            <a:off x="2748723" y="3443773"/>
            <a:ext cx="1754819" cy="29166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Create new item  and/or detach the old item</a:t>
            </a:r>
          </a:p>
        </p:txBody>
      </p:sp>
      <p:sp>
        <p:nvSpPr>
          <p:cNvPr id="27" name="Rectangle 26"/>
          <p:cNvSpPr/>
          <p:nvPr/>
        </p:nvSpPr>
        <p:spPr>
          <a:xfrm>
            <a:off x="2748723" y="4212724"/>
            <a:ext cx="1754819" cy="228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Attach the new item</a:t>
            </a:r>
          </a:p>
        </p:txBody>
      </p:sp>
      <p:sp>
        <p:nvSpPr>
          <p:cNvPr id="28" name="Rectangle 27"/>
          <p:cNvSpPr/>
          <p:nvPr/>
        </p:nvSpPr>
        <p:spPr>
          <a:xfrm>
            <a:off x="4617396" y="4627746"/>
            <a:ext cx="1981083" cy="1858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Clean up/Acknowledge</a:t>
            </a:r>
          </a:p>
        </p:txBody>
      </p:sp>
      <p:cxnSp>
        <p:nvCxnSpPr>
          <p:cNvPr id="30" name="Straight Arrow Connector 29"/>
          <p:cNvCxnSpPr>
            <a:stCxn id="17" idx="2"/>
            <a:endCxn id="23" idx="0"/>
          </p:cNvCxnSpPr>
          <p:nvPr/>
        </p:nvCxnSpPr>
        <p:spPr>
          <a:xfrm flipH="1">
            <a:off x="5607843" y="2603990"/>
            <a:ext cx="2981" cy="271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flipH="1">
            <a:off x="5605854" y="3088558"/>
            <a:ext cx="1989" cy="235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a:endCxn id="28" idx="0"/>
          </p:cNvCxnSpPr>
          <p:nvPr/>
        </p:nvCxnSpPr>
        <p:spPr>
          <a:xfrm>
            <a:off x="5605853" y="3980854"/>
            <a:ext cx="2082" cy="646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3" idx="2"/>
            <a:endCxn id="26" idx="0"/>
          </p:cNvCxnSpPr>
          <p:nvPr/>
        </p:nvCxnSpPr>
        <p:spPr>
          <a:xfrm>
            <a:off x="3626131" y="3339430"/>
            <a:ext cx="0" cy="104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748723" y="3859395"/>
            <a:ext cx="1754819" cy="20557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Copy the data to new item</a:t>
            </a:r>
          </a:p>
        </p:txBody>
      </p:sp>
      <p:sp>
        <p:nvSpPr>
          <p:cNvPr id="36" name="Rectangle 35"/>
          <p:cNvSpPr/>
          <p:nvPr/>
        </p:nvSpPr>
        <p:spPr>
          <a:xfrm>
            <a:off x="6821773" y="2873422"/>
            <a:ext cx="1754819" cy="2151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Find item in hash</a:t>
            </a:r>
          </a:p>
        </p:txBody>
      </p:sp>
      <p:sp>
        <p:nvSpPr>
          <p:cNvPr id="37" name="Rectangle 36"/>
          <p:cNvSpPr/>
          <p:nvPr/>
        </p:nvSpPr>
        <p:spPr>
          <a:xfrm>
            <a:off x="6813823" y="3324147"/>
            <a:ext cx="1754819" cy="2151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Remove the item</a:t>
            </a:r>
          </a:p>
        </p:txBody>
      </p:sp>
      <p:cxnSp>
        <p:nvCxnSpPr>
          <p:cNvPr id="38" name="Straight Arrow Connector 37"/>
          <p:cNvCxnSpPr>
            <a:stCxn id="19" idx="2"/>
            <a:endCxn id="36" idx="0"/>
          </p:cNvCxnSpPr>
          <p:nvPr/>
        </p:nvCxnSpPr>
        <p:spPr>
          <a:xfrm>
            <a:off x="7698848" y="2603990"/>
            <a:ext cx="335" cy="269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7" idx="0"/>
          </p:cNvCxnSpPr>
          <p:nvPr/>
        </p:nvCxnSpPr>
        <p:spPr>
          <a:xfrm>
            <a:off x="7691224" y="3088554"/>
            <a:ext cx="8" cy="235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6" idx="2"/>
            <a:endCxn id="35" idx="0"/>
          </p:cNvCxnSpPr>
          <p:nvPr/>
        </p:nvCxnSpPr>
        <p:spPr>
          <a:xfrm>
            <a:off x="3626131" y="3735436"/>
            <a:ext cx="0" cy="123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2"/>
            <a:endCxn id="27" idx="0"/>
          </p:cNvCxnSpPr>
          <p:nvPr/>
        </p:nvCxnSpPr>
        <p:spPr>
          <a:xfrm>
            <a:off x="3626131" y="4064967"/>
            <a:ext cx="0" cy="147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2"/>
            <a:endCxn id="28" idx="0"/>
          </p:cNvCxnSpPr>
          <p:nvPr/>
        </p:nvCxnSpPr>
        <p:spPr>
          <a:xfrm>
            <a:off x="3626133" y="4441040"/>
            <a:ext cx="1981805" cy="186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7" idx="2"/>
          </p:cNvCxnSpPr>
          <p:nvPr/>
        </p:nvCxnSpPr>
        <p:spPr>
          <a:xfrm flipH="1">
            <a:off x="5619430" y="3539280"/>
            <a:ext cx="2071802" cy="1088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2"/>
          </p:cNvCxnSpPr>
          <p:nvPr/>
        </p:nvCxnSpPr>
        <p:spPr>
          <a:xfrm>
            <a:off x="9163202" y="2602132"/>
            <a:ext cx="24648" cy="1378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8" idx="0"/>
          </p:cNvCxnSpPr>
          <p:nvPr/>
        </p:nvCxnSpPr>
        <p:spPr>
          <a:xfrm flipH="1">
            <a:off x="5607937" y="3980852"/>
            <a:ext cx="3579914" cy="646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4" idx="1"/>
          </p:cNvCxnSpPr>
          <p:nvPr/>
        </p:nvCxnSpPr>
        <p:spPr>
          <a:xfrm rot="10800000" flipH="1" flipV="1">
            <a:off x="4728446" y="3438114"/>
            <a:ext cx="877409" cy="693010"/>
          </a:xfrm>
          <a:prstGeom prst="bentConnector3">
            <a:avLst>
              <a:gd name="adj1" fmla="val -112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580655" y="1539215"/>
            <a:ext cx="147790" cy="1959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20" name="Straight Arrow Connector 19"/>
          <p:cNvCxnSpPr>
            <a:stCxn id="4" idx="2"/>
            <a:endCxn id="18" idx="0"/>
          </p:cNvCxnSpPr>
          <p:nvPr/>
        </p:nvCxnSpPr>
        <p:spPr>
          <a:xfrm flipH="1">
            <a:off x="3626134" y="1731851"/>
            <a:ext cx="1981094" cy="450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a:endCxn id="17" idx="0"/>
          </p:cNvCxnSpPr>
          <p:nvPr/>
        </p:nvCxnSpPr>
        <p:spPr>
          <a:xfrm>
            <a:off x="5607227" y="1731851"/>
            <a:ext cx="3597" cy="450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19" idx="0"/>
          </p:cNvCxnSpPr>
          <p:nvPr/>
        </p:nvCxnSpPr>
        <p:spPr>
          <a:xfrm>
            <a:off x="5607227" y="1731851"/>
            <a:ext cx="2091621" cy="450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343899" y="1485330"/>
            <a:ext cx="475284" cy="322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59" name="Straight Arrow Connector 58"/>
          <p:cNvCxnSpPr/>
          <p:nvPr/>
        </p:nvCxnSpPr>
        <p:spPr>
          <a:xfrm>
            <a:off x="9163202" y="2083151"/>
            <a:ext cx="0" cy="223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748723" y="3133860"/>
            <a:ext cx="1754819" cy="20557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Find old item</a:t>
            </a:r>
          </a:p>
        </p:txBody>
      </p:sp>
      <p:cxnSp>
        <p:nvCxnSpPr>
          <p:cNvPr id="86" name="Straight Arrow Connector 85"/>
          <p:cNvCxnSpPr>
            <a:stCxn id="18" idx="2"/>
            <a:endCxn id="73" idx="0"/>
          </p:cNvCxnSpPr>
          <p:nvPr/>
        </p:nvCxnSpPr>
        <p:spPr>
          <a:xfrm>
            <a:off x="3626131" y="2986404"/>
            <a:ext cx="0" cy="147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2"/>
          </p:cNvCxnSpPr>
          <p:nvPr/>
        </p:nvCxnSpPr>
        <p:spPr>
          <a:xfrm>
            <a:off x="5607227" y="1731851"/>
            <a:ext cx="3568293" cy="350877"/>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3" idx="3"/>
            <a:endCxn id="25" idx="3"/>
          </p:cNvCxnSpPr>
          <p:nvPr/>
        </p:nvCxnSpPr>
        <p:spPr>
          <a:xfrm flipH="1">
            <a:off x="6483265" y="2981948"/>
            <a:ext cx="1988" cy="877447"/>
          </a:xfrm>
          <a:prstGeom prst="bentConnector3">
            <a:avLst>
              <a:gd name="adj1" fmla="val -862316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819186" y="2311041"/>
            <a:ext cx="654494" cy="2149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Get</a:t>
            </a:r>
          </a:p>
        </p:txBody>
      </p:sp>
      <p:sp>
        <p:nvSpPr>
          <p:cNvPr id="12" name="Rectangle 11"/>
          <p:cNvSpPr/>
          <p:nvPr/>
        </p:nvSpPr>
        <p:spPr>
          <a:xfrm>
            <a:off x="5716144" y="2311041"/>
            <a:ext cx="654494" cy="21491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Gets</a:t>
            </a:r>
          </a:p>
        </p:txBody>
      </p:sp>
    </p:spTree>
    <p:extLst>
      <p:ext uri="{BB962C8B-B14F-4D97-AF65-F5344CB8AC3E}">
        <p14:creationId xmlns:p14="http://schemas.microsoft.com/office/powerpoint/2010/main" val="273663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4"/>
                                        </p:tgtEl>
                                        <p:attrNameLst>
                                          <p:attrName>fillcolor</p:attrName>
                                        </p:attrNameLst>
                                      </p:cBhvr>
                                      <p:to>
                                        <a:srgbClr val="FF9933"/>
                                      </p:to>
                                    </p:animClr>
                                    <p:set>
                                      <p:cBhvr>
                                        <p:cTn id="7" dur="10" fill="hold"/>
                                        <p:tgtEl>
                                          <p:spTgt spid="4"/>
                                        </p:tgtEl>
                                        <p:attrNameLst>
                                          <p:attrName>fill.type</p:attrName>
                                        </p:attrNameLst>
                                      </p:cBhvr>
                                      <p:to>
                                        <p:strVal val="solid"/>
                                      </p:to>
                                    </p:set>
                                    <p:set>
                                      <p:cBhvr>
                                        <p:cTn id="8" dur="10" fill="hold"/>
                                        <p:tgtEl>
                                          <p:spTgt spid="4"/>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7"/>
                                        </p:tgtEl>
                                        <p:attrNameLst>
                                          <p:attrName>fillcolor</p:attrName>
                                        </p:attrNameLst>
                                      </p:cBhvr>
                                      <p:to>
                                        <a:srgbClr val="FF9933"/>
                                      </p:to>
                                    </p:animClr>
                                    <p:set>
                                      <p:cBhvr>
                                        <p:cTn id="11" dur="2000" fill="hold"/>
                                        <p:tgtEl>
                                          <p:spTgt spid="17"/>
                                        </p:tgtEl>
                                        <p:attrNameLst>
                                          <p:attrName>fill.type</p:attrName>
                                        </p:attrNameLst>
                                      </p:cBhvr>
                                      <p:to>
                                        <p:strVal val="solid"/>
                                      </p:to>
                                    </p:set>
                                    <p:set>
                                      <p:cBhvr>
                                        <p:cTn id="12" dur="2000" fill="hold"/>
                                        <p:tgtEl>
                                          <p:spTgt spid="1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23"/>
                                        </p:tgtEl>
                                        <p:attrNameLst>
                                          <p:attrName>fillcolor</p:attrName>
                                        </p:attrNameLst>
                                      </p:cBhvr>
                                      <p:to>
                                        <a:srgbClr val="FF9933"/>
                                      </p:to>
                                    </p:animClr>
                                    <p:set>
                                      <p:cBhvr>
                                        <p:cTn id="15" dur="2000" fill="hold"/>
                                        <p:tgtEl>
                                          <p:spTgt spid="23"/>
                                        </p:tgtEl>
                                        <p:attrNameLst>
                                          <p:attrName>fill.type</p:attrName>
                                        </p:attrNameLst>
                                      </p:cBhvr>
                                      <p:to>
                                        <p:strVal val="solid"/>
                                      </p:to>
                                    </p:set>
                                    <p:set>
                                      <p:cBhvr>
                                        <p:cTn id="16" dur="2000" fill="hold"/>
                                        <p:tgtEl>
                                          <p:spTgt spid="23"/>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24"/>
                                        </p:tgtEl>
                                        <p:attrNameLst>
                                          <p:attrName>fillcolor</p:attrName>
                                        </p:attrNameLst>
                                      </p:cBhvr>
                                      <p:to>
                                        <a:srgbClr val="FF9933"/>
                                      </p:to>
                                    </p:animClr>
                                    <p:set>
                                      <p:cBhvr>
                                        <p:cTn id="19" dur="2000" fill="hold"/>
                                        <p:tgtEl>
                                          <p:spTgt spid="24"/>
                                        </p:tgtEl>
                                        <p:attrNameLst>
                                          <p:attrName>fill.type</p:attrName>
                                        </p:attrNameLst>
                                      </p:cBhvr>
                                      <p:to>
                                        <p:strVal val="solid"/>
                                      </p:to>
                                    </p:set>
                                    <p:set>
                                      <p:cBhvr>
                                        <p:cTn id="20" dur="2000" fill="hold"/>
                                        <p:tgtEl>
                                          <p:spTgt spid="24"/>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28"/>
                                        </p:tgtEl>
                                        <p:attrNameLst>
                                          <p:attrName>fillcolor</p:attrName>
                                        </p:attrNameLst>
                                      </p:cBhvr>
                                      <p:to>
                                        <a:srgbClr val="FF9933"/>
                                      </p:to>
                                    </p:animClr>
                                    <p:set>
                                      <p:cBhvr>
                                        <p:cTn id="23" dur="2000" fill="hold"/>
                                        <p:tgtEl>
                                          <p:spTgt spid="28"/>
                                        </p:tgtEl>
                                        <p:attrNameLst>
                                          <p:attrName>fill.type</p:attrName>
                                        </p:attrNameLst>
                                      </p:cBhvr>
                                      <p:to>
                                        <p:strVal val="solid"/>
                                      </p:to>
                                    </p:set>
                                    <p:set>
                                      <p:cBhvr>
                                        <p:cTn id="24" dur="2000" fill="hold"/>
                                        <p:tgtEl>
                                          <p:spTgt spid="2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157</Words>
  <Application>Microsoft Office PowerPoint</Application>
  <PresentationFormat>Widescreen</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cp:revision>
  <dcterms:created xsi:type="dcterms:W3CDTF">2014-02-11T18:00:59Z</dcterms:created>
  <dcterms:modified xsi:type="dcterms:W3CDTF">2014-02-11T18:02:19Z</dcterms:modified>
</cp:coreProperties>
</file>