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11520488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0"/>
    <p:restoredTop sz="94609"/>
  </p:normalViewPr>
  <p:slideViewPr>
    <p:cSldViewPr snapToGrid="0">
      <p:cViewPr varScale="1">
        <p:scale>
          <a:sx n="85" d="100"/>
          <a:sy n="85" d="100"/>
        </p:scale>
        <p:origin x="4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148CC-DA73-F548-877C-ED72E3F2FD52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33575" y="1143000"/>
            <a:ext cx="2990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3F06-2F4E-BB46-9DD2-78A6C09AF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83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944130"/>
            <a:ext cx="9792415" cy="4135743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6239364"/>
            <a:ext cx="8640366" cy="2868071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42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96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632461"/>
            <a:ext cx="2484105" cy="100671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632461"/>
            <a:ext cx="7308310" cy="100671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91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2961570"/>
            <a:ext cx="9936421" cy="4941443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7949760"/>
            <a:ext cx="9936421" cy="2598588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68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3162304"/>
            <a:ext cx="4896207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3162304"/>
            <a:ext cx="4896207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17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632464"/>
            <a:ext cx="9936421" cy="2296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2912070"/>
            <a:ext cx="4873706" cy="142716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4339231"/>
            <a:ext cx="4873706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2912070"/>
            <a:ext cx="4897708" cy="142716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4339231"/>
            <a:ext cx="4897708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0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6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26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91951"/>
            <a:ext cx="3715657" cy="277182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710397"/>
            <a:ext cx="5832247" cy="8441976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563779"/>
            <a:ext cx="3715657" cy="6602341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76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91951"/>
            <a:ext cx="3715657" cy="277182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710397"/>
            <a:ext cx="5832247" cy="8441976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563779"/>
            <a:ext cx="3715657" cy="6602341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5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632464"/>
            <a:ext cx="9936421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3162304"/>
            <a:ext cx="9936421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11010319"/>
            <a:ext cx="259211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43D4-4BE6-7741-AA6A-EBDD9EB5D27C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11010319"/>
            <a:ext cx="388816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11010319"/>
            <a:ext cx="259211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60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41C47EF-5489-A385-CDC4-713BD8D9F555}"/>
              </a:ext>
            </a:extLst>
          </p:cNvPr>
          <p:cNvSpPr txBox="1"/>
          <p:nvPr/>
        </p:nvSpPr>
        <p:spPr>
          <a:xfrm rot="16200000">
            <a:off x="-1938885" y="6321460"/>
            <a:ext cx="437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Novel Contributions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0FD88E8-7DBE-E406-0EFE-00DCA2141A06}"/>
              </a:ext>
            </a:extLst>
          </p:cNvPr>
          <p:cNvSpPr txBox="1"/>
          <p:nvPr/>
        </p:nvSpPr>
        <p:spPr>
          <a:xfrm>
            <a:off x="7890608" y="5493820"/>
            <a:ext cx="28700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Re-examination of PDA as a generative statistical model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Development of an iterative bias-reduction algorithm to improve parameter estimates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Perspective of PDA as a time-varying linearised approximation to a non-linear ODE model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Demonstrations on simulated data and kinematic data from the RISC dataset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0D04A1-52B8-83A7-727B-7382C606C483}"/>
              </a:ext>
            </a:extLst>
          </p:cNvPr>
          <p:cNvSpPr txBox="1"/>
          <p:nvPr/>
        </p:nvSpPr>
        <p:spPr>
          <a:xfrm>
            <a:off x="7878092" y="4312658"/>
            <a:ext cx="2895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6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 Understanding of Principal Differential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5F964C-A1C0-F143-62D3-B246503F1B26}"/>
              </a:ext>
            </a:extLst>
          </p:cNvPr>
          <p:cNvSpPr txBox="1"/>
          <p:nvPr/>
        </p:nvSpPr>
        <p:spPr>
          <a:xfrm>
            <a:off x="4282534" y="4320533"/>
            <a:ext cx="2895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5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Multivariate Multilevel Longitudinal Functional Model for Repeatedly Observed Human Movement Data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A995A87-AC92-427C-06F9-373BBD5C7272}"/>
              </a:ext>
            </a:extLst>
          </p:cNvPr>
          <p:cNvSpPr txBox="1"/>
          <p:nvPr/>
        </p:nvSpPr>
        <p:spPr>
          <a:xfrm>
            <a:off x="4302369" y="5843063"/>
            <a:ext cx="28602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Extend the model from Chapter 4 to include the hip, knee and ankle angles from every stride in the RISC data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Development of a novel multilevel longitudinal approach to capture serial correlation among adjacent strides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Used to quantify fixed effects of scalar covariates and predict and describe individual trajectories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F70961E-F492-D939-AE32-1DD185F77136}"/>
              </a:ext>
            </a:extLst>
          </p:cNvPr>
          <p:cNvSpPr txBox="1"/>
          <p:nvPr/>
        </p:nvSpPr>
        <p:spPr>
          <a:xfrm>
            <a:off x="695429" y="5601696"/>
            <a:ext cx="289506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Development of a model for the average sagittal-plane hip and knee angle functions from the RISC data</a:t>
            </a:r>
          </a:p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model is used to quantify the fixed effects of scalar covariates and capture dependence among bilateral observations from the same subject</a:t>
            </a:r>
          </a:p>
          <a:p>
            <a:pPr algn="ctr"/>
            <a:endParaRPr lang="en-GB" sz="1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New approaches for estimation, inference, summarising and checking the model are proposed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199F62-C13B-CB3E-37AE-7950B464C8B7}"/>
              </a:ext>
            </a:extLst>
          </p:cNvPr>
          <p:cNvSpPr txBox="1"/>
          <p:nvPr/>
        </p:nvSpPr>
        <p:spPr>
          <a:xfrm>
            <a:off x="2573975" y="2596296"/>
            <a:ext cx="2895074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Basis Expansions and Smoothing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Registration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FPCA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Functional Regression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04F30B-E3B4-9AE2-2F97-BBD2512E6E49}"/>
              </a:ext>
            </a:extLst>
          </p:cNvPr>
          <p:cNvSpPr/>
          <p:nvPr/>
        </p:nvSpPr>
        <p:spPr>
          <a:xfrm>
            <a:off x="4463068" y="108582"/>
            <a:ext cx="2594344" cy="1318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E89C1-DCB7-E483-F809-2FDC9800FC56}"/>
              </a:ext>
            </a:extLst>
          </p:cNvPr>
          <p:cNvSpPr txBox="1"/>
          <p:nvPr/>
        </p:nvSpPr>
        <p:spPr>
          <a:xfrm>
            <a:off x="4463068" y="108582"/>
            <a:ext cx="2594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1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4897FE-7EF7-E499-4FD4-7E5B3B1F704D}"/>
              </a:ext>
            </a:extLst>
          </p:cNvPr>
          <p:cNvSpPr/>
          <p:nvPr/>
        </p:nvSpPr>
        <p:spPr>
          <a:xfrm>
            <a:off x="2580507" y="1719209"/>
            <a:ext cx="2895075" cy="2234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4641D-3322-F833-BE77-FCB7078ECA52}"/>
              </a:ext>
            </a:extLst>
          </p:cNvPr>
          <p:cNvSpPr txBox="1"/>
          <p:nvPr/>
        </p:nvSpPr>
        <p:spPr>
          <a:xfrm>
            <a:off x="2657747" y="1751093"/>
            <a:ext cx="2817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2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Statistical Methods for Functional Data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40F98-484D-E547-5ACE-9C8618653467}"/>
              </a:ext>
            </a:extLst>
          </p:cNvPr>
          <p:cNvSpPr/>
          <p:nvPr/>
        </p:nvSpPr>
        <p:spPr>
          <a:xfrm>
            <a:off x="6064583" y="1719209"/>
            <a:ext cx="2895069" cy="2234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0FCBA-90ED-47F9-7F46-0AF7A2B7937E}"/>
              </a:ext>
            </a:extLst>
          </p:cNvPr>
          <p:cNvSpPr txBox="1"/>
          <p:nvPr/>
        </p:nvSpPr>
        <p:spPr>
          <a:xfrm>
            <a:off x="6051519" y="1742134"/>
            <a:ext cx="2895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3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Running Injury Surveillance Centre Dataset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67F074-58BD-5C00-8E18-41A49E3BCF3B}"/>
              </a:ext>
            </a:extLst>
          </p:cNvPr>
          <p:cNvCxnSpPr>
            <a:cxnSpLocks/>
          </p:cNvCxnSpPr>
          <p:nvPr/>
        </p:nvCxnSpPr>
        <p:spPr>
          <a:xfrm>
            <a:off x="2327630" y="1709242"/>
            <a:ext cx="0" cy="223445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8F663F-11E4-A451-9012-B6222AFD9307}"/>
              </a:ext>
            </a:extLst>
          </p:cNvPr>
          <p:cNvSpPr txBox="1"/>
          <p:nvPr/>
        </p:nvSpPr>
        <p:spPr>
          <a:xfrm rot="16200000">
            <a:off x="1025739" y="2641801"/>
            <a:ext cx="223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Foundations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EED434-80D9-B44E-9F68-BA2C598CEB2C}"/>
              </a:ext>
            </a:extLst>
          </p:cNvPr>
          <p:cNvCxnSpPr>
            <a:cxnSpLocks/>
          </p:cNvCxnSpPr>
          <p:nvPr/>
        </p:nvCxnSpPr>
        <p:spPr>
          <a:xfrm>
            <a:off x="477965" y="4341456"/>
            <a:ext cx="0" cy="4371186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93E11D6-ACFF-5E4F-40CD-D266A368E702}"/>
              </a:ext>
            </a:extLst>
          </p:cNvPr>
          <p:cNvSpPr/>
          <p:nvPr/>
        </p:nvSpPr>
        <p:spPr>
          <a:xfrm>
            <a:off x="713994" y="4267627"/>
            <a:ext cx="2895075" cy="4413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5049AA-DEF8-DFDA-6DC1-1A76C9122DAC}"/>
              </a:ext>
            </a:extLst>
          </p:cNvPr>
          <p:cNvSpPr/>
          <p:nvPr/>
        </p:nvSpPr>
        <p:spPr>
          <a:xfrm>
            <a:off x="4295052" y="4304421"/>
            <a:ext cx="2895075" cy="4398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6CA197-E730-DCC2-19EB-192A21447EF2}"/>
              </a:ext>
            </a:extLst>
          </p:cNvPr>
          <p:cNvSpPr/>
          <p:nvPr/>
        </p:nvSpPr>
        <p:spPr>
          <a:xfrm>
            <a:off x="7878090" y="4305457"/>
            <a:ext cx="2895075" cy="4398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2E854-6BF2-1147-2DE1-1A818CFCD897}"/>
              </a:ext>
            </a:extLst>
          </p:cNvPr>
          <p:cNvSpPr txBox="1"/>
          <p:nvPr/>
        </p:nvSpPr>
        <p:spPr>
          <a:xfrm>
            <a:off x="706227" y="4267627"/>
            <a:ext cx="29003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4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Multivariate Functional Mixed Model for Kinematic Data from Recreational Runners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6B91E-771E-E9F1-9CD1-F65158C32900}"/>
              </a:ext>
            </a:extLst>
          </p:cNvPr>
          <p:cNvSpPr/>
          <p:nvPr/>
        </p:nvSpPr>
        <p:spPr>
          <a:xfrm>
            <a:off x="4267519" y="9217040"/>
            <a:ext cx="2895075" cy="1743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5F838A-CBA9-4D3D-4756-6DD240A0A9BC}"/>
              </a:ext>
            </a:extLst>
          </p:cNvPr>
          <p:cNvSpPr txBox="1"/>
          <p:nvPr/>
        </p:nvSpPr>
        <p:spPr>
          <a:xfrm>
            <a:off x="4267519" y="9220658"/>
            <a:ext cx="289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7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Final Remarks and Future Work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C89554-EB73-30FA-18BB-C106DF83CB46}"/>
              </a:ext>
            </a:extLst>
          </p:cNvPr>
          <p:cNvCxnSpPr>
            <a:cxnSpLocks/>
          </p:cNvCxnSpPr>
          <p:nvPr/>
        </p:nvCxnSpPr>
        <p:spPr>
          <a:xfrm>
            <a:off x="1967648" y="8691718"/>
            <a:ext cx="1756649" cy="7394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5A7CBE-1588-A7BB-6F21-C5C993045D57}"/>
              </a:ext>
            </a:extLst>
          </p:cNvPr>
          <p:cNvCxnSpPr>
            <a:cxnSpLocks/>
          </p:cNvCxnSpPr>
          <p:nvPr/>
        </p:nvCxnSpPr>
        <p:spPr>
          <a:xfrm flipH="1">
            <a:off x="7690281" y="8703614"/>
            <a:ext cx="1757795" cy="72328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521294-C0F1-6B23-E208-1BB37EF0AE04}"/>
              </a:ext>
            </a:extLst>
          </p:cNvPr>
          <p:cNvCxnSpPr>
            <a:cxnSpLocks/>
          </p:cNvCxnSpPr>
          <p:nvPr/>
        </p:nvCxnSpPr>
        <p:spPr>
          <a:xfrm>
            <a:off x="5760241" y="8702455"/>
            <a:ext cx="1" cy="42494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024DDD-4478-078F-3937-DA24B2500C51}"/>
              </a:ext>
            </a:extLst>
          </p:cNvPr>
          <p:cNvSpPr txBox="1"/>
          <p:nvPr/>
        </p:nvSpPr>
        <p:spPr>
          <a:xfrm>
            <a:off x="4463068" y="629680"/>
            <a:ext cx="2594344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Motivation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Outline of thesis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4A6C3-94E6-B22A-C070-1E846A10BF8D}"/>
              </a:ext>
            </a:extLst>
          </p:cNvPr>
          <p:cNvSpPr txBox="1"/>
          <p:nvPr/>
        </p:nvSpPr>
        <p:spPr>
          <a:xfrm>
            <a:off x="6077646" y="2715488"/>
            <a:ext cx="2895070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Data Collection and Extraction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Basis Representation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Landmark Registration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A115720-CF8A-E315-9B32-DDFE11C4A3F3}"/>
              </a:ext>
            </a:extLst>
          </p:cNvPr>
          <p:cNvCxnSpPr>
            <a:cxnSpLocks/>
          </p:cNvCxnSpPr>
          <p:nvPr/>
        </p:nvCxnSpPr>
        <p:spPr>
          <a:xfrm>
            <a:off x="5475582" y="2976013"/>
            <a:ext cx="48602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8F4C320-C89B-B188-2E93-E07ABB620B55}"/>
              </a:ext>
            </a:extLst>
          </p:cNvPr>
          <p:cNvSpPr txBox="1"/>
          <p:nvPr/>
        </p:nvSpPr>
        <p:spPr>
          <a:xfrm>
            <a:off x="4282529" y="9963140"/>
            <a:ext cx="2895075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Summary of the Thesis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Future Work and Directions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Concluding Remarks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103690F-9CA8-CC04-9A6B-9D137EC3522F}"/>
              </a:ext>
            </a:extLst>
          </p:cNvPr>
          <p:cNvCxnSpPr>
            <a:cxnSpLocks/>
          </p:cNvCxnSpPr>
          <p:nvPr/>
        </p:nvCxnSpPr>
        <p:spPr>
          <a:xfrm>
            <a:off x="3606534" y="6435920"/>
            <a:ext cx="61825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4FD454D-2BE3-1C3F-322C-51BC67DB7F1D}"/>
              </a:ext>
            </a:extLst>
          </p:cNvPr>
          <p:cNvCxnSpPr>
            <a:cxnSpLocks/>
          </p:cNvCxnSpPr>
          <p:nvPr/>
        </p:nvCxnSpPr>
        <p:spPr>
          <a:xfrm>
            <a:off x="3978265" y="3953659"/>
            <a:ext cx="0" cy="3235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41A9F1-4E59-D864-05C3-549FD9823F5A}"/>
              </a:ext>
            </a:extLst>
          </p:cNvPr>
          <p:cNvCxnSpPr>
            <a:cxnSpLocks/>
          </p:cNvCxnSpPr>
          <p:nvPr/>
        </p:nvCxnSpPr>
        <p:spPr>
          <a:xfrm>
            <a:off x="7525181" y="3960146"/>
            <a:ext cx="0" cy="3235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2131A8-4DCB-8D2C-4CA3-BA5CB9C128B6}"/>
              </a:ext>
            </a:extLst>
          </p:cNvPr>
          <p:cNvCxnSpPr>
            <a:cxnSpLocks/>
          </p:cNvCxnSpPr>
          <p:nvPr/>
        </p:nvCxnSpPr>
        <p:spPr>
          <a:xfrm>
            <a:off x="5760240" y="1427018"/>
            <a:ext cx="0" cy="3235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0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203</TotalTime>
  <Words>239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Serif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Edward.Gunning</dc:creator>
  <cp:lastModifiedBy>Edward.Gunning</cp:lastModifiedBy>
  <cp:revision>12</cp:revision>
  <dcterms:created xsi:type="dcterms:W3CDTF">2023-05-04T20:49:13Z</dcterms:created>
  <dcterms:modified xsi:type="dcterms:W3CDTF">2023-09-08T13:49:18Z</dcterms:modified>
</cp:coreProperties>
</file>