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1079976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>
        <p:scale>
          <a:sx n="70" d="100"/>
          <a:sy n="70" d="100"/>
        </p:scale>
        <p:origin x="2384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48CC-DA73-F548-877C-ED72E3F2FD52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5650" y="1143000"/>
            <a:ext cx="280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3F06-2F4E-BB46-9DD2-78A6C09AF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3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944130"/>
            <a:ext cx="9179799" cy="4135743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6239364"/>
            <a:ext cx="8099822" cy="2868071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6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19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632461"/>
            <a:ext cx="2328699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632461"/>
            <a:ext cx="685110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3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97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961570"/>
            <a:ext cx="9314796" cy="4941443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949760"/>
            <a:ext cx="9314796" cy="259858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0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162304"/>
            <a:ext cx="4589899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162304"/>
            <a:ext cx="4589899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6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32464"/>
            <a:ext cx="9314796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912070"/>
            <a:ext cx="4568805" cy="142716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4339231"/>
            <a:ext cx="4568805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912070"/>
            <a:ext cx="4591306" cy="142716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4339231"/>
            <a:ext cx="4591306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6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0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91951"/>
            <a:ext cx="3483205" cy="277182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710397"/>
            <a:ext cx="5467380" cy="8441976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563779"/>
            <a:ext cx="3483205" cy="6602341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18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91951"/>
            <a:ext cx="3483205" cy="277182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710397"/>
            <a:ext cx="5467380" cy="8441976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563779"/>
            <a:ext cx="3483205" cy="6602341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8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632464"/>
            <a:ext cx="9314796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162304"/>
            <a:ext cx="9314796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1010319"/>
            <a:ext cx="2429947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43D4-4BE6-7741-AA6A-EBDD9EB5D27C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1010319"/>
            <a:ext cx="364492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1010319"/>
            <a:ext cx="2429947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98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>
            <a:extLst>
              <a:ext uri="{FF2B5EF4-FFF2-40B4-BE49-F238E27FC236}">
                <a16:creationId xmlns:a16="http://schemas.microsoft.com/office/drawing/2014/main" id="{10FD88E8-7DBE-E406-0EFE-00DCA2141A06}"/>
              </a:ext>
            </a:extLst>
          </p:cNvPr>
          <p:cNvSpPr txBox="1"/>
          <p:nvPr/>
        </p:nvSpPr>
        <p:spPr>
          <a:xfrm>
            <a:off x="7585906" y="5387555"/>
            <a:ext cx="28700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Re-examination of PDA as a generative statistical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iterative bias-reduction algorithm to improve parameter estimates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Perspective of PDA as a time-varying linearised approximation to a non-linear ODE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Demonstrations on a variety of simulated examples and kinematic data from the RISC dataset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D04A1-52B8-83A7-727B-7382C606C483}"/>
              </a:ext>
            </a:extLst>
          </p:cNvPr>
          <p:cNvSpPr txBox="1"/>
          <p:nvPr/>
        </p:nvSpPr>
        <p:spPr>
          <a:xfrm>
            <a:off x="7560874" y="4288648"/>
            <a:ext cx="2895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6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 Understanding of Principal Differential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F964C-A1C0-F143-62D3-B246503F1B26}"/>
              </a:ext>
            </a:extLst>
          </p:cNvPr>
          <p:cNvSpPr txBox="1"/>
          <p:nvPr/>
        </p:nvSpPr>
        <p:spPr>
          <a:xfrm>
            <a:off x="4190731" y="4239922"/>
            <a:ext cx="2895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5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Multivariate Multilevel Longitudinal Functional Model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995A87-AC92-427C-06F9-373BBD5C7272}"/>
              </a:ext>
            </a:extLst>
          </p:cNvPr>
          <p:cNvSpPr txBox="1"/>
          <p:nvPr/>
        </p:nvSpPr>
        <p:spPr>
          <a:xfrm>
            <a:off x="4219817" y="5392645"/>
            <a:ext cx="28950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Extend the model from Chapter 4 to include the hip, knee and ankle angles from every stride in the RISC data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novel multilevel longitudinal approach to capture serial correlation among adjacent strides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70961E-F492-D939-AE32-1DD185F77136}"/>
              </a:ext>
            </a:extLst>
          </p:cNvPr>
          <p:cNvSpPr txBox="1"/>
          <p:nvPr/>
        </p:nvSpPr>
        <p:spPr>
          <a:xfrm>
            <a:off x="838289" y="5318701"/>
            <a:ext cx="28950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a model for the average hip and knee angle functions from the RISC data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Quantify fixed effects of scalar covariates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Model dependence among bilateral observations from the same subject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199F62-C13B-CB3E-37AE-7950B464C8B7}"/>
              </a:ext>
            </a:extLst>
          </p:cNvPr>
          <p:cNvSpPr txBox="1"/>
          <p:nvPr/>
        </p:nvSpPr>
        <p:spPr>
          <a:xfrm>
            <a:off x="2027163" y="2520519"/>
            <a:ext cx="2895074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Expansions and Smoothing</a:t>
            </a:r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Registration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FPCA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Functional Regression</a:t>
            </a:r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04F30B-E3B4-9AE2-2F97-BBD2512E6E49}"/>
              </a:ext>
            </a:extLst>
          </p:cNvPr>
          <p:cNvSpPr/>
          <p:nvPr/>
        </p:nvSpPr>
        <p:spPr>
          <a:xfrm>
            <a:off x="4102706" y="108581"/>
            <a:ext cx="2594344" cy="13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E89C1-DCB7-E483-F809-2FDC9800FC56}"/>
              </a:ext>
            </a:extLst>
          </p:cNvPr>
          <p:cNvSpPr txBox="1"/>
          <p:nvPr/>
        </p:nvSpPr>
        <p:spPr>
          <a:xfrm>
            <a:off x="4437634" y="108581"/>
            <a:ext cx="1924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1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897FE-7EF7-E499-4FD4-7E5B3B1F704D}"/>
              </a:ext>
            </a:extLst>
          </p:cNvPr>
          <p:cNvSpPr/>
          <p:nvPr/>
        </p:nvSpPr>
        <p:spPr>
          <a:xfrm>
            <a:off x="2005257" y="1697017"/>
            <a:ext cx="2895075" cy="2234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641D-3322-F833-BE77-FCB7078ECA52}"/>
              </a:ext>
            </a:extLst>
          </p:cNvPr>
          <p:cNvSpPr txBox="1"/>
          <p:nvPr/>
        </p:nvSpPr>
        <p:spPr>
          <a:xfrm>
            <a:off x="2027163" y="1701757"/>
            <a:ext cx="289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2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Statistical Methods for Functional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0F98-484D-E547-5ACE-9C8618653467}"/>
              </a:ext>
            </a:extLst>
          </p:cNvPr>
          <p:cNvSpPr/>
          <p:nvPr/>
        </p:nvSpPr>
        <p:spPr>
          <a:xfrm>
            <a:off x="5802049" y="1697018"/>
            <a:ext cx="2895070" cy="2234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0FCBA-90ED-47F9-7F46-0AF7A2B7937E}"/>
              </a:ext>
            </a:extLst>
          </p:cNvPr>
          <p:cNvSpPr txBox="1"/>
          <p:nvPr/>
        </p:nvSpPr>
        <p:spPr>
          <a:xfrm>
            <a:off x="5834995" y="1706496"/>
            <a:ext cx="2787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3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 to the RISC Dataset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67F074-58BD-5C00-8E18-41A49E3BCF3B}"/>
              </a:ext>
            </a:extLst>
          </p:cNvPr>
          <p:cNvCxnSpPr>
            <a:cxnSpLocks/>
          </p:cNvCxnSpPr>
          <p:nvPr/>
        </p:nvCxnSpPr>
        <p:spPr>
          <a:xfrm>
            <a:off x="1697553" y="1697018"/>
            <a:ext cx="0" cy="2234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8F663F-11E4-A451-9012-B6222AFD9307}"/>
              </a:ext>
            </a:extLst>
          </p:cNvPr>
          <p:cNvSpPr txBox="1"/>
          <p:nvPr/>
        </p:nvSpPr>
        <p:spPr>
          <a:xfrm rot="16200000">
            <a:off x="230858" y="2601873"/>
            <a:ext cx="223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Foundations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EED434-80D9-B44E-9F68-BA2C598CEB2C}"/>
              </a:ext>
            </a:extLst>
          </p:cNvPr>
          <p:cNvCxnSpPr>
            <a:cxnSpLocks/>
          </p:cNvCxnSpPr>
          <p:nvPr/>
        </p:nvCxnSpPr>
        <p:spPr>
          <a:xfrm>
            <a:off x="625157" y="4267626"/>
            <a:ext cx="0" cy="4371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C47EF-5489-A385-CDC4-713BD8D9F555}"/>
              </a:ext>
            </a:extLst>
          </p:cNvPr>
          <p:cNvSpPr txBox="1"/>
          <p:nvPr/>
        </p:nvSpPr>
        <p:spPr>
          <a:xfrm rot="16200000">
            <a:off x="-1771933" y="6268551"/>
            <a:ext cx="437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Novel Contributions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3E11D6-ACFF-5E4F-40CD-D266A368E702}"/>
              </a:ext>
            </a:extLst>
          </p:cNvPr>
          <p:cNvSpPr/>
          <p:nvPr/>
        </p:nvSpPr>
        <p:spPr>
          <a:xfrm>
            <a:off x="827178" y="4267625"/>
            <a:ext cx="2895075" cy="4413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5049AA-DEF8-DFDA-6DC1-1A76C9122DAC}"/>
              </a:ext>
            </a:extLst>
          </p:cNvPr>
          <p:cNvSpPr/>
          <p:nvPr/>
        </p:nvSpPr>
        <p:spPr>
          <a:xfrm>
            <a:off x="4193266" y="4267625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6CA197-E730-DCC2-19EB-192A21447EF2}"/>
              </a:ext>
            </a:extLst>
          </p:cNvPr>
          <p:cNvSpPr/>
          <p:nvPr/>
        </p:nvSpPr>
        <p:spPr>
          <a:xfrm>
            <a:off x="7560874" y="4283051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2E854-6BF2-1147-2DE1-1A818CFCD897}"/>
              </a:ext>
            </a:extLst>
          </p:cNvPr>
          <p:cNvSpPr txBox="1"/>
          <p:nvPr/>
        </p:nvSpPr>
        <p:spPr>
          <a:xfrm>
            <a:off x="819412" y="4267626"/>
            <a:ext cx="29003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4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Multivariate Functional Mixed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6B91E-771E-E9F1-9CD1-F65158C32900}"/>
              </a:ext>
            </a:extLst>
          </p:cNvPr>
          <p:cNvSpPr/>
          <p:nvPr/>
        </p:nvSpPr>
        <p:spPr>
          <a:xfrm>
            <a:off x="4190725" y="9238218"/>
            <a:ext cx="2895075" cy="141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F838A-CBA9-4D3D-4756-6DD240A0A9BC}"/>
              </a:ext>
            </a:extLst>
          </p:cNvPr>
          <p:cNvSpPr txBox="1"/>
          <p:nvPr/>
        </p:nvSpPr>
        <p:spPr>
          <a:xfrm>
            <a:off x="4190725" y="9286754"/>
            <a:ext cx="2895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7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C89554-EB73-30FA-18BB-C106DF83CB46}"/>
              </a:ext>
            </a:extLst>
          </p:cNvPr>
          <p:cNvCxnSpPr>
            <a:cxnSpLocks/>
          </p:cNvCxnSpPr>
          <p:nvPr/>
        </p:nvCxnSpPr>
        <p:spPr>
          <a:xfrm>
            <a:off x="2274716" y="8724081"/>
            <a:ext cx="1756649" cy="739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5A7CBE-1588-A7BB-6F21-C5C993045D57}"/>
              </a:ext>
            </a:extLst>
          </p:cNvPr>
          <p:cNvCxnSpPr>
            <a:cxnSpLocks/>
          </p:cNvCxnSpPr>
          <p:nvPr/>
        </p:nvCxnSpPr>
        <p:spPr>
          <a:xfrm flipH="1">
            <a:off x="7250617" y="8739507"/>
            <a:ext cx="1757795" cy="7232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521294-C0F1-6B23-E208-1BB37EF0AE04}"/>
              </a:ext>
            </a:extLst>
          </p:cNvPr>
          <p:cNvCxnSpPr>
            <a:cxnSpLocks/>
          </p:cNvCxnSpPr>
          <p:nvPr/>
        </p:nvCxnSpPr>
        <p:spPr>
          <a:xfrm>
            <a:off x="5596697" y="8739507"/>
            <a:ext cx="1" cy="42494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024DDD-4478-078F-3937-DA24B2500C51}"/>
              </a:ext>
            </a:extLst>
          </p:cNvPr>
          <p:cNvSpPr txBox="1"/>
          <p:nvPr/>
        </p:nvSpPr>
        <p:spPr>
          <a:xfrm>
            <a:off x="4102706" y="618222"/>
            <a:ext cx="259434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Motivation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Outline of 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4A6C3-94E6-B22A-C070-1E846A10BF8D}"/>
              </a:ext>
            </a:extLst>
          </p:cNvPr>
          <p:cNvSpPr txBox="1"/>
          <p:nvPr/>
        </p:nvSpPr>
        <p:spPr>
          <a:xfrm>
            <a:off x="5802049" y="2514984"/>
            <a:ext cx="2895070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Collection</a:t>
            </a: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&amp; Extraction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Representation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Landmark Registration</a:t>
            </a:r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>
              <a:lnSpc>
                <a:spcPct val="150000"/>
              </a:lnSpc>
            </a:pPr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115720-CF8A-E315-9B32-DDFE11C4A3F3}"/>
              </a:ext>
            </a:extLst>
          </p:cNvPr>
          <p:cNvCxnSpPr>
            <a:cxnSpLocks/>
          </p:cNvCxnSpPr>
          <p:nvPr/>
        </p:nvCxnSpPr>
        <p:spPr>
          <a:xfrm>
            <a:off x="4900332" y="2925549"/>
            <a:ext cx="79441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8F4C320-C89B-B188-2E93-E07ABB620B55}"/>
              </a:ext>
            </a:extLst>
          </p:cNvPr>
          <p:cNvSpPr txBox="1"/>
          <p:nvPr/>
        </p:nvSpPr>
        <p:spPr>
          <a:xfrm>
            <a:off x="4190725" y="9806212"/>
            <a:ext cx="2895075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Summary of work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Future directions</a:t>
            </a:r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103690F-9CA8-CC04-9A6B-9D137EC3522F}"/>
              </a:ext>
            </a:extLst>
          </p:cNvPr>
          <p:cNvCxnSpPr>
            <a:cxnSpLocks/>
          </p:cNvCxnSpPr>
          <p:nvPr/>
        </p:nvCxnSpPr>
        <p:spPr>
          <a:xfrm>
            <a:off x="3719718" y="5652620"/>
            <a:ext cx="34794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0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130</TotalTime>
  <Words>178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CMU Serif</vt:lpstr>
      <vt:lpstr>CMU SERIF ROMAN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3</cp:revision>
  <dcterms:created xsi:type="dcterms:W3CDTF">2023-05-04T20:49:13Z</dcterms:created>
  <dcterms:modified xsi:type="dcterms:W3CDTF">2023-05-04T22:59:53Z</dcterms:modified>
</cp:coreProperties>
</file>