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107997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/>
    <p:restoredTop sz="94609"/>
  </p:normalViewPr>
  <p:slideViewPr>
    <p:cSldViewPr snapToGrid="0">
      <p:cViewPr>
        <p:scale>
          <a:sx n="110" d="100"/>
          <a:sy n="110" d="100"/>
        </p:scale>
        <p:origin x="30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48CC-DA73-F548-877C-ED72E3F2FD52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143000"/>
            <a:ext cx="280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3F06-2F4E-BB46-9DD2-78A6C09AF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3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944130"/>
            <a:ext cx="9179799" cy="4135743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239364"/>
            <a:ext cx="8099822" cy="2868071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6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19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632461"/>
            <a:ext cx="2328699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632461"/>
            <a:ext cx="68511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3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9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961570"/>
            <a:ext cx="9314796" cy="4941443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949760"/>
            <a:ext cx="9314796" cy="259858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0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162304"/>
            <a:ext cx="4589899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162304"/>
            <a:ext cx="4589899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16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32464"/>
            <a:ext cx="9314796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912070"/>
            <a:ext cx="4568805" cy="142716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4339231"/>
            <a:ext cx="4568805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912070"/>
            <a:ext cx="4591306" cy="142716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4339231"/>
            <a:ext cx="4591306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6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1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05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91951"/>
            <a:ext cx="3483205" cy="277182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710397"/>
            <a:ext cx="5467380" cy="8441976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563779"/>
            <a:ext cx="3483205" cy="6602341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18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91951"/>
            <a:ext cx="3483205" cy="277182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710397"/>
            <a:ext cx="5467380" cy="8441976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563779"/>
            <a:ext cx="3483205" cy="6602341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32464"/>
            <a:ext cx="9314796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162304"/>
            <a:ext cx="9314796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1010319"/>
            <a:ext cx="2429947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43D4-4BE6-7741-AA6A-EBDD9EB5D27C}" type="datetimeFigureOut">
              <a:rPr lang="en-GB" smtClean="0"/>
              <a:t>08/05/2023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1010319"/>
            <a:ext cx="364492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1010319"/>
            <a:ext cx="2429947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9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1C47EF-5489-A385-CDC4-713BD8D9F555}"/>
              </a:ext>
            </a:extLst>
          </p:cNvPr>
          <p:cNvSpPr txBox="1"/>
          <p:nvPr/>
        </p:nvSpPr>
        <p:spPr>
          <a:xfrm rot="16200000">
            <a:off x="-2055540" y="6311826"/>
            <a:ext cx="437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Novel Contributions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FD88E8-7DBE-E406-0EFE-00DCA2141A06}"/>
              </a:ext>
            </a:extLst>
          </p:cNvPr>
          <p:cNvSpPr txBox="1"/>
          <p:nvPr/>
        </p:nvSpPr>
        <p:spPr>
          <a:xfrm>
            <a:off x="7530244" y="5384947"/>
            <a:ext cx="287003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Re-examination of PDA as a generative statistical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iterative bias-reduction algorithm to improve parameter estimates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Perspective of PDA as a time-varying linearised approximation to a non-linear ODE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Demonstrations on simulated examples and kinematic data from the RISC dataset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D04A1-52B8-83A7-727B-7382C606C483}"/>
              </a:ext>
            </a:extLst>
          </p:cNvPr>
          <p:cNvSpPr txBox="1"/>
          <p:nvPr/>
        </p:nvSpPr>
        <p:spPr>
          <a:xfrm>
            <a:off x="7562393" y="4310899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6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Understanding of Principal Differential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F964C-A1C0-F143-62D3-B246503F1B26}"/>
              </a:ext>
            </a:extLst>
          </p:cNvPr>
          <p:cNvSpPr txBox="1"/>
          <p:nvPr/>
        </p:nvSpPr>
        <p:spPr>
          <a:xfrm>
            <a:off x="3878069" y="4277733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5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Multilevel Longitudinal Functional Model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995A87-AC92-427C-06F9-373BBD5C7272}"/>
              </a:ext>
            </a:extLst>
          </p:cNvPr>
          <p:cNvSpPr txBox="1"/>
          <p:nvPr/>
        </p:nvSpPr>
        <p:spPr>
          <a:xfrm>
            <a:off x="3934687" y="5411675"/>
            <a:ext cx="28950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Extend the model from Chapter 4 to include the hip, knee and ankle angles from every stride in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novel multilevel longitudinal approach to capture serial correlation among adjacent strides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Fixed effects of scalar covariates and predictions of individual trajectories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70961E-F492-D939-AE32-1DD185F77136}"/>
              </a:ext>
            </a:extLst>
          </p:cNvPr>
          <p:cNvSpPr txBox="1"/>
          <p:nvPr/>
        </p:nvSpPr>
        <p:spPr>
          <a:xfrm>
            <a:off x="361402" y="5384947"/>
            <a:ext cx="28950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 model for the average hip and knee angle functions from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Quantify fixed effects of scalar covariates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Model dependence among bilateral observations from the same subject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99F62-C13B-CB3E-37AE-7950B464C8B7}"/>
              </a:ext>
            </a:extLst>
          </p:cNvPr>
          <p:cNvSpPr txBox="1"/>
          <p:nvPr/>
        </p:nvSpPr>
        <p:spPr>
          <a:xfrm>
            <a:off x="2213612" y="2596296"/>
            <a:ext cx="289507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Expansions and Smoothing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Registration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FPCA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Functional Regression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04F30B-E3B4-9AE2-2F97-BBD2512E6E49}"/>
              </a:ext>
            </a:extLst>
          </p:cNvPr>
          <p:cNvSpPr/>
          <p:nvPr/>
        </p:nvSpPr>
        <p:spPr>
          <a:xfrm>
            <a:off x="4102705" y="108581"/>
            <a:ext cx="2594344" cy="13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E89C1-DCB7-E483-F809-2FDC9800FC56}"/>
              </a:ext>
            </a:extLst>
          </p:cNvPr>
          <p:cNvSpPr txBox="1"/>
          <p:nvPr/>
        </p:nvSpPr>
        <p:spPr>
          <a:xfrm>
            <a:off x="4437634" y="108581"/>
            <a:ext cx="192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1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897FE-7EF7-E499-4FD4-7E5B3B1F704D}"/>
              </a:ext>
            </a:extLst>
          </p:cNvPr>
          <p:cNvSpPr/>
          <p:nvPr/>
        </p:nvSpPr>
        <p:spPr>
          <a:xfrm>
            <a:off x="2220143" y="1719208"/>
            <a:ext cx="2895075" cy="2234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641D-3322-F833-BE77-FCB7078ECA52}"/>
              </a:ext>
            </a:extLst>
          </p:cNvPr>
          <p:cNvSpPr txBox="1"/>
          <p:nvPr/>
        </p:nvSpPr>
        <p:spPr>
          <a:xfrm>
            <a:off x="2297383" y="1751092"/>
            <a:ext cx="281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2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Statistical Methods for Functional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0F98-484D-E547-5ACE-9C8618653467}"/>
              </a:ext>
            </a:extLst>
          </p:cNvPr>
          <p:cNvSpPr/>
          <p:nvPr/>
        </p:nvSpPr>
        <p:spPr>
          <a:xfrm>
            <a:off x="5704219" y="1719209"/>
            <a:ext cx="2895069" cy="2234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FCBA-90ED-47F9-7F46-0AF7A2B7937E}"/>
              </a:ext>
            </a:extLst>
          </p:cNvPr>
          <p:cNvSpPr txBox="1"/>
          <p:nvPr/>
        </p:nvSpPr>
        <p:spPr>
          <a:xfrm>
            <a:off x="5691154" y="1786017"/>
            <a:ext cx="289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3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 to the RISC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67F074-58BD-5C00-8E18-41A49E3BCF3B}"/>
              </a:ext>
            </a:extLst>
          </p:cNvPr>
          <p:cNvCxnSpPr>
            <a:cxnSpLocks/>
          </p:cNvCxnSpPr>
          <p:nvPr/>
        </p:nvCxnSpPr>
        <p:spPr>
          <a:xfrm>
            <a:off x="2106185" y="1717062"/>
            <a:ext cx="0" cy="223445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F663F-11E4-A451-9012-B6222AFD9307}"/>
              </a:ext>
            </a:extLst>
          </p:cNvPr>
          <p:cNvSpPr txBox="1"/>
          <p:nvPr/>
        </p:nvSpPr>
        <p:spPr>
          <a:xfrm rot="16200000">
            <a:off x="745862" y="2649621"/>
            <a:ext cx="223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Foundations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EED434-80D9-B44E-9F68-BA2C598CEB2C}"/>
              </a:ext>
            </a:extLst>
          </p:cNvPr>
          <p:cNvCxnSpPr>
            <a:cxnSpLocks/>
          </p:cNvCxnSpPr>
          <p:nvPr/>
        </p:nvCxnSpPr>
        <p:spPr>
          <a:xfrm>
            <a:off x="264962" y="4320532"/>
            <a:ext cx="0" cy="4371186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E11D6-ACFF-5E4F-40CD-D266A368E702}"/>
              </a:ext>
            </a:extLst>
          </p:cNvPr>
          <p:cNvSpPr/>
          <p:nvPr/>
        </p:nvSpPr>
        <p:spPr>
          <a:xfrm>
            <a:off x="353630" y="4267626"/>
            <a:ext cx="2895075" cy="4413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049AA-DEF8-DFDA-6DC1-1A76C9122DAC}"/>
              </a:ext>
            </a:extLst>
          </p:cNvPr>
          <p:cNvSpPr/>
          <p:nvPr/>
        </p:nvSpPr>
        <p:spPr>
          <a:xfrm>
            <a:off x="3934688" y="4304420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CA197-E730-DCC2-19EB-192A21447EF2}"/>
              </a:ext>
            </a:extLst>
          </p:cNvPr>
          <p:cNvSpPr/>
          <p:nvPr/>
        </p:nvSpPr>
        <p:spPr>
          <a:xfrm>
            <a:off x="7517726" y="4305456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2E854-6BF2-1147-2DE1-1A818CFCD897}"/>
              </a:ext>
            </a:extLst>
          </p:cNvPr>
          <p:cNvSpPr txBox="1"/>
          <p:nvPr/>
        </p:nvSpPr>
        <p:spPr>
          <a:xfrm>
            <a:off x="345864" y="4267627"/>
            <a:ext cx="29003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4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Multivariate Functional Mixed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6B91E-771E-E9F1-9CD1-F65158C32900}"/>
              </a:ext>
            </a:extLst>
          </p:cNvPr>
          <p:cNvSpPr/>
          <p:nvPr/>
        </p:nvSpPr>
        <p:spPr>
          <a:xfrm>
            <a:off x="3907155" y="9217039"/>
            <a:ext cx="2895075" cy="1410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F838A-CBA9-4D3D-4756-6DD240A0A9BC}"/>
              </a:ext>
            </a:extLst>
          </p:cNvPr>
          <p:cNvSpPr txBox="1"/>
          <p:nvPr/>
        </p:nvSpPr>
        <p:spPr>
          <a:xfrm>
            <a:off x="3907155" y="9220657"/>
            <a:ext cx="2895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7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Conclusion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89554-EB73-30FA-18BB-C106DF83CB46}"/>
              </a:ext>
            </a:extLst>
          </p:cNvPr>
          <p:cNvCxnSpPr>
            <a:cxnSpLocks/>
          </p:cNvCxnSpPr>
          <p:nvPr/>
        </p:nvCxnSpPr>
        <p:spPr>
          <a:xfrm>
            <a:off x="1607284" y="8691718"/>
            <a:ext cx="1756649" cy="739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5A7CBE-1588-A7BB-6F21-C5C993045D57}"/>
              </a:ext>
            </a:extLst>
          </p:cNvPr>
          <p:cNvCxnSpPr>
            <a:cxnSpLocks/>
          </p:cNvCxnSpPr>
          <p:nvPr/>
        </p:nvCxnSpPr>
        <p:spPr>
          <a:xfrm flipH="1">
            <a:off x="7329917" y="8703614"/>
            <a:ext cx="1757795" cy="7232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521294-C0F1-6B23-E208-1BB37EF0AE04}"/>
              </a:ext>
            </a:extLst>
          </p:cNvPr>
          <p:cNvCxnSpPr>
            <a:cxnSpLocks/>
          </p:cNvCxnSpPr>
          <p:nvPr/>
        </p:nvCxnSpPr>
        <p:spPr>
          <a:xfrm>
            <a:off x="5399877" y="8702455"/>
            <a:ext cx="1" cy="4249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024DDD-4478-078F-3937-DA24B2500C51}"/>
              </a:ext>
            </a:extLst>
          </p:cNvPr>
          <p:cNvSpPr txBox="1"/>
          <p:nvPr/>
        </p:nvSpPr>
        <p:spPr>
          <a:xfrm>
            <a:off x="4102705" y="629679"/>
            <a:ext cx="259434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Motivation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Outline of 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4A6C3-94E6-B22A-C070-1E846A10BF8D}"/>
              </a:ext>
            </a:extLst>
          </p:cNvPr>
          <p:cNvSpPr txBox="1"/>
          <p:nvPr/>
        </p:nvSpPr>
        <p:spPr>
          <a:xfrm>
            <a:off x="5717283" y="2585628"/>
            <a:ext cx="2895070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Collection &amp; Extraction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Representation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Landmark Registration</a:t>
            </a:r>
          </a:p>
          <a:p>
            <a:pPr algn="ctr">
              <a:lnSpc>
                <a:spcPct val="150000"/>
              </a:lnSpc>
            </a:pPr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115720-CF8A-E315-9B32-DDFE11C4A3F3}"/>
              </a:ext>
            </a:extLst>
          </p:cNvPr>
          <p:cNvCxnSpPr>
            <a:cxnSpLocks/>
          </p:cNvCxnSpPr>
          <p:nvPr/>
        </p:nvCxnSpPr>
        <p:spPr>
          <a:xfrm>
            <a:off x="5115218" y="2976013"/>
            <a:ext cx="4860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8F4C320-C89B-B188-2E93-E07ABB620B55}"/>
              </a:ext>
            </a:extLst>
          </p:cNvPr>
          <p:cNvSpPr txBox="1"/>
          <p:nvPr/>
        </p:nvSpPr>
        <p:spPr>
          <a:xfrm>
            <a:off x="3934687" y="9737379"/>
            <a:ext cx="2895075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Summary of work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Future directions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03690F-9CA8-CC04-9A6B-9D137EC3522F}"/>
              </a:ext>
            </a:extLst>
          </p:cNvPr>
          <p:cNvCxnSpPr>
            <a:cxnSpLocks/>
          </p:cNvCxnSpPr>
          <p:nvPr/>
        </p:nvCxnSpPr>
        <p:spPr>
          <a:xfrm>
            <a:off x="3246170" y="6435920"/>
            <a:ext cx="61825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FD454D-2BE3-1C3F-322C-51BC67DB7F1D}"/>
              </a:ext>
            </a:extLst>
          </p:cNvPr>
          <p:cNvCxnSpPr>
            <a:cxnSpLocks/>
          </p:cNvCxnSpPr>
          <p:nvPr/>
        </p:nvCxnSpPr>
        <p:spPr>
          <a:xfrm>
            <a:off x="3617902" y="3953659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41A9F1-4E59-D864-05C3-549FD9823F5A}"/>
              </a:ext>
            </a:extLst>
          </p:cNvPr>
          <p:cNvCxnSpPr>
            <a:cxnSpLocks/>
          </p:cNvCxnSpPr>
          <p:nvPr/>
        </p:nvCxnSpPr>
        <p:spPr>
          <a:xfrm>
            <a:off x="7164818" y="3960146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2131A8-4DCB-8D2C-4CA3-BA5CB9C128B6}"/>
              </a:ext>
            </a:extLst>
          </p:cNvPr>
          <p:cNvCxnSpPr>
            <a:cxnSpLocks/>
          </p:cNvCxnSpPr>
          <p:nvPr/>
        </p:nvCxnSpPr>
        <p:spPr>
          <a:xfrm>
            <a:off x="5399877" y="1427018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175</TotalTime>
  <Words>185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6</cp:revision>
  <dcterms:created xsi:type="dcterms:W3CDTF">2023-05-04T20:49:13Z</dcterms:created>
  <dcterms:modified xsi:type="dcterms:W3CDTF">2023-05-08T08:22:43Z</dcterms:modified>
</cp:coreProperties>
</file>