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89995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/>
    <p:restoredTop sz="94829"/>
  </p:normalViewPr>
  <p:slideViewPr>
    <p:cSldViewPr snapToGrid="0">
      <p:cViewPr>
        <p:scale>
          <a:sx n="100" d="100"/>
          <a:sy n="100" d="100"/>
        </p:scale>
        <p:origin x="4120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1AAEE-DBAE-E841-BC47-A0611BAFCB5B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3E937-E382-104B-99A3-A1E13CE97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6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3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3E937-E382-104B-99A3-A1E13CE978B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77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062083"/>
            <a:ext cx="7649607" cy="438666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617911"/>
            <a:ext cx="6749654" cy="3042080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3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70833"/>
            <a:ext cx="1940525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70833"/>
            <a:ext cx="5709082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7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5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141251"/>
            <a:ext cx="7762102" cy="524124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432079"/>
            <a:ext cx="7762102" cy="27562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6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354163"/>
            <a:ext cx="3824804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354163"/>
            <a:ext cx="3824804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25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70836"/>
            <a:ext cx="7762102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088748"/>
            <a:ext cx="380722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602496"/>
            <a:ext cx="380722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088748"/>
            <a:ext cx="3825976" cy="1513748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602496"/>
            <a:ext cx="382597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0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2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1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814168"/>
            <a:ext cx="4556016" cy="8954158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39999"/>
            <a:ext cx="2902585" cy="2939997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814168"/>
            <a:ext cx="4556016" cy="8954158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779996"/>
            <a:ext cx="2902585" cy="7002911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8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70836"/>
            <a:ext cx="776210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354163"/>
            <a:ext cx="776210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BF7C-B74E-A845-A169-BE048EC2AEAF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678325"/>
            <a:ext cx="303734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678325"/>
            <a:ext cx="20248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4343-0F82-E54C-B28A-6CD57C11C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0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BBCC6-17AF-911B-B798-20C7678B9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28" y="6414342"/>
            <a:ext cx="4472800" cy="63295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62B876-6148-2452-D300-1AFBC1A95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369" y="1064259"/>
            <a:ext cx="4472800" cy="63295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C8EE4B-A635-9542-D5EA-01BA559D4DBE}"/>
              </a:ext>
            </a:extLst>
          </p:cNvPr>
          <p:cNvSpPr txBox="1"/>
          <p:nvPr/>
        </p:nvSpPr>
        <p:spPr>
          <a:xfrm>
            <a:off x="0" y="3684242"/>
            <a:ext cx="2270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Time normalisation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of</a:t>
            </a:r>
            <a:r>
              <a:rPr lang="en-GB" sz="14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each functional observation by linearly rescaling the argument values to [0, 100] (%)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2DB39A-D9FC-B3C1-7516-DE59A796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47293"/>
              </p:ext>
            </p:extLst>
          </p:nvPr>
        </p:nvGraphicFramePr>
        <p:xfrm>
          <a:off x="1409152" y="648619"/>
          <a:ext cx="6187854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60">
                  <a:extLst>
                    <a:ext uri="{9D8B030D-6E8A-4147-A177-3AD203B41FA5}">
                      <a16:colId xmlns:a16="http://schemas.microsoft.com/office/drawing/2014/main" val="1526131929"/>
                    </a:ext>
                  </a:extLst>
                </a:gridCol>
                <a:gridCol w="727982">
                  <a:extLst>
                    <a:ext uri="{9D8B030D-6E8A-4147-A177-3AD203B41FA5}">
                      <a16:colId xmlns:a16="http://schemas.microsoft.com/office/drawing/2014/main" val="675677741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3875087547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3066326301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1853644551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582403668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751056168"/>
                    </a:ext>
                  </a:extLst>
                </a:gridCol>
                <a:gridCol w="714502">
                  <a:extLst>
                    <a:ext uri="{9D8B030D-6E8A-4147-A177-3AD203B41FA5}">
                      <a16:colId xmlns:a16="http://schemas.microsoft.com/office/drawing/2014/main" val="4201371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ysClr val="windowText" lastClr="000000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Observation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115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116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Frame 197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85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dirty="0">
                          <a:solidFill>
                            <a:sysClr val="windowText" lastClr="000000"/>
                          </a:solidFill>
                          <a:latin typeface="+mn-lt"/>
                          <a:cs typeface="Microsoft Sans Serif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15.22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4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350" dirty="0">
                          <a:solidFill>
                            <a:sysClr val="windowText" lastClr="000000"/>
                          </a:solidFill>
                          <a:latin typeface="+mn-lt"/>
                          <a:cs typeface="Microsoft Sans Serif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17.06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97.22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97.64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13.77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8902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5DD7AE-405E-6691-832D-0A926F062608}"/>
              </a:ext>
            </a:extLst>
          </p:cNvPr>
          <p:cNvSpPr txBox="1"/>
          <p:nvPr/>
        </p:nvSpPr>
        <p:spPr>
          <a:xfrm>
            <a:off x="1405842" y="249904"/>
            <a:ext cx="6187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Raw data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containing discrete measurements of different lengths: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04FB90-58E6-2717-BCCA-D99507EAE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35594"/>
              </p:ext>
            </p:extLst>
          </p:nvPr>
        </p:nvGraphicFramePr>
        <p:xfrm>
          <a:off x="1922979" y="10849699"/>
          <a:ext cx="5153580" cy="163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46">
                  <a:extLst>
                    <a:ext uri="{9D8B030D-6E8A-4147-A177-3AD203B41FA5}">
                      <a16:colId xmlns:a16="http://schemas.microsoft.com/office/drawing/2014/main" val="1139286156"/>
                    </a:ext>
                  </a:extLst>
                </a:gridCol>
                <a:gridCol w="1077239">
                  <a:extLst>
                    <a:ext uri="{9D8B030D-6E8A-4147-A177-3AD203B41FA5}">
                      <a16:colId xmlns:a16="http://schemas.microsoft.com/office/drawing/2014/main" val="3097696837"/>
                    </a:ext>
                  </a:extLst>
                </a:gridCol>
                <a:gridCol w="1152394">
                  <a:extLst>
                    <a:ext uri="{9D8B030D-6E8A-4147-A177-3AD203B41FA5}">
                      <a16:colId xmlns:a16="http://schemas.microsoft.com/office/drawing/2014/main" val="653575443"/>
                    </a:ext>
                  </a:extLst>
                </a:gridCol>
                <a:gridCol w="839996">
                  <a:extLst>
                    <a:ext uri="{9D8B030D-6E8A-4147-A177-3AD203B41FA5}">
                      <a16:colId xmlns:a16="http://schemas.microsoft.com/office/drawing/2014/main" val="988195035"/>
                    </a:ext>
                  </a:extLst>
                </a:gridCol>
                <a:gridCol w="1032205">
                  <a:extLst>
                    <a:ext uri="{9D8B030D-6E8A-4147-A177-3AD203B41FA5}">
                      <a16:colId xmlns:a16="http://schemas.microsoft.com/office/drawing/2014/main" val="470655994"/>
                    </a:ext>
                  </a:extLst>
                </a:gridCol>
              </a:tblGrid>
              <a:tr h="670421"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ysClr val="windowText" lastClr="000000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Observation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50" b="1" dirty="0">
                          <a:solidFill>
                            <a:schemeClr val="bg2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Basis Function 1 Coefficient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Microsoft Sans Serif" panose="020B0604020202020204" pitchFamily="34" charset="0"/>
                        </a:rPr>
                        <a:t>Basis Function 2 Coefficient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+mj-lt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3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7E6E6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Microsoft Sans Serif" panose="020B0604020202020204" pitchFamily="34" charset="0"/>
                        </a:rPr>
                        <a:t>Basis Function K Coefficient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87297"/>
                  </a:ext>
                </a:extLst>
              </a:tr>
              <a:tr h="464522">
                <a:tc>
                  <a:txBody>
                    <a:bodyPr/>
                    <a:lstStyle/>
                    <a:p>
                      <a:pPr algn="ctr"/>
                      <a:r>
                        <a:rPr lang="en-GB" sz="1350" dirty="0">
                          <a:solidFill>
                            <a:sysClr val="windowText" lastClr="000000"/>
                          </a:solidFill>
                          <a:latin typeface="+mn-lt"/>
                          <a:cs typeface="Microsoft Sans Serif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18.56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20.57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46068"/>
                  </a:ext>
                </a:extLst>
              </a:tr>
              <a:tr h="464522">
                <a:tc>
                  <a:txBody>
                    <a:bodyPr/>
                    <a:lstStyle/>
                    <a:p>
                      <a:pPr algn="ctr"/>
                      <a:r>
                        <a:rPr lang="en-GB" sz="1350" dirty="0">
                          <a:solidFill>
                            <a:sysClr val="windowText" lastClr="000000"/>
                          </a:solidFill>
                          <a:latin typeface="+mn-lt"/>
                          <a:cs typeface="Microsoft Sans Serif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19.05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Microsoft Sans Serif" panose="020B0604020202020204" pitchFamily="34" charset="0"/>
                        </a:rPr>
                        <a:t>. . 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15.20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8125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8715B5E-9DF2-5EDC-7E8A-CA2D6E6810BD}"/>
              </a:ext>
            </a:extLst>
          </p:cNvPr>
          <p:cNvSpPr txBox="1"/>
          <p:nvPr/>
        </p:nvSpPr>
        <p:spPr>
          <a:xfrm>
            <a:off x="6340" y="9410869"/>
            <a:ext cx="1406452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Store the 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basis function coefficients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 give a functional representation of the data: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24933-0468-B90D-240E-859689FDC492}"/>
              </a:ext>
            </a:extLst>
          </p:cNvPr>
          <p:cNvSpPr txBox="1"/>
          <p:nvPr/>
        </p:nvSpPr>
        <p:spPr>
          <a:xfrm>
            <a:off x="0" y="7727223"/>
            <a:ext cx="1936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Represent each observation as a 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linear combination 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of the basis functions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: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5C133F7-5EB4-1C7B-EB92-534196C3BAD6}"/>
              </a:ext>
            </a:extLst>
          </p:cNvPr>
          <p:cNvSpPr/>
          <p:nvPr/>
        </p:nvSpPr>
        <p:spPr>
          <a:xfrm rot="20273392" flipH="1">
            <a:off x="2305816" y="3857315"/>
            <a:ext cx="536509" cy="768038"/>
          </a:xfrm>
          <a:prstGeom prst="arc">
            <a:avLst>
              <a:gd name="adj1" fmla="val 16200000"/>
              <a:gd name="adj2" fmla="val 3182356"/>
            </a:avLst>
          </a:pr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069FF8-9D59-177B-5B7F-797DE155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364" y="5208540"/>
            <a:ext cx="3088481" cy="43705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D7D244-CEAC-AC43-3525-20967ADA20A9}"/>
              </a:ext>
            </a:extLst>
          </p:cNvPr>
          <p:cNvSpPr txBox="1"/>
          <p:nvPr/>
        </p:nvSpPr>
        <p:spPr>
          <a:xfrm>
            <a:off x="0" y="6209655"/>
            <a:ext cx="219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Choose a 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common basis 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 represent the data:</a:t>
            </a:r>
            <a:endParaRPr lang="en-GB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8499B37-7DCA-06F5-4A45-1204388FCA58}"/>
              </a:ext>
            </a:extLst>
          </p:cNvPr>
          <p:cNvSpPr/>
          <p:nvPr/>
        </p:nvSpPr>
        <p:spPr>
          <a:xfrm rot="20273392" flipH="1">
            <a:off x="2456514" y="5839157"/>
            <a:ext cx="1021251" cy="1188857"/>
          </a:xfrm>
          <a:prstGeom prst="arc">
            <a:avLst>
              <a:gd name="adj1" fmla="val 17313244"/>
              <a:gd name="adj2" fmla="val 4600562"/>
            </a:avLst>
          </a:pr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46D725F-FC5B-6391-2B9D-43C43D596C45}"/>
              </a:ext>
            </a:extLst>
          </p:cNvPr>
          <p:cNvSpPr/>
          <p:nvPr/>
        </p:nvSpPr>
        <p:spPr>
          <a:xfrm rot="884200" flipH="1">
            <a:off x="2453135" y="7466978"/>
            <a:ext cx="984709" cy="2084461"/>
          </a:xfrm>
          <a:prstGeom prst="arc">
            <a:avLst>
              <a:gd name="adj1" fmla="val 16741845"/>
              <a:gd name="adj2" fmla="val 3565689"/>
            </a:avLst>
          </a:prstGeom>
          <a:noFill/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B0A180-6C71-5055-040B-9AD0ACAC5DD7}"/>
              </a:ext>
            </a:extLst>
          </p:cNvPr>
          <p:cNvSpPr/>
          <p:nvPr/>
        </p:nvSpPr>
        <p:spPr>
          <a:xfrm rot="11288175">
            <a:off x="1386470" y="9639334"/>
            <a:ext cx="1406450" cy="2029217"/>
          </a:xfrm>
          <a:prstGeom prst="arc">
            <a:avLst>
              <a:gd name="adj1" fmla="val 16627500"/>
              <a:gd name="adj2" fmla="val 4740639"/>
            </a:avLst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10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514</TotalTime>
  <Words>135</Words>
  <Application>Microsoft Macintosh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CMU Serif</vt:lpstr>
      <vt:lpstr>CMU Serif BoldItalic</vt:lpstr>
      <vt:lpstr>CMU SERIF ROMAN</vt:lpstr>
      <vt:lpstr>CMU SERIF ROMAN</vt:lpstr>
      <vt:lpstr>Courier New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7</cp:revision>
  <dcterms:created xsi:type="dcterms:W3CDTF">2023-01-02T16:47:02Z</dcterms:created>
  <dcterms:modified xsi:type="dcterms:W3CDTF">2023-06-11T18:52:31Z</dcterms:modified>
</cp:coreProperties>
</file>