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12"/>
  </p:notesMasterIdLst>
  <p:sldIdLst>
    <p:sldId id="276" r:id="rId4"/>
    <p:sldId id="258" r:id="rId5"/>
    <p:sldId id="317" r:id="rId6"/>
    <p:sldId id="318" r:id="rId7"/>
    <p:sldId id="319" r:id="rId8"/>
    <p:sldId id="320" r:id="rId9"/>
    <p:sldId id="321" r:id="rId10"/>
    <p:sldId id="322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3" d="100"/>
          <a:sy n="113" d="100"/>
        </p:scale>
        <p:origin x="-510" y="-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/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1" name="组合 520"/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/>
            <p:cNvSpPr/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8"/>
            <p:cNvSpPr/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"/>
            <p:cNvSpPr/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0"/>
            <p:cNvSpPr/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1"/>
            <p:cNvSpPr/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2"/>
            <p:cNvSpPr/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3"/>
            <p:cNvSpPr/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4"/>
            <p:cNvSpPr/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5"/>
            <p:cNvSpPr/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16"/>
            <p:cNvSpPr/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7"/>
            <p:cNvSpPr/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8"/>
            <p:cNvSpPr/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9"/>
            <p:cNvSpPr/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0"/>
            <p:cNvSpPr/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21"/>
            <p:cNvSpPr/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2"/>
            <p:cNvSpPr/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23"/>
            <p:cNvSpPr/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4"/>
            <p:cNvSpPr/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5"/>
            <p:cNvSpPr/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6"/>
            <p:cNvSpPr/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7"/>
            <p:cNvSpPr/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8"/>
            <p:cNvSpPr/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29"/>
            <p:cNvSpPr/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30"/>
            <p:cNvSpPr/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31"/>
            <p:cNvSpPr/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32"/>
            <p:cNvSpPr/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33"/>
            <p:cNvSpPr/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34"/>
            <p:cNvSpPr/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35"/>
            <p:cNvSpPr/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36"/>
            <p:cNvSpPr/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37"/>
            <p:cNvSpPr/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38"/>
            <p:cNvSpPr/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39"/>
            <p:cNvSpPr/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40"/>
            <p:cNvSpPr/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41"/>
            <p:cNvSpPr/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42"/>
            <p:cNvSpPr/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43"/>
            <p:cNvSpPr/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44"/>
            <p:cNvSpPr/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45"/>
            <p:cNvSpPr/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46"/>
            <p:cNvSpPr/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47"/>
            <p:cNvSpPr/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48"/>
            <p:cNvSpPr/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49"/>
            <p:cNvSpPr/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50"/>
            <p:cNvSpPr/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51"/>
            <p:cNvSpPr/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52"/>
            <p:cNvSpPr/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53"/>
            <p:cNvSpPr/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54"/>
            <p:cNvSpPr/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55"/>
            <p:cNvSpPr/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56"/>
            <p:cNvSpPr/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57"/>
            <p:cNvSpPr/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58"/>
            <p:cNvSpPr/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59"/>
            <p:cNvSpPr/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60"/>
            <p:cNvSpPr/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61"/>
            <p:cNvSpPr/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62"/>
            <p:cNvSpPr/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63"/>
            <p:cNvSpPr/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64"/>
            <p:cNvSpPr/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65"/>
            <p:cNvSpPr/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66"/>
            <p:cNvSpPr/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67"/>
            <p:cNvSpPr/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68"/>
            <p:cNvSpPr/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69"/>
            <p:cNvSpPr/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70"/>
            <p:cNvSpPr/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71"/>
            <p:cNvSpPr/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72"/>
            <p:cNvSpPr/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73"/>
            <p:cNvSpPr/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74"/>
            <p:cNvSpPr/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75"/>
            <p:cNvSpPr/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76"/>
            <p:cNvSpPr/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77"/>
            <p:cNvSpPr/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78"/>
            <p:cNvSpPr/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79"/>
            <p:cNvSpPr/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80"/>
            <p:cNvSpPr/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81"/>
            <p:cNvSpPr/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82"/>
            <p:cNvSpPr/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83"/>
            <p:cNvSpPr/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84"/>
            <p:cNvSpPr/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85"/>
            <p:cNvSpPr/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86"/>
            <p:cNvSpPr/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87"/>
            <p:cNvSpPr/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88"/>
            <p:cNvSpPr/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89"/>
            <p:cNvSpPr/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90"/>
            <p:cNvSpPr/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91"/>
            <p:cNvSpPr/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92"/>
            <p:cNvSpPr/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93"/>
            <p:cNvSpPr/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94"/>
            <p:cNvSpPr/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95"/>
            <p:cNvSpPr/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96"/>
            <p:cNvSpPr/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97"/>
            <p:cNvSpPr/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98"/>
            <p:cNvSpPr/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99"/>
            <p:cNvSpPr/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0"/>
            <p:cNvSpPr/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1"/>
            <p:cNvSpPr/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02"/>
            <p:cNvSpPr/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103"/>
            <p:cNvSpPr/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4"/>
            <p:cNvSpPr/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105"/>
            <p:cNvSpPr/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06"/>
            <p:cNvSpPr/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107"/>
            <p:cNvSpPr/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08"/>
            <p:cNvSpPr/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9"/>
            <p:cNvSpPr/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10"/>
            <p:cNvSpPr/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111"/>
            <p:cNvSpPr/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12"/>
            <p:cNvSpPr/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13"/>
            <p:cNvSpPr/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14"/>
            <p:cNvSpPr/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15"/>
            <p:cNvSpPr/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16"/>
            <p:cNvSpPr/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17"/>
            <p:cNvSpPr/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18"/>
            <p:cNvSpPr/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19"/>
            <p:cNvSpPr/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20"/>
            <p:cNvSpPr/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21"/>
            <p:cNvSpPr/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22"/>
            <p:cNvSpPr/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23"/>
            <p:cNvSpPr/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124"/>
            <p:cNvSpPr/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25"/>
            <p:cNvSpPr/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126"/>
            <p:cNvSpPr/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27"/>
            <p:cNvSpPr/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128"/>
            <p:cNvSpPr/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29"/>
            <p:cNvSpPr/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30"/>
            <p:cNvSpPr/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31"/>
            <p:cNvSpPr/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132"/>
            <p:cNvSpPr/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133"/>
            <p:cNvSpPr/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34"/>
            <p:cNvSpPr/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35"/>
            <p:cNvSpPr/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36"/>
            <p:cNvSpPr/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37"/>
            <p:cNvSpPr/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38"/>
            <p:cNvSpPr/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39"/>
            <p:cNvSpPr/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40"/>
            <p:cNvSpPr/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41"/>
            <p:cNvSpPr/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42"/>
            <p:cNvSpPr/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43"/>
            <p:cNvSpPr/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44"/>
            <p:cNvSpPr/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45"/>
            <p:cNvSpPr/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46"/>
            <p:cNvSpPr/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147"/>
            <p:cNvSpPr/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Freeform 148"/>
            <p:cNvSpPr/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49"/>
            <p:cNvSpPr/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Freeform 150"/>
            <p:cNvSpPr/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151"/>
            <p:cNvSpPr/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152"/>
            <p:cNvSpPr/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153"/>
            <p:cNvSpPr/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54"/>
            <p:cNvSpPr/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155"/>
            <p:cNvSpPr/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156"/>
            <p:cNvSpPr/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157"/>
            <p:cNvSpPr/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58"/>
            <p:cNvSpPr/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59"/>
            <p:cNvSpPr/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60"/>
            <p:cNvSpPr/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61"/>
            <p:cNvSpPr/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62"/>
            <p:cNvSpPr/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63"/>
            <p:cNvSpPr/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64"/>
            <p:cNvSpPr/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65"/>
            <p:cNvSpPr/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66"/>
            <p:cNvSpPr/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67"/>
            <p:cNvSpPr/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168"/>
            <p:cNvSpPr/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169"/>
            <p:cNvSpPr/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170"/>
            <p:cNvSpPr/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71"/>
            <p:cNvSpPr/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72"/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73"/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74"/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75"/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76"/>
            <p:cNvSpPr/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177"/>
            <p:cNvSpPr/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78"/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79"/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Rectangle 180"/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Rectangle 181"/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82"/>
            <p:cNvSpPr/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83"/>
            <p:cNvSpPr/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Rectangle 184"/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Rectangle 185"/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Rectangle 186"/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Rectangle 187"/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88"/>
            <p:cNvSpPr/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89"/>
            <p:cNvSpPr/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90"/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91"/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Rectangle 192"/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93"/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94"/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95"/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96"/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97"/>
            <p:cNvSpPr/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198"/>
            <p:cNvSpPr/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199"/>
            <p:cNvSpPr/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200"/>
            <p:cNvSpPr/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201"/>
            <p:cNvSpPr/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202"/>
            <p:cNvSpPr/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203"/>
            <p:cNvSpPr/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204"/>
            <p:cNvSpPr/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206"/>
            <p:cNvSpPr/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Rectangle 207"/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208"/>
            <p:cNvSpPr/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209"/>
            <p:cNvSpPr/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210"/>
            <p:cNvSpPr/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211"/>
            <p:cNvSpPr/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212"/>
            <p:cNvSpPr/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213"/>
            <p:cNvSpPr/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214"/>
            <p:cNvSpPr/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215"/>
            <p:cNvSpPr/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216"/>
            <p:cNvSpPr/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Oval 217"/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Oval 218"/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Oval 219"/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Oval 220"/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Freeform 221"/>
            <p:cNvSpPr/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Freeform 222"/>
            <p:cNvSpPr/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223"/>
            <p:cNvSpPr/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Oval 224"/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Oval 225"/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Oval 226"/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Oval 227"/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228"/>
            <p:cNvSpPr/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229"/>
            <p:cNvSpPr/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230"/>
            <p:cNvSpPr/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231"/>
            <p:cNvSpPr/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232"/>
            <p:cNvSpPr/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233"/>
            <p:cNvSpPr/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234"/>
            <p:cNvSpPr/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Freeform 235"/>
            <p:cNvSpPr/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236"/>
            <p:cNvSpPr/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Freeform 237"/>
            <p:cNvSpPr/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238"/>
            <p:cNvSpPr/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Freeform 239"/>
            <p:cNvSpPr/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240"/>
            <p:cNvSpPr/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241"/>
            <p:cNvSpPr/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242"/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243"/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244"/>
            <p:cNvSpPr/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245"/>
            <p:cNvSpPr/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246"/>
            <p:cNvSpPr/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247"/>
            <p:cNvSpPr/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248"/>
            <p:cNvSpPr/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249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250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251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252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253"/>
            <p:cNvSpPr/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254"/>
            <p:cNvSpPr/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255"/>
            <p:cNvSpPr/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256"/>
            <p:cNvSpPr/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257"/>
            <p:cNvSpPr/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258"/>
            <p:cNvSpPr/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259"/>
            <p:cNvSpPr/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Rectangle 260"/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Rectangle 261"/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262"/>
            <p:cNvSpPr/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Rectangle 263"/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Rectangle 264"/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265"/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266"/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267"/>
            <p:cNvSpPr/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Rectangle 268"/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Rectangle 269"/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Rectangle 270"/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271"/>
            <p:cNvSpPr/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272"/>
            <p:cNvSpPr/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273"/>
            <p:cNvSpPr/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274"/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275"/>
            <p:cNvSpPr/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276"/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277"/>
            <p:cNvSpPr/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278"/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279"/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280"/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281"/>
            <p:cNvSpPr/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282"/>
            <p:cNvSpPr/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Rectangle 283"/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284"/>
            <p:cNvSpPr/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285"/>
            <p:cNvSpPr/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286"/>
            <p:cNvSpPr/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287"/>
            <p:cNvSpPr/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288"/>
            <p:cNvSpPr/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289"/>
            <p:cNvSpPr/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Rectangle 290"/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Rectangle 291"/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292"/>
            <p:cNvSpPr/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3"/>
            <p:cNvSpPr/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6"/>
            <p:cNvSpPr/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7"/>
            <p:cNvSpPr/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8"/>
            <p:cNvSpPr/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9"/>
            <p:cNvSpPr/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0"/>
            <p:cNvSpPr/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5"/>
            <p:cNvSpPr/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44" name="PA_矩形 10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6"/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Rectangle 885"/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6" name="组合 425"/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/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887"/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888"/>
            <p:cNvSpPr/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889"/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890"/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891"/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892"/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893"/>
            <p:cNvSpPr/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894"/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895"/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896"/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897"/>
            <p:cNvSpPr/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898"/>
            <p:cNvSpPr/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899"/>
            <p:cNvSpPr/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900"/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901"/>
            <p:cNvSpPr/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902"/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903"/>
            <p:cNvSpPr/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904"/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905"/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906"/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907"/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908"/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909"/>
            <p:cNvSpPr/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910"/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911"/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912"/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913"/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914"/>
            <p:cNvSpPr/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915"/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916"/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917"/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918"/>
            <p:cNvSpPr/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919"/>
            <p:cNvSpPr/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920"/>
            <p:cNvSpPr/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921"/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922"/>
            <p:cNvSpPr/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923"/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924"/>
            <p:cNvSpPr/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925"/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926"/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927"/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928"/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929"/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930"/>
            <p:cNvSpPr/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931"/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932"/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933"/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934"/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935"/>
            <p:cNvSpPr/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936"/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937"/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938"/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939"/>
            <p:cNvSpPr/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940"/>
            <p:cNvSpPr/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941"/>
            <p:cNvSpPr/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942"/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43"/>
            <p:cNvSpPr/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944"/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945"/>
            <p:cNvSpPr/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946"/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947"/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948"/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949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950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951"/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952"/>
            <p:cNvSpPr/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953"/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954"/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955"/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956"/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957"/>
            <p:cNvSpPr/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958"/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959"/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960"/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961"/>
            <p:cNvSpPr/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962"/>
            <p:cNvSpPr/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963"/>
            <p:cNvSpPr/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964"/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965"/>
            <p:cNvSpPr/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966"/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967"/>
            <p:cNvSpPr/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968"/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969"/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970"/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971"/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972"/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973"/>
            <p:cNvSpPr/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974"/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975"/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976"/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977"/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978"/>
            <p:cNvSpPr/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979"/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980"/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981"/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982"/>
            <p:cNvSpPr/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83"/>
            <p:cNvSpPr/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984"/>
            <p:cNvSpPr/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985"/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986"/>
            <p:cNvSpPr/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987"/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988"/>
            <p:cNvSpPr/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989"/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990"/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991"/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992"/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993"/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994"/>
            <p:cNvSpPr/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995"/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996"/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997"/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998"/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999"/>
            <p:cNvSpPr/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000"/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001"/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002"/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003"/>
            <p:cNvSpPr/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1004"/>
            <p:cNvSpPr/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005"/>
            <p:cNvSpPr/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006"/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007"/>
            <p:cNvSpPr/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008"/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010"/>
            <p:cNvSpPr/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1011"/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012"/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1013"/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014"/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015"/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016"/>
            <p:cNvSpPr/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017"/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018"/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019"/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020"/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1021"/>
            <p:cNvSpPr/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022"/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Rectangle 1023"/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Rectangle 1024"/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025"/>
            <p:cNvSpPr/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026"/>
            <p:cNvSpPr/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1027"/>
            <p:cNvSpPr/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028"/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1029"/>
            <p:cNvSpPr/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1030"/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1031"/>
            <p:cNvSpPr/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1032"/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1033"/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1034"/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Rectangle 1035"/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Rectangle 1036"/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1037"/>
            <p:cNvSpPr/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Rectangle 1038"/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Rectangle 1039"/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Rectangle 1040"/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Rectangle 1041"/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042"/>
            <p:cNvSpPr/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Rectangle 1043"/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Rectangle 1044"/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Rectangle 1045"/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046"/>
            <p:cNvSpPr/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1047"/>
            <p:cNvSpPr/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048"/>
            <p:cNvSpPr/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1049"/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050"/>
            <p:cNvSpPr/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1051"/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052"/>
            <p:cNvSpPr/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1053"/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1054"/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1055"/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Rectangle 1056"/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Rectangle 1057"/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1058"/>
            <p:cNvSpPr/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Rectangle 1059"/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Rectangle 1060"/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Rectangle 1061"/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Rectangle 1062"/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063"/>
            <p:cNvSpPr/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Rectangle 1064"/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Rectangle 1065"/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Rectangle 1066"/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1067"/>
            <p:cNvSpPr/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1068"/>
            <p:cNvSpPr/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1069"/>
            <p:cNvSpPr/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1070"/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1071"/>
            <p:cNvSpPr/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1072"/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1073"/>
            <p:cNvSpPr/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1074"/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75"/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76"/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Rectangle 1077"/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Rectangle 1078"/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79"/>
            <p:cNvSpPr/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Rectangle 1080"/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Rectangle 1081"/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Rectangle 1082"/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Rectangle 1083"/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84"/>
            <p:cNvSpPr/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Rectangle 1085"/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Rectangle 1086"/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Rectangle 1087"/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088"/>
            <p:cNvSpPr/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089"/>
            <p:cNvSpPr/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090"/>
            <p:cNvSpPr/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091"/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092"/>
            <p:cNvSpPr/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093"/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094"/>
            <p:cNvSpPr/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095"/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096"/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097"/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Rectangle 1098"/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Rectangle 1099"/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100"/>
            <p:cNvSpPr/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Rectangle 1101"/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Rectangle 1102"/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Rectangle 1103"/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Rectangle 1104"/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105"/>
            <p:cNvSpPr/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Rectangle 1106"/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Rectangle 1107"/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Rectangle 1108"/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109"/>
            <p:cNvSpPr/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110"/>
            <p:cNvSpPr/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111"/>
            <p:cNvSpPr/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112"/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113"/>
            <p:cNvSpPr/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114"/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115"/>
            <p:cNvSpPr/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116"/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117"/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118"/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119"/>
            <p:cNvSpPr/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120"/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121"/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Rectangle 1122"/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Rectangle 1123"/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124"/>
            <p:cNvSpPr/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Rectangle 1125"/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Rectangle 1126"/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Rectangle 1127"/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Rectangle 1128"/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129"/>
            <p:cNvSpPr/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Rectangle 1130"/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Rectangle 1131"/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Rectangle 1132"/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133"/>
            <p:cNvSpPr/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134"/>
            <p:cNvSpPr/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135"/>
            <p:cNvSpPr/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136"/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137"/>
            <p:cNvSpPr/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138"/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139"/>
            <p:cNvSpPr/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140"/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141"/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142"/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Rectangle 1143"/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Rectangle 1144"/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Rectangle 1145"/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146"/>
            <p:cNvSpPr/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147"/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148"/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149"/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150"/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151"/>
            <p:cNvSpPr/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1152"/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153"/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154"/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1155"/>
            <p:cNvSpPr/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1156"/>
            <p:cNvSpPr/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157"/>
            <p:cNvSpPr/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158"/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1159"/>
            <p:cNvSpPr/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1160"/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1161"/>
            <p:cNvSpPr/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1162"/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163"/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164"/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165"/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166"/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1167"/>
            <p:cNvSpPr/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168"/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169"/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170"/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171"/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172"/>
            <p:cNvSpPr/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Rectangle 1173"/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Rectangle 1174"/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Rectangle 1175"/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1176"/>
            <p:cNvSpPr/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1177"/>
            <p:cNvSpPr/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1178"/>
            <p:cNvSpPr/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1179"/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1180"/>
            <p:cNvSpPr/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1181"/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1182"/>
            <p:cNvSpPr/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1183"/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1184"/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1185"/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Rectangle 1186"/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Rectangle 1187"/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1188"/>
            <p:cNvSpPr/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Rectangle 1189"/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Rectangle 1190"/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Rectangle 1191"/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Rectangle 1192"/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1193"/>
            <p:cNvSpPr/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Rectangle 1194"/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Rectangle 1195"/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Rectangle 1196"/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1197"/>
            <p:cNvSpPr/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1198"/>
            <p:cNvSpPr/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1199"/>
            <p:cNvSpPr/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1200"/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Freeform 1201"/>
            <p:cNvSpPr/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1202"/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1203"/>
            <p:cNvSpPr/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1204"/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1205"/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1206"/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1207"/>
            <p:cNvSpPr/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Rectangle 1208"/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Rectangle 1209"/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1211"/>
            <p:cNvSpPr/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Rectangle 1212"/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Rectangle 1213"/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Rectangle 1214"/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Rectangle 1215"/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1216"/>
            <p:cNvSpPr/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1217"/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1218"/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Rectangle 1219"/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1220"/>
            <p:cNvSpPr/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1221"/>
            <p:cNvSpPr/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1222"/>
            <p:cNvSpPr/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1223"/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1224"/>
            <p:cNvSpPr/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1225"/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1226"/>
            <p:cNvSpPr/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1227"/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1228"/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1229"/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1230"/>
            <p:cNvSpPr/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1231"/>
            <p:cNvSpPr/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1232"/>
            <p:cNvSpPr/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1233"/>
            <p:cNvSpPr/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1234"/>
            <p:cNvSpPr/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Freeform 1235"/>
            <p:cNvSpPr/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Freeform 1236"/>
            <p:cNvSpPr/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1237"/>
            <p:cNvSpPr/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Freeform 1238"/>
            <p:cNvSpPr/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Freeform 1239"/>
            <p:cNvSpPr/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1240"/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1241"/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1242"/>
            <p:cNvSpPr/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Freeform 1243"/>
            <p:cNvSpPr/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Freeform 1244"/>
            <p:cNvSpPr/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Freeform 1245"/>
            <p:cNvSpPr/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1246"/>
            <p:cNvSpPr/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1247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1248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1249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1250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1251"/>
            <p:cNvSpPr/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1252"/>
            <p:cNvSpPr/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1253"/>
            <p:cNvSpPr/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1254"/>
            <p:cNvSpPr/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1255"/>
            <p:cNvSpPr/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1256"/>
            <p:cNvSpPr/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1257"/>
            <p:cNvSpPr/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Freeform 1258"/>
            <p:cNvSpPr/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125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1260"/>
            <p:cNvSpPr/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1261"/>
            <p:cNvSpPr/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1262"/>
            <p:cNvSpPr/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1263"/>
            <p:cNvSpPr/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1264"/>
            <p:cNvSpPr/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Freeform 1265"/>
            <p:cNvSpPr/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Freeform 1266"/>
            <p:cNvSpPr/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1267"/>
            <p:cNvSpPr/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7" name="Freeform 1268"/>
            <p:cNvSpPr/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8" name="Freeform 126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9" name="Freeform 1270"/>
            <p:cNvSpPr/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0" name="Freeform 1271"/>
            <p:cNvSpPr/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1" name="Freeform 1272"/>
            <p:cNvSpPr/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2" name="Freeform 1273"/>
            <p:cNvSpPr/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3" name="Freeform 1274"/>
            <p:cNvSpPr/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4" name="Freeform 1275"/>
            <p:cNvSpPr/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5" name="Freeform 1276"/>
            <p:cNvSpPr/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6" name="Rectangle 1277"/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7" name="Rectangle 1278"/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8" name="Freeform 1279"/>
            <p:cNvSpPr/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" name="Rectangle 1280"/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" name="Rectangle 1281"/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" name="Rectangle 1282"/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" name="Rectangle 1283"/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3" name="Freeform 1284"/>
            <p:cNvSpPr/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4" name="Rectangle 1285"/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5" name="Rectangle 1286"/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6" name="Rectangle 1287"/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blog.csdn.net/jiejiemcu/article/details/9961891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1400" dirty="0" smtClean="0"/>
                <a:t>任务的</a:t>
              </a:r>
              <a:r>
                <a:rPr lang="zh-CN" altLang="en-US" sz="1400" dirty="0"/>
                <a:t>概念</a:t>
              </a:r>
              <a:endParaRPr lang="en-US" altLang="zh-CN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en-US" altLang="zh-CN" sz="1400" dirty="0" err="1" smtClean="0"/>
                <a:t>TencentOS</a:t>
              </a:r>
              <a:r>
                <a:rPr lang="en-US" altLang="zh-CN" sz="1400" dirty="0" smtClean="0"/>
                <a:t> tiny</a:t>
              </a:r>
              <a:r>
                <a:rPr lang="zh-CN" altLang="en-US" sz="1400" dirty="0" smtClean="0"/>
                <a:t>的任务主体</a:t>
              </a:r>
              <a:endParaRPr lang="en-US" altLang="zh-CN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5213662" y="2941302"/>
              <a:ext cx="5346993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1400" dirty="0" smtClean="0"/>
                <a:t>任务控制块</a:t>
              </a:r>
              <a:endParaRPr lang="en-US" altLang="zh-CN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1400" dirty="0" smtClean="0"/>
                <a:t>任务栈</a:t>
              </a:r>
              <a:endParaRPr lang="en-US" altLang="zh-CN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任务优先级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/>
                <a:t>时间片</a:t>
              </a:r>
              <a:endParaRPr lang="zh-CN" altLang="en-US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82483"/>
            <a:ext cx="4598987" cy="804151"/>
          </a:xfrm>
        </p:spPr>
        <p:txBody>
          <a:bodyPr/>
          <a:lstStyle/>
          <a:p>
            <a:r>
              <a:rPr lang="zh-CN" altLang="en-US" dirty="0" smtClean="0"/>
              <a:t>任务的</a:t>
            </a:r>
            <a:r>
              <a:rPr lang="zh-CN" altLang="en-US" dirty="0" smtClean="0"/>
              <a:t>概念</a:t>
            </a:r>
            <a:endParaRPr lang="zh-CN" altLang="en-US" sz="18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480" y="3279061"/>
            <a:ext cx="5535850" cy="247918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把一个复杂的</a:t>
            </a:r>
            <a:r>
              <a:rPr lang="zh-CN" altLang="en-US" sz="2000" dirty="0" smtClean="0"/>
              <a:t>应用</a:t>
            </a:r>
            <a:r>
              <a:rPr lang="zh-CN" altLang="en-US" sz="2000" dirty="0"/>
              <a:t>分解成多个小的、可调度的、序列化的程序单元，当合理地</a:t>
            </a:r>
            <a:r>
              <a:rPr lang="zh-CN" altLang="en-US" sz="2000" dirty="0" smtClean="0"/>
              <a:t>划分任务并</a:t>
            </a:r>
            <a:r>
              <a:rPr lang="zh-CN" altLang="en-US" sz="2000" dirty="0"/>
              <a:t>正确地</a:t>
            </a:r>
            <a:r>
              <a:rPr lang="zh-CN" altLang="en-US" sz="2000" dirty="0" smtClean="0"/>
              <a:t>执行。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247" name="椭圆形标注 7"/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51" y="4197579"/>
            <a:ext cx="4695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任务的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任务是 </a:t>
            </a: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</a:t>
            </a:r>
            <a:r>
              <a:rPr lang="zh-CN" altLang="en-US" sz="1400" dirty="0"/>
              <a:t>中最基本的调度单位，它描述了一</a:t>
            </a:r>
            <a:r>
              <a:rPr lang="zh-CN" altLang="en-US" sz="1400" dirty="0" smtClean="0"/>
              <a:t>个任务执行</a:t>
            </a:r>
            <a:r>
              <a:rPr lang="zh-CN" altLang="en-US" sz="1400" dirty="0"/>
              <a:t>的运行环境，也描述了</a:t>
            </a:r>
            <a:r>
              <a:rPr lang="zh-CN" altLang="en-US" sz="1400" dirty="0" smtClean="0"/>
              <a:t>这个任务所</a:t>
            </a:r>
            <a:r>
              <a:rPr lang="zh-CN" altLang="en-US" sz="1400" dirty="0"/>
              <a:t>处的</a:t>
            </a:r>
            <a:r>
              <a:rPr lang="zh-CN" altLang="en-US" sz="1400" dirty="0" smtClean="0"/>
              <a:t>优先级。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任务执行</a:t>
            </a:r>
            <a:r>
              <a:rPr lang="zh-CN" altLang="en-US" sz="1400" dirty="0"/>
              <a:t>时的运行环境称为</a:t>
            </a:r>
            <a:r>
              <a:rPr lang="zh-CN" altLang="en-US" sz="1400" dirty="0" smtClean="0"/>
              <a:t>上下文。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任务中</a:t>
            </a:r>
            <a:r>
              <a:rPr lang="zh-CN" altLang="en-US" sz="1400" dirty="0" smtClean="0"/>
              <a:t>必须出现阻塞情况，以让出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使用权。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278" y="2524480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无限</a:t>
            </a:r>
            <a:r>
              <a:rPr lang="zh-CN" altLang="en-US" sz="1200" b="1" dirty="0"/>
              <a:t>循环模式</a:t>
            </a:r>
            <a:r>
              <a:rPr lang="zh-CN" altLang="en-US" sz="1200" b="1" dirty="0" smtClean="0"/>
              <a:t>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task_entry</a:t>
            </a:r>
            <a:r>
              <a:rPr lang="en-US" altLang="zh-CN" sz="1200" b="1" dirty="0"/>
              <a:t>(</a:t>
            </a:r>
            <a:r>
              <a:rPr lang="en-US" altLang="zh-CN" sz="1200" b="1" dirty="0" smtClean="0"/>
              <a:t>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{</a:t>
            </a:r>
            <a:endParaRPr lang="en-US" altLang="zh-CN" sz="1200" dirty="0" smtClean="0"/>
          </a:p>
          <a:p>
            <a:r>
              <a:rPr lang="en-US" altLang="zh-CN" sz="1200" dirty="0" smtClean="0"/>
              <a:t>      </a:t>
            </a:r>
            <a:r>
              <a:rPr lang="en-US" altLang="zh-CN" sz="1200" b="1" dirty="0"/>
              <a:t>while</a:t>
            </a:r>
            <a:r>
              <a:rPr lang="en-US" altLang="zh-CN" sz="1200" dirty="0"/>
              <a:t> (1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     {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</a:t>
            </a:r>
            <a:r>
              <a:rPr lang="en-US" altLang="zh-CN" sz="1200" i="1" dirty="0"/>
              <a:t>/* </a:t>
            </a:r>
            <a:r>
              <a:rPr lang="zh-CN" altLang="en-US" sz="1200" i="1" dirty="0"/>
              <a:t>等待事件的发生 *</a:t>
            </a:r>
            <a:r>
              <a:rPr lang="en-US" altLang="zh-CN" sz="1200" i="1" dirty="0"/>
              <a:t>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   /* </a:t>
            </a:r>
            <a:r>
              <a:rPr lang="zh-CN" altLang="en-US" sz="1200" i="1" dirty="0"/>
              <a:t>对事件进行服务、进行处理 *</a:t>
            </a:r>
            <a:r>
              <a:rPr lang="en-US" altLang="zh-CN" sz="1200" i="1" dirty="0" smtClean="0"/>
              <a:t>/</a:t>
            </a:r>
            <a:endParaRPr lang="en-US" altLang="zh-CN" sz="1200" i="1" dirty="0" smtClean="0"/>
          </a:p>
          <a:p>
            <a:r>
              <a:rPr lang="en-US" altLang="zh-CN" sz="1200" dirty="0" smtClean="0"/>
              <a:t>      } 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75151" y="252448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顺序执行或有限次循环</a:t>
            </a:r>
            <a:r>
              <a:rPr lang="zh-CN" altLang="en-US" sz="1200" b="1" dirty="0" smtClean="0"/>
              <a:t>模式：</a:t>
            </a:r>
            <a:endParaRPr lang="en-US" altLang="zh-CN" sz="1200" b="1" dirty="0" smtClean="0"/>
          </a:p>
          <a:p>
            <a:r>
              <a:rPr lang="en-US" altLang="zh-CN" sz="1200" b="1" dirty="0"/>
              <a:t>void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task_entry</a:t>
            </a:r>
            <a:r>
              <a:rPr lang="en-US" altLang="zh-CN" sz="1200" b="1" dirty="0"/>
              <a:t>(void</a:t>
            </a:r>
            <a:r>
              <a:rPr lang="en-US" altLang="zh-CN" sz="1200" dirty="0"/>
              <a:t>* </a:t>
            </a:r>
            <a:r>
              <a:rPr lang="en-US" altLang="zh-CN" sz="1200" dirty="0" err="1"/>
              <a:t>paramenter</a:t>
            </a:r>
            <a:r>
              <a:rPr lang="en-US" altLang="zh-CN" sz="1200" dirty="0" smtClean="0"/>
              <a:t>)</a:t>
            </a:r>
            <a:endParaRPr lang="en-US" altLang="zh-CN" sz="1200" dirty="0" smtClean="0"/>
          </a:p>
          <a:p>
            <a:r>
              <a:rPr lang="en-US" altLang="zh-CN" sz="1200" dirty="0" smtClean="0"/>
              <a:t> {</a:t>
            </a:r>
            <a:endParaRPr lang="en-US" altLang="zh-CN" sz="1200" dirty="0" smtClean="0"/>
          </a:p>
          <a:p>
            <a:r>
              <a:rPr lang="en-US" altLang="zh-CN" sz="1200" i="1" dirty="0" smtClean="0"/>
              <a:t> 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#1 */</a:t>
            </a:r>
            <a:r>
              <a:rPr lang="zh-CN" altLang="en-US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… </a:t>
            </a:r>
            <a:endParaRPr lang="en-US" altLang="zh-CN" sz="1200" dirty="0" smtClean="0"/>
          </a:p>
          <a:p>
            <a:r>
              <a:rPr lang="en-US" altLang="zh-CN" sz="1200" i="1" dirty="0"/>
              <a:t> </a:t>
            </a:r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#2 </a:t>
            </a:r>
            <a:r>
              <a:rPr lang="en-US" altLang="zh-CN" sz="1200" i="1" dirty="0" smtClean="0"/>
              <a:t>*/</a:t>
            </a:r>
            <a:endParaRPr lang="en-US" altLang="zh-CN" sz="1200" i="1" dirty="0"/>
          </a:p>
          <a:p>
            <a:r>
              <a:rPr lang="zh-CN" altLang="en-US" sz="1200" dirty="0" smtClean="0"/>
              <a:t>       </a:t>
            </a:r>
            <a:r>
              <a:rPr lang="en-US" altLang="zh-CN" sz="1200" dirty="0" smtClean="0"/>
              <a:t>… </a:t>
            </a:r>
            <a:endParaRPr lang="en-US" altLang="zh-CN" sz="1200" dirty="0" smtClean="0"/>
          </a:p>
          <a:p>
            <a:r>
              <a:rPr lang="en-US" altLang="zh-CN" sz="1200" i="1" dirty="0" smtClean="0"/>
              <a:t>       /* </a:t>
            </a:r>
            <a:r>
              <a:rPr lang="zh-CN" altLang="en-US" sz="1200" i="1" dirty="0"/>
              <a:t>处理事务 </a:t>
            </a:r>
            <a:r>
              <a:rPr lang="en-US" altLang="zh-CN" sz="1200" i="1" dirty="0"/>
              <a:t>#3 </a:t>
            </a:r>
            <a:r>
              <a:rPr lang="en-US" altLang="zh-CN" sz="1200" i="1" dirty="0" smtClean="0"/>
              <a:t>*/</a:t>
            </a:r>
            <a:endParaRPr lang="en-US" altLang="zh-CN" sz="1200" i="1" dirty="0" smtClean="0"/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27479" y="2909200"/>
            <a:ext cx="22123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此</a:t>
            </a:r>
            <a:r>
              <a:rPr lang="zh-CN" altLang="en-US" sz="1400" dirty="0" smtClean="0">
                <a:solidFill>
                  <a:srgbClr val="FF0000"/>
                </a:solidFill>
              </a:rPr>
              <a:t>类任务不会</a:t>
            </a:r>
            <a:r>
              <a:rPr lang="zh-CN" altLang="en-US" sz="1400" dirty="0">
                <a:solidFill>
                  <a:srgbClr val="FF0000"/>
                </a:solidFill>
              </a:rPr>
              <a:t>循环或不会永久循环</a:t>
            </a:r>
            <a:r>
              <a:rPr lang="zh-CN" altLang="en-US" sz="1400" dirty="0" smtClean="0">
                <a:solidFill>
                  <a:srgbClr val="FF0000"/>
                </a:solidFill>
              </a:rPr>
              <a:t>，而是 “一次性” </a:t>
            </a:r>
            <a:r>
              <a:rPr lang="zh-CN" altLang="en-US" sz="1400" dirty="0" smtClean="0">
                <a:solidFill>
                  <a:srgbClr val="FF0000"/>
                </a:solidFill>
              </a:rPr>
              <a:t>任务，</a:t>
            </a:r>
            <a:r>
              <a:rPr lang="zh-CN" altLang="en-US" sz="1400" dirty="0">
                <a:solidFill>
                  <a:srgbClr val="FF0000"/>
                </a:solidFill>
              </a:rPr>
              <a:t>一定会被执行完毕</a:t>
            </a:r>
            <a:r>
              <a:rPr lang="zh-CN" altLang="en-US" sz="1400" dirty="0" smtClean="0">
                <a:solidFill>
                  <a:srgbClr val="FF0000"/>
                </a:solidFill>
              </a:rPr>
              <a:t>。在执行完毕后</a:t>
            </a:r>
            <a:r>
              <a:rPr lang="zh-CN" altLang="en-US" sz="1400" dirty="0" smtClean="0">
                <a:solidFill>
                  <a:srgbClr val="FF0000"/>
                </a:solidFill>
              </a:rPr>
              <a:t>，任务将</a:t>
            </a:r>
            <a:r>
              <a:rPr lang="zh-CN" altLang="en-US" sz="1400" dirty="0">
                <a:solidFill>
                  <a:srgbClr val="FF0000"/>
                </a:solidFill>
              </a:rPr>
              <a:t>被系统自动删除。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03. </a:t>
            </a:r>
            <a:r>
              <a:rPr lang="zh-CN" altLang="en-US" dirty="0" smtClean="0"/>
              <a:t>任务控制块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通常我们</a:t>
            </a:r>
            <a:r>
              <a:rPr lang="zh-CN" altLang="en-US" sz="1400" dirty="0" smtClean="0"/>
              <a:t>认为任务控制块就是任务的</a:t>
            </a:r>
            <a:r>
              <a:rPr lang="zh-CN" altLang="en-US" sz="1400" dirty="0"/>
              <a:t>身份证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任务控制块</a:t>
            </a:r>
            <a:r>
              <a:rPr lang="zh-CN" altLang="en-US" sz="1400" dirty="0"/>
              <a:t>就是一个结构体，里面有非常多的成员，这些成员共同描述</a:t>
            </a:r>
            <a:r>
              <a:rPr lang="zh-CN" altLang="en-US" sz="1400" dirty="0" smtClean="0"/>
              <a:t>了任务的</a:t>
            </a:r>
            <a:r>
              <a:rPr lang="zh-CN" altLang="en-US" sz="1400" dirty="0"/>
              <a:t>全部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smtClean="0">
                <a:hlinkClick r:id="rId1"/>
              </a:rPr>
              <a:t>https</a:t>
            </a:r>
            <a:r>
              <a:rPr lang="en-US" altLang="zh-CN" sz="1400" dirty="0">
                <a:hlinkClick r:id="rId1"/>
              </a:rPr>
              <a:t>://blog.csdn.net/jiejiemcu/article/details/99618912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任务栈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 </a:t>
            </a:r>
            <a:r>
              <a:rPr lang="zh-CN" altLang="en-US" sz="1400" dirty="0" smtClean="0"/>
              <a:t>任务具有</a:t>
            </a:r>
            <a:r>
              <a:rPr lang="zh-CN" altLang="en-US" sz="1400" dirty="0"/>
              <a:t>独立的</a:t>
            </a:r>
            <a:r>
              <a:rPr lang="zh-CN" altLang="en-US" sz="1400" dirty="0" smtClean="0"/>
              <a:t>栈空间，</a:t>
            </a:r>
            <a:r>
              <a:rPr lang="zh-CN" altLang="en-US" sz="1400" dirty="0"/>
              <a:t>当</a:t>
            </a:r>
            <a:r>
              <a:rPr lang="zh-CN" altLang="en-US" sz="1400" dirty="0" smtClean="0"/>
              <a:t>进行任务切换</a:t>
            </a:r>
            <a:r>
              <a:rPr lang="zh-CN" altLang="en-US" sz="1400" dirty="0"/>
              <a:t>时，会将</a:t>
            </a:r>
            <a:r>
              <a:rPr lang="zh-CN" altLang="en-US" sz="1400" dirty="0" smtClean="0"/>
              <a:t>当前任务的</a:t>
            </a:r>
            <a:r>
              <a:rPr lang="zh-CN" altLang="en-US" sz="1400" dirty="0"/>
              <a:t>上下文存在栈中，</a:t>
            </a:r>
            <a:r>
              <a:rPr lang="zh-CN" altLang="en-US" sz="1400" dirty="0" smtClean="0"/>
              <a:t>当任务要</a:t>
            </a:r>
            <a:r>
              <a:rPr lang="zh-CN" altLang="en-US" sz="1400" dirty="0"/>
              <a:t>恢复运行时，再从栈中读取上下文信息，进行</a:t>
            </a:r>
            <a:r>
              <a:rPr lang="zh-CN" altLang="en-US" sz="1400" dirty="0" smtClean="0"/>
              <a:t>恢复。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任务栈</a:t>
            </a:r>
            <a:r>
              <a:rPr lang="zh-CN" altLang="en-US" sz="1400" dirty="0"/>
              <a:t>的增长方向是芯片构架密切相关的（</a:t>
            </a:r>
            <a:r>
              <a:rPr lang="zh-CN" altLang="en-US" sz="1400" dirty="0">
                <a:solidFill>
                  <a:srgbClr val="FF0000"/>
                </a:solidFill>
              </a:rPr>
              <a:t>比如</a:t>
            </a:r>
            <a:r>
              <a:rPr lang="en-US" altLang="zh-CN" sz="1400" dirty="0">
                <a:solidFill>
                  <a:srgbClr val="FF0000"/>
                </a:solidFill>
              </a:rPr>
              <a:t>stm32</a:t>
            </a:r>
            <a:r>
              <a:rPr lang="zh-CN" altLang="en-US" sz="1400" dirty="0">
                <a:solidFill>
                  <a:srgbClr val="FF0000"/>
                </a:solidFill>
              </a:rPr>
              <a:t>就是向下增长的</a:t>
            </a:r>
            <a:r>
              <a:rPr lang="zh-CN" altLang="en-US" sz="1400" dirty="0"/>
              <a:t>）。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78" y="2594890"/>
            <a:ext cx="5496690" cy="42631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04. </a:t>
            </a:r>
            <a:r>
              <a:rPr lang="zh-CN" altLang="en-US" dirty="0" smtClean="0"/>
              <a:t>任务栈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1" descr="C:\Users\jiejie\AppData\Roaming\Tencent\Users\1161959934\QQ\WinTemp\RichOle\{RS{$FNID~16S4UB$MAXO2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508" y="961900"/>
            <a:ext cx="8718089" cy="543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5407595" y="567398"/>
            <a:ext cx="3456384" cy="1224136"/>
          </a:xfrm>
          <a:prstGeom prst="wedgeRoundRectCallout">
            <a:avLst>
              <a:gd name="adj1" fmla="val -55211"/>
              <a:gd name="adj2" fmla="val 76017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向下生长的满栈”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模型。栈指针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SP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指向最后一个被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压入栈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的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32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位数值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下一次压栈时，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SP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先自减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，再存入新的数值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05. </a:t>
            </a:r>
            <a:r>
              <a:rPr lang="zh-CN" altLang="en-US" dirty="0" smtClean="0"/>
              <a:t>任务优先级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 </a:t>
            </a:r>
            <a:r>
              <a:rPr lang="zh-CN" altLang="en-US" sz="1400" dirty="0" smtClean="0"/>
              <a:t>任务的</a:t>
            </a:r>
            <a:r>
              <a:rPr lang="zh-CN" altLang="en-US" sz="1400" dirty="0"/>
              <a:t>优先级是</a:t>
            </a:r>
            <a:r>
              <a:rPr lang="zh-CN" altLang="en-US" sz="1400" dirty="0" smtClean="0"/>
              <a:t>表示任务被</a:t>
            </a:r>
            <a:r>
              <a:rPr lang="zh-CN" altLang="en-US" sz="1400" dirty="0"/>
              <a:t>调度的优先程度。</a:t>
            </a:r>
            <a:r>
              <a:rPr lang="zh-CN" altLang="en-US" sz="1400" dirty="0" smtClean="0"/>
              <a:t>每个任务都</a:t>
            </a:r>
            <a:r>
              <a:rPr lang="zh-CN" altLang="en-US" sz="1400" dirty="0"/>
              <a:t>具有优先级</a:t>
            </a:r>
            <a:r>
              <a:rPr lang="zh-CN" altLang="en-US" sz="1400" dirty="0" smtClean="0"/>
              <a:t>，任务越</a:t>
            </a:r>
            <a:r>
              <a:rPr lang="zh-CN" altLang="en-US" sz="1400" dirty="0"/>
              <a:t>重要，赋予的优先级就应越高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任务被</a:t>
            </a:r>
            <a:r>
              <a:rPr lang="zh-CN" altLang="en-US" sz="1400" dirty="0"/>
              <a:t>调度的可能才会越大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400" dirty="0" err="1" smtClean="0"/>
              <a:t>TencentOS</a:t>
            </a:r>
            <a:r>
              <a:rPr lang="en-US" altLang="zh-CN" sz="1400" dirty="0" smtClean="0"/>
              <a:t> tiny  </a:t>
            </a:r>
            <a:r>
              <a:rPr lang="zh-CN" altLang="en-US" sz="1400" dirty="0" smtClean="0"/>
              <a:t>默认支持 </a:t>
            </a:r>
            <a:r>
              <a:rPr lang="en-US" altLang="zh-CN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 </a:t>
            </a:r>
            <a:r>
              <a:rPr lang="zh-CN" altLang="en-US" sz="1400" dirty="0" smtClean="0"/>
              <a:t>个任务优先级 </a:t>
            </a:r>
            <a:r>
              <a:rPr lang="en-US" altLang="zh-CN" sz="14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(0~10)</a:t>
            </a:r>
            <a:r>
              <a:rPr lang="zh-CN" altLang="en-US" sz="1400" dirty="0" smtClean="0"/>
              <a:t>，数值越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小</a:t>
            </a:r>
            <a:r>
              <a:rPr lang="zh-CN" altLang="en-US" sz="1400" dirty="0" smtClean="0"/>
              <a:t>的优先级越高，</a:t>
            </a:r>
            <a:r>
              <a:rPr lang="en-US" altLang="zh-CN" sz="1400" dirty="0" smtClean="0"/>
              <a:t>0 </a:t>
            </a:r>
            <a:r>
              <a:rPr lang="zh-CN" altLang="en-US" sz="1400" dirty="0" smtClean="0"/>
              <a:t>为最高优先级。最低优先级默认分配给</a:t>
            </a:r>
            <a:r>
              <a:rPr lang="zh-CN" altLang="en-US" sz="1400" dirty="0" smtClean="0">
                <a:solidFill>
                  <a:srgbClr val="FF0000"/>
                </a:solidFill>
              </a:rPr>
              <a:t>空闲任务</a:t>
            </a:r>
            <a:r>
              <a:rPr lang="zh-CN" altLang="en-US" sz="1400" dirty="0" smtClean="0"/>
              <a:t>使用。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不允许用户创建与空闲任务相同优先级的任务。</a:t>
            </a:r>
            <a:endParaRPr lang="zh-CN" altLang="en-US" sz="1400" dirty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06. </a:t>
            </a:r>
            <a:r>
              <a:rPr lang="zh-CN" altLang="en-US" dirty="0" smtClean="0"/>
              <a:t>任务时间片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rgbClr val="FF0000"/>
                </a:solidFill>
              </a:rPr>
              <a:t>相同优先级</a:t>
            </a:r>
            <a:r>
              <a:rPr lang="zh-CN" altLang="en-US" sz="1400" dirty="0" smtClean="0"/>
              <a:t>下时间片才有效。</a:t>
            </a:r>
            <a:endParaRPr lang="en-US" altLang="zh-CN" sz="1400" dirty="0" smtClean="0"/>
          </a:p>
        </p:txBody>
      </p:sp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57" y="1220490"/>
            <a:ext cx="8928992" cy="157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2605619" y="1220490"/>
            <a:ext cx="842754" cy="470988"/>
          </a:xfrm>
          <a:prstGeom prst="wedgeRoundRectCallout">
            <a:avLst>
              <a:gd name="adj1" fmla="val -56130"/>
              <a:gd name="adj2" fmla="val 90825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tick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33314" y="1220490"/>
            <a:ext cx="842754" cy="470988"/>
          </a:xfrm>
          <a:prstGeom prst="wedgeRoundRectCallout">
            <a:avLst>
              <a:gd name="adj1" fmla="val -56130"/>
              <a:gd name="adj2" fmla="val 90825"/>
              <a:gd name="adj3" fmla="val 16667"/>
            </a:avLst>
          </a:prstGeom>
          <a:solidFill>
            <a:sysClr val="window" lastClr="FFFFFF"/>
          </a:solidFill>
          <a:ln w="15875" cap="flat" cmpd="sng" algn="ctr">
            <a:solidFill>
              <a:srgbClr val="05E0DB">
                <a:shade val="75000"/>
                <a:lumMod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个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tick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ISLIDE.DIAGRAM" val="1fae23b5-2bc0-4a19-b727-e2f07a89b63e"/>
</p:tagLst>
</file>

<file path=ppt/tags/tag3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  <p:tag name="KSO_WPP_MARK_KEY" val="dc9bdfc4-f989-4787-95ca-7649d073a32b"/>
  <p:tag name="COMMONDATA" val="eyJoZGlkIjoiMjA2NGIyYWYzODI0MTRlMjUwOGE0YTUyZTJmMzliM2EifQ==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CC735E"/>
    </a:accent1>
    <a:accent2>
      <a:srgbClr val="EFCD3F"/>
    </a:accent2>
    <a:accent3>
      <a:srgbClr val="A0758C"/>
    </a:accent3>
    <a:accent4>
      <a:srgbClr val="4575C9"/>
    </a:accent4>
    <a:accent5>
      <a:srgbClr val="4BBCAC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1520</Words>
  <Application>WPS 演示</Application>
  <PresentationFormat>自定义</PresentationFormat>
  <Paragraphs>140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Segoe UI Light</vt:lpstr>
      <vt:lpstr>微软雅黑</vt:lpstr>
      <vt:lpstr>Impact</vt:lpstr>
      <vt:lpstr>Malgun Gothic</vt:lpstr>
      <vt:lpstr>楷体</vt:lpstr>
      <vt:lpstr>Arial Unicode MS</vt:lpstr>
      <vt:lpstr>等线</vt:lpstr>
      <vt:lpstr>Arial Unicode MS</vt:lpstr>
      <vt:lpstr>Calibri</vt:lpstr>
      <vt:lpstr>Century Gothic</vt:lpstr>
      <vt:lpstr>主题5</vt:lpstr>
      <vt:lpstr>OfficePLUS</vt:lpstr>
      <vt:lpstr>PowerPoint 演示文稿</vt:lpstr>
      <vt:lpstr>任务的概念</vt:lpstr>
      <vt:lpstr>02. 任务的概念</vt:lpstr>
      <vt:lpstr>03. 任务控制块</vt:lpstr>
      <vt:lpstr>04. 任务栈</vt:lpstr>
      <vt:lpstr>04. 任务栈</vt:lpstr>
      <vt:lpstr>05. 任务优先级</vt:lpstr>
      <vt:lpstr>06. 任务时间片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defense;resume;training courseware</cp:category>
  <cp:lastModifiedBy>尤里Uiluv</cp:lastModifiedBy>
  <cp:revision>46</cp:revision>
  <cp:lastPrinted>2017-09-06T16:00:00Z</cp:lastPrinted>
  <dcterms:created xsi:type="dcterms:W3CDTF">2017-09-06T16:00:00Z</dcterms:created>
  <dcterms:modified xsi:type="dcterms:W3CDTF">2023-01-04T21:19:34Z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ICV">
    <vt:lpwstr>42964AA584DD4AF296E47F906ED56E34</vt:lpwstr>
  </property>
  <property fmtid="{D5CDD505-2E9C-101B-9397-08002B2CF9AE}" pid="13" name="KSOProductBuildVer">
    <vt:lpwstr>2052-11.1.0.12980</vt:lpwstr>
  </property>
</Properties>
</file>