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21" r:id="rId3"/>
    <p:sldId id="269" r:id="rId4"/>
    <p:sldId id="303" r:id="rId5"/>
    <p:sldId id="308" r:id="rId6"/>
    <p:sldId id="304" r:id="rId7"/>
    <p:sldId id="305" r:id="rId8"/>
    <p:sldId id="309" r:id="rId9"/>
    <p:sldId id="306" r:id="rId10"/>
    <p:sldId id="307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22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60" autoAdjust="0"/>
  </p:normalViewPr>
  <p:slideViewPr>
    <p:cSldViewPr snapToGrid="0">
      <p:cViewPr varScale="1">
        <p:scale>
          <a:sx n="61" d="100"/>
          <a:sy n="61" d="100"/>
        </p:scale>
        <p:origin x="162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29/01/2018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11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491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866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904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902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770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22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15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887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463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48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1/29/2018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smtClean="0"/>
              <a:t>Giới thiệu kiến thức cơ bản DBMS và cài đặt MySQL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Thuộc tính ( Attribute) 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Đặc trưng của đối tượng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Phân biệt qua tên gọi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Thuộc một kiểu dữ liệu nhất định (number , string , date,…)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Mỗi thuộc tính chỉ chọn lấy giá trị trong một tập con của kiểu dữ liệu và tập hợp đó gọi là </a:t>
            </a:r>
            <a:r>
              <a:rPr lang="en-US" sz="3000" b="1" u="sng" smtClean="0">
                <a:cs typeface="Arial"/>
              </a:rPr>
              <a:t>miền giá trị </a:t>
            </a:r>
            <a:r>
              <a:rPr lang="en-US" sz="3000" smtClean="0">
                <a:cs typeface="Arial"/>
              </a:rPr>
              <a:t>của thuộc tính đó.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3000" b="1" smtClean="0">
                <a:cs typeface="Arial"/>
              </a:rPr>
              <a:t>Ví dụ </a:t>
            </a:r>
            <a:r>
              <a:rPr lang="en-US" sz="3000" smtClean="0">
                <a:cs typeface="Arial"/>
              </a:rPr>
              <a:t>: Điểm thi của sinh viên có miền giá trị là số thực từ 0 đến 10.</a:t>
            </a:r>
            <a:endParaRPr lang="vi-VN" sz="3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56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Lược đồ quan hệ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2800" smtClean="0">
                <a:cs typeface="Arial"/>
              </a:rPr>
              <a:t>Tập tất cả các thuộc tính cần quản lý của một đối tượng cùng với những mối quan hệ giữa chúng.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 b="1" smtClean="0">
                <a:cs typeface="Arial"/>
              </a:rPr>
              <a:t>Ví dụ: </a:t>
            </a:r>
            <a:r>
              <a:rPr lang="en-US" sz="2800" smtClean="0">
                <a:cs typeface="Arial"/>
              </a:rPr>
              <a:t>Ta có lượt đồ quan hệ sinh viên ( đặt tên là SV) với các thuộc tính sau: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>
                <a:cs typeface="Arial"/>
              </a:rPr>
              <a:t>	</a:t>
            </a:r>
            <a:r>
              <a:rPr lang="en-US" sz="2800" b="1" smtClean="0">
                <a:cs typeface="Arial"/>
              </a:rPr>
              <a:t>SV</a:t>
            </a:r>
            <a:r>
              <a:rPr lang="en-US" sz="2800" smtClean="0">
                <a:cs typeface="Arial"/>
              </a:rPr>
              <a:t>(MSSV, 	HoTen, NgaySinh, DiemTB).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04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Lược đồ quan hệ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2800" smtClean="0">
                <a:cs typeface="Arial"/>
              </a:rPr>
              <a:t>Tập tất cả các thuộc tính cần quản lý của một đối tượng cùng với những mối quan hệ giữa chúng.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 b="1" smtClean="0">
                <a:cs typeface="Arial"/>
              </a:rPr>
              <a:t>Ví dụ: </a:t>
            </a:r>
            <a:r>
              <a:rPr lang="en-US" sz="2800" smtClean="0">
                <a:cs typeface="Arial"/>
              </a:rPr>
              <a:t>Ta có lượt đồ quan hệ sinh viên ( đặt tên là SV) với các thuộc tính sau: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r>
              <a:rPr lang="en-US" sz="2800">
                <a:cs typeface="Arial"/>
              </a:rPr>
              <a:t>	</a:t>
            </a:r>
            <a:r>
              <a:rPr lang="en-US" sz="2800" b="1" smtClean="0">
                <a:cs typeface="Arial"/>
              </a:rPr>
              <a:t>SV</a:t>
            </a:r>
            <a:r>
              <a:rPr lang="en-US" sz="2800" smtClean="0">
                <a:cs typeface="Arial"/>
              </a:rPr>
              <a:t>(MSSV, 	HoTen, NgaySinh, DiemTB).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90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smtClean="0">
                <a:cs typeface="Arial"/>
              </a:rPr>
              <a:t>Nhiều lược đồ quan hệ cùng nằm trong một hệ thống quản lý được gọi là lược đồ CSDL.</a:t>
            </a:r>
          </a:p>
          <a:p>
            <a:pPr marL="0" marR="5080" indent="0">
              <a:spcBef>
                <a:spcPts val="100"/>
              </a:spcBef>
              <a:spcAft>
                <a:spcPts val="600"/>
              </a:spcAft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Ví dụ: </a:t>
            </a:r>
            <a:r>
              <a:rPr lang="en-US" sz="3200" smtClean="0">
                <a:cs typeface="Arial"/>
              </a:rPr>
              <a:t>Lược đồ CSDL để quản lý điểm của sinh viên có thể gồm những LĐQH sau: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SV</a:t>
            </a:r>
            <a:r>
              <a:rPr lang="en-US" sz="3200" smtClean="0">
                <a:cs typeface="Arial"/>
              </a:rPr>
              <a:t>( MSSV, HoTen, NgaySinh, DiemTB)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LOP</a:t>
            </a:r>
            <a:r>
              <a:rPr lang="en-US" sz="3200" smtClean="0">
                <a:cs typeface="Arial"/>
              </a:rPr>
              <a:t>( MaLop, TenLop, SiSo, MaKhoa)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Khoa</a:t>
            </a:r>
            <a:r>
              <a:rPr lang="en-US" sz="3200" smtClean="0">
                <a:cs typeface="Arial"/>
              </a:rPr>
              <a:t>( MaKhoa,TenKhoa)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MONHOC</a:t>
            </a:r>
            <a:r>
              <a:rPr lang="en-US" sz="3200" smtClean="0">
                <a:cs typeface="Arial"/>
              </a:rPr>
              <a:t>( MaMH, TenMH, SoTiet )</a:t>
            </a:r>
          </a:p>
          <a:p>
            <a:pPr marL="0" marR="5080" indent="0">
              <a:spcBef>
                <a:spcPts val="600"/>
              </a:spcBef>
              <a:buNone/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KETQUA</a:t>
            </a:r>
            <a:r>
              <a:rPr lang="en-US" sz="3200" smtClean="0">
                <a:cs typeface="Arial"/>
              </a:rPr>
              <a:t>( MSSV, MaMH , DiemThi )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7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Primary Key ( Khóa chính )</a:t>
            </a:r>
            <a:endParaRPr lang="en-US" sz="2600" b="1" smtClean="0">
              <a:cs typeface="Arial"/>
            </a:endParaRP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Là yếu tố chủ yếu cho các CSDL quan hệ.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200" smtClean="0"/>
              <a:t>Giá </a:t>
            </a:r>
            <a:r>
              <a:rPr lang="en-US" sz="3200"/>
              <a:t>trị của khóa chính là duy nhất cho mỗi record, nghĩa là không thể tồn tại hai record trùng khóa </a:t>
            </a:r>
            <a:r>
              <a:rPr lang="en-US" sz="3200" smtClean="0"/>
              <a:t>chính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200"/>
              <a:t>Khóa chính không thể cho </a:t>
            </a:r>
            <a:r>
              <a:rPr lang="en-US" sz="3200" smtClean="0"/>
              <a:t>phép NULL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200"/>
              <a:t>Mỗi bảng chỉ tồn tại duy nhất một khóa chính, </a:t>
            </a:r>
            <a:r>
              <a:rPr lang="en-US" sz="3200" b="1"/>
              <a:t>mỗi khóa chính có thể có nhiều column</a:t>
            </a:r>
            <a:r>
              <a:rPr lang="en-US" sz="3200"/>
              <a:t>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endParaRPr lang="en-US" sz="300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MÔ HÌNH DỮ LIỆU QUAN 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Foreign Key (Khóa ngoại)</a:t>
            </a:r>
            <a:endParaRPr lang="en-US" sz="3200"/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/>
              <a:t>Là một hoặc nhiều cột tham chiếu đến khóa chính của các bảng khác</a:t>
            </a:r>
            <a:endParaRPr lang="en-US" sz="3000"/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endParaRPr lang="en-US" sz="3000" smtClean="0"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9250"/>
              </p:ext>
            </p:extLst>
          </p:nvPr>
        </p:nvGraphicFramePr>
        <p:xfrm>
          <a:off x="2238947" y="3193339"/>
          <a:ext cx="7764905" cy="347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Bitmap Image" r:id="rId4" imgW="10591920" imgH="4734000" progId="Paint.Picture">
                  <p:embed/>
                </p:oleObj>
              </mc:Choice>
              <mc:Fallback>
                <p:oleObj name="Bitmap Image" r:id="rId4" imgW="10591920" imgH="473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8947" y="3193339"/>
                        <a:ext cx="7764905" cy="3470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44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HỆ QUẢN TRỊ CSDL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 b="1" smtClean="0">
                <a:cs typeface="Arial"/>
              </a:rPr>
              <a:t>Giới thiệu MySQL</a:t>
            </a:r>
            <a:endParaRPr lang="en-US" sz="3000" smtClean="0"/>
          </a:p>
          <a:p>
            <a:pPr lvl="1"/>
            <a:r>
              <a:rPr lang="vi-VN"/>
              <a:t>MySQL là một RDBMS nhanh và dễ dàng để sử dụng. MySQL đang được sử dụng cho nhiều công việc kinh doanh từ lớn tới nhỏ. </a:t>
            </a:r>
            <a:r>
              <a:rPr lang="vi-VN" smtClean="0"/>
              <a:t>MySQL </a:t>
            </a:r>
            <a:r>
              <a:rPr lang="vi-VN"/>
              <a:t>trở thành khá phổ biến vì nhiều lý do:</a:t>
            </a:r>
          </a:p>
          <a:p>
            <a:pPr lvl="1"/>
            <a:r>
              <a:rPr lang="vi-VN"/>
              <a:t>MySQL là mã ngồn mở. Vì thế, để sử dụng nó, bạn chẳng phải mất một xu nào.</a:t>
            </a:r>
          </a:p>
          <a:p>
            <a:pPr lvl="1"/>
            <a:r>
              <a:rPr lang="vi-VN"/>
              <a:t>MySQL là một chương trình rất mạnh mẽ.</a:t>
            </a:r>
          </a:p>
          <a:p>
            <a:pPr lvl="1"/>
            <a:r>
              <a:rPr lang="vi-VN"/>
              <a:t>MySQL sử dụng một Form chuẩn của ngôn ngữ dữ liệu nổi tiếng là SQL.</a:t>
            </a:r>
          </a:p>
          <a:p>
            <a:pPr lvl="1"/>
            <a:r>
              <a:rPr lang="vi-VN"/>
              <a:t>MySQL làm việc trên nhiều Hệ điều hành và với nhiều ngôn ngữ như PHP, PERL, C, C++, Java, …</a:t>
            </a:r>
          </a:p>
          <a:p>
            <a:pPr lvl="1"/>
            <a:r>
              <a:rPr lang="vi-VN"/>
              <a:t>MySQL làm việc nhanh và khỏe ngay cả với các tập dữ liệu lớn.</a:t>
            </a:r>
          </a:p>
          <a:p>
            <a:pPr lvl="1"/>
            <a:r>
              <a:rPr lang="vi-VN" smtClean="0"/>
              <a:t>MySQL </a:t>
            </a:r>
            <a:r>
              <a:rPr lang="vi-VN"/>
              <a:t>là có thể điều chỉnh. Giấy phép GPL mã nguồn mở cho phép lập trình viên sửa đổi phần mềm MySQL để phù hợp với môi trường cụ thể của họ.</a:t>
            </a:r>
          </a:p>
          <a:p>
            <a:pPr marL="457200" marR="5080" lvl="1" indent="0">
              <a:spcBef>
                <a:spcPts val="100"/>
              </a:spcBef>
              <a:buNone/>
              <a:tabLst>
                <a:tab pos="172720" algn="l"/>
              </a:tabLst>
            </a:pPr>
            <a:endParaRPr lang="en-US" sz="300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47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CÀI ĐẶT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en-US" sz="3200"/>
              <a:t>Đ</a:t>
            </a:r>
            <a:r>
              <a:rPr lang="vi-VN" sz="3200" smtClean="0"/>
              <a:t>ể </a:t>
            </a:r>
            <a:r>
              <a:rPr lang="vi-VN" sz="3200"/>
              <a:t>cài đặt </a:t>
            </a:r>
            <a:r>
              <a:rPr lang="vi-VN" sz="3200" b="1"/>
              <a:t>MySQL</a:t>
            </a:r>
            <a:r>
              <a:rPr lang="vi-VN" sz="3200"/>
              <a:t> rất đơn giản bạn chỉ cần download một Web Server ảo. Hiện nay có rất nhiều chương trình tạo máy chủ ảo như</a:t>
            </a:r>
            <a:r>
              <a:rPr lang="vi-VN" sz="3200" smtClean="0"/>
              <a:t>:</a:t>
            </a:r>
            <a:endParaRPr lang="en-US" sz="3200" smtClean="0"/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Xampp 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Ampps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Vertrigo</a:t>
            </a:r>
          </a:p>
          <a:p>
            <a:pPr marR="5080" lvl="1">
              <a:spcBef>
                <a:spcPts val="100"/>
              </a:spcBef>
              <a:tabLst>
                <a:tab pos="172720" algn="l"/>
              </a:tabLst>
            </a:pPr>
            <a:r>
              <a:rPr lang="en-US" sz="3000" smtClean="0">
                <a:cs typeface="Arial"/>
              </a:rPr>
              <a:t>…</a:t>
            </a:r>
            <a:endParaRPr lang="en-US" sz="3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5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CÀI ĐẶT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vi-VN" sz="3200"/>
              <a:t>Sau khi cài đặt xong bạn vào trình duyệt gõ đường </a:t>
            </a:r>
            <a:r>
              <a:rPr lang="vi-VN" sz="3200" smtClean="0"/>
              <a:t>dẫn</a:t>
            </a:r>
            <a:r>
              <a:rPr lang="en-US" sz="3200" smtClean="0"/>
              <a:t> </a:t>
            </a:r>
            <a:r>
              <a:rPr lang="vi-VN" sz="320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vi-VN" sz="3200">
                <a:solidFill>
                  <a:srgbClr val="FF0000"/>
                </a:solidFill>
                <a:hlinkClick r:id="rId3"/>
              </a:rPr>
              <a:t>://localhost/phpmyadmin</a:t>
            </a:r>
            <a:r>
              <a:rPr lang="vi-VN" sz="320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sz="3200" smtClean="0">
                <a:solidFill>
                  <a:srgbClr val="FF0000"/>
                </a:solidFill>
              </a:rPr>
              <a:t> </a:t>
            </a:r>
            <a:r>
              <a:rPr lang="en-US" sz="3200" smtClean="0"/>
              <a:t>và sẽ ra giao diện như sau:</a:t>
            </a:r>
            <a:endParaRPr lang="en-US" sz="3200" smtClean="0">
              <a:solidFill>
                <a:srgbClr val="FF0000"/>
              </a:solidFill>
            </a:endParaRPr>
          </a:p>
          <a:p>
            <a:pPr marR="5080">
              <a:spcBef>
                <a:spcPts val="100"/>
              </a:spcBef>
              <a:tabLst>
                <a:tab pos="172720" algn="l"/>
              </a:tabLst>
            </a:pPr>
            <a:endParaRPr lang="en-US" sz="3000">
              <a:solidFill>
                <a:srgbClr val="FF0000"/>
              </a:solidFill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562" y="2727117"/>
            <a:ext cx="8829675" cy="40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448" y="1676400"/>
            <a:ext cx="9626008" cy="4648200"/>
          </a:xfrm>
        </p:spPr>
        <p:txBody>
          <a:bodyPr/>
          <a:lstStyle/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Học viên cần phải nắm được các khái niệm về DBMS</a:t>
            </a:r>
            <a:endParaRPr lang="en-US" sz="2800"/>
          </a:p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Hiểu được các lược đồ quan hệ của một CSDL</a:t>
            </a:r>
          </a:p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Nắm rõ ý nghĩa của khóa chính , khóa phụ </a:t>
            </a:r>
          </a:p>
          <a:p>
            <a:pPr marL="718820" indent="-457200">
              <a:tabLst>
                <a:tab pos="434340" algn="l"/>
              </a:tabLst>
            </a:pPr>
            <a:r>
              <a:rPr lang="en-US" sz="2800" smtClean="0"/>
              <a:t>Cài đặt và sử dụng được MySQL với </a:t>
            </a:r>
            <a:r>
              <a:rPr lang="en-US" sz="2800" b="1" smtClean="0"/>
              <a:t>ampps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099" y="1402611"/>
            <a:ext cx="2293752" cy="323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28" y="1630326"/>
            <a:ext cx="11406372" cy="4694274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200" spc="-5" smtClean="0">
                <a:cs typeface="Arial"/>
              </a:rPr>
              <a:t>Nắm được sơ bộ kiến thức DBMS </a:t>
            </a:r>
            <a:endParaRPr lang="vi-VN" sz="32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200" spc="-5" smtClean="0">
                <a:cs typeface="Arial"/>
              </a:rPr>
              <a:t>Hiểu được các khái niệm cơ bản như:</a:t>
            </a:r>
          </a:p>
          <a:p>
            <a:pPr marL="1233170" lvl="2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mtClean="0"/>
              <a:t>Store , Data , Table , ID , Record , Column , </a:t>
            </a:r>
            <a:br>
              <a:rPr lang="en-US" sz="2400" smtClean="0"/>
            </a:br>
            <a:r>
              <a:rPr lang="en-US" sz="2400" smtClean="0"/>
              <a:t>Primary Key , ….</a:t>
            </a: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mtClean="0"/>
              <a:t>Cài đặt và sử dụng  được hệ quản trị cơ sở </a:t>
            </a:r>
            <a:br>
              <a:rPr lang="en-US" sz="2800" smtClean="0"/>
            </a:br>
            <a:r>
              <a:rPr lang="en-US" sz="2800" smtClean="0"/>
              <a:t>dữ liệu MySQL</a:t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Kiến thức về cơ sở dữ liệu</a:t>
            </a:r>
            <a:endParaRPr lang="vi-VN" sz="3600" smtClean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Hệ quản trị cơ sở dữ liệu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smtClean="0">
                <a:cs typeface="Arial"/>
              </a:rPr>
              <a:t>Mô hình dữ liệu quan hệ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10" smtClean="0">
                <a:cs typeface="Arial"/>
              </a:rPr>
              <a:t>Hệ quản trị cơ sở dữ liệu MySQL</a:t>
            </a:r>
            <a:endParaRPr lang="vi-VN" sz="3600" dirty="0">
              <a:cs typeface="Arial"/>
            </a:endParaRPr>
          </a:p>
          <a:p>
            <a:pPr lvl="2">
              <a:buFont typeface="Wingdings" pitchFamily="2" charset="2"/>
              <a:buChar char="v"/>
            </a:pPr>
            <a:endParaRPr lang="en-US" sz="120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32798"/>
            <a:ext cx="3324447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DỮ LIỆU VÀ CƠ SỞ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10" smtClean="0">
                <a:cs typeface="Arial"/>
              </a:rPr>
              <a:t>Dữ liệu </a:t>
            </a:r>
            <a:r>
              <a:rPr lang="en-US" sz="3200" spc="-10" smtClean="0">
                <a:cs typeface="Arial"/>
              </a:rPr>
              <a:t>nghĩa là thông tin và nó là một thành phần vô cùng quan trọng trong bất ký công việc cần thực hiện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10" smtClean="0">
                <a:cs typeface="Arial"/>
              </a:rPr>
              <a:t>Một </a:t>
            </a:r>
            <a:r>
              <a:rPr lang="en-US" sz="3200" b="1" spc="-10" smtClean="0">
                <a:cs typeface="Arial"/>
              </a:rPr>
              <a:t>cơ sở dữ liệu </a:t>
            </a:r>
            <a:r>
              <a:rPr lang="en-US" sz="3200" spc="-10" smtClean="0">
                <a:cs typeface="Arial"/>
              </a:rPr>
              <a:t>là một tập dữ liệu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 smtClean="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endParaRPr lang="en-US" sz="3200" spc="-10">
              <a:cs typeface="Arial"/>
            </a:endParaRP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10" smtClean="0">
                <a:cs typeface="Arial"/>
              </a:rPr>
              <a:t>Vì vậy , </a:t>
            </a:r>
            <a:r>
              <a:rPr lang="en-US" sz="3200" b="1" spc="-10" smtClean="0">
                <a:cs typeface="Arial"/>
              </a:rPr>
              <a:t>CSDL</a:t>
            </a:r>
            <a:r>
              <a:rPr lang="en-US" sz="3200" spc="-10" smtClean="0">
                <a:cs typeface="Arial"/>
              </a:rPr>
              <a:t> là một tập dữ liệu được tổ chức sao cho dễ dàng truy cập, quản lý và cập nhật</a:t>
            </a:r>
            <a:endParaRPr lang="vi-VN" sz="4800" dirty="0">
              <a:cs typeface="Arial"/>
            </a:endParaRPr>
          </a:p>
        </p:txBody>
      </p:sp>
      <p:sp>
        <p:nvSpPr>
          <p:cNvPr id="4" name="Can 3"/>
          <p:cNvSpPr/>
          <p:nvPr/>
        </p:nvSpPr>
        <p:spPr bwMode="auto">
          <a:xfrm>
            <a:off x="4929682" y="3702571"/>
            <a:ext cx="2383436" cy="181381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 bwMode="auto">
          <a:xfrm>
            <a:off x="3072984" y="4609476"/>
            <a:ext cx="185669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>
            <a:off x="7461980" y="4204360"/>
            <a:ext cx="962492" cy="33253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7461979" y="4609477"/>
            <a:ext cx="962493" cy="24268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1884" y="4161771"/>
            <a:ext cx="167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Người dùng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8424472" y="3944218"/>
            <a:ext cx="26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Lưu trữ thông tin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8424472" y="4639573"/>
            <a:ext cx="2654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Cho phép truy cập thông tin</a:t>
            </a:r>
            <a:endParaRPr lang="en-US" sz="2000" b="1"/>
          </a:p>
        </p:txBody>
      </p:sp>
      <p:sp>
        <p:nvSpPr>
          <p:cNvPr id="25" name="TextBox 24"/>
          <p:cNvSpPr txBox="1"/>
          <p:nvPr/>
        </p:nvSpPr>
        <p:spPr>
          <a:xfrm>
            <a:off x="5375847" y="4376875"/>
            <a:ext cx="164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CSDL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QUẢN LÝ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b="1" spc="-5" smtClean="0">
                <a:cs typeface="Arial"/>
              </a:rPr>
              <a:t>Quản lý dữ liệu </a:t>
            </a:r>
            <a:r>
              <a:rPr lang="en-US" sz="3200" spc="-5" smtClean="0">
                <a:cs typeface="Arial"/>
              </a:rPr>
              <a:t>là xử lý số lượng lớn thông tin, bao gồm sự lưu trữ và thao tác thông tin.</a:t>
            </a:r>
          </a:p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en-US" sz="3200" spc="-5" smtClean="0">
                <a:cs typeface="Arial"/>
              </a:rPr>
              <a:t>Có hai cách tiếp cận khác nhau để quản lý dữ liệu: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600" spc="-5" smtClean="0">
                <a:cs typeface="Arial"/>
              </a:rPr>
              <a:t>Các hệ thông file</a:t>
            </a:r>
          </a:p>
          <a:p>
            <a:pPr marL="947420" lvl="1">
              <a:spcBef>
                <a:spcPts val="1650"/>
              </a:spcBef>
              <a:tabLst>
                <a:tab pos="434340" algn="l"/>
              </a:tabLst>
            </a:pPr>
            <a:r>
              <a:rPr lang="en-US" sz="2600" spc="-5" smtClean="0">
                <a:cs typeface="Arial"/>
              </a:rPr>
              <a:t>Các hệ thống </a:t>
            </a:r>
            <a:r>
              <a:rPr lang="en-US" sz="2600" b="1" spc="-5" smtClean="0">
                <a:cs typeface="Arial"/>
              </a:rPr>
              <a:t>CSDL</a:t>
            </a:r>
            <a:endParaRPr lang="vi-VN" sz="2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69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609601"/>
            <a:ext cx="9526041" cy="571499"/>
          </a:xfrm>
        </p:spPr>
        <p:txBody>
          <a:bodyPr/>
          <a:lstStyle/>
          <a:p>
            <a:r>
              <a:rPr lang="en-US" smtClean="0"/>
              <a:t>HỆ QUẢN TRỊ CƠ SỞ DỮ LIỆU – Các khái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384"/>
              </a:spcBef>
              <a:tabLst>
                <a:tab pos="434340" algn="l"/>
              </a:tabLst>
            </a:pPr>
            <a:r>
              <a:rPr lang="en-US" sz="3200" b="1" spc="-10" smtClean="0">
                <a:cs typeface="Arial"/>
              </a:rPr>
              <a:t>Hệ quản trị cơ sở dữ liệu ( Database Management Systems) </a:t>
            </a:r>
          </a:p>
          <a:p>
            <a:pPr marL="947420" lvl="1">
              <a:spcBef>
                <a:spcPts val="384"/>
              </a:spcBef>
              <a:tabLst>
                <a:tab pos="434340" algn="l"/>
              </a:tabLst>
            </a:pPr>
            <a:r>
              <a:rPr lang="en-US" sz="2600" spc="-10" smtClean="0">
                <a:cs typeface="Arial"/>
              </a:rPr>
              <a:t>Là một tập hợp các chương trình cho phép người dùng định nghĩa, tạo lập, bảo trì các </a:t>
            </a:r>
            <a:r>
              <a:rPr lang="en-US" sz="2600" b="1" spc="-10" smtClean="0">
                <a:cs typeface="Arial"/>
              </a:rPr>
              <a:t>CSDL</a:t>
            </a:r>
            <a:r>
              <a:rPr lang="en-US" sz="2600" spc="-10" smtClean="0">
                <a:cs typeface="Arial"/>
              </a:rPr>
              <a:t> và cung cấp các truy cập điều khiển đến các </a:t>
            </a:r>
            <a:r>
              <a:rPr lang="en-US" sz="2600" b="1" spc="-10" smtClean="0">
                <a:cs typeface="Arial"/>
              </a:rPr>
              <a:t>CSDL</a:t>
            </a:r>
            <a:r>
              <a:rPr lang="en-US" sz="2600" spc="-10" smtClean="0">
                <a:cs typeface="Arial"/>
              </a:rPr>
              <a:t> này.</a:t>
            </a:r>
          </a:p>
          <a:p>
            <a:pPr marL="947420" lvl="1">
              <a:spcBef>
                <a:spcPts val="384"/>
              </a:spcBef>
              <a:tabLst>
                <a:tab pos="434340" algn="l"/>
              </a:tabLst>
            </a:pPr>
            <a:r>
              <a:rPr lang="en-US" sz="2600" b="1" spc="-10" smtClean="0">
                <a:cs typeface="Arial"/>
              </a:rPr>
              <a:t>CSDL</a:t>
            </a:r>
            <a:r>
              <a:rPr lang="en-US" sz="2600" spc="-10" smtClean="0">
                <a:cs typeface="Arial"/>
              </a:rPr>
              <a:t> là một thành phần trong </a:t>
            </a:r>
            <a:r>
              <a:rPr lang="en-US" sz="2600" b="1" spc="-10" smtClean="0">
                <a:cs typeface="Arial"/>
              </a:rPr>
              <a:t>DBMS</a:t>
            </a:r>
            <a:r>
              <a:rPr lang="en-US" sz="2600" spc="-10" smtClean="0">
                <a:cs typeface="Arial"/>
              </a:rPr>
              <a:t>.</a:t>
            </a:r>
          </a:p>
          <a:p>
            <a:pPr marL="947420" lvl="1">
              <a:spcBef>
                <a:spcPts val="384"/>
              </a:spcBef>
              <a:tabLst>
                <a:tab pos="434340" algn="l"/>
              </a:tabLst>
            </a:pPr>
            <a:r>
              <a:rPr lang="en-US" sz="2600" spc="-10" smtClean="0">
                <a:cs typeface="Arial"/>
              </a:rPr>
              <a:t>Các </a:t>
            </a:r>
            <a:r>
              <a:rPr lang="en-US" sz="2600" b="1" spc="-10" smtClean="0">
                <a:cs typeface="Arial"/>
              </a:rPr>
              <a:t>DBMS</a:t>
            </a:r>
            <a:r>
              <a:rPr lang="en-US" sz="2600" spc="-10" smtClean="0">
                <a:cs typeface="Arial"/>
              </a:rPr>
              <a:t> thường gặp là : Oracle, SQL Server , DB2 , MS Access,…</a:t>
            </a:r>
            <a:endParaRPr lang="vi-VN" sz="2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9645962" cy="571499"/>
          </a:xfrm>
        </p:spPr>
        <p:txBody>
          <a:bodyPr/>
          <a:lstStyle/>
          <a:p>
            <a:r>
              <a:rPr lang="en-US" smtClean="0"/>
              <a:t>HỆ QUẢN TRỊ CƠ SỞ DỮ LIỆU – Mục đích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8820" indent="-457200">
              <a:spcBef>
                <a:spcPts val="1655"/>
              </a:spcBef>
              <a:tabLst>
                <a:tab pos="434340" algn="l"/>
              </a:tabLst>
            </a:pPr>
            <a:r>
              <a:rPr lang="en-US" sz="2800" smtClean="0"/>
              <a:t>Cung cấp môi trường và công cụ để lưu trữ và truy xuất dữ liệu 	từ </a:t>
            </a:r>
            <a:r>
              <a:rPr lang="en-US" sz="2800" b="1" smtClean="0"/>
              <a:t>CSDL</a:t>
            </a:r>
            <a:r>
              <a:rPr lang="en-US" sz="2800" smtClean="0"/>
              <a:t> một cách hiệu quả.</a:t>
            </a:r>
          </a:p>
          <a:p>
            <a:pPr marL="718820" indent="-457200">
              <a:spcBef>
                <a:spcPts val="1655"/>
              </a:spcBef>
              <a:tabLst>
                <a:tab pos="434340" algn="l"/>
              </a:tabLst>
            </a:pPr>
            <a:r>
              <a:rPr lang="en-US" sz="2800" smtClean="0"/>
              <a:t>Lưu thông tin về người dùng của </a:t>
            </a:r>
            <a:r>
              <a:rPr lang="en-US" sz="2800" b="1" smtClean="0"/>
              <a:t>DBMS</a:t>
            </a:r>
            <a:r>
              <a:rPr lang="en-US" sz="2800" smtClean="0"/>
              <a:t> và những tác vụ mà người dùng này có thể tương tác với dữ liệu được lưu trữ</a:t>
            </a:r>
          </a:p>
          <a:p>
            <a:pPr marL="261620" indent="0">
              <a:spcBef>
                <a:spcPts val="1655"/>
              </a:spcBef>
              <a:buNone/>
              <a:tabLst>
                <a:tab pos="43434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77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/>
              <a:t>HỆ QUẢN TRỊ CƠ SỞ DỮ LIỆU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48" y="1676400"/>
            <a:ext cx="1015750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mtClean="0">
                <a:latin typeface="Arial (Body)"/>
              </a:rPr>
              <a:t>HỆ QUẢN TRỊ CƠ SỞ DỮ LIỆU – Lợi ích</a:t>
            </a:r>
            <a:endParaRPr lang="en-US" dirty="0">
              <a:latin typeface="Arial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b="1" smtClean="0">
                <a:latin typeface="Arial (Body)"/>
                <a:cs typeface="Calibri"/>
              </a:rPr>
              <a:t>Các lợi ích phổ biến của DBMS: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Lưu trữ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Định nghĩa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Thao tác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Bảo mật và toàn vẹn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Khôi phục dữ liệu</a:t>
            </a:r>
          </a:p>
          <a:p>
            <a:pPr lvl="1">
              <a:spcBef>
                <a:spcPts val="100"/>
              </a:spcBef>
            </a:pPr>
            <a:r>
              <a:rPr lang="en-US" sz="3000" smtClean="0">
                <a:latin typeface="Arial (Body)"/>
                <a:cs typeface="Calibri"/>
              </a:rPr>
              <a:t>Các ngôn ngữ truy cập </a:t>
            </a:r>
            <a:r>
              <a:rPr lang="en-US" sz="3000" b="1" smtClean="0">
                <a:latin typeface="Arial (Body)"/>
                <a:cs typeface="Calibri"/>
              </a:rPr>
              <a:t>CSDL</a:t>
            </a:r>
            <a:r>
              <a:rPr lang="en-US" sz="3000" smtClean="0">
                <a:latin typeface="Arial (Body)"/>
                <a:cs typeface="Calibri"/>
              </a:rPr>
              <a:t> và giao diện lập trình ứng dụng.</a:t>
            </a:r>
            <a:endParaRPr lang="vi-VN" sz="3000" dirty="0">
              <a:latin typeface="Arial (Body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1012</Words>
  <Application>Microsoft Office PowerPoint</Application>
  <PresentationFormat>Widescreen</PresentationFormat>
  <Paragraphs>119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(Body)</vt:lpstr>
      <vt:lpstr>Calibri</vt:lpstr>
      <vt:lpstr>Wingdings</vt:lpstr>
      <vt:lpstr>cdb2004213l</vt:lpstr>
      <vt:lpstr>Bitmap Image</vt:lpstr>
      <vt:lpstr>Giới thiệu kiến thức cơ bản DBMS và cài đặt MySQL</vt:lpstr>
      <vt:lpstr>Mục tiêu bài học</vt:lpstr>
      <vt:lpstr>Nội dung</vt:lpstr>
      <vt:lpstr>DỮ LIỆU VÀ CƠ SỞ DỮ LIỆU</vt:lpstr>
      <vt:lpstr>QUẢN LÝ DỮ LIỆU</vt:lpstr>
      <vt:lpstr>HỆ QUẢN TRỊ CƠ SỞ DỮ LIỆU – Các khái niệm</vt:lpstr>
      <vt:lpstr>HỆ QUẢN TRỊ CƠ SỞ DỮ LIỆU – Mục đích chính</vt:lpstr>
      <vt:lpstr>HỆ QUẢN TRỊ CƠ SỞ DỮ LIỆU</vt:lpstr>
      <vt:lpstr>HỆ QUẢN TRỊ CƠ SỞ DỮ LIỆU – Lợi ích</vt:lpstr>
      <vt:lpstr>MÔ HÌNH DỮ LIỆU QUAN HỆ</vt:lpstr>
      <vt:lpstr>MÔ HÌNH DỮ LIỆU QUAN HỆ</vt:lpstr>
      <vt:lpstr>MÔ HÌNH DỮ LIỆU QUAN HỆ</vt:lpstr>
      <vt:lpstr>MÔ HÌNH DỮ LIỆU QUAN HỆ</vt:lpstr>
      <vt:lpstr>MÔ HÌNH DỮ LIỆU QUAN HỆ</vt:lpstr>
      <vt:lpstr>MÔ HÌNH DỮ LIỆU QUAN HỆ</vt:lpstr>
      <vt:lpstr>HỆ QUẢN TRỊ CSDL MySQL</vt:lpstr>
      <vt:lpstr>CÀI ĐẶT MYSQL</vt:lpstr>
      <vt:lpstr>CÀI ĐẶT MYSQL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182</cp:revision>
  <dcterms:modified xsi:type="dcterms:W3CDTF">2018-01-29T02:12:12Z</dcterms:modified>
</cp:coreProperties>
</file>