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21" r:id="rId3"/>
    <p:sldId id="269" r:id="rId4"/>
    <p:sldId id="303" r:id="rId5"/>
    <p:sldId id="308" r:id="rId6"/>
    <p:sldId id="332" r:id="rId7"/>
    <p:sldId id="333" r:id="rId8"/>
    <p:sldId id="334" r:id="rId9"/>
    <p:sldId id="335" r:id="rId10"/>
    <p:sldId id="336" r:id="rId11"/>
    <p:sldId id="337" r:id="rId12"/>
    <p:sldId id="322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68060" autoAdjust="0"/>
  </p:normalViewPr>
  <p:slideViewPr>
    <p:cSldViewPr snapToGrid="0">
      <p:cViewPr varScale="1">
        <p:scale>
          <a:sx n="61" d="100"/>
          <a:sy n="61" d="100"/>
        </p:scale>
        <p:origin x="162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27/01/2018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11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0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70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632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935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033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05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93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0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1/27/2018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smtClean="0"/>
              <a:t>Basic Database</a:t>
            </a:r>
            <a:br>
              <a:rPr lang="en-US" smtClean="0"/>
            </a:br>
            <a:r>
              <a:rPr lang="en-US" smtClean="0"/>
              <a:t>Manipulation Language 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LỆNH UPDATE – Cập nhật dữ liệu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Câu lệnh </a:t>
            </a:r>
            <a:r>
              <a:rPr lang="en-US" sz="3200" b="1" spc="-5" smtClean="0">
                <a:latin typeface="Arial (Body)"/>
                <a:cs typeface="Arial"/>
              </a:rPr>
              <a:t>UPDATE</a:t>
            </a:r>
            <a:r>
              <a:rPr lang="en-US" sz="3200" spc="-5" smtClean="0">
                <a:latin typeface="Arial (Body)"/>
                <a:cs typeface="Arial"/>
              </a:rPr>
              <a:t> được sử dụng để cập nhật/ sửa đổi dữ liệu đã có trong bảng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latin typeface="Arial (Body)"/>
                <a:cs typeface="Arial"/>
              </a:rPr>
              <a:t>Cú pháp : 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UPDATE </a:t>
            </a:r>
            <a:r>
              <a:rPr lang="en-US" sz="2400" spc="10">
                <a:solidFill>
                  <a:srgbClr val="333333"/>
                </a:solidFill>
                <a:latin typeface="Arial (Body)"/>
                <a:cs typeface="Calibri"/>
              </a:rPr>
              <a:t>tên_bảng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SET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tên_cột = giá_trị_mới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 WHERE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điều_kiện</a:t>
            </a: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Ví </a:t>
            </a:r>
            <a:r>
              <a:rPr lang="vi-VN" sz="2400" b="1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dụ:</a:t>
            </a:r>
            <a:endParaRPr lang="vi-VN" sz="2400" b="1">
              <a:latin typeface="Arial (Body)"/>
              <a:cs typeface="Calibri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  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mysql</a:t>
            </a: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&gt;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UPDATE user SET fullname = ‘Nguyễn Văn Nam’ WHERE user_id = 1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09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LỆNH DELETE – Xóa dữ liệu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Câu lệnh </a:t>
            </a:r>
            <a:r>
              <a:rPr lang="en-US" sz="3200" b="1" spc="-5" smtClean="0">
                <a:latin typeface="Arial (Body)"/>
                <a:cs typeface="Arial"/>
              </a:rPr>
              <a:t>DELETE</a:t>
            </a:r>
            <a:r>
              <a:rPr lang="en-US" sz="3200" spc="-5" smtClean="0">
                <a:latin typeface="Arial (Body)"/>
                <a:cs typeface="Arial"/>
              </a:rPr>
              <a:t> được sử dụng xóa các dòng dữ liệu ra khỏi bảng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latin typeface="Arial (Body)"/>
                <a:cs typeface="Arial"/>
              </a:rPr>
              <a:t>Cú pháp : 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DELETE FROM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tên_bảng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WHERE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điều_kiện</a:t>
            </a: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Ví </a:t>
            </a:r>
            <a:r>
              <a:rPr lang="vi-VN" sz="2400" b="1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dụ:</a:t>
            </a:r>
            <a:endParaRPr lang="vi-VN" sz="2400" b="1">
              <a:latin typeface="Arial (Body)"/>
              <a:cs typeface="Calibri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  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mysql</a:t>
            </a: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&gt;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DELETE FROM user WHERE user_id = 1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65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448" y="1676400"/>
            <a:ext cx="9626008" cy="4648200"/>
          </a:xfrm>
        </p:spPr>
        <p:txBody>
          <a:bodyPr/>
          <a:lstStyle/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Các câu lệnh truy vấn cơ bản select , insert , update , delete là phần quan trọng trong việc truy vấn và tạo dữ liệu vào database</a:t>
            </a:r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Học viên cần nắm vững cú pháp và áp dụng được các câu lệnh vào bài toán yêu cầu</a:t>
            </a:r>
            <a:endParaRPr lang="en-US" sz="2800" smtClean="0"/>
          </a:p>
          <a:p>
            <a:pPr marL="261620" indent="0">
              <a:buNone/>
              <a:tabLst>
                <a:tab pos="434340" algn="l"/>
              </a:tabLst>
            </a:pPr>
            <a:endParaRPr lang="en-US" sz="280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099" y="1402611"/>
            <a:ext cx="2293752" cy="323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28" y="1630326"/>
            <a:ext cx="11406372" cy="4694274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pc="-5" smtClean="0">
                <a:cs typeface="Arial"/>
              </a:rPr>
              <a:t>Nắm được cú pháp các tập lệnh DML</a:t>
            </a: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pc="-5" smtClean="0">
                <a:cs typeface="Arial"/>
              </a:rPr>
              <a:t>Hiểu được ý nghĩa của các tập lệnh DML</a:t>
            </a:r>
          </a:p>
          <a:p>
            <a:pPr marL="833120" lvl="1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mtClean="0"/>
              <a:t>Sử dụng t</a:t>
            </a:r>
            <a:r>
              <a:rPr lang="vi-VN" sz="3200" smtClean="0"/>
              <a:t>hành </a:t>
            </a:r>
            <a:r>
              <a:rPr lang="vi-VN" sz="3200"/>
              <a:t>thạo các tập lệnh DML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vi-VN" sz="3200" smtClean="0"/>
              <a:t>cơ bản </a:t>
            </a:r>
            <a:r>
              <a:rPr lang="vi-VN" sz="3200"/>
              <a:t>( CRUD) </a:t>
            </a:r>
            <a:r>
              <a:rPr lang="en-US" sz="3200" smtClean="0"/>
              <a:t>với MySQL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Giới thiệu DML</a:t>
            </a:r>
          </a:p>
          <a:p>
            <a:pPr marL="833120" lvl="1" indent="-5715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Biểu thức toán tử , các mệnh đề</a:t>
            </a:r>
            <a:endParaRPr lang="vi-VN" sz="3600" smtClean="0">
              <a:cs typeface="Arial"/>
            </a:endParaRP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mtClean="0"/>
              <a:t>Lệnh Insert – Thêm dữ liệu</a:t>
            </a:r>
            <a:endParaRPr lang="en-US" sz="3600"/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mtClean="0">
                <a:cs typeface="Arial"/>
              </a:rPr>
              <a:t>Lệnh Select – Truy vấn dữ liệu</a:t>
            </a: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Lệnh Update – Cập nhật dữ liệu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10" smtClean="0">
                <a:cs typeface="Arial"/>
              </a:rPr>
              <a:t>Lệnh Delete – Xóa dữ lisệu</a:t>
            </a:r>
            <a:endParaRPr lang="vi-VN" sz="3600" dirty="0">
              <a:cs typeface="Arial"/>
            </a:endParaRPr>
          </a:p>
          <a:p>
            <a:pPr lvl="2">
              <a:buFont typeface="Wingdings" pitchFamily="2" charset="2"/>
              <a:buChar char="v"/>
            </a:pPr>
            <a:endParaRPr lang="en-US" sz="12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32798"/>
            <a:ext cx="3324447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/>
              <a:t>DML là viêt tắt của Data Manipulation Language( ngôn ngữ thao tác dữ liệu</a:t>
            </a:r>
            <a:r>
              <a:rPr lang="en-US" sz="3200" smtClean="0"/>
              <a:t>) cho </a:t>
            </a:r>
            <a:r>
              <a:rPr lang="en-US" sz="3200"/>
              <a:t>phép thực thi các câu truy vấn,bao gồm cú pháp để cập nhật – sửa đổi, chèn thêm và xoá các mẩu tin.</a:t>
            </a:r>
            <a:endParaRPr lang="en-US" sz="3200" spc="-1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 smtClean="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0"/>
          <a:stretch/>
        </p:blipFill>
        <p:spPr>
          <a:xfrm>
            <a:off x="5145435" y="3164883"/>
            <a:ext cx="5803683" cy="36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LỆNH INSERT – Thêm dữ liệu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Câu lệnh </a:t>
            </a:r>
            <a:r>
              <a:rPr lang="en-US" sz="3200" b="1" spc="-5" smtClean="0">
                <a:latin typeface="Arial (Body)"/>
                <a:cs typeface="Arial"/>
              </a:rPr>
              <a:t>INSERT INTO </a:t>
            </a:r>
            <a:r>
              <a:rPr lang="en-US" sz="3200" spc="-5" smtClean="0">
                <a:latin typeface="Arial (Body)"/>
                <a:cs typeface="Arial"/>
              </a:rPr>
              <a:t>được dùng để chèn dòng mới vào bảng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latin typeface="Arial (Body)"/>
                <a:cs typeface="Arial"/>
              </a:rPr>
              <a:t>Cú pháp : 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vi-VN" sz="2400" b="1" spc="10">
                <a:solidFill>
                  <a:srgbClr val="333333"/>
                </a:solidFill>
                <a:latin typeface="Arial (Body)"/>
                <a:cs typeface="Calibri"/>
              </a:rPr>
              <a:t>INSERT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spc="10">
                <a:solidFill>
                  <a:srgbClr val="333333"/>
                </a:solidFill>
                <a:latin typeface="Arial (Body)"/>
                <a:cs typeface="Calibri"/>
              </a:rPr>
              <a:t>INTO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 Tên_bảng(tên_cột) </a:t>
            </a:r>
            <a:r>
              <a:rPr lang="vi-VN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VALUES</a:t>
            </a:r>
            <a:r>
              <a:rPr lang="vi-VN" sz="2400" spc="10" smtClean="0">
                <a:solidFill>
                  <a:srgbClr val="333333"/>
                </a:solidFill>
                <a:latin typeface="Arial (Body)"/>
                <a:cs typeface="Calibri"/>
              </a:rPr>
              <a:t>(Giá_trị_tương_ứng);</a:t>
            </a:r>
            <a:endParaRPr lang="en-US" sz="2400" spc="10" smtClean="0">
              <a:solidFill>
                <a:srgbClr val="333333"/>
              </a:solidFill>
              <a:latin typeface="Arial (Body)"/>
              <a:cs typeface="Calibri"/>
            </a:endParaRP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2400" b="1" spc="1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Ví </a:t>
            </a:r>
            <a:r>
              <a:rPr lang="vi-VN" sz="2400" b="1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dụ:</a:t>
            </a:r>
            <a:endParaRPr lang="vi-VN" sz="2400" b="1">
              <a:latin typeface="Arial (Body)"/>
              <a:cs typeface="Calibri"/>
            </a:endParaRPr>
          </a:p>
          <a:p>
            <a:pPr marL="571500" marR="5080" indent="-520700">
              <a:lnSpc>
                <a:spcPct val="106700"/>
              </a:lnSpc>
              <a:spcBef>
                <a:spcPts val="750"/>
              </a:spcBef>
              <a:buNone/>
              <a:tabLst>
                <a:tab pos="1485900" algn="l"/>
                <a:tab pos="2317750" algn="l"/>
                <a:tab pos="3330575" algn="l"/>
              </a:tabLst>
            </a:pP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        </a:t>
            </a:r>
            <a:r>
              <a:rPr lang="vi-VN" spc="10">
                <a:solidFill>
                  <a:srgbClr val="006400"/>
                </a:solidFill>
                <a:latin typeface="Arial (Body)"/>
                <a:cs typeface="Calibri"/>
              </a:rPr>
              <a:t>mysql&gt;</a:t>
            </a: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</a:t>
            </a:r>
            <a:r>
              <a:rPr lang="en-US" spc="5">
                <a:solidFill>
                  <a:srgbClr val="006400"/>
                </a:solidFill>
                <a:latin typeface="Arial (Body)"/>
                <a:cs typeface="Calibri"/>
              </a:rPr>
              <a:t>INSERT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INTO  </a:t>
            </a:r>
            <a:r>
              <a:rPr lang="vi-VN" spc="10" smtClean="0">
                <a:solidFill>
                  <a:srgbClr val="006400"/>
                </a:solidFill>
                <a:latin typeface="Arial (Body)"/>
                <a:cs typeface="Calibri"/>
              </a:rPr>
              <a:t>user(username,password,email,sex) 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           VALUES</a:t>
            </a:r>
            <a:r>
              <a:rPr lang="vi-VN" spc="10" smtClean="0">
                <a:solidFill>
                  <a:srgbClr val="006400"/>
                </a:solidFill>
                <a:latin typeface="Arial (Body)"/>
                <a:cs typeface="Calibri"/>
              </a:rPr>
              <a:t>("</a:t>
            </a:r>
            <a:r>
              <a:rPr lang="vi-VN" spc="10">
                <a:solidFill>
                  <a:srgbClr val="006400"/>
                </a:solidFill>
                <a:latin typeface="Arial (Body)"/>
                <a:cs typeface="Calibri"/>
              </a:rPr>
              <a:t>Lanna","12345</a:t>
            </a:r>
            <a:r>
              <a:rPr lang="vi-VN" spc="10" smtClean="0">
                <a:solidFill>
                  <a:srgbClr val="006400"/>
                </a:solidFill>
                <a:latin typeface="Arial (Body)"/>
                <a:cs typeface="Calibri"/>
              </a:rPr>
              <a:t>",“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lnguyen24794@gmail.com</a:t>
            </a:r>
            <a:r>
              <a:rPr lang="vi-VN" spc="10" smtClean="0">
                <a:solidFill>
                  <a:srgbClr val="006400"/>
                </a:solidFill>
                <a:latin typeface="Arial (Body)"/>
                <a:cs typeface="Calibri"/>
              </a:rPr>
              <a:t>","</a:t>
            </a:r>
            <a:r>
              <a:rPr lang="vi-VN" spc="10">
                <a:solidFill>
                  <a:srgbClr val="006400"/>
                </a:solidFill>
                <a:latin typeface="Arial (Body)"/>
                <a:cs typeface="Calibri"/>
              </a:rPr>
              <a:t>F</a:t>
            </a:r>
            <a:r>
              <a:rPr lang="vi-VN" spc="10" smtClean="0">
                <a:solidFill>
                  <a:srgbClr val="006400"/>
                </a:solidFill>
                <a:latin typeface="Arial (Body)"/>
                <a:cs typeface="Calibri"/>
              </a:rPr>
              <a:t>");</a:t>
            </a:r>
            <a:endParaRPr lang="vi-VN" sz="2800" b="1" dirty="0">
              <a:latin typeface="Arial (Body)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69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LỆNH SELECT– Truy vấn dữ liệu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Câu lệnh </a:t>
            </a:r>
            <a:r>
              <a:rPr lang="en-US" sz="3200" b="1" spc="-5" smtClean="0">
                <a:latin typeface="Arial (Body)"/>
                <a:cs typeface="Arial"/>
              </a:rPr>
              <a:t>SELECT </a:t>
            </a:r>
            <a:r>
              <a:rPr lang="en-US" sz="3200" spc="-5" smtClean="0">
                <a:latin typeface="Arial (Body)"/>
                <a:cs typeface="Arial"/>
              </a:rPr>
              <a:t>được dung để truy suất dữ liệu từ một bảng. Kết quả trả về dưới dạng bảng được lưu trong 1 bảng, gọi là bảng kết quả - result table ( còn được gọi là tập kết quả - result set)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latin typeface="Arial (Body)"/>
                <a:cs typeface="Arial"/>
              </a:rPr>
              <a:t>Cú pháp : 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SELECT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tên_cột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FROM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tên_bảng;</a:t>
            </a: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Ví </a:t>
            </a:r>
            <a:r>
              <a:rPr lang="vi-VN" sz="2400" b="1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dụ:</a:t>
            </a:r>
            <a:endParaRPr lang="vi-VN" sz="2400" b="1">
              <a:latin typeface="Arial (Body)"/>
              <a:cs typeface="Calibri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        mysql&gt;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SELECT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user_id,username FROM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user</a:t>
            </a:r>
            <a:r>
              <a:rPr lang="en-US" spc="5">
                <a:solidFill>
                  <a:srgbClr val="006400"/>
                </a:solidFill>
                <a:latin typeface="Arial (Body)"/>
                <a:cs typeface="Calibri"/>
              </a:rPr>
              <a:t>;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84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MỆNH ĐỀ WHERE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Mệnh đề </a:t>
            </a:r>
            <a:r>
              <a:rPr lang="en-US" sz="3200" b="1" spc="-5" smtClean="0">
                <a:latin typeface="Arial (Body)"/>
                <a:cs typeface="Arial"/>
              </a:rPr>
              <a:t>WHERE </a:t>
            </a:r>
            <a:r>
              <a:rPr lang="en-US" sz="3200" spc="-5" smtClean="0">
                <a:latin typeface="Arial (Body)"/>
                <a:cs typeface="Arial"/>
              </a:rPr>
              <a:t>được dùng để thiết lập điều kiện truy xuất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Để truy xuất dữ liệu theo các điều kiện nào đó, một mệnh đề </a:t>
            </a:r>
            <a:r>
              <a:rPr lang="en-US" sz="3200" b="1" spc="-5" smtClean="0">
                <a:latin typeface="Arial (Body)"/>
                <a:cs typeface="Arial"/>
              </a:rPr>
              <a:t>WHERE</a:t>
            </a:r>
            <a:r>
              <a:rPr lang="en-US" sz="3200" spc="-5" smtClean="0">
                <a:latin typeface="Arial (Body)"/>
                <a:cs typeface="Arial"/>
              </a:rPr>
              <a:t> có thẻ được thêm vào câu lệnh </a:t>
            </a:r>
            <a:r>
              <a:rPr lang="en-US" sz="3200" b="1" spc="-5" smtClean="0">
                <a:latin typeface="Arial (Body)"/>
                <a:cs typeface="Arial"/>
              </a:rPr>
              <a:t>SELECT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latin typeface="Arial (Body)"/>
                <a:cs typeface="Arial"/>
              </a:rPr>
              <a:t>Cú pháp : 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SELECT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tên_cột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FROM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tên_bảng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WHERE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tên_cột </a:t>
            </a:r>
            <a:r>
              <a:rPr lang="en-US" sz="2400" spc="10" smtClean="0">
                <a:solidFill>
                  <a:srgbClr val="FF0000"/>
                </a:solidFill>
                <a:latin typeface="Arial (Body)"/>
                <a:cs typeface="Calibri"/>
              </a:rPr>
              <a:t>phép_toán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giá_trị</a:t>
            </a: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Ví </a:t>
            </a:r>
            <a:r>
              <a:rPr lang="vi-VN" sz="2400" b="1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dụ:</a:t>
            </a:r>
            <a:endParaRPr lang="vi-VN" sz="2400" b="1">
              <a:latin typeface="Arial (Body)"/>
              <a:cs typeface="Calibri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  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mysql</a:t>
            </a: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&gt;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SELECT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user_id,username FROM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user WHERE user_id = 1;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03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PHÉP TOÁN TỬ 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Một số phép toán hay dùng trong mệnh đề WHERE</a:t>
            </a:r>
            <a:endParaRPr lang="en-US" sz="3200">
              <a:latin typeface="Arial (Body)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13004"/>
              </p:ext>
            </p:extLst>
          </p:nvPr>
        </p:nvGraphicFramePr>
        <p:xfrm>
          <a:off x="2078493" y="2293753"/>
          <a:ext cx="8460356" cy="425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178"/>
                <a:gridCol w="4230178"/>
              </a:tblGrid>
              <a:tr h="473035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Phép</a:t>
                      </a:r>
                      <a:r>
                        <a:rPr lang="en-US" sz="2400" baseline="0" smtClean="0"/>
                        <a:t> toán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Mô</a:t>
                      </a:r>
                      <a:r>
                        <a:rPr lang="en-US" sz="2400" baseline="0" smtClean="0"/>
                        <a:t> tả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=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So sánh</a:t>
                      </a:r>
                      <a:r>
                        <a:rPr lang="en-US" sz="2400" baseline="0" smtClean="0"/>
                        <a:t> bằng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&lt;&gt;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So sánh</a:t>
                      </a:r>
                      <a:r>
                        <a:rPr lang="en-US" sz="2400" baseline="0" smtClean="0"/>
                        <a:t> không bằng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&gt;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Lớn</a:t>
                      </a:r>
                      <a:r>
                        <a:rPr lang="en-US" sz="2400" baseline="0" smtClean="0"/>
                        <a:t> hơn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&lt;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Nhỏ</a:t>
                      </a:r>
                      <a:r>
                        <a:rPr lang="en-US" sz="2400" baseline="0" smtClean="0"/>
                        <a:t> hơn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&gt;=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Lớn</a:t>
                      </a:r>
                      <a:r>
                        <a:rPr lang="en-US" sz="2400" baseline="0" smtClean="0"/>
                        <a:t> hơn hoặc bằng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&lt;= 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Bé</a:t>
                      </a:r>
                      <a:r>
                        <a:rPr lang="en-US" sz="2400" baseline="0" smtClean="0"/>
                        <a:t> hơn hoặc bằng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BETWEEN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Nằm</a:t>
                      </a:r>
                      <a:r>
                        <a:rPr lang="en-US" sz="2400" baseline="0" smtClean="0"/>
                        <a:t> giữa một khoảng</a:t>
                      </a:r>
                      <a:endParaRPr lang="en-US" sz="2400"/>
                    </a:p>
                  </a:txBody>
                  <a:tcPr anchor="ctr"/>
                </a:tc>
              </a:tr>
              <a:tr h="473035">
                <a:tc>
                  <a:txBody>
                    <a:bodyPr/>
                    <a:lstStyle/>
                    <a:p>
                      <a:r>
                        <a:rPr lang="en-US" sz="2400" smtClean="0"/>
                        <a:t>LIKE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So sánh</a:t>
                      </a:r>
                      <a:r>
                        <a:rPr lang="en-US" sz="2400" baseline="0" smtClean="0"/>
                        <a:t> mẫu chuỗi</a:t>
                      </a:r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MỆNH ĐỀ ORDER BY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latin typeface="Arial (Body)"/>
                <a:cs typeface="Arial"/>
              </a:rPr>
              <a:t>Mệnh đề </a:t>
            </a:r>
            <a:r>
              <a:rPr lang="en-US" sz="3200" b="1" spc="-5" smtClean="0">
                <a:latin typeface="Arial (Body)"/>
                <a:cs typeface="Arial"/>
              </a:rPr>
              <a:t>ORDER BY </a:t>
            </a:r>
            <a:r>
              <a:rPr lang="en-US" sz="3200" spc="-5" smtClean="0">
                <a:latin typeface="Arial (Body)"/>
                <a:cs typeface="Arial"/>
              </a:rPr>
              <a:t>được dùng để sắp xếp kết quả trả về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latin typeface="Arial (Body)"/>
                <a:cs typeface="Arial"/>
              </a:rPr>
              <a:t>Cú pháp : 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SELECT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tên_cột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FROM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 tên_bảng </a:t>
            </a:r>
            <a:r>
              <a:rPr lang="en-US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ORDER BY </a:t>
            </a:r>
            <a:r>
              <a:rPr lang="en-US" sz="2400" spc="10" smtClean="0">
                <a:solidFill>
                  <a:srgbClr val="333333"/>
                </a:solidFill>
                <a:latin typeface="Arial (Body)"/>
                <a:cs typeface="Calibri"/>
              </a:rPr>
              <a:t>tên_cột </a:t>
            </a:r>
            <a:r>
              <a:rPr lang="en-US" sz="2400" spc="10" smtClean="0">
                <a:solidFill>
                  <a:srgbClr val="FF0000"/>
                </a:solidFill>
                <a:latin typeface="Arial (Body)"/>
                <a:cs typeface="Calibri"/>
              </a:rPr>
              <a:t>quy_ước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Trong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đó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FF0000"/>
                </a:solidFill>
                <a:latin typeface="Arial (Body)"/>
                <a:cs typeface="Calibri"/>
              </a:rPr>
              <a:t>quy</a:t>
            </a:r>
            <a:r>
              <a:rPr lang="vi-VN" sz="2400" spc="30">
                <a:solidFill>
                  <a:srgbClr val="FF0000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FF0000"/>
                </a:solidFill>
                <a:latin typeface="Arial (Body)"/>
                <a:cs typeface="Calibri"/>
              </a:rPr>
              <a:t>ước</a:t>
            </a:r>
            <a:r>
              <a:rPr lang="vi-VN" sz="2400" spc="30">
                <a:solidFill>
                  <a:srgbClr val="FF0000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sắp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xếp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bao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5">
                <a:solidFill>
                  <a:srgbClr val="333333"/>
                </a:solidFill>
                <a:latin typeface="Arial (Body)"/>
                <a:cs typeface="Calibri"/>
              </a:rPr>
              <a:t>gồm</a:t>
            </a:r>
            <a:r>
              <a:rPr lang="vi-VN" sz="2400" spc="35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hai</a:t>
            </a:r>
            <a:r>
              <a:rPr lang="vi-VN" sz="2400" spc="25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thông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số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là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ASC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(từ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trên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xuống</a:t>
            </a:r>
            <a:r>
              <a:rPr lang="vi-VN" sz="2400" spc="25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dưới),</a:t>
            </a:r>
            <a:r>
              <a:rPr lang="vi-VN" sz="2400" spc="25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DESC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(từ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10">
                <a:solidFill>
                  <a:srgbClr val="333333"/>
                </a:solidFill>
                <a:latin typeface="Arial (Body)"/>
                <a:cs typeface="Calibri"/>
              </a:rPr>
              <a:t>dưới</a:t>
            </a:r>
            <a:r>
              <a:rPr lang="vi-VN" sz="2400" spc="25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lên</a:t>
            </a:r>
            <a:r>
              <a:rPr lang="vi-VN" sz="2400" spc="3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spc="5">
                <a:solidFill>
                  <a:srgbClr val="333333"/>
                </a:solidFill>
                <a:latin typeface="Arial (Body)"/>
                <a:cs typeface="Calibri"/>
              </a:rPr>
              <a:t>trên</a:t>
            </a:r>
            <a:r>
              <a:rPr lang="vi-VN" sz="2400" spc="5" smtClean="0">
                <a:solidFill>
                  <a:srgbClr val="333333"/>
                </a:solidFill>
                <a:latin typeface="Arial (Body)"/>
                <a:cs typeface="Calibri"/>
              </a:rPr>
              <a:t>).</a:t>
            </a:r>
            <a:endParaRPr lang="en-US" sz="2400" spc="10" smtClean="0">
              <a:solidFill>
                <a:srgbClr val="333333"/>
              </a:solidFill>
              <a:latin typeface="Arial (Body)"/>
              <a:cs typeface="Calibri"/>
            </a:endParaRP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2400" b="1" spc="10" smtClean="0">
                <a:solidFill>
                  <a:srgbClr val="333333"/>
                </a:solidFill>
                <a:latin typeface="Arial (Body)"/>
                <a:cs typeface="Calibri"/>
              </a:rPr>
              <a:t> </a:t>
            </a:r>
            <a:r>
              <a:rPr lang="vi-VN" sz="2400" b="1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Ví </a:t>
            </a:r>
            <a:r>
              <a:rPr lang="vi-VN" sz="2400" b="1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(Body)"/>
                <a:cs typeface="Calibri"/>
              </a:rPr>
              <a:t>dụ:</a:t>
            </a:r>
            <a:endParaRPr lang="vi-VN" sz="2400" b="1">
              <a:latin typeface="Arial (Body)"/>
              <a:cs typeface="Calibri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    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mysql</a:t>
            </a:r>
            <a:r>
              <a:rPr lang="en-US" spc="10">
                <a:solidFill>
                  <a:srgbClr val="006400"/>
                </a:solidFill>
                <a:latin typeface="Arial (Body)"/>
                <a:cs typeface="Calibri"/>
              </a:rPr>
              <a:t>&gt;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SELECT </a:t>
            </a:r>
            <a:r>
              <a:rPr lang="en-US" spc="10" smtClean="0">
                <a:solidFill>
                  <a:srgbClr val="006400"/>
                </a:solidFill>
                <a:latin typeface="Arial (Body)"/>
                <a:cs typeface="Calibri"/>
              </a:rPr>
              <a:t>user_id,username FROM </a:t>
            </a:r>
            <a:r>
              <a:rPr lang="en-US" spc="5" smtClean="0">
                <a:solidFill>
                  <a:srgbClr val="006400"/>
                </a:solidFill>
                <a:latin typeface="Arial (Body)"/>
                <a:cs typeface="Calibri"/>
              </a:rPr>
              <a:t>user ORDER BY user_id DESC;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53955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588</Words>
  <Application>Microsoft Office PowerPoint</Application>
  <PresentationFormat>Widescreen</PresentationFormat>
  <Paragraphs>85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(Body)</vt:lpstr>
      <vt:lpstr>Calibri</vt:lpstr>
      <vt:lpstr>Wingdings</vt:lpstr>
      <vt:lpstr>cdb2004213l</vt:lpstr>
      <vt:lpstr>Basic Database Manipulation Language  </vt:lpstr>
      <vt:lpstr>Mục tiêu bài học</vt:lpstr>
      <vt:lpstr>Nội dung</vt:lpstr>
      <vt:lpstr>GIỚI THIỆU</vt:lpstr>
      <vt:lpstr>LỆNH INSERT – Thêm dữ liệu</vt:lpstr>
      <vt:lpstr>LỆNH SELECT– Truy vấn dữ liệu</vt:lpstr>
      <vt:lpstr>MỆNH ĐỀ WHERE</vt:lpstr>
      <vt:lpstr>PHÉP TOÁN TỬ </vt:lpstr>
      <vt:lpstr>MỆNH ĐỀ ORDER BY</vt:lpstr>
      <vt:lpstr>LỆNH UPDATE – Cập nhật dữ liệu</vt:lpstr>
      <vt:lpstr>LỆNH DELETE – Xóa dữ liệu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239</cp:revision>
  <dcterms:modified xsi:type="dcterms:W3CDTF">2018-01-27T15:13:59Z</dcterms:modified>
</cp:coreProperties>
</file>