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321" r:id="rId3"/>
    <p:sldId id="269" r:id="rId4"/>
    <p:sldId id="303" r:id="rId5"/>
    <p:sldId id="308" r:id="rId6"/>
    <p:sldId id="333" r:id="rId7"/>
    <p:sldId id="335" r:id="rId8"/>
    <p:sldId id="336" r:id="rId9"/>
    <p:sldId id="337" r:id="rId10"/>
    <p:sldId id="322" r:id="rId1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DB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8060" autoAdjust="0"/>
  </p:normalViewPr>
  <p:slideViewPr>
    <p:cSldViewPr snapToGrid="0">
      <p:cViewPr varScale="1">
        <p:scale>
          <a:sx n="61" d="100"/>
          <a:sy n="61" d="100"/>
        </p:scale>
        <p:origin x="162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B66C7-8F6B-47B7-8F69-7B0D0E1D9ED7}" type="datetimeFigureOut">
              <a:rPr lang="vi-VN" smtClean="0"/>
              <a:t>27/01/2018</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509DC9-C2D1-453D-9823-BBD3B53FB920}" type="slidenum">
              <a:rPr lang="vi-VN" smtClean="0"/>
              <a:t>‹#›</a:t>
            </a:fld>
            <a:endParaRPr lang="vi-VN"/>
          </a:p>
        </p:txBody>
      </p:sp>
    </p:spTree>
    <p:extLst>
      <p:ext uri="{BB962C8B-B14F-4D97-AF65-F5344CB8AC3E}">
        <p14:creationId xmlns:p14="http://schemas.microsoft.com/office/powerpoint/2010/main" val="3638002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509DC9-C2D1-453D-9823-BBD3B53FB920}" type="slidenum">
              <a:rPr lang="vi-VN" smtClean="0"/>
              <a:t>3</a:t>
            </a:fld>
            <a:endParaRPr lang="vi-VN"/>
          </a:p>
        </p:txBody>
      </p:sp>
    </p:spTree>
    <p:extLst>
      <p:ext uri="{BB962C8B-B14F-4D97-AF65-F5344CB8AC3E}">
        <p14:creationId xmlns:p14="http://schemas.microsoft.com/office/powerpoint/2010/main" val="406711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8509DC9-C2D1-453D-9823-BBD3B53FB920}" type="slidenum">
              <a:rPr lang="vi-VN" smtClean="0"/>
              <a:t>4</a:t>
            </a:fld>
            <a:endParaRPr lang="vi-VN"/>
          </a:p>
        </p:txBody>
      </p:sp>
    </p:spTree>
    <p:extLst>
      <p:ext uri="{BB962C8B-B14F-4D97-AF65-F5344CB8AC3E}">
        <p14:creationId xmlns:p14="http://schemas.microsoft.com/office/powerpoint/2010/main" val="241902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8509DC9-C2D1-453D-9823-BBD3B53FB920}" type="slidenum">
              <a:rPr lang="vi-VN" smtClean="0"/>
              <a:t>5</a:t>
            </a:fld>
            <a:endParaRPr lang="vi-VN"/>
          </a:p>
        </p:txBody>
      </p:sp>
    </p:spTree>
    <p:extLst>
      <p:ext uri="{BB962C8B-B14F-4D97-AF65-F5344CB8AC3E}">
        <p14:creationId xmlns:p14="http://schemas.microsoft.com/office/powerpoint/2010/main" val="2187703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8509DC9-C2D1-453D-9823-BBD3B53FB920}" type="slidenum">
              <a:rPr lang="vi-VN" smtClean="0"/>
              <a:t>6</a:t>
            </a:fld>
            <a:endParaRPr lang="vi-VN"/>
          </a:p>
        </p:txBody>
      </p:sp>
    </p:spTree>
    <p:extLst>
      <p:ext uri="{BB962C8B-B14F-4D97-AF65-F5344CB8AC3E}">
        <p14:creationId xmlns:p14="http://schemas.microsoft.com/office/powerpoint/2010/main" val="2219358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8509DC9-C2D1-453D-9823-BBD3B53FB920}" type="slidenum">
              <a:rPr lang="vi-VN" smtClean="0"/>
              <a:t>7</a:t>
            </a:fld>
            <a:endParaRPr lang="vi-VN"/>
          </a:p>
        </p:txBody>
      </p:sp>
    </p:spTree>
    <p:extLst>
      <p:ext uri="{BB962C8B-B14F-4D97-AF65-F5344CB8AC3E}">
        <p14:creationId xmlns:p14="http://schemas.microsoft.com/office/powerpoint/2010/main" val="4277058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8509DC9-C2D1-453D-9823-BBD3B53FB920}" type="slidenum">
              <a:rPr lang="vi-VN" smtClean="0"/>
              <a:t>8</a:t>
            </a:fld>
            <a:endParaRPr lang="vi-VN"/>
          </a:p>
        </p:txBody>
      </p:sp>
    </p:spTree>
    <p:extLst>
      <p:ext uri="{BB962C8B-B14F-4D97-AF65-F5344CB8AC3E}">
        <p14:creationId xmlns:p14="http://schemas.microsoft.com/office/powerpoint/2010/main" val="3467937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8509DC9-C2D1-453D-9823-BBD3B53FB920}" type="slidenum">
              <a:rPr lang="vi-VN" smtClean="0"/>
              <a:t>9</a:t>
            </a:fld>
            <a:endParaRPr lang="vi-VN"/>
          </a:p>
        </p:txBody>
      </p:sp>
    </p:spTree>
    <p:extLst>
      <p:ext uri="{BB962C8B-B14F-4D97-AF65-F5344CB8AC3E}">
        <p14:creationId xmlns:p14="http://schemas.microsoft.com/office/powerpoint/2010/main" val="1915329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509DC9-C2D1-453D-9823-BBD3B53FB920}" type="slidenum">
              <a:rPr lang="vi-VN" smtClean="0"/>
              <a:t>10</a:t>
            </a:fld>
            <a:endParaRPr lang="vi-VN"/>
          </a:p>
        </p:txBody>
      </p:sp>
    </p:spTree>
    <p:extLst>
      <p:ext uri="{BB962C8B-B14F-4D97-AF65-F5344CB8AC3E}">
        <p14:creationId xmlns:p14="http://schemas.microsoft.com/office/powerpoint/2010/main" val="17352994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10" name="Oval 38"/>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11" name="Rectangle 39"/>
          <p:cNvSpPr>
            <a:spLocks noChangeArrowheads="1"/>
          </p:cNvSpPr>
          <p:nvPr/>
        </p:nvSpPr>
        <p:spPr bwMode="ltGray">
          <a:xfrm>
            <a:off x="0" y="4437064"/>
            <a:ext cx="12192000" cy="1728787"/>
          </a:xfrm>
          <a:prstGeom prst="rect">
            <a:avLst/>
          </a:prstGeom>
          <a:solidFill>
            <a:srgbClr val="F07D27"/>
          </a:solidFill>
          <a:ln>
            <a:noFill/>
          </a:ln>
          <a:effectLst/>
        </p:spPr>
        <p:txBody>
          <a:bodyPr wrap="none" anchor="ctr"/>
          <a:lstStyle/>
          <a:p>
            <a:endParaRPr lang="en-US" sz="1800"/>
          </a:p>
        </p:txBody>
      </p:sp>
      <p:sp>
        <p:nvSpPr>
          <p:cNvPr id="3115" name="Oval 43"/>
          <p:cNvSpPr>
            <a:spLocks noChangeArrowheads="1"/>
          </p:cNvSpPr>
          <p:nvPr/>
        </p:nvSpPr>
        <p:spPr bwMode="gray">
          <a:xfrm>
            <a:off x="10258426" y="3506278"/>
            <a:ext cx="1631949"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76" name="Rectangle 4"/>
          <p:cNvSpPr>
            <a:spLocks noGrp="1" noChangeArrowheads="1"/>
          </p:cNvSpPr>
          <p:nvPr>
            <p:ph type="dt" sz="half" idx="2"/>
          </p:nvPr>
        </p:nvSpPr>
        <p:spPr>
          <a:xfrm>
            <a:off x="3149600" y="6400801"/>
            <a:ext cx="1337733" cy="248585"/>
          </a:xfrm>
        </p:spPr>
        <p:txBody>
          <a:bodyPr/>
          <a:lstStyle>
            <a:lvl1pPr algn="ctr">
              <a:defRPr sz="1200"/>
            </a:lvl1pPr>
          </a:lstStyle>
          <a:p>
            <a:fld id="{80D17680-6B38-4DA5-AF43-2E5D03B5F43D}" type="datetimeFigureOut">
              <a:rPr lang="en-US" smtClean="0"/>
              <a:t>1/27/2018</a:t>
            </a:fld>
            <a:endParaRPr lang="en-US"/>
          </a:p>
        </p:txBody>
      </p:sp>
      <p:sp>
        <p:nvSpPr>
          <p:cNvPr id="3077" name="Rectangle 5"/>
          <p:cNvSpPr>
            <a:spLocks noGrp="1" noChangeArrowheads="1"/>
          </p:cNvSpPr>
          <p:nvPr>
            <p:ph type="ftr" sz="quarter" idx="3"/>
          </p:nvPr>
        </p:nvSpPr>
        <p:spPr>
          <a:xfrm>
            <a:off x="4572001" y="6413500"/>
            <a:ext cx="4686300" cy="296506"/>
          </a:xfrm>
        </p:spPr>
        <p:txBody>
          <a:bodyPr/>
          <a:lstStyle>
            <a:lvl1pPr>
              <a:defRPr sz="12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203200" y="6400801"/>
            <a:ext cx="2844800" cy="244475"/>
          </a:xfrm>
        </p:spPr>
        <p:txBody>
          <a:bodyPr/>
          <a:lstStyle>
            <a:lvl1pPr algn="l">
              <a:defRPr sz="1200"/>
            </a:lvl1pPr>
          </a:lstStyle>
          <a:p>
            <a:fld id="{2EEF9554-40CF-4C96-BAB5-706298509BC1}" type="slidenum">
              <a:rPr lang="en-US" smtClean="0"/>
              <a:t>‹#›</a:t>
            </a:fld>
            <a:endParaRPr lang="en-US"/>
          </a:p>
        </p:txBody>
      </p:sp>
      <p:sp>
        <p:nvSpPr>
          <p:cNvPr id="3074" name="Rectangle 2"/>
          <p:cNvSpPr>
            <a:spLocks noGrp="1" noChangeArrowheads="1"/>
          </p:cNvSpPr>
          <p:nvPr>
            <p:ph type="ctrTitle"/>
          </p:nvPr>
        </p:nvSpPr>
        <p:spPr>
          <a:xfrm>
            <a:off x="5789084" y="1027113"/>
            <a:ext cx="5994400"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000">
                <a:solidFill>
                  <a:schemeClr val="bg1">
                    <a:lumMod val="50000"/>
                  </a:schemeClr>
                </a:solidFill>
                <a:effectLst>
                  <a:outerShdw blurRad="38100" dist="38100" dir="2700000" algn="tl">
                    <a:srgbClr val="000000">
                      <a:alpha val="43137"/>
                    </a:srgbClr>
                  </a:outerShdw>
                </a:effectLst>
              </a:defRPr>
            </a:lvl1pPr>
          </a:lstStyle>
          <a:p>
            <a:pPr lvl="0"/>
            <a:r>
              <a:rPr lang="en-US" noProof="0"/>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0" y="-76200"/>
            <a:ext cx="1524000" cy="1143000"/>
          </a:xfrm>
          <a:prstGeom prst="rect">
            <a:avLst/>
          </a:prstGeom>
        </p:spPr>
      </p:pic>
    </p:spTree>
    <p:extLst>
      <p:ext uri="{BB962C8B-B14F-4D97-AF65-F5344CB8AC3E}">
        <p14:creationId xmlns:p14="http://schemas.microsoft.com/office/powerpoint/2010/main" val="202966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1/27/2018</a:t>
            </a:fld>
            <a:endParaRPr lang="en-US"/>
          </a:p>
        </p:txBody>
      </p:sp>
    </p:spTree>
    <p:extLst>
      <p:ext uri="{BB962C8B-B14F-4D97-AF65-F5344CB8AC3E}">
        <p14:creationId xmlns:p14="http://schemas.microsoft.com/office/powerpoint/2010/main" val="282794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1/27/2018</a:t>
            </a:fld>
            <a:endParaRPr lang="en-US"/>
          </a:p>
        </p:txBody>
      </p:sp>
    </p:spTree>
    <p:extLst>
      <p:ext uri="{BB962C8B-B14F-4D97-AF65-F5344CB8AC3E}">
        <p14:creationId xmlns:p14="http://schemas.microsoft.com/office/powerpoint/2010/main" val="4076866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r>
              <a:rPr lang="en-US"/>
              <a:t>Click icon to add table</a:t>
            </a:r>
          </a:p>
        </p:txBody>
      </p:sp>
      <p:sp>
        <p:nvSpPr>
          <p:cNvPr id="4" name="Footer Placeholder 3"/>
          <p:cNvSpPr>
            <a:spLocks noGrp="1"/>
          </p:cNvSpPr>
          <p:nvPr>
            <p:ph type="ftr" sz="quarter" idx="10"/>
          </p:nvPr>
        </p:nvSpPr>
        <p:spPr>
          <a:xfrm>
            <a:off x="8737600" y="6553201"/>
            <a:ext cx="28448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55880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a:xfrm>
            <a:off x="508000" y="6534150"/>
            <a:ext cx="2540000" cy="261938"/>
          </a:xfrm>
        </p:spPr>
        <p:txBody>
          <a:bodyPr/>
          <a:lstStyle>
            <a:lvl1pPr>
              <a:defRPr/>
            </a:lvl1pPr>
          </a:lstStyle>
          <a:p>
            <a:fld id="{80D17680-6B38-4DA5-AF43-2E5D03B5F43D}" type="datetimeFigureOut">
              <a:rPr lang="en-US" smtClean="0"/>
              <a:t>1/27/2018</a:t>
            </a:fld>
            <a:endParaRPr lang="en-US"/>
          </a:p>
        </p:txBody>
      </p:sp>
    </p:spTree>
    <p:extLst>
      <p:ext uri="{BB962C8B-B14F-4D97-AF65-F5344CB8AC3E}">
        <p14:creationId xmlns:p14="http://schemas.microsoft.com/office/powerpoint/2010/main" val="322588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5892800" y="6553201"/>
            <a:ext cx="3826933"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6736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1/27/2018</a:t>
            </a:fld>
            <a:endParaRPr lang="en-US"/>
          </a:p>
        </p:txBody>
      </p:sp>
    </p:spTree>
    <p:extLst>
      <p:ext uri="{BB962C8B-B14F-4D97-AF65-F5344CB8AC3E}">
        <p14:creationId xmlns:p14="http://schemas.microsoft.com/office/powerpoint/2010/main" val="164579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1/27/2018</a:t>
            </a:fld>
            <a:endParaRPr lang="en-US"/>
          </a:p>
        </p:txBody>
      </p:sp>
    </p:spTree>
    <p:extLst>
      <p:ext uri="{BB962C8B-B14F-4D97-AF65-F5344CB8AC3E}">
        <p14:creationId xmlns:p14="http://schemas.microsoft.com/office/powerpoint/2010/main" val="195144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1/27/2018</a:t>
            </a:fld>
            <a:endParaRPr lang="en-US"/>
          </a:p>
        </p:txBody>
      </p:sp>
    </p:spTree>
    <p:extLst>
      <p:ext uri="{BB962C8B-B14F-4D97-AF65-F5344CB8AC3E}">
        <p14:creationId xmlns:p14="http://schemas.microsoft.com/office/powerpoint/2010/main" val="30199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80D17680-6B38-4DA5-AF43-2E5D03B5F43D}" type="datetimeFigureOut">
              <a:rPr lang="en-US" smtClean="0"/>
              <a:t>1/27/2018</a:t>
            </a:fld>
            <a:endParaRPr lang="en-US"/>
          </a:p>
        </p:txBody>
      </p:sp>
    </p:spTree>
    <p:extLst>
      <p:ext uri="{BB962C8B-B14F-4D97-AF65-F5344CB8AC3E}">
        <p14:creationId xmlns:p14="http://schemas.microsoft.com/office/powerpoint/2010/main" val="151986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5" name="Date Placeholder 4"/>
          <p:cNvSpPr>
            <a:spLocks noGrp="1"/>
          </p:cNvSpPr>
          <p:nvPr>
            <p:ph type="dt" sz="half" idx="12"/>
          </p:nvPr>
        </p:nvSpPr>
        <p:spPr/>
        <p:txBody>
          <a:bodyPr/>
          <a:lstStyle>
            <a:lvl1pPr>
              <a:defRPr/>
            </a:lvl1pPr>
          </a:lstStyle>
          <a:p>
            <a:fld id="{80D17680-6B38-4DA5-AF43-2E5D03B5F43D}" type="datetimeFigureOut">
              <a:rPr lang="en-US" smtClean="0"/>
              <a:t>1/27/2018</a:t>
            </a:fld>
            <a:endParaRPr lang="en-US"/>
          </a:p>
        </p:txBody>
      </p:sp>
    </p:spTree>
    <p:extLst>
      <p:ext uri="{BB962C8B-B14F-4D97-AF65-F5344CB8AC3E}">
        <p14:creationId xmlns:p14="http://schemas.microsoft.com/office/powerpoint/2010/main" val="48399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80D17680-6B38-4DA5-AF43-2E5D03B5F43D}" type="datetimeFigureOut">
              <a:rPr lang="en-US" smtClean="0"/>
              <a:t>1/27/2018</a:t>
            </a:fld>
            <a:endParaRPr lang="en-US"/>
          </a:p>
        </p:txBody>
      </p:sp>
    </p:spTree>
    <p:extLst>
      <p:ext uri="{BB962C8B-B14F-4D97-AF65-F5344CB8AC3E}">
        <p14:creationId xmlns:p14="http://schemas.microsoft.com/office/powerpoint/2010/main" val="169378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1/27/2018</a:t>
            </a:fld>
            <a:endParaRPr lang="en-US"/>
          </a:p>
        </p:txBody>
      </p:sp>
    </p:spTree>
    <p:extLst>
      <p:ext uri="{BB962C8B-B14F-4D97-AF65-F5344CB8AC3E}">
        <p14:creationId xmlns:p14="http://schemas.microsoft.com/office/powerpoint/2010/main" val="194178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1/27/2018</a:t>
            </a:fld>
            <a:endParaRPr lang="en-US"/>
          </a:p>
        </p:txBody>
      </p:sp>
    </p:spTree>
    <p:extLst>
      <p:ext uri="{BB962C8B-B14F-4D97-AF65-F5344CB8AC3E}">
        <p14:creationId xmlns:p14="http://schemas.microsoft.com/office/powerpoint/2010/main" val="408289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Rectangle 106"/>
          <p:cNvSpPr>
            <a:spLocks noChangeArrowheads="1"/>
          </p:cNvSpPr>
          <p:nvPr/>
        </p:nvSpPr>
        <p:spPr bwMode="gray">
          <a:xfrm>
            <a:off x="0" y="549275"/>
            <a:ext cx="12192000" cy="647700"/>
          </a:xfrm>
          <a:prstGeom prst="rect">
            <a:avLst/>
          </a:prstGeom>
          <a:solidFill>
            <a:srgbClr val="F07D27"/>
          </a:solidFill>
          <a:ln>
            <a:noFill/>
          </a:ln>
          <a:effectLst/>
        </p:spPr>
        <p:txBody>
          <a:bodyPr wrap="none" anchor="ctr"/>
          <a:lstStyle/>
          <a:p>
            <a:endParaRPr lang="en-US" sz="1800"/>
          </a:p>
        </p:txBody>
      </p:sp>
      <p:sp>
        <p:nvSpPr>
          <p:cNvPr id="1027" name="Rectangle 3"/>
          <p:cNvSpPr>
            <a:spLocks noGrp="1" noChangeArrowheads="1"/>
          </p:cNvSpPr>
          <p:nvPr>
            <p:ph type="body" idx="1"/>
          </p:nvPr>
        </p:nvSpPr>
        <p:spPr bwMode="gray">
          <a:xfrm>
            <a:off x="609600" y="1676400"/>
            <a:ext cx="11023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8737600" y="65532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endParaRPr lang="en-US"/>
          </a:p>
        </p:txBody>
      </p:sp>
      <p:sp>
        <p:nvSpPr>
          <p:cNvPr id="1030" name="Rectangle 6"/>
          <p:cNvSpPr>
            <a:spLocks noGrp="1" noChangeArrowheads="1"/>
          </p:cNvSpPr>
          <p:nvPr>
            <p:ph type="sldNum" sz="quarter" idx="4"/>
          </p:nvPr>
        </p:nvSpPr>
        <p:spPr bwMode="gray">
          <a:xfrm>
            <a:off x="5588000" y="6534150"/>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EEF9554-40CF-4C96-BAB5-706298509BC1}" type="slidenum">
              <a:rPr lang="en-US" smtClean="0"/>
              <a:t>‹#›</a:t>
            </a:fld>
            <a:endParaRPr lang="en-US"/>
          </a:p>
        </p:txBody>
      </p:sp>
      <p:sp>
        <p:nvSpPr>
          <p:cNvPr id="1026" name="Rectangle 2"/>
          <p:cNvSpPr>
            <a:spLocks noGrp="1" noChangeArrowheads="1"/>
          </p:cNvSpPr>
          <p:nvPr>
            <p:ph type="title"/>
          </p:nvPr>
        </p:nvSpPr>
        <p:spPr bwMode="gray">
          <a:xfrm>
            <a:off x="1524000" y="60960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508000" y="6534150"/>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80D17680-6B38-4DA5-AF43-2E5D03B5F43D}" type="datetimeFigureOut">
              <a:rPr lang="en-US" smtClean="0"/>
              <a:t>1/27/2018</a:t>
            </a:fld>
            <a:endParaRPr lang="en-US"/>
          </a:p>
        </p:txBody>
      </p:sp>
      <p:grpSp>
        <p:nvGrpSpPr>
          <p:cNvPr id="6" name="Group 5"/>
          <p:cNvGrpSpPr/>
          <p:nvPr/>
        </p:nvGrpSpPr>
        <p:grpSpPr>
          <a:xfrm>
            <a:off x="10363201" y="-88118"/>
            <a:ext cx="1674988" cy="1285093"/>
            <a:chOff x="7620000" y="-88118"/>
            <a:chExt cx="1256241" cy="1285093"/>
          </a:xfrm>
        </p:grpSpPr>
        <p:sp>
          <p:nvSpPr>
            <p:cNvPr id="5" name="Rectangle 4"/>
            <p:cNvSpPr/>
            <p:nvPr userDrawn="1"/>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469180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78662F-EDBC-4C28-B7E4-37015F631B13}"/>
              </a:ext>
            </a:extLst>
          </p:cNvPr>
          <p:cNvSpPr>
            <a:spLocks noGrp="1"/>
          </p:cNvSpPr>
          <p:nvPr>
            <p:ph type="ctrTitle"/>
          </p:nvPr>
        </p:nvSpPr>
        <p:spPr>
          <a:xfrm>
            <a:off x="3784600" y="1027113"/>
            <a:ext cx="7998884" cy="1752600"/>
          </a:xfrm>
        </p:spPr>
        <p:txBody>
          <a:bodyPr/>
          <a:lstStyle/>
          <a:p>
            <a:r>
              <a:rPr lang="en-US" smtClean="0"/>
              <a:t>Advance query</a:t>
            </a:r>
            <a:endParaRPr lang="en-US" dirty="0"/>
          </a:p>
        </p:txBody>
      </p:sp>
      <p:sp>
        <p:nvSpPr>
          <p:cNvPr id="3" name="Title 1">
            <a:extLst>
              <a:ext uri="{FF2B5EF4-FFF2-40B4-BE49-F238E27FC236}">
                <a16:creationId xmlns="" xmlns:a16="http://schemas.microsoft.com/office/drawing/2014/main" id="{C878662F-EDBC-4C28-B7E4-37015F631B13}"/>
              </a:ext>
            </a:extLst>
          </p:cNvPr>
          <p:cNvSpPr txBox="1">
            <a:spLocks/>
          </p:cNvSpPr>
          <p:nvPr/>
        </p:nvSpPr>
        <p:spPr bwMode="gray">
          <a:xfrm>
            <a:off x="3835400" y="4452102"/>
            <a:ext cx="7998884"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4000" b="1">
                <a:solidFill>
                  <a:schemeClr val="bg1">
                    <a:lumMod val="50000"/>
                  </a:schemeClr>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r>
              <a:rPr lang="en-US" dirty="0" err="1" smtClean="0">
                <a:solidFill>
                  <a:schemeClr val="bg1">
                    <a:lumMod val="95000"/>
                  </a:schemeClr>
                </a:solidFill>
                <a:effectLst/>
              </a:rPr>
              <a:t>Giảng</a:t>
            </a:r>
            <a:r>
              <a:rPr lang="en-US" dirty="0" smtClean="0">
                <a:solidFill>
                  <a:schemeClr val="bg1">
                    <a:lumMod val="95000"/>
                  </a:schemeClr>
                </a:solidFill>
                <a:effectLst/>
              </a:rPr>
              <a:t> </a:t>
            </a:r>
            <a:r>
              <a:rPr lang="en-US" dirty="0" err="1" smtClean="0">
                <a:solidFill>
                  <a:schemeClr val="bg1">
                    <a:lumMod val="95000"/>
                  </a:schemeClr>
                </a:solidFill>
                <a:effectLst/>
              </a:rPr>
              <a:t>viên</a:t>
            </a:r>
            <a:r>
              <a:rPr lang="en-US" dirty="0" smtClean="0">
                <a:solidFill>
                  <a:schemeClr val="bg1">
                    <a:lumMod val="95000"/>
                  </a:schemeClr>
                </a:solidFill>
                <a:effectLst/>
              </a:rPr>
              <a:t> :Cao Le Thanh</a:t>
            </a:r>
            <a:endParaRPr lang="en-US" dirty="0">
              <a:solidFill>
                <a:schemeClr val="bg1">
                  <a:lumMod val="95000"/>
                </a:schemeClr>
              </a:solidFill>
              <a:effectLst/>
            </a:endParaRPr>
          </a:p>
        </p:txBody>
      </p:sp>
    </p:spTree>
    <p:extLst>
      <p:ext uri="{BB962C8B-B14F-4D97-AF65-F5344CB8AC3E}">
        <p14:creationId xmlns:p14="http://schemas.microsoft.com/office/powerpoint/2010/main" val="3651714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kết</a:t>
            </a:r>
            <a:endParaRPr lang="vi-VN" dirty="0"/>
          </a:p>
        </p:txBody>
      </p:sp>
      <p:sp>
        <p:nvSpPr>
          <p:cNvPr id="4" name="Content Placeholder 3"/>
          <p:cNvSpPr>
            <a:spLocks noGrp="1"/>
          </p:cNvSpPr>
          <p:nvPr>
            <p:ph idx="1"/>
          </p:nvPr>
        </p:nvSpPr>
        <p:spPr>
          <a:xfrm>
            <a:off x="276448" y="1676400"/>
            <a:ext cx="9626008" cy="4648200"/>
          </a:xfrm>
        </p:spPr>
        <p:txBody>
          <a:bodyPr/>
          <a:lstStyle/>
          <a:p>
            <a:pPr marL="718820" indent="-457200">
              <a:tabLst>
                <a:tab pos="434340" algn="l"/>
              </a:tabLst>
            </a:pPr>
            <a:r>
              <a:rPr lang="en-US" sz="2800" smtClean="0"/>
              <a:t>Phép JOIN khá quan trọng trong MySQL</a:t>
            </a:r>
            <a:endParaRPr lang="en-US" sz="2800" smtClean="0"/>
          </a:p>
          <a:p>
            <a:pPr marL="718820" indent="-457200">
              <a:tabLst>
                <a:tab pos="434340" algn="l"/>
              </a:tabLst>
            </a:pPr>
            <a:r>
              <a:rPr lang="en-US" sz="2800" smtClean="0"/>
              <a:t>Học </a:t>
            </a:r>
            <a:r>
              <a:rPr lang="en-US" sz="2800" smtClean="0"/>
              <a:t>viên cần nắm vững cú pháp của các câu </a:t>
            </a:r>
            <a:r>
              <a:rPr lang="en-US" sz="2800" smtClean="0"/>
              <a:t>lệnh </a:t>
            </a:r>
            <a:r>
              <a:rPr lang="en-US" sz="2800" b="1" smtClean="0"/>
              <a:t>join</a:t>
            </a:r>
            <a:endParaRPr lang="en-US" sz="2800" b="1" smtClean="0"/>
          </a:p>
          <a:p>
            <a:pPr marL="261620" indent="0">
              <a:buNone/>
              <a:tabLst>
                <a:tab pos="434340" algn="l"/>
              </a:tabLst>
            </a:pPr>
            <a:endParaRPr lang="en-US" sz="2800" smtClean="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6099" y="1402611"/>
            <a:ext cx="2293752" cy="3233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0113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dirty="0" err="1" smtClean="0"/>
              <a:t>Mục</a:t>
            </a:r>
            <a:r>
              <a:rPr lang="en-US" dirty="0" smtClean="0"/>
              <a:t> </a:t>
            </a:r>
            <a:r>
              <a:rPr lang="en-US" dirty="0" err="1" smtClean="0"/>
              <a:t>tiêu</a:t>
            </a:r>
            <a:r>
              <a:rPr lang="en-US" dirty="0"/>
              <a:t> </a:t>
            </a:r>
            <a:r>
              <a:rPr lang="en-US" dirty="0" err="1" smtClean="0"/>
              <a:t>bài</a:t>
            </a:r>
            <a:r>
              <a:rPr lang="en-US" dirty="0" smtClean="0"/>
              <a:t> </a:t>
            </a:r>
            <a:r>
              <a:rPr lang="en-US" dirty="0" err="1" smtClean="0"/>
              <a:t>học</a:t>
            </a:r>
            <a:endParaRPr lang="en-US" dirty="0"/>
          </a:p>
        </p:txBody>
      </p:sp>
      <p:sp>
        <p:nvSpPr>
          <p:cNvPr id="3" name="Content Placeholder 2"/>
          <p:cNvSpPr>
            <a:spLocks noGrp="1"/>
          </p:cNvSpPr>
          <p:nvPr>
            <p:ph idx="1"/>
          </p:nvPr>
        </p:nvSpPr>
        <p:spPr>
          <a:xfrm>
            <a:off x="226828" y="1630326"/>
            <a:ext cx="11406372" cy="4694274"/>
          </a:xfrm>
        </p:spPr>
        <p:txBody>
          <a:bodyPr/>
          <a:lstStyle/>
          <a:p>
            <a:pPr marL="833120" lvl="1" indent="-571500">
              <a:lnSpc>
                <a:spcPct val="100000"/>
              </a:lnSpc>
              <a:spcBef>
                <a:spcPts val="1650"/>
              </a:spcBef>
              <a:buFont typeface="Wingdings" pitchFamily="2" charset="2"/>
              <a:buChar char="v"/>
              <a:tabLst>
                <a:tab pos="656590" algn="l"/>
              </a:tabLst>
            </a:pPr>
            <a:r>
              <a:rPr lang="en-US" sz="3200" spc="-5" smtClean="0">
                <a:cs typeface="Arial"/>
              </a:rPr>
              <a:t>Nắm được cú pháp </a:t>
            </a:r>
            <a:r>
              <a:rPr lang="en-US" sz="3200" spc="-5" smtClean="0">
                <a:cs typeface="Arial"/>
              </a:rPr>
              <a:t>các câu lệnh join</a:t>
            </a:r>
            <a:endParaRPr lang="en-US" sz="3200" spc="-5" smtClean="0">
              <a:cs typeface="Arial"/>
            </a:endParaRPr>
          </a:p>
          <a:p>
            <a:pPr marL="833120" lvl="1" indent="-571500">
              <a:lnSpc>
                <a:spcPct val="100000"/>
              </a:lnSpc>
              <a:spcBef>
                <a:spcPts val="1650"/>
              </a:spcBef>
              <a:buFont typeface="Wingdings" pitchFamily="2" charset="2"/>
              <a:buChar char="v"/>
              <a:tabLst>
                <a:tab pos="656590" algn="l"/>
              </a:tabLst>
            </a:pPr>
            <a:r>
              <a:rPr lang="en-US" sz="3200" spc="-5" smtClean="0">
                <a:cs typeface="Arial"/>
              </a:rPr>
              <a:t>Hiểu được ý nghĩa của câu lệnh nối kết</a:t>
            </a:r>
            <a:br>
              <a:rPr lang="en-US" sz="3200" spc="-5" smtClean="0">
                <a:cs typeface="Arial"/>
              </a:rPr>
            </a:br>
            <a:r>
              <a:rPr lang="en-US" sz="3200" spc="-5" smtClean="0">
                <a:cs typeface="Arial"/>
              </a:rPr>
              <a:t> và khóa</a:t>
            </a:r>
            <a:endParaRPr lang="en-US" sz="3200" spc="-5" smtClean="0">
              <a:cs typeface="Arial"/>
            </a:endParaRPr>
          </a:p>
          <a:p>
            <a:pPr marL="833120" lvl="1" indent="-571500">
              <a:spcBef>
                <a:spcPts val="1650"/>
              </a:spcBef>
              <a:buFont typeface="Wingdings" pitchFamily="2" charset="2"/>
              <a:buChar char="v"/>
              <a:tabLst>
                <a:tab pos="656590" algn="l"/>
              </a:tabLst>
            </a:pPr>
            <a:r>
              <a:rPr lang="en-US" sz="3200" smtClean="0"/>
              <a:t>Sử dụng t</a:t>
            </a:r>
            <a:r>
              <a:rPr lang="vi-VN" sz="3200" smtClean="0"/>
              <a:t>hành </a:t>
            </a:r>
            <a:r>
              <a:rPr lang="vi-VN" sz="3200"/>
              <a:t>thạo các </a:t>
            </a:r>
            <a:r>
              <a:rPr lang="en-US" sz="3200" smtClean="0"/>
              <a:t>câu</a:t>
            </a:r>
            <a:r>
              <a:rPr lang="vi-VN" sz="3200" smtClean="0"/>
              <a:t> lệnh</a:t>
            </a:r>
            <a:r>
              <a:rPr lang="en-US" sz="3200" smtClean="0"/>
              <a:t> join </a:t>
            </a:r>
            <a:br>
              <a:rPr lang="en-US" sz="3200" smtClean="0"/>
            </a:br>
            <a:r>
              <a:rPr lang="en-US" sz="3200" smtClean="0"/>
              <a:t>trong MySQL</a:t>
            </a:r>
            <a:endParaRPr lang="en-US" sz="3200" smtClean="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4391" y="1945757"/>
            <a:ext cx="2858387" cy="2828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9584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pPr marL="833120" lvl="1" indent="-571500">
              <a:lnSpc>
                <a:spcPct val="100000"/>
              </a:lnSpc>
              <a:spcBef>
                <a:spcPts val="1650"/>
              </a:spcBef>
              <a:buFont typeface="Wingdings" pitchFamily="2" charset="2"/>
              <a:buChar char="v"/>
              <a:tabLst>
                <a:tab pos="656590" algn="l"/>
              </a:tabLst>
            </a:pPr>
            <a:r>
              <a:rPr lang="en-US" sz="3600" spc="-5" smtClean="0">
                <a:cs typeface="Arial"/>
              </a:rPr>
              <a:t>Nối kết và khóa</a:t>
            </a:r>
          </a:p>
          <a:p>
            <a:pPr marL="833120" lvl="1" indent="-571500">
              <a:spcBef>
                <a:spcPts val="385"/>
              </a:spcBef>
              <a:buFont typeface="Wingdings" pitchFamily="2" charset="2"/>
              <a:buChar char="v"/>
              <a:tabLst>
                <a:tab pos="656590" algn="l"/>
              </a:tabLst>
            </a:pPr>
            <a:r>
              <a:rPr lang="en-US" sz="3600" smtClean="0"/>
              <a:t>Câu lệnh inner join </a:t>
            </a:r>
          </a:p>
          <a:p>
            <a:pPr marL="833120" lvl="1" indent="-571500">
              <a:spcBef>
                <a:spcPts val="385"/>
              </a:spcBef>
              <a:buFont typeface="Wingdings" pitchFamily="2" charset="2"/>
              <a:buChar char="v"/>
              <a:tabLst>
                <a:tab pos="656590" algn="l"/>
              </a:tabLst>
            </a:pPr>
            <a:r>
              <a:rPr lang="en-US" sz="3600" smtClean="0">
                <a:cs typeface="Arial"/>
              </a:rPr>
              <a:t>Câu lệnh left join</a:t>
            </a:r>
          </a:p>
          <a:p>
            <a:pPr marL="833120" lvl="1" indent="-571500">
              <a:spcBef>
                <a:spcPts val="385"/>
              </a:spcBef>
              <a:buFont typeface="Wingdings" pitchFamily="2" charset="2"/>
              <a:buChar char="v"/>
              <a:tabLst>
                <a:tab pos="656590" algn="l"/>
              </a:tabLst>
            </a:pPr>
            <a:r>
              <a:rPr lang="en-US" sz="3600" smtClean="0">
                <a:cs typeface="Arial"/>
              </a:rPr>
              <a:t>Câu lệnh right join</a:t>
            </a:r>
            <a:endParaRPr lang="vi-VN" sz="3600" dirty="0">
              <a:cs typeface="Arial"/>
            </a:endParaRPr>
          </a:p>
          <a:p>
            <a:pPr lvl="2">
              <a:buFont typeface="Wingdings" pitchFamily="2" charset="2"/>
              <a:buChar char="v"/>
            </a:pPr>
            <a:endParaRPr lang="en-US" sz="1200" dirty="0"/>
          </a:p>
        </p:txBody>
      </p:sp>
      <p:sp>
        <p:nvSpPr>
          <p:cNvPr id="4" name="AutoShape 2" descr="Kết quả hình ảnh cho agend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1932798"/>
            <a:ext cx="3324447" cy="3659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3668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smtClean="0"/>
              <a:t>NỐI KẾT VÀ KHÓA</a:t>
            </a:r>
            <a:endParaRPr lang="en-US" dirty="0"/>
          </a:p>
        </p:txBody>
      </p:sp>
      <p:sp>
        <p:nvSpPr>
          <p:cNvPr id="3" name="Content Placeholder 2"/>
          <p:cNvSpPr>
            <a:spLocks noGrp="1"/>
          </p:cNvSpPr>
          <p:nvPr>
            <p:ph idx="1"/>
          </p:nvPr>
        </p:nvSpPr>
        <p:spPr/>
        <p:txBody>
          <a:bodyPr/>
          <a:lstStyle/>
          <a:p>
            <a:r>
              <a:rPr lang="en-US" sz="3200"/>
              <a:t>Đôi khi chúng ta phải lấy dữ liệu từ hai bảng cùng một lúc, chúng ta thực hiện một kết nối.</a:t>
            </a:r>
          </a:p>
          <a:p>
            <a:r>
              <a:rPr lang="en-US" sz="3200"/>
              <a:t>Các bảng trong </a:t>
            </a:r>
            <a:r>
              <a:rPr lang="en-US" sz="3200" b="1"/>
              <a:t>CSDL</a:t>
            </a:r>
            <a:r>
              <a:rPr lang="en-US" sz="3200"/>
              <a:t> có thể quan hệ ràng buộc với nhau thông qua các khoá. Một </a:t>
            </a:r>
            <a:r>
              <a:rPr lang="en-US" sz="3200" b="1"/>
              <a:t>khoá chính </a:t>
            </a:r>
            <a:r>
              <a:rPr lang="en-US" sz="3200"/>
              <a:t>(primary key)  là một cột mà trong đó mỗi giá trị của hàng phải là duy nhất. Mục đích của khoá là kết nối dữ liệu lại với nhau, từ nhiều bảng khác nhau mà không gây trùng lắp dữ liệu giữa các bảng.</a:t>
            </a:r>
          </a:p>
          <a:p>
            <a:pPr marL="547370" indent="-285750">
              <a:spcBef>
                <a:spcPts val="1650"/>
              </a:spcBef>
              <a:tabLst>
                <a:tab pos="434340" algn="l"/>
              </a:tabLst>
            </a:pPr>
            <a:endParaRPr lang="en-US" sz="3200" spc="-10" smtClean="0">
              <a:cs typeface="Arial"/>
            </a:endParaRPr>
          </a:p>
          <a:p>
            <a:pPr marL="547370" indent="-285750">
              <a:spcBef>
                <a:spcPts val="1650"/>
              </a:spcBef>
              <a:tabLst>
                <a:tab pos="434340" algn="l"/>
              </a:tabLst>
            </a:pPr>
            <a:endParaRPr lang="en-US" sz="3200" spc="-10">
              <a:cs typeface="Arial"/>
            </a:endParaRPr>
          </a:p>
        </p:txBody>
      </p:sp>
    </p:spTree>
    <p:extLst>
      <p:ext uri="{BB962C8B-B14F-4D97-AF65-F5344CB8AC3E}">
        <p14:creationId xmlns:p14="http://schemas.microsoft.com/office/powerpoint/2010/main" val="2283562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smtClean="0">
                <a:latin typeface="Arial (Body)"/>
              </a:rPr>
              <a:t>PHÉP JOIN TRONG MySQL</a:t>
            </a:r>
            <a:endParaRPr lang="en-US" dirty="0">
              <a:latin typeface="Arial (Body)"/>
            </a:endParaRPr>
          </a:p>
        </p:txBody>
      </p:sp>
      <p:sp>
        <p:nvSpPr>
          <p:cNvPr id="3" name="Content Placeholder 2"/>
          <p:cNvSpPr>
            <a:spLocks noGrp="1"/>
          </p:cNvSpPr>
          <p:nvPr>
            <p:ph idx="1"/>
          </p:nvPr>
        </p:nvSpPr>
        <p:spPr/>
        <p:txBody>
          <a:bodyPr/>
          <a:lstStyle/>
          <a:p>
            <a:pPr marL="547370" indent="-285750">
              <a:spcBef>
                <a:spcPts val="1650"/>
              </a:spcBef>
              <a:tabLst>
                <a:tab pos="434340" algn="l"/>
              </a:tabLst>
            </a:pPr>
            <a:r>
              <a:rPr lang="en-US" sz="3200"/>
              <a:t>Phép </a:t>
            </a:r>
            <a:r>
              <a:rPr lang="en-US" sz="3200" b="1"/>
              <a:t>JOIN</a:t>
            </a:r>
            <a:r>
              <a:rPr lang="en-US" sz="3200"/>
              <a:t> là phép kết nối dữ liệu từ hai hay nhiều bảng lại với nhau. Khi bạn cần truy vấn lấy các cột dữ liệu từ hai hay nhiều bảng khác nhau để trả về trong cùng một kết quả, bạn cần dùng </a:t>
            </a:r>
            <a:r>
              <a:rPr lang="en-US" sz="3200" b="1"/>
              <a:t>JOIN</a:t>
            </a:r>
            <a:r>
              <a:rPr lang="en-US" sz="3200"/>
              <a:t>. Trong MySQL cung cấp các loại </a:t>
            </a:r>
            <a:r>
              <a:rPr lang="en-US" sz="3200" b="1"/>
              <a:t>JOIN</a:t>
            </a:r>
            <a:r>
              <a:rPr lang="en-US" sz="3200"/>
              <a:t> là </a:t>
            </a:r>
            <a:r>
              <a:rPr lang="en-US" sz="3200" b="1"/>
              <a:t>INNER </a:t>
            </a:r>
            <a:r>
              <a:rPr lang="en-US" sz="3200" b="1" smtClean="0"/>
              <a:t>JOIN, LEFT JOIN, RIGHT JOIN</a:t>
            </a:r>
            <a:r>
              <a:rPr lang="en-US" sz="3200" smtClean="0"/>
              <a:t>, </a:t>
            </a:r>
            <a:r>
              <a:rPr lang="en-US" sz="3200" b="1" smtClean="0"/>
              <a:t>OUTER JOIN</a:t>
            </a:r>
            <a:r>
              <a:rPr lang="en-US" sz="3200"/>
              <a:t>, </a:t>
            </a:r>
            <a:r>
              <a:rPr lang="en-US" sz="3200" b="1" smtClean="0"/>
              <a:t>CROSS JOIN</a:t>
            </a:r>
            <a:r>
              <a:rPr lang="en-US" sz="3200" b="1"/>
              <a:t>.</a:t>
            </a:r>
            <a:endParaRPr lang="vi-VN" sz="2800" b="1" dirty="0">
              <a:latin typeface="Arial (Body)"/>
              <a:cs typeface="Arial"/>
            </a:endParaRPr>
          </a:p>
        </p:txBody>
      </p:sp>
    </p:spTree>
    <p:extLst>
      <p:ext uri="{BB962C8B-B14F-4D97-AF65-F5344CB8AC3E}">
        <p14:creationId xmlns:p14="http://schemas.microsoft.com/office/powerpoint/2010/main" val="1288695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smtClean="0">
                <a:latin typeface="Arial (Body)"/>
              </a:rPr>
              <a:t>LỆNH INNER JOIN TRONG MYSQL</a:t>
            </a:r>
            <a:endParaRPr lang="en-US" dirty="0">
              <a:latin typeface="Arial (Body)"/>
            </a:endParaRPr>
          </a:p>
        </p:txBody>
      </p:sp>
      <p:sp>
        <p:nvSpPr>
          <p:cNvPr id="3" name="Content Placeholder 2"/>
          <p:cNvSpPr>
            <a:spLocks noGrp="1"/>
          </p:cNvSpPr>
          <p:nvPr>
            <p:ph idx="1"/>
          </p:nvPr>
        </p:nvSpPr>
        <p:spPr/>
        <p:txBody>
          <a:bodyPr/>
          <a:lstStyle/>
          <a:p>
            <a:pPr marL="547370" indent="-285750">
              <a:spcBef>
                <a:spcPts val="1650"/>
              </a:spcBef>
              <a:tabLst>
                <a:tab pos="434340" algn="l"/>
              </a:tabLst>
            </a:pPr>
            <a:r>
              <a:rPr lang="vi-VN" sz="3200"/>
              <a:t>Lệnh trả về kết quả là các bản ghi mà trường được JOIN ở hai bảng khớp nhau, các bản ghi chỉ xuất hiện ở một trong hai bảng sẽ không xất hiện ở trong kết quả.</a:t>
            </a:r>
            <a:r>
              <a:rPr lang="en-US" sz="3200" spc="-5" smtClean="0">
                <a:latin typeface="Arial (Body)"/>
                <a:cs typeface="Arial"/>
              </a:rPr>
              <a:t>Để </a:t>
            </a:r>
            <a:r>
              <a:rPr lang="en-US" sz="3200" spc="-5" smtClean="0">
                <a:latin typeface="Arial (Body)"/>
                <a:cs typeface="Arial"/>
              </a:rPr>
              <a:t>truy xuất dữ liệu theo các điều kiện nào đó, một mệnh đề </a:t>
            </a:r>
            <a:r>
              <a:rPr lang="en-US" sz="3200" b="1" spc="-5" smtClean="0">
                <a:latin typeface="Arial (Body)"/>
                <a:cs typeface="Arial"/>
              </a:rPr>
              <a:t>WHERE</a:t>
            </a:r>
            <a:r>
              <a:rPr lang="en-US" sz="3200" spc="-5" smtClean="0">
                <a:latin typeface="Arial (Body)"/>
                <a:cs typeface="Arial"/>
              </a:rPr>
              <a:t> có thẻ được thêm vào câu lệnh </a:t>
            </a:r>
            <a:r>
              <a:rPr lang="en-US" sz="3200" b="1" spc="-5" smtClean="0">
                <a:latin typeface="Arial (Body)"/>
                <a:cs typeface="Arial"/>
              </a:rPr>
              <a:t>SELECT</a:t>
            </a:r>
          </a:p>
          <a:p>
            <a:pPr marL="0" indent="0">
              <a:buNone/>
            </a:pPr>
            <a:r>
              <a:rPr lang="vi-VN" sz="3200" b="1" u="sng"/>
              <a:t>Lưu ý</a:t>
            </a:r>
            <a:r>
              <a:rPr lang="vi-VN" sz="3200"/>
              <a:t>:</a:t>
            </a:r>
          </a:p>
          <a:p>
            <a:pPr marL="0" indent="0">
              <a:buNone/>
            </a:pPr>
            <a:r>
              <a:rPr lang="vi-VN" sz="3200"/>
              <a:t>Mệnh đề MySQL INNER JOIN là một phần tùy chọn của câu lệnh SELECT. Nó xuất hiện ngay sau mệnh đề FROM của câu lệnh SELECT.</a:t>
            </a:r>
          </a:p>
        </p:txBody>
      </p:sp>
    </p:spTree>
    <p:extLst>
      <p:ext uri="{BB962C8B-B14F-4D97-AF65-F5344CB8AC3E}">
        <p14:creationId xmlns:p14="http://schemas.microsoft.com/office/powerpoint/2010/main" val="187403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a:latin typeface="Arial (Body)"/>
              </a:rPr>
              <a:t>LỆNH INNER JOIN TRONG MYSQL</a:t>
            </a:r>
            <a:endParaRPr lang="en-US" dirty="0">
              <a:latin typeface="Arial (Body)"/>
            </a:endParaRPr>
          </a:p>
        </p:txBody>
      </p:sp>
      <p:sp>
        <p:nvSpPr>
          <p:cNvPr id="3" name="Content Placeholder 2"/>
          <p:cNvSpPr>
            <a:spLocks noGrp="1"/>
          </p:cNvSpPr>
          <p:nvPr>
            <p:ph idx="1"/>
          </p:nvPr>
        </p:nvSpPr>
        <p:spPr/>
        <p:txBody>
          <a:bodyPr/>
          <a:lstStyle/>
          <a:p>
            <a:pPr marL="547370" indent="-285750">
              <a:spcBef>
                <a:spcPts val="1650"/>
              </a:spcBef>
              <a:tabLst>
                <a:tab pos="434340" algn="l"/>
              </a:tabLst>
            </a:pPr>
            <a:r>
              <a:rPr lang="en-US" sz="3200" b="1" spc="-5" smtClean="0">
                <a:latin typeface="Arial (Body)"/>
                <a:cs typeface="Arial"/>
              </a:rPr>
              <a:t>Cú </a:t>
            </a:r>
            <a:r>
              <a:rPr lang="en-US" sz="3200" b="1" spc="-5" smtClean="0">
                <a:latin typeface="Arial (Body)"/>
                <a:cs typeface="Arial"/>
              </a:rPr>
              <a:t>pháp : </a:t>
            </a:r>
            <a:endParaRPr lang="en-US" sz="3200" b="1" spc="-5" smtClean="0">
              <a:latin typeface="Arial (Body)"/>
              <a:cs typeface="Arial"/>
            </a:endParaRPr>
          </a:p>
          <a:p>
            <a:pPr marL="947420" lvl="1">
              <a:spcBef>
                <a:spcPts val="1650"/>
              </a:spcBef>
              <a:tabLst>
                <a:tab pos="434340" algn="l"/>
              </a:tabLst>
            </a:pPr>
            <a:endParaRPr lang="en-US" sz="3000" b="1" spc="-5" smtClean="0">
              <a:latin typeface="Arial (Body)"/>
              <a:cs typeface="Arial"/>
            </a:endParaRPr>
          </a:p>
          <a:p>
            <a:pPr marL="661670" lvl="1" indent="0">
              <a:spcBef>
                <a:spcPts val="1650"/>
              </a:spcBef>
              <a:buNone/>
              <a:tabLst>
                <a:tab pos="434340" algn="l"/>
              </a:tabLst>
            </a:pPr>
            <a:endParaRPr lang="en-US" sz="3000" b="1" spc="-5" smtClean="0">
              <a:latin typeface="Arial (Body)"/>
              <a:cs typeface="Arial"/>
            </a:endParaRPr>
          </a:p>
          <a:p>
            <a:pPr marL="947420" lvl="1">
              <a:spcBef>
                <a:spcPts val="1650"/>
              </a:spcBef>
              <a:tabLst>
                <a:tab pos="434340" algn="l"/>
              </a:tabLst>
            </a:pPr>
            <a:endParaRPr lang="en-US" sz="2400" b="1" u="sng" spc="5" smtClean="0">
              <a:solidFill>
                <a:srgbClr val="333333"/>
              </a:solidFill>
              <a:uFill>
                <a:solidFill>
                  <a:srgbClr val="333333"/>
                </a:solidFill>
              </a:uFill>
              <a:latin typeface="Arial (Body)"/>
              <a:cs typeface="Calibri"/>
            </a:endParaRPr>
          </a:p>
          <a:p>
            <a:pPr marL="547370">
              <a:spcBef>
                <a:spcPts val="1650"/>
              </a:spcBef>
              <a:tabLst>
                <a:tab pos="434340" algn="l"/>
              </a:tabLst>
            </a:pPr>
            <a:r>
              <a:rPr lang="vi-VN" sz="3200" b="1" u="sng" spc="5" smtClean="0">
                <a:solidFill>
                  <a:srgbClr val="333333"/>
                </a:solidFill>
                <a:uFill>
                  <a:solidFill>
                    <a:srgbClr val="333333"/>
                  </a:solidFill>
                </a:uFill>
                <a:latin typeface="Arial (Body)"/>
                <a:cs typeface="Calibri"/>
              </a:rPr>
              <a:t>Ví </a:t>
            </a:r>
            <a:r>
              <a:rPr lang="vi-VN" sz="3200" b="1" u="sng" spc="10">
                <a:solidFill>
                  <a:srgbClr val="333333"/>
                </a:solidFill>
                <a:uFill>
                  <a:solidFill>
                    <a:srgbClr val="333333"/>
                  </a:solidFill>
                </a:uFill>
                <a:latin typeface="Arial (Body)"/>
                <a:cs typeface="Calibri"/>
              </a:rPr>
              <a:t>dụ:</a:t>
            </a:r>
            <a:endParaRPr lang="vi-VN" sz="2600" b="1">
              <a:latin typeface="Arial (Body)"/>
              <a:cs typeface="Calibri"/>
            </a:endParaRPr>
          </a:p>
          <a:p>
            <a:pPr marL="571500" indent="0">
              <a:lnSpc>
                <a:spcPct val="100000"/>
              </a:lnSpc>
              <a:buNone/>
            </a:pPr>
            <a:r>
              <a:rPr lang="en-US" spc="10">
                <a:solidFill>
                  <a:srgbClr val="006400"/>
                </a:solidFill>
                <a:latin typeface="Arial (Body)"/>
                <a:cs typeface="Calibri"/>
              </a:rPr>
              <a:t>     </a:t>
            </a:r>
            <a:endParaRPr lang="en-US">
              <a:latin typeface="Arial (Body)"/>
              <a:cs typeface="Calibri"/>
            </a:endParaRPr>
          </a:p>
        </p:txBody>
      </p:sp>
      <p:pic>
        <p:nvPicPr>
          <p:cNvPr id="7" name="Picture 6"/>
          <p:cNvPicPr>
            <a:picLocks noChangeAspect="1"/>
          </p:cNvPicPr>
          <p:nvPr/>
        </p:nvPicPr>
        <p:blipFill>
          <a:blip r:embed="rId3"/>
          <a:stretch>
            <a:fillRect/>
          </a:stretch>
        </p:blipFill>
        <p:spPr>
          <a:xfrm>
            <a:off x="1413266" y="5070529"/>
            <a:ext cx="8835207" cy="1749371"/>
          </a:xfrm>
          <a:prstGeom prst="rect">
            <a:avLst/>
          </a:prstGeom>
        </p:spPr>
      </p:pic>
      <p:pic>
        <p:nvPicPr>
          <p:cNvPr id="8" name="Picture 7"/>
          <p:cNvPicPr>
            <a:picLocks noChangeAspect="1"/>
          </p:cNvPicPr>
          <p:nvPr/>
        </p:nvPicPr>
        <p:blipFill>
          <a:blip r:embed="rId4"/>
          <a:stretch>
            <a:fillRect/>
          </a:stretch>
        </p:blipFill>
        <p:spPr>
          <a:xfrm>
            <a:off x="1413266" y="2264850"/>
            <a:ext cx="8835207" cy="1963379"/>
          </a:xfrm>
          <a:prstGeom prst="rect">
            <a:avLst/>
          </a:prstGeom>
        </p:spPr>
      </p:pic>
    </p:spTree>
    <p:extLst>
      <p:ext uri="{BB962C8B-B14F-4D97-AF65-F5344CB8AC3E}">
        <p14:creationId xmlns:p14="http://schemas.microsoft.com/office/powerpoint/2010/main" val="276953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smtClean="0">
                <a:latin typeface="Arial (Body)"/>
              </a:rPr>
              <a:t>LỆNH LEFT JOIN TRONG MYSQL</a:t>
            </a:r>
            <a:endParaRPr lang="en-US" dirty="0">
              <a:latin typeface="Arial (Body)"/>
            </a:endParaRPr>
          </a:p>
        </p:txBody>
      </p:sp>
      <p:sp>
        <p:nvSpPr>
          <p:cNvPr id="3" name="Content Placeholder 2"/>
          <p:cNvSpPr>
            <a:spLocks noGrp="1"/>
          </p:cNvSpPr>
          <p:nvPr>
            <p:ph idx="1"/>
          </p:nvPr>
        </p:nvSpPr>
        <p:spPr/>
        <p:txBody>
          <a:bodyPr/>
          <a:lstStyle/>
          <a:p>
            <a:pPr marL="547370" indent="-285750">
              <a:spcBef>
                <a:spcPts val="1650"/>
              </a:spcBef>
              <a:tabLst>
                <a:tab pos="434340" algn="l"/>
              </a:tabLst>
            </a:pPr>
            <a:r>
              <a:rPr lang="vi-VN" sz="2800"/>
              <a:t>Lấy về các </a:t>
            </a:r>
            <a:r>
              <a:rPr lang="vi-VN" sz="2800" b="1"/>
              <a:t>records</a:t>
            </a:r>
            <a:r>
              <a:rPr lang="vi-VN" sz="2800"/>
              <a:t> có mặt trong </a:t>
            </a:r>
            <a:r>
              <a:rPr lang="vi-VN" sz="2800" b="1"/>
              <a:t>bảng bến trái(</a:t>
            </a:r>
            <a:r>
              <a:rPr lang="en-US" sz="2800" b="1"/>
              <a:t> bảng 1</a:t>
            </a:r>
            <a:r>
              <a:rPr lang="vi-VN" sz="2800" b="1"/>
              <a:t>)</a:t>
            </a:r>
            <a:r>
              <a:rPr lang="vi-VN" sz="2800"/>
              <a:t> và cả các </a:t>
            </a:r>
            <a:r>
              <a:rPr lang="vi-VN" sz="2800" b="1"/>
              <a:t>records</a:t>
            </a:r>
            <a:r>
              <a:rPr lang="vi-VN" sz="2800"/>
              <a:t> phù hợp với điều kiện khớp nối trong </a:t>
            </a:r>
            <a:r>
              <a:rPr lang="vi-VN" sz="2800" b="1"/>
              <a:t>bảng bên phải</a:t>
            </a:r>
            <a:r>
              <a:rPr lang="en-US" sz="2800" b="1"/>
              <a:t> ( bảng 2)</a:t>
            </a:r>
            <a:r>
              <a:rPr lang="vi-VN" sz="2800"/>
              <a:t>. Với các bảng ghi không phù hợp xuấy hiện trong </a:t>
            </a:r>
            <a:r>
              <a:rPr lang="vi-VN" sz="2800" b="1"/>
              <a:t>bảng bên phải </a:t>
            </a:r>
            <a:r>
              <a:rPr lang="vi-VN" sz="2800"/>
              <a:t>sẽ được điền giá trị </a:t>
            </a:r>
            <a:r>
              <a:rPr lang="vi-VN" sz="2800" b="1"/>
              <a:t>NULL</a:t>
            </a:r>
            <a:endParaRPr lang="en-US" sz="2800" b="1"/>
          </a:p>
          <a:p>
            <a:pPr marL="547370" indent="-285750">
              <a:spcBef>
                <a:spcPts val="1650"/>
              </a:spcBef>
              <a:tabLst>
                <a:tab pos="434340" algn="l"/>
              </a:tabLst>
            </a:pPr>
            <a:r>
              <a:rPr lang="en-US" sz="3200" smtClean="0"/>
              <a:t>Cú pháp</a:t>
            </a:r>
            <a:endParaRPr lang="en-US">
              <a:latin typeface="Arial (Body)"/>
              <a:cs typeface="Calibri"/>
            </a:endParaRPr>
          </a:p>
        </p:txBody>
      </p:sp>
      <p:pic>
        <p:nvPicPr>
          <p:cNvPr id="4" name="Picture 3"/>
          <p:cNvPicPr>
            <a:picLocks noChangeAspect="1"/>
          </p:cNvPicPr>
          <p:nvPr/>
        </p:nvPicPr>
        <p:blipFill>
          <a:blip r:embed="rId3"/>
          <a:stretch>
            <a:fillRect/>
          </a:stretch>
        </p:blipFill>
        <p:spPr>
          <a:xfrm>
            <a:off x="1339635" y="4296343"/>
            <a:ext cx="9834118" cy="2197447"/>
          </a:xfrm>
          <a:prstGeom prst="rect">
            <a:avLst/>
          </a:prstGeom>
        </p:spPr>
      </p:pic>
    </p:spTree>
    <p:extLst>
      <p:ext uri="{BB962C8B-B14F-4D97-AF65-F5344CB8AC3E}">
        <p14:creationId xmlns:p14="http://schemas.microsoft.com/office/powerpoint/2010/main" val="1645091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smtClean="0">
                <a:latin typeface="Arial (Body)"/>
              </a:rPr>
              <a:t>LỆNH RIGHT JOIN TRONG MYSQL</a:t>
            </a:r>
            <a:endParaRPr lang="en-US" dirty="0">
              <a:latin typeface="Arial (Body)"/>
            </a:endParaRPr>
          </a:p>
        </p:txBody>
      </p:sp>
      <p:sp>
        <p:nvSpPr>
          <p:cNvPr id="3" name="Content Placeholder 2"/>
          <p:cNvSpPr>
            <a:spLocks noGrp="1"/>
          </p:cNvSpPr>
          <p:nvPr>
            <p:ph idx="1"/>
          </p:nvPr>
        </p:nvSpPr>
        <p:spPr/>
        <p:txBody>
          <a:bodyPr/>
          <a:lstStyle/>
          <a:p>
            <a:pPr marL="547370" indent="-285750">
              <a:spcBef>
                <a:spcPts val="1650"/>
              </a:spcBef>
              <a:tabLst>
                <a:tab pos="434340" algn="l"/>
              </a:tabLst>
            </a:pPr>
            <a:r>
              <a:rPr lang="vi-VN" sz="2800" smtClean="0"/>
              <a:t>Lấy về các </a:t>
            </a:r>
            <a:r>
              <a:rPr lang="vi-VN" sz="2800" b="1" smtClean="0"/>
              <a:t>records</a:t>
            </a:r>
            <a:r>
              <a:rPr lang="vi-VN" sz="2800" smtClean="0"/>
              <a:t> có mặt trong </a:t>
            </a:r>
            <a:r>
              <a:rPr lang="vi-VN" sz="2800" b="1" smtClean="0"/>
              <a:t>bảng </a:t>
            </a:r>
            <a:r>
              <a:rPr lang="en-US" sz="2800" b="1" smtClean="0"/>
              <a:t>bên phải </a:t>
            </a:r>
            <a:r>
              <a:rPr lang="vi-VN" sz="2800" b="1" smtClean="0"/>
              <a:t>(</a:t>
            </a:r>
            <a:r>
              <a:rPr lang="en-US" sz="2800" b="1" smtClean="0"/>
              <a:t>bảng 2</a:t>
            </a:r>
            <a:r>
              <a:rPr lang="vi-VN" sz="2800" b="1" smtClean="0"/>
              <a:t>) </a:t>
            </a:r>
            <a:r>
              <a:rPr lang="vi-VN" sz="2800" smtClean="0"/>
              <a:t>và cả các </a:t>
            </a:r>
            <a:r>
              <a:rPr lang="vi-VN" sz="2800" b="1" smtClean="0"/>
              <a:t>records</a:t>
            </a:r>
            <a:r>
              <a:rPr lang="vi-VN" sz="2800" smtClean="0"/>
              <a:t> phù hợp với điều kiện khớp nối trong </a:t>
            </a:r>
            <a:r>
              <a:rPr lang="vi-VN" sz="2800" b="1" smtClean="0"/>
              <a:t>bảng bên </a:t>
            </a:r>
            <a:r>
              <a:rPr lang="en-US" sz="2800" b="1" smtClean="0"/>
              <a:t>trái (bảng 1)</a:t>
            </a:r>
            <a:r>
              <a:rPr lang="vi-VN" sz="2800" smtClean="0"/>
              <a:t>. Với các bảng ghi không phù hợp xuấy hiện trong </a:t>
            </a:r>
            <a:r>
              <a:rPr lang="vi-VN" sz="2800" b="1" smtClean="0"/>
              <a:t>bảng bên </a:t>
            </a:r>
            <a:r>
              <a:rPr lang="en-US" sz="2800" b="1" smtClean="0"/>
              <a:t>trái</a:t>
            </a:r>
            <a:r>
              <a:rPr lang="en-US" sz="2800" smtClean="0"/>
              <a:t> </a:t>
            </a:r>
            <a:r>
              <a:rPr lang="vi-VN" sz="2800" smtClean="0"/>
              <a:t>sẽ được điền giá trị </a:t>
            </a:r>
            <a:r>
              <a:rPr lang="vi-VN" sz="2800" b="1" smtClean="0"/>
              <a:t>NULL</a:t>
            </a:r>
            <a:endParaRPr lang="en-US" sz="2800" b="1" smtClean="0"/>
          </a:p>
          <a:p>
            <a:pPr marL="547370" indent="-285750">
              <a:spcBef>
                <a:spcPts val="1650"/>
              </a:spcBef>
              <a:tabLst>
                <a:tab pos="434340" algn="l"/>
              </a:tabLst>
            </a:pPr>
            <a:r>
              <a:rPr lang="en-US" sz="3200" smtClean="0"/>
              <a:t>Cú pháp</a:t>
            </a:r>
            <a:endParaRPr lang="en-US">
              <a:latin typeface="Arial (Body)"/>
              <a:cs typeface="Calibri"/>
            </a:endParaRPr>
          </a:p>
        </p:txBody>
      </p:sp>
      <p:pic>
        <p:nvPicPr>
          <p:cNvPr id="5" name="Picture 4"/>
          <p:cNvPicPr>
            <a:picLocks noChangeAspect="1"/>
          </p:cNvPicPr>
          <p:nvPr/>
        </p:nvPicPr>
        <p:blipFill>
          <a:blip r:embed="rId3"/>
          <a:stretch>
            <a:fillRect/>
          </a:stretch>
        </p:blipFill>
        <p:spPr>
          <a:xfrm>
            <a:off x="1297902" y="4242660"/>
            <a:ext cx="10046858" cy="2138577"/>
          </a:xfrm>
          <a:prstGeom prst="rect">
            <a:avLst/>
          </a:prstGeom>
        </p:spPr>
      </p:pic>
    </p:spTree>
    <p:extLst>
      <p:ext uri="{BB962C8B-B14F-4D97-AF65-F5344CB8AC3E}">
        <p14:creationId xmlns:p14="http://schemas.microsoft.com/office/powerpoint/2010/main" val="2683296632"/>
      </p:ext>
    </p:extLst>
  </p:cSld>
  <p:clrMapOvr>
    <a:masterClrMapping/>
  </p:clrMapOvr>
</p:sld>
</file>

<file path=ppt/theme/theme1.xml><?xml version="1.0" encoding="utf-8"?>
<a:theme xmlns:a="http://schemas.openxmlformats.org/drawingml/2006/main" name="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FSE_Template1" id="{D60A9529-804D-8741-A1C7-2203399C0C7C}" vid="{8444D873-0411-E844-BE10-AFA0413C53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1404</TotalTime>
  <Words>432</Words>
  <Application>Microsoft Office PowerPoint</Application>
  <PresentationFormat>Widescreen</PresentationFormat>
  <Paragraphs>44</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(Body)</vt:lpstr>
      <vt:lpstr>Calibri</vt:lpstr>
      <vt:lpstr>Wingdings</vt:lpstr>
      <vt:lpstr>cdb2004213l</vt:lpstr>
      <vt:lpstr>Advance query</vt:lpstr>
      <vt:lpstr>Mục tiêu bài học</vt:lpstr>
      <vt:lpstr>Nội dung</vt:lpstr>
      <vt:lpstr>NỐI KẾT VÀ KHÓA</vt:lpstr>
      <vt:lpstr>PHÉP JOIN TRONG MySQL</vt:lpstr>
      <vt:lpstr>LỆNH INNER JOIN TRONG MYSQL</vt:lpstr>
      <vt:lpstr>LỆNH INNER JOIN TRONG MYSQL</vt:lpstr>
      <vt:lpstr>LỆNH LEFT JOIN TRONG MYSQL</vt:lpstr>
      <vt:lpstr>LỆNH RIGHT JOIN TRONG MYSQL</vt:lpstr>
      <vt:lpstr>Tổng kết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LP#0 – Living in Digital World</dc:title>
  <dc:creator>Smile!</dc:creator>
  <cp:lastModifiedBy>Windows User</cp:lastModifiedBy>
  <cp:revision>271</cp:revision>
  <dcterms:modified xsi:type="dcterms:W3CDTF">2018-01-27T15:11:21Z</dcterms:modified>
</cp:coreProperties>
</file>