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305116-C118-4BA8-80BE-0324159B6ABC}" type="datetimeFigureOut">
              <a:rPr lang="en-US" smtClean="0"/>
              <a:pPr/>
              <a:t>6/5/2020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35A02-DDD9-4C8B-B0D6-5E6FA53389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735A02-DDD9-4C8B-B0D6-5E6FA53389F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492850-D095-4067-9006-71A0D976B14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C92E06-4EB4-46AF-8391-4BC71BFC6D6E}"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6492850-D095-4067-9006-71A0D976B146}"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C92E06-4EB4-46AF-8391-4BC71BFC6D6E}" type="datetimeFigureOut">
              <a:rPr lang="en-US" smtClean="0"/>
              <a:pPr/>
              <a:t>6/5/2020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492850-D095-4067-9006-71A0D976B14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4290"/>
            <a:ext cx="7851648" cy="2986110"/>
          </a:xfrm>
        </p:spPr>
        <p:txBody>
          <a:bodyPr>
            <a:normAutofit fontScale="90000"/>
          </a:bodyPr>
          <a:lstStyle/>
          <a:p>
            <a:pPr algn="ctr"/>
            <a:r>
              <a:rPr lang="en-IN" sz="5300" dirty="0" smtClean="0">
                <a:latin typeface="Algerian" pitchFamily="82" charset="0"/>
              </a:rPr>
              <a:t>PREDICTING THE LIKELIHOODOF E-SIGNING THE LOAN BASED ON FINANCIAL HISTORY</a:t>
            </a:r>
            <a:r>
              <a:rPr lang="en-IN" dirty="0" smtClean="0"/>
              <a:t> </a:t>
            </a:r>
            <a:endParaRPr lang="en-US" dirty="0"/>
          </a:p>
        </p:txBody>
      </p:sp>
      <p:sp>
        <p:nvSpPr>
          <p:cNvPr id="3" name="Subtitle 2"/>
          <p:cNvSpPr>
            <a:spLocks noGrp="1"/>
          </p:cNvSpPr>
          <p:nvPr>
            <p:ph type="subTitle" idx="1"/>
          </p:nvPr>
        </p:nvSpPr>
        <p:spPr>
          <a:xfrm>
            <a:off x="571472" y="4143380"/>
            <a:ext cx="7854696" cy="1752600"/>
          </a:xfrm>
        </p:spPr>
        <p:txBody>
          <a:bodyPr/>
          <a:lstStyle/>
          <a:p>
            <a:r>
              <a:rPr lang="en-US" b="1" dirty="0" smtClean="0"/>
              <a:t>Presented by :-</a:t>
            </a:r>
            <a:r>
              <a:rPr lang="en-US" dirty="0" smtClean="0"/>
              <a:t> Jaskaran Singh</a:t>
            </a:r>
          </a:p>
          <a:p>
            <a:r>
              <a:rPr lang="en-US" b="1" dirty="0" smtClean="0"/>
              <a:t>Under Guidance of : </a:t>
            </a:r>
            <a:r>
              <a:rPr lang="en-US" dirty="0" smtClean="0"/>
              <a:t>Md. Farmanul Haque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lumMod val="95000"/>
                    <a:lumOff val="5000"/>
                  </a:schemeClr>
                </a:solidFill>
                <a:latin typeface="Candara Light" panose="020E0502030303020204" pitchFamily="34" charset="0"/>
              </a:rPr>
              <a:t>Correlation with responsive variable</a:t>
            </a:r>
            <a:endParaRPr lang="en-US" sz="3600" dirty="0"/>
          </a:p>
        </p:txBody>
      </p:sp>
      <p:sp>
        <p:nvSpPr>
          <p:cNvPr id="3" name="Content Placeholder 2"/>
          <p:cNvSpPr>
            <a:spLocks noGrp="1"/>
          </p:cNvSpPr>
          <p:nvPr>
            <p:ph idx="1"/>
          </p:nvPr>
        </p:nvSpPr>
        <p:spPr/>
        <p:txBody>
          <a:bodyPr/>
          <a:lstStyle/>
          <a:p>
            <a:r>
              <a:rPr lang="en-US" sz="2200" dirty="0" smtClean="0">
                <a:latin typeface="Calibri" panose="020F0502020204030204" pitchFamily="34" charset="0"/>
                <a:cs typeface="Calibri" panose="020F0502020204030204" pitchFamily="34" charset="0"/>
              </a:rPr>
              <a:t>To show how strongly each feature affects e-signing.</a:t>
            </a: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X-axis contains all the feature.</a:t>
            </a:r>
          </a:p>
          <a:p>
            <a:pPr>
              <a:buFont typeface="Courier New" panose="02070309020205020404" pitchFamily="49" charset="0"/>
              <a:buChar char="o"/>
            </a:pPr>
            <a:r>
              <a:rPr lang="en-US" sz="2200" dirty="0" smtClean="0">
                <a:latin typeface="Calibri" panose="020F0502020204030204" pitchFamily="34" charset="0"/>
                <a:cs typeface="Calibri" panose="020F0502020204030204" pitchFamily="34" charset="0"/>
              </a:rPr>
              <a:t> How strongly their correlation is </a:t>
            </a:r>
            <a:r>
              <a:rPr lang="en-US" sz="2200" dirty="0" smtClean="0">
                <a:latin typeface="Calibri" panose="020F0502020204030204" pitchFamily="34" charset="0"/>
                <a:cs typeface="Calibri" panose="020F0502020204030204" pitchFamily="34" charset="0"/>
              </a:rPr>
              <a:t>with</a:t>
            </a:r>
            <a:r>
              <a:rPr lang="en-US" sz="2200" dirty="0" smtClean="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whether or not customer will apply for loan.</a:t>
            </a: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y-axis represent the degree of correlation.</a:t>
            </a:r>
          </a:p>
          <a:p>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In this correlation graph</a:t>
            </a:r>
          </a:p>
          <a:p>
            <a:pPr lvl="1">
              <a:buFont typeface="Wingdings" panose="05000000000000000000" charset="0"/>
              <a:buChar char="v"/>
            </a:pPr>
            <a:r>
              <a:rPr lang="en-US" sz="2000" dirty="0" smtClean="0">
                <a:latin typeface="Calibri" panose="020F0502020204030204" pitchFamily="34" charset="0"/>
                <a:cs typeface="Calibri" panose="020F0502020204030204" pitchFamily="34" charset="0"/>
              </a:rPr>
              <a:t>The upper part represent positive(+ve).</a:t>
            </a:r>
          </a:p>
          <a:p>
            <a:pPr lvl="1">
              <a:buFont typeface="Wingdings" panose="05000000000000000000" charset="0"/>
              <a:buChar char="v"/>
            </a:pPr>
            <a:r>
              <a:rPr lang="en-US" sz="2000" dirty="0" smtClean="0">
                <a:latin typeface="Calibri" panose="020F0502020204030204" pitchFamily="34" charset="0"/>
                <a:cs typeface="Calibri" panose="020F0502020204030204" pitchFamily="34" charset="0"/>
              </a:rPr>
              <a:t>The lower part represents negative(-ve).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pPr algn="ctr"/>
            <a:r>
              <a:rPr lang="en-US" sz="3600" b="1" dirty="0" smtClean="0">
                <a:solidFill>
                  <a:schemeClr val="tx1">
                    <a:lumMod val="95000"/>
                    <a:lumOff val="5000"/>
                  </a:schemeClr>
                </a:solidFill>
                <a:latin typeface="Candara Light" panose="020E0502030303020204" pitchFamily="34" charset="0"/>
              </a:rPr>
              <a:t>Heatmap</a:t>
            </a:r>
            <a:endParaRPr lang="en-US" sz="3600" b="1" dirty="0">
              <a:solidFill>
                <a:schemeClr val="tx1">
                  <a:lumMod val="95000"/>
                  <a:lumOff val="5000"/>
                </a:schemeClr>
              </a:solidFill>
            </a:endParaRPr>
          </a:p>
        </p:txBody>
      </p:sp>
      <p:sp>
        <p:nvSpPr>
          <p:cNvPr id="3" name="Content Placeholder 2"/>
          <p:cNvSpPr>
            <a:spLocks noGrp="1"/>
          </p:cNvSpPr>
          <p:nvPr>
            <p:ph idx="1"/>
          </p:nvPr>
        </p:nvSpPr>
        <p:spPr>
          <a:xfrm>
            <a:off x="0" y="1428736"/>
            <a:ext cx="9144000" cy="5429264"/>
          </a:xfrm>
        </p:spPr>
        <p:txBody>
          <a:bodyPr/>
          <a:lstStyle/>
          <a:p>
            <a:r>
              <a:rPr lang="en-US" sz="2200" dirty="0" smtClean="0">
                <a:latin typeface="Calibri" panose="020F0502020204030204" pitchFamily="34" charset="0"/>
                <a:cs typeface="Calibri" panose="020F0502020204030204" pitchFamily="34" charset="0"/>
              </a:rPr>
              <a:t>A heatmap is a graphical representation where individual values of a matrix are represented as colors. </a:t>
            </a:r>
          </a:p>
          <a:p>
            <a:r>
              <a:rPr lang="en-US" sz="2200" dirty="0" smtClean="0">
                <a:latin typeface="Calibri" panose="020F0502020204030204" pitchFamily="34" charset="0"/>
                <a:cs typeface="Calibri" panose="020F0502020204030204" pitchFamily="34" charset="0"/>
              </a:rPr>
              <a:t>A heatmap is very useful in visualizing the concentration of values between two dimensions of a matrix. </a:t>
            </a:r>
          </a:p>
          <a:p>
            <a:r>
              <a:rPr lang="en-US" sz="2200" dirty="0" smtClean="0">
                <a:latin typeface="Calibri" panose="020F0502020204030204" pitchFamily="34" charset="0"/>
                <a:cs typeface="Calibri" panose="020F0502020204030204" pitchFamily="34" charset="0"/>
              </a:rPr>
              <a:t>2D representation of information with the help of colors.</a:t>
            </a:r>
          </a:p>
          <a:p>
            <a:r>
              <a:rPr lang="en-US" sz="2200" dirty="0" smtClean="0">
                <a:latin typeface="Calibri" panose="020F0502020204030204" pitchFamily="34" charset="0"/>
                <a:cs typeface="Calibri" panose="020F0502020204030204" pitchFamily="34" charset="0"/>
              </a:rPr>
              <a:t>Help the user visualize simple or complex </a:t>
            </a:r>
          </a:p>
          <a:p>
            <a:pPr marL="0" indent="0">
              <a:buNone/>
            </a:pPr>
            <a:r>
              <a:rPr lang="en-US" sz="2200" dirty="0" smtClean="0">
                <a:latin typeface="Calibri" panose="020F0502020204030204" pitchFamily="34" charset="0"/>
                <a:cs typeface="Calibri" panose="020F0502020204030204" pitchFamily="34" charset="0"/>
              </a:rPr>
              <a:t>      Information.</a:t>
            </a:r>
          </a:p>
          <a:p>
            <a:r>
              <a:rPr lang="en-US" sz="2000" dirty="0" smtClean="0">
                <a:latin typeface="Calibri" panose="020F0502020204030204" pitchFamily="34" charset="0"/>
                <a:cs typeface="Calibri" panose="020F0502020204030204" pitchFamily="34" charset="0"/>
              </a:rPr>
              <a:t>In the preceding code, we used the pcolor() </a:t>
            </a:r>
          </a:p>
          <a:p>
            <a:pPr marL="0" indent="0">
              <a:buNone/>
            </a:pPr>
            <a:r>
              <a:rPr lang="en-US" sz="2000" dirty="0" smtClean="0">
                <a:latin typeface="Calibri" panose="020F0502020204030204" pitchFamily="34" charset="0"/>
                <a:cs typeface="Calibri" panose="020F0502020204030204" pitchFamily="34" charset="0"/>
              </a:rPr>
              <a:t>     fuction to create the heatmap colors. </a:t>
            </a:r>
          </a:p>
          <a:p>
            <a:r>
              <a:rPr lang="en-US" sz="2000" dirty="0" smtClean="0">
                <a:latin typeface="Calibri" panose="020F0502020204030204" pitchFamily="34" charset="0"/>
                <a:cs typeface="Calibri" panose="020F0502020204030204" pitchFamily="34" charset="0"/>
              </a:rPr>
              <a:t>Darker color represent strong  correlation.</a:t>
            </a:r>
          </a:p>
          <a:p>
            <a:r>
              <a:rPr lang="en-US" sz="2000" dirty="0" smtClean="0">
                <a:latin typeface="Calibri" panose="020F0502020204030204" pitchFamily="34" charset="0"/>
                <a:cs typeface="Calibri" panose="020F0502020204030204" pitchFamily="34" charset="0"/>
              </a:rPr>
              <a:t>Lighter color represent weak correlation</a:t>
            </a:r>
          </a:p>
          <a:p>
            <a:endParaRPr lang="en-US" dirty="0"/>
          </a:p>
        </p:txBody>
      </p:sp>
      <p:pic>
        <p:nvPicPr>
          <p:cNvPr id="4" name="Picture 3"/>
          <p:cNvPicPr/>
          <p:nvPr/>
        </p:nvPicPr>
        <p:blipFill>
          <a:blip r:embed="rId2" cstate="print"/>
          <a:srcRect/>
          <a:stretch>
            <a:fillRect/>
          </a:stretch>
        </p:blipFill>
        <p:spPr bwMode="auto">
          <a:xfrm>
            <a:off x="5072066" y="3643314"/>
            <a:ext cx="3643338" cy="278608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000108"/>
            <a:ext cx="8229600" cy="785818"/>
          </a:xfrm>
        </p:spPr>
        <p:txBody>
          <a:bodyPr>
            <a:normAutofit fontScale="90000"/>
          </a:bodyPr>
          <a:lstStyle/>
          <a:p>
            <a:pPr algn="ctr"/>
            <a:r>
              <a:rPr lang="en-IN" sz="4000" b="1" dirty="0" smtClean="0">
                <a:solidFill>
                  <a:schemeClr val="tx1">
                    <a:lumMod val="95000"/>
                    <a:lumOff val="5000"/>
                  </a:schemeClr>
                </a:solidFill>
                <a:latin typeface="Candara Light" panose="020E0502030303020204" pitchFamily="34" charset="0"/>
              </a:rPr>
              <a:t>CLEANING OUT FEATURES</a:t>
            </a:r>
            <a:r>
              <a:rPr lang="en-IN" sz="5400" dirty="0" smtClean="0">
                <a:latin typeface="Candara Light" panose="020E0502030303020204" pitchFamily="34" charset="0"/>
              </a:rPr>
              <a:t/>
            </a:r>
            <a:br>
              <a:rPr lang="en-IN" sz="5400" dirty="0" smtClean="0">
                <a:latin typeface="Candara Light" panose="020E0502030303020204" pitchFamily="34" charset="0"/>
              </a:rPr>
            </a:br>
            <a:endParaRPr lang="en-US" dirty="0"/>
          </a:p>
        </p:txBody>
      </p:sp>
      <p:sp>
        <p:nvSpPr>
          <p:cNvPr id="3" name="Content Placeholder 2"/>
          <p:cNvSpPr>
            <a:spLocks noGrp="1"/>
          </p:cNvSpPr>
          <p:nvPr>
            <p:ph idx="1"/>
          </p:nvPr>
        </p:nvSpPr>
        <p:spPr>
          <a:xfrm>
            <a:off x="214282" y="1357298"/>
            <a:ext cx="8929718" cy="4967302"/>
          </a:xfrm>
        </p:spPr>
        <p:txBody>
          <a:bodyPr/>
          <a:lstStyle/>
          <a:p>
            <a:r>
              <a:rPr lang="en-IN" sz="2200" dirty="0" smtClean="0">
                <a:latin typeface="Calibri" panose="020F0502020204030204" pitchFamily="34" charset="0"/>
                <a:cs typeface="Calibri" panose="020F0502020204030204" pitchFamily="34" charset="0"/>
              </a:rPr>
              <a:t>A new dataset has been formed using EDA. Some columns and rows are removed :</a:t>
            </a:r>
          </a:p>
          <a:p>
            <a:endParaRPr lang="en-IN" dirty="0" smtClean="0"/>
          </a:p>
          <a:p>
            <a:endParaRPr lang="en-IN" dirty="0" smtClean="0"/>
          </a:p>
          <a:p>
            <a:r>
              <a:rPr lang="en-IN" sz="3200" dirty="0" smtClean="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Taking  the column </a:t>
            </a:r>
            <a:r>
              <a:rPr lang="en-IN" sz="2200" dirty="0" smtClean="0">
                <a:solidFill>
                  <a:schemeClr val="accent2">
                    <a:lumMod val="60000"/>
                    <a:lumOff val="40000"/>
                  </a:schemeClr>
                </a:solidFill>
                <a:latin typeface="Calibri" panose="020F0502020204030204" pitchFamily="34" charset="0"/>
                <a:cs typeface="Calibri" panose="020F0502020204030204" pitchFamily="34" charset="0"/>
              </a:rPr>
              <a:t> entry_id </a:t>
            </a:r>
            <a:r>
              <a:rPr lang="en-IN" sz="2200" dirty="0" smtClean="0">
                <a:latin typeface="Calibri" panose="020F0502020204030204" pitchFamily="34" charset="0"/>
                <a:cs typeface="Calibri" panose="020F0502020204030204" pitchFamily="34" charset="0"/>
              </a:rPr>
              <a:t>and preserve  or store it in the user </a:t>
            </a:r>
            <a:r>
              <a:rPr lang="en-IN" sz="2200" dirty="0" smtClean="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a:p>
            <a:pPr>
              <a:buNone/>
            </a:pPr>
            <a:endParaRPr lang="en-IN" dirty="0" smtClean="0"/>
          </a:p>
        </p:txBody>
      </p:sp>
      <p:pic>
        <p:nvPicPr>
          <p:cNvPr id="4098" name="Picture 2"/>
          <p:cNvPicPr>
            <a:picLocks noChangeAspect="1" noChangeArrowheads="1"/>
          </p:cNvPicPr>
          <p:nvPr/>
        </p:nvPicPr>
        <p:blipFill>
          <a:blip r:embed="rId2"/>
          <a:srcRect/>
          <a:stretch>
            <a:fillRect/>
          </a:stretch>
        </p:blipFill>
        <p:spPr bwMode="auto">
          <a:xfrm>
            <a:off x="571472" y="2285992"/>
            <a:ext cx="2295525" cy="762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00034" y="3714752"/>
            <a:ext cx="1171575" cy="300039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785794"/>
            <a:ext cx="8515352" cy="5857916"/>
          </a:xfrm>
        </p:spPr>
        <p:txBody>
          <a:bodyPr>
            <a:normAutofit/>
          </a:bodyPr>
          <a:lstStyle/>
          <a:p>
            <a:r>
              <a:rPr lang="en-IN" sz="2200" dirty="0" smtClean="0"/>
              <a:t>We delete the 'personal_account_m‘ and 'personal_account_y‘ from the dataset and compute them under the same column named personal_account_y .</a:t>
            </a:r>
          </a:p>
          <a:p>
            <a:endParaRPr lang="en-IN" sz="2200" dirty="0" smtClean="0"/>
          </a:p>
          <a:p>
            <a:r>
              <a:rPr lang="en-IN" sz="2200" dirty="0" smtClean="0"/>
              <a:t>We further go on with One Hot Encoding  to deal with the categorical values in our data set.</a:t>
            </a:r>
          </a:p>
          <a:p>
            <a:endParaRPr lang="en-IN" sz="2200" dirty="0" smtClean="0"/>
          </a:p>
          <a:p>
            <a:r>
              <a:rPr lang="en-IN" sz="2200" dirty="0" smtClean="0"/>
              <a:t>To prevent the dummy variable trap we delete any one of the column produced by One Hot Encoding .</a:t>
            </a:r>
          </a:p>
          <a:p>
            <a:endParaRPr lang="en-IN" sz="22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pPr algn="ctr"/>
            <a:r>
              <a:rPr lang="en-IN" sz="3600" b="1" dirty="0" smtClean="0">
                <a:solidFill>
                  <a:schemeClr val="tx1">
                    <a:lumMod val="95000"/>
                    <a:lumOff val="5000"/>
                  </a:schemeClr>
                </a:solidFill>
                <a:latin typeface="Candara Light" panose="020E0502030303020204" pitchFamily="34" charset="0"/>
              </a:rPr>
              <a:t>SPLITTING TRAIN SET AND TEST SET</a:t>
            </a:r>
            <a:endParaRPr lang="en-US" sz="3600" dirty="0">
              <a:solidFill>
                <a:schemeClr val="tx1">
                  <a:lumMod val="95000"/>
                  <a:lumOff val="5000"/>
                </a:schemeClr>
              </a:solidFill>
            </a:endParaRPr>
          </a:p>
        </p:txBody>
      </p:sp>
      <p:sp>
        <p:nvSpPr>
          <p:cNvPr id="3" name="Content Placeholder 2"/>
          <p:cNvSpPr>
            <a:spLocks noGrp="1"/>
          </p:cNvSpPr>
          <p:nvPr>
            <p:ph idx="1"/>
          </p:nvPr>
        </p:nvSpPr>
        <p:spPr>
          <a:xfrm>
            <a:off x="457200" y="1428736"/>
            <a:ext cx="8229600" cy="4895864"/>
          </a:xfrm>
        </p:spPr>
        <p:txBody>
          <a:bodyPr>
            <a:normAutofit/>
          </a:bodyPr>
          <a:lstStyle/>
          <a:p>
            <a:pPr>
              <a:lnSpc>
                <a:spcPct val="150000"/>
              </a:lnSpc>
            </a:pPr>
            <a:r>
              <a:rPr lang="en-IN" sz="2200" dirty="0" smtClean="0">
                <a:latin typeface="Calibri" panose="020F0502020204030204" pitchFamily="34" charset="0"/>
                <a:cs typeface="Calibri" panose="020F0502020204030204" pitchFamily="34" charset="0"/>
              </a:rPr>
              <a:t>Divide the dataset into train and test set  because of large data, so that we can train the model and test it. Use </a:t>
            </a:r>
            <a:r>
              <a:rPr lang="en-IN" sz="2200" b="1" dirty="0" smtClean="0">
                <a:latin typeface="Calibri" panose="020F0502020204030204" pitchFamily="34" charset="0"/>
                <a:cs typeface="Calibri" panose="020F0502020204030204" pitchFamily="34" charset="0"/>
              </a:rPr>
              <a:t>t</a:t>
            </a:r>
            <a:r>
              <a:rPr lang="en-IN" sz="2200" b="1" i="1" dirty="0" smtClean="0">
                <a:latin typeface="Calibri" panose="020F0502020204030204" pitchFamily="34" charset="0"/>
                <a:cs typeface="Calibri" panose="020F0502020204030204" pitchFamily="34" charset="0"/>
              </a:rPr>
              <a:t>rain_test_split() </a:t>
            </a:r>
            <a:r>
              <a:rPr lang="en-IN" sz="2200" dirty="0" smtClean="0">
                <a:latin typeface="Calibri" panose="020F0502020204030204" pitchFamily="34" charset="0"/>
                <a:cs typeface="Calibri" panose="020F0502020204030204" pitchFamily="34" charset="0"/>
              </a:rPr>
              <a:t> function .</a:t>
            </a:r>
          </a:p>
          <a:p>
            <a:pPr>
              <a:lnSpc>
                <a:spcPct val="150000"/>
              </a:lnSpc>
            </a:pPr>
            <a:r>
              <a:rPr lang="en-IN" sz="2200" dirty="0" smtClean="0">
                <a:latin typeface="Calibri" panose="020F0502020204030204" pitchFamily="34" charset="0"/>
                <a:cs typeface="Calibri" panose="020F0502020204030204" pitchFamily="34" charset="0"/>
              </a:rPr>
              <a:t>Split  data into training and testing (80/20 is indeed a good starting point).</a:t>
            </a:r>
          </a:p>
          <a:p>
            <a:pPr>
              <a:lnSpc>
                <a:spcPct val="150000"/>
              </a:lnSpc>
            </a:pPr>
            <a:r>
              <a:rPr lang="en-IN" sz="2200" dirty="0" smtClean="0">
                <a:latin typeface="Calibri" panose="020F0502020204030204" pitchFamily="34" charset="0"/>
                <a:cs typeface="Calibri" panose="020F0502020204030204" pitchFamily="34" charset="0"/>
              </a:rPr>
              <a:t>Random is set to ‘0’ because we don’t want a random number to be generated.</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lumMod val="95000"/>
                    <a:lumOff val="5000"/>
                  </a:schemeClr>
                </a:solidFill>
                <a:latin typeface="Candara Light" panose="020E0502030303020204" pitchFamily="34" charset="0"/>
              </a:rPr>
              <a:t>FEATURE SCALING</a:t>
            </a:r>
            <a:endParaRPr lang="en-US" sz="3600" b="1" dirty="0">
              <a:solidFill>
                <a:schemeClr val="tx1">
                  <a:lumMod val="95000"/>
                  <a:lumOff val="5000"/>
                </a:schemeClr>
              </a:solidFill>
            </a:endParaRPr>
          </a:p>
        </p:txBody>
      </p:sp>
      <p:sp>
        <p:nvSpPr>
          <p:cNvPr id="3" name="Content Placeholder 2"/>
          <p:cNvSpPr>
            <a:spLocks noGrp="1"/>
          </p:cNvSpPr>
          <p:nvPr>
            <p:ph idx="1"/>
          </p:nvPr>
        </p:nvSpPr>
        <p:spPr/>
        <p:txBody>
          <a:bodyPr/>
          <a:lstStyle/>
          <a:p>
            <a:pPr>
              <a:buFont typeface="Arial" pitchFamily="34" charset="0"/>
              <a:buChar char="•"/>
            </a:pPr>
            <a:r>
              <a:rPr lang="en-IN" sz="2200" dirty="0" smtClean="0"/>
              <a:t> </a:t>
            </a:r>
            <a:r>
              <a:rPr lang="en-US" sz="2000" dirty="0" smtClean="0"/>
              <a:t>Feature scaling in machine learning is one of the most critical steps during the pre-processing of data before creating a machine learning model. Scaling can make a difference between a weak machine learning model and a better one.</a:t>
            </a:r>
          </a:p>
          <a:p>
            <a:pPr>
              <a:buFont typeface="Arial" pitchFamily="34" charset="0"/>
              <a:buChar char="•"/>
            </a:pPr>
            <a:r>
              <a:rPr lang="en-IN" sz="2000" dirty="0" smtClean="0">
                <a:latin typeface="Calibri" panose="020F0502020204030204" pitchFamily="34" charset="0"/>
                <a:cs typeface="Calibri" panose="020F0502020204030204" pitchFamily="34" charset="0"/>
              </a:rPr>
              <a:t>Feature scaling is used as to scale down (normalize) a large amount of data</a:t>
            </a:r>
            <a:endParaRPr lang="en-US" sz="2000" dirty="0" smtClean="0"/>
          </a:p>
          <a:p>
            <a:pPr>
              <a:buFont typeface="Arial" pitchFamily="34" charset="0"/>
              <a:buChar char="•"/>
            </a:pPr>
            <a:endParaRPr lang="en-IN" dirty="0" smtClean="0"/>
          </a:p>
        </p:txBody>
      </p:sp>
      <p:pic>
        <p:nvPicPr>
          <p:cNvPr id="6146" name="Picture 2"/>
          <p:cNvPicPr>
            <a:picLocks noChangeAspect="1" noChangeArrowheads="1"/>
          </p:cNvPicPr>
          <p:nvPr/>
        </p:nvPicPr>
        <p:blipFill>
          <a:blip r:embed="rId2"/>
          <a:srcRect/>
          <a:stretch>
            <a:fillRect/>
          </a:stretch>
        </p:blipFill>
        <p:spPr bwMode="auto">
          <a:xfrm>
            <a:off x="1214414" y="3643314"/>
            <a:ext cx="6496050" cy="2990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643182"/>
            <a:ext cx="8229600" cy="1143000"/>
          </a:xfrm>
        </p:spPr>
        <p:txBody>
          <a:bodyPr>
            <a:normAutofit/>
          </a:bodyPr>
          <a:lstStyle/>
          <a:p>
            <a:pPr algn="ctr"/>
            <a:r>
              <a:rPr lang="en-IN" sz="6000" dirty="0" smtClean="0">
                <a:solidFill>
                  <a:schemeClr val="tx1">
                    <a:lumMod val="95000"/>
                    <a:lumOff val="5000"/>
                  </a:schemeClr>
                </a:solidFill>
                <a:latin typeface="Algerian" pitchFamily="82" charset="0"/>
              </a:rPr>
              <a:t>MODEL SELECTION</a:t>
            </a:r>
            <a:endParaRPr lang="en-US" sz="6000" dirty="0">
              <a:solidFill>
                <a:schemeClr val="tx1">
                  <a:lumMod val="95000"/>
                  <a:lumOff val="5000"/>
                </a:schemeClr>
              </a:solidFill>
              <a:latin typeface="Algerian" pitchFamily="8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736"/>
            <a:ext cx="8229600" cy="510334"/>
          </a:xfrm>
        </p:spPr>
        <p:txBody>
          <a:bodyPr>
            <a:normAutofit fontScale="90000"/>
          </a:bodyPr>
          <a:lstStyle/>
          <a:p>
            <a:pPr algn="ctr"/>
            <a:r>
              <a:rPr lang="en-US" sz="4100" b="1" dirty="0" smtClean="0">
                <a:solidFill>
                  <a:schemeClr val="tx1">
                    <a:lumMod val="95000"/>
                    <a:lumOff val="5000"/>
                  </a:schemeClr>
                </a:solidFill>
                <a:latin typeface="Candara Light" panose="020E0502030303020204" pitchFamily="34" charset="0"/>
              </a:rPr>
              <a:t>Testing the model</a:t>
            </a:r>
            <a:r>
              <a:rPr lang="en-US" sz="5400" dirty="0" smtClean="0">
                <a:latin typeface="Candara Light" panose="020E0502030303020204" pitchFamily="34" charset="0"/>
              </a:rPr>
              <a:t/>
            </a:r>
            <a:br>
              <a:rPr lang="en-US" sz="5400" dirty="0" smtClean="0">
                <a:latin typeface="Candara Light" panose="020E0502030303020204" pitchFamily="34" charset="0"/>
              </a:rPr>
            </a:br>
            <a:endParaRPr lang="en-US" dirty="0"/>
          </a:p>
        </p:txBody>
      </p:sp>
      <p:sp>
        <p:nvSpPr>
          <p:cNvPr id="3" name="Content Placeholder 2"/>
          <p:cNvSpPr>
            <a:spLocks noGrp="1"/>
          </p:cNvSpPr>
          <p:nvPr>
            <p:ph idx="1"/>
          </p:nvPr>
        </p:nvSpPr>
        <p:spPr>
          <a:xfrm>
            <a:off x="457200" y="1428736"/>
            <a:ext cx="8229600" cy="4895864"/>
          </a:xfrm>
        </p:spPr>
        <p:txBody>
          <a:bodyPr>
            <a:normAutofit fontScale="70000" lnSpcReduction="20000"/>
          </a:bodyPr>
          <a:lstStyle/>
          <a:p>
            <a:r>
              <a:rPr lang="en-US" dirty="0" smtClean="0">
                <a:latin typeface="Calibri" panose="020F0502020204030204" pitchFamily="34" charset="0"/>
                <a:cs typeface="Calibri" panose="020F0502020204030204" pitchFamily="34" charset="0"/>
              </a:rPr>
              <a:t>We use various functions to test our model on how much time it is taking to train, how accurately it can predict the outcomes on new data. For this we use various functions that are : </a:t>
            </a:r>
          </a:p>
          <a:p>
            <a:r>
              <a:rPr lang="en-US" dirty="0" smtClean="0">
                <a:latin typeface="Calibri" panose="020F0502020204030204" pitchFamily="34" charset="0"/>
                <a:cs typeface="Calibri" panose="020F0502020204030204" pitchFamily="34" charset="0"/>
              </a:rPr>
              <a:t> </a:t>
            </a:r>
          </a:p>
          <a:p>
            <a:r>
              <a:rPr lang="en-US" b="1" dirty="0" err="1" smtClean="0">
                <a:latin typeface="Calibri" panose="020F0502020204030204" pitchFamily="34" charset="0"/>
                <a:cs typeface="Calibri" panose="020F0502020204030204" pitchFamily="34" charset="0"/>
              </a:rPr>
              <a:t>accuracy_score</a:t>
            </a:r>
            <a:r>
              <a:rPr lang="en-US" b="1" dirty="0" smtClean="0">
                <a:latin typeface="Calibri" panose="020F0502020204030204" pitchFamily="34" charset="0"/>
                <a:cs typeface="Calibri" panose="020F0502020204030204" pitchFamily="34" charset="0"/>
              </a:rPr>
              <a:t>( ) - </a:t>
            </a:r>
            <a:r>
              <a:rPr lang="en-US" dirty="0" smtClean="0">
                <a:latin typeface="Calibri" panose="020F0502020204030204" pitchFamily="34" charset="0"/>
                <a:cs typeface="Calibri" panose="020F0502020204030204" pitchFamily="34" charset="0"/>
              </a:rPr>
              <a:t>In </a:t>
            </a:r>
            <a:r>
              <a:rPr lang="en-US" dirty="0" err="1" smtClean="0">
                <a:latin typeface="Calibri" panose="020F0502020204030204" pitchFamily="34" charset="0"/>
                <a:cs typeface="Calibri" panose="020F0502020204030204" pitchFamily="34" charset="0"/>
              </a:rPr>
              <a:t>multilable</a:t>
            </a:r>
            <a:r>
              <a:rPr lang="en-US" dirty="0" smtClean="0">
                <a:latin typeface="Calibri" panose="020F0502020204030204" pitchFamily="34" charset="0"/>
                <a:cs typeface="Calibri" panose="020F0502020204030204" pitchFamily="34" charset="0"/>
              </a:rPr>
              <a:t> classification, this function computes subset.</a:t>
            </a:r>
          </a:p>
          <a:p>
            <a:endParaRPr lang="en-US" dirty="0" smtClean="0">
              <a:latin typeface="Calibri" panose="020F0502020204030204" pitchFamily="34" charset="0"/>
              <a:cs typeface="Calibri" panose="020F0502020204030204" pitchFamily="34" charset="0"/>
            </a:endParaRPr>
          </a:p>
          <a:p>
            <a:r>
              <a:rPr lang="en-US" b="1" dirty="0" err="1" smtClean="0">
                <a:latin typeface="Calibri" panose="020F0502020204030204" pitchFamily="34" charset="0"/>
                <a:cs typeface="Calibri" panose="020F0502020204030204" pitchFamily="34" charset="0"/>
              </a:rPr>
              <a:t>precision_score</a:t>
            </a:r>
            <a:r>
              <a:rPr lang="en-US" b="1" dirty="0" smtClean="0">
                <a:latin typeface="Calibri" panose="020F0502020204030204" pitchFamily="34" charset="0"/>
                <a:cs typeface="Calibri" panose="020F0502020204030204" pitchFamily="34" charset="0"/>
              </a:rPr>
              <a:t>( ) - </a:t>
            </a:r>
            <a:r>
              <a:rPr lang="en-US" dirty="0" smtClean="0">
                <a:latin typeface="Calibri" panose="020F0502020204030204" pitchFamily="34" charset="0"/>
                <a:cs typeface="Calibri" panose="020F0502020204030204" pitchFamily="34" charset="0"/>
              </a:rPr>
              <a:t>Compute the precision. The precision is the ratio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fp</a:t>
            </a:r>
            <a:r>
              <a:rPr lang="en-US" dirty="0" smtClean="0">
                <a:latin typeface="Calibri" panose="020F0502020204030204" pitchFamily="34" charset="0"/>
                <a:cs typeface="Calibri" panose="020F0502020204030204" pitchFamily="34" charset="0"/>
              </a:rPr>
              <a:t>) where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is the number of true positives and </a:t>
            </a:r>
            <a:r>
              <a:rPr lang="en-US" dirty="0" err="1" smtClean="0">
                <a:latin typeface="Calibri" panose="020F0502020204030204" pitchFamily="34" charset="0"/>
                <a:cs typeface="Calibri" panose="020F0502020204030204" pitchFamily="34" charset="0"/>
              </a:rPr>
              <a:t>fp</a:t>
            </a:r>
            <a:r>
              <a:rPr lang="en-US" dirty="0" smtClean="0">
                <a:latin typeface="Calibri" panose="020F0502020204030204" pitchFamily="34" charset="0"/>
                <a:cs typeface="Calibri" panose="020F0502020204030204" pitchFamily="34" charset="0"/>
              </a:rPr>
              <a:t> the number of false positives. </a:t>
            </a:r>
          </a:p>
          <a:p>
            <a:endParaRPr lang="en-US" dirty="0" smtClean="0">
              <a:latin typeface="Calibri" panose="020F0502020204030204" pitchFamily="34" charset="0"/>
              <a:cs typeface="Calibri" panose="020F0502020204030204" pitchFamily="34" charset="0"/>
            </a:endParaRPr>
          </a:p>
          <a:p>
            <a:r>
              <a:rPr lang="en-US" b="1" dirty="0" err="1" smtClean="0">
                <a:latin typeface="Calibri" panose="020F0502020204030204" pitchFamily="34" charset="0"/>
                <a:cs typeface="Calibri" panose="020F0502020204030204" pitchFamily="34" charset="0"/>
              </a:rPr>
              <a:t>recall_score</a:t>
            </a:r>
            <a:r>
              <a:rPr lang="en-US" b="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 Compute the recall. The recall is the ratio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 fn) where </a:t>
            </a:r>
            <a:r>
              <a:rPr lang="en-US" dirty="0" err="1" smtClean="0">
                <a:latin typeface="Calibri" panose="020F0502020204030204" pitchFamily="34" charset="0"/>
                <a:cs typeface="Calibri" panose="020F0502020204030204" pitchFamily="34" charset="0"/>
              </a:rPr>
              <a:t>tp</a:t>
            </a:r>
            <a:r>
              <a:rPr lang="en-US" dirty="0" smtClean="0">
                <a:latin typeface="Calibri" panose="020F0502020204030204" pitchFamily="34" charset="0"/>
                <a:cs typeface="Calibri" panose="020F0502020204030204" pitchFamily="34" charset="0"/>
              </a:rPr>
              <a:t> is the number of true positives and fn the number of false negatives. Smaller the recall better is our model.</a:t>
            </a:r>
          </a:p>
          <a:p>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f1_score( ) - </a:t>
            </a:r>
            <a:r>
              <a:rPr lang="en-US" dirty="0" smtClean="0">
                <a:latin typeface="Calibri" panose="020F0502020204030204" pitchFamily="34" charset="0"/>
                <a:cs typeface="Calibri" panose="020F0502020204030204" pitchFamily="34" charset="0"/>
              </a:rPr>
              <a:t>Compute the F1 score, also known as balanced F-score or F-measure. The F1 score can be interpreted as a weighted average of the precision and recall, where an F1 score reaches its best value at 1 and worst score at 0. The relative contribution of precision and recall to the F1 score are equal. The formula for the F1 score is: F1 = 2 * (precision * recall) / (precision + recall)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700" dirty="0" smtClean="0">
                <a:solidFill>
                  <a:schemeClr val="tx1">
                    <a:lumMod val="95000"/>
                    <a:lumOff val="5000"/>
                  </a:schemeClr>
                </a:solidFill>
              </a:rPr>
              <a:t>Logistic Regression</a:t>
            </a:r>
            <a:endParaRPr lang="en-US" sz="3700"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pPr>
              <a:lnSpc>
                <a:spcPct val="150000"/>
              </a:lnSpc>
            </a:pPr>
            <a:r>
              <a:rPr lang="en-US" sz="1800" dirty="0" smtClean="0"/>
              <a:t>Logistic regression is a supervised learning classification algorithm used to predict the probability of a target variable. The nature of target or dependent variable is dichotomous, which means there would be only two possible classes.</a:t>
            </a:r>
          </a:p>
          <a:p>
            <a:pPr>
              <a:lnSpc>
                <a:spcPct val="150000"/>
              </a:lnSpc>
            </a:pPr>
            <a:r>
              <a:rPr lang="en-US" sz="1800" dirty="0" smtClean="0"/>
              <a:t>In simple words, the dependent variable is binary in nature having data coded as either 1 (stands for success/yes) or 0 (stands for failure/no).</a:t>
            </a:r>
          </a:p>
          <a:p>
            <a:pPr>
              <a:lnSpc>
                <a:spcPct val="150000"/>
              </a:lnSpc>
            </a:pPr>
            <a:r>
              <a:rPr lang="en-US" sz="1800" dirty="0" smtClean="0"/>
              <a:t>It is one of the simplest ML algorithms that can be used for various classification problems such as spam detection, Diabetes prediction, cancer detection etc.</a:t>
            </a:r>
            <a:endParaRPr lang="en-US" sz="1800" dirty="0"/>
          </a:p>
        </p:txBody>
      </p:sp>
      <p:pic>
        <p:nvPicPr>
          <p:cNvPr id="4" name="Picture 3"/>
          <p:cNvPicPr/>
          <p:nvPr/>
        </p:nvPicPr>
        <p:blipFill>
          <a:blip r:embed="rId2"/>
          <a:srcRect/>
          <a:stretch>
            <a:fillRect/>
          </a:stretch>
        </p:blipFill>
        <p:spPr bwMode="auto">
          <a:xfrm>
            <a:off x="2000232" y="5500702"/>
            <a:ext cx="5398770" cy="71691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100" b="1" dirty="0" smtClean="0">
                <a:solidFill>
                  <a:schemeClr val="tx1">
                    <a:lumMod val="95000"/>
                    <a:lumOff val="5000"/>
                  </a:schemeClr>
                </a:solidFill>
                <a:latin typeface="Candara Light" panose="020E0502030303020204" pitchFamily="34" charset="0"/>
              </a:rPr>
              <a:t>SVM – Support Vector Machine</a:t>
            </a:r>
            <a:r>
              <a:rPr lang="en-US" sz="5400" dirty="0" smtClean="0">
                <a:latin typeface="Candara Light" panose="020E0502030303020204" pitchFamily="34" charset="0"/>
              </a:rPr>
              <a:t/>
            </a:r>
            <a:br>
              <a:rPr lang="en-US" sz="5400" dirty="0" smtClean="0">
                <a:latin typeface="Candara Light" panose="020E0502030303020204" pitchFamily="34" charset="0"/>
              </a:rPr>
            </a:br>
            <a:endParaRPr lang="en-US" dirty="0"/>
          </a:p>
        </p:txBody>
      </p:sp>
      <p:sp>
        <p:nvSpPr>
          <p:cNvPr id="3" name="Content Placeholder 2"/>
          <p:cNvSpPr>
            <a:spLocks noGrp="1"/>
          </p:cNvSpPr>
          <p:nvPr>
            <p:ph idx="1"/>
          </p:nvPr>
        </p:nvSpPr>
        <p:spPr/>
        <p:txBody>
          <a:bodyPr>
            <a:normAutofit/>
          </a:bodyPr>
          <a:lstStyle/>
          <a:p>
            <a:r>
              <a:rPr lang="en-US" sz="1800" dirty="0" smtClean="0"/>
              <a:t>“Support Vector Machine” (SVM) is a supervised </a:t>
            </a:r>
            <a:r>
              <a:rPr lang="en-US" sz="1800" u="sng" dirty="0" smtClean="0"/>
              <a:t>machine learning algorithm </a:t>
            </a:r>
            <a:r>
              <a:rPr lang="en-US" sz="1800" dirty="0" smtClean="0"/>
              <a:t>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a:t>
            </a:r>
          </a:p>
          <a:p>
            <a:r>
              <a:rPr lang="en-IN" sz="1800" dirty="0" smtClean="0"/>
              <a:t>It is of 2 types: </a:t>
            </a:r>
          </a:p>
          <a:p>
            <a:pPr>
              <a:buNone/>
            </a:pPr>
            <a:r>
              <a:rPr lang="en-IN" sz="1800" dirty="0" smtClean="0"/>
              <a:t>   1: SVM linear</a:t>
            </a:r>
          </a:p>
          <a:p>
            <a:pPr>
              <a:buNone/>
            </a:pPr>
            <a:r>
              <a:rPr lang="en-IN" sz="1800" dirty="0" smtClean="0"/>
              <a:t>   2: SVM </a:t>
            </a:r>
            <a:r>
              <a:rPr lang="en-IN" sz="1800" dirty="0" err="1" smtClean="0"/>
              <a:t>Rbf</a:t>
            </a:r>
            <a:endParaRPr lang="en-IN" sz="1800" dirty="0" smtClean="0"/>
          </a:p>
          <a:p>
            <a:endParaRPr lang="en-US" sz="1800" dirty="0"/>
          </a:p>
        </p:txBody>
      </p:sp>
      <p:pic>
        <p:nvPicPr>
          <p:cNvPr id="4" name="Picture 3"/>
          <p:cNvPicPr/>
          <p:nvPr/>
        </p:nvPicPr>
        <p:blipFill>
          <a:blip r:embed="rId2"/>
          <a:srcRect/>
          <a:stretch>
            <a:fillRect/>
          </a:stretch>
        </p:blipFill>
        <p:spPr bwMode="auto">
          <a:xfrm>
            <a:off x="500034" y="5357826"/>
            <a:ext cx="4071966" cy="100013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786314" y="5357826"/>
            <a:ext cx="4042087" cy="10388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3200" b="1" dirty="0" smtClean="0">
                <a:solidFill>
                  <a:schemeClr val="tx1">
                    <a:lumMod val="95000"/>
                    <a:lumOff val="5000"/>
                  </a:schemeClr>
                </a:solidFill>
                <a:latin typeface="Candara Light" panose="020E0502030303020204" pitchFamily="34" charset="0"/>
              </a:rPr>
              <a:t>Model and Optimization of model</a:t>
            </a:r>
            <a:endParaRPr lang="en-US" sz="3200" b="1" dirty="0">
              <a:solidFill>
                <a:schemeClr val="tx1">
                  <a:lumMod val="95000"/>
                  <a:lumOff val="5000"/>
                </a:schemeClr>
              </a:solidFill>
            </a:endParaRPr>
          </a:p>
        </p:txBody>
      </p:sp>
      <p:sp>
        <p:nvSpPr>
          <p:cNvPr id="5" name="Content Placeholder 4"/>
          <p:cNvSpPr>
            <a:spLocks noGrp="1"/>
          </p:cNvSpPr>
          <p:nvPr>
            <p:ph idx="1"/>
          </p:nvPr>
        </p:nvSpPr>
        <p:spPr>
          <a:xfrm>
            <a:off x="457200" y="1935480"/>
            <a:ext cx="8229600" cy="4636792"/>
          </a:xfrm>
        </p:spPr>
        <p:txBody>
          <a:bodyPr>
            <a:normAutofit/>
          </a:bodyPr>
          <a:lstStyle/>
          <a:p>
            <a:r>
              <a:rPr lang="en-IN" sz="2200" dirty="0" smtClean="0">
                <a:latin typeface="Calibri" panose="020F0502020204030204" pitchFamily="34" charset="0"/>
                <a:cs typeface="Calibri" panose="020F0502020204030204" pitchFamily="34" charset="0"/>
              </a:rPr>
              <a:t>Machine Learning works on the basis of some models. Models can either predict a value or classify an entity.</a:t>
            </a:r>
          </a:p>
          <a:p>
            <a:endParaRPr lang="en-IN" sz="2200" dirty="0" smtClean="0">
              <a:latin typeface="Calibri" panose="020F0502020204030204" pitchFamily="34" charset="0"/>
              <a:cs typeface="Calibri" panose="020F0502020204030204" pitchFamily="34" charset="0"/>
            </a:endParaRPr>
          </a:p>
          <a:p>
            <a:r>
              <a:rPr lang="en-IN" sz="2200" dirty="0" smtClean="0">
                <a:latin typeface="Calibri" panose="020F0502020204030204" pitchFamily="34" charset="0"/>
                <a:cs typeface="Calibri" panose="020F0502020204030204" pitchFamily="34" charset="0"/>
              </a:rPr>
              <a:t>Namely, we will be using: Logistic Regression, SVM, decision tree, random forest</a:t>
            </a:r>
          </a:p>
          <a:p>
            <a:r>
              <a:rPr lang="en-IN" sz="2200" dirty="0" smtClean="0">
                <a:latin typeface="Calibri" panose="020F0502020204030204" pitchFamily="34" charset="0"/>
                <a:cs typeface="Calibri" panose="020F0502020204030204" pitchFamily="34" charset="0"/>
              </a:rPr>
              <a:t> </a:t>
            </a:r>
          </a:p>
          <a:p>
            <a:r>
              <a:rPr lang="en-IN" sz="2200" b="1" dirty="0" smtClean="0">
                <a:latin typeface="Calibri" panose="020F0502020204030204" pitchFamily="34" charset="0"/>
                <a:cs typeface="Calibri" panose="020F0502020204030204" pitchFamily="34" charset="0"/>
              </a:rPr>
              <a:t>OPTIMIZATION</a:t>
            </a:r>
            <a:r>
              <a:rPr lang="en-IN" sz="2200" dirty="0" smtClean="0">
                <a:latin typeface="Calibri" panose="020F0502020204030204" pitchFamily="34" charset="0"/>
                <a:cs typeface="Calibri" panose="020F0502020204030204" pitchFamily="34" charset="0"/>
              </a:rPr>
              <a:t>: it is for enhancing of accuracy of a model.</a:t>
            </a:r>
          </a:p>
          <a:p>
            <a:pPr>
              <a:buFont typeface="Courier New" panose="02070309020205020404" pitchFamily="49" charset="0"/>
              <a:buChar char="o"/>
            </a:pPr>
            <a:r>
              <a:rPr lang="en-IN" sz="2200" dirty="0" smtClean="0">
                <a:latin typeface="Calibri" panose="020F0502020204030204" pitchFamily="34" charset="0"/>
                <a:cs typeface="Calibri" panose="020F0502020204030204" pitchFamily="34" charset="0"/>
              </a:rPr>
              <a:t> Grid search</a:t>
            </a:r>
          </a:p>
          <a:p>
            <a:pPr>
              <a:buFont typeface="Courier New" panose="02070309020205020404" pitchFamily="49" charset="0"/>
              <a:buChar char="o"/>
            </a:pPr>
            <a:r>
              <a:rPr lang="en-IN" sz="2200" dirty="0" smtClean="0">
                <a:latin typeface="Calibri" panose="020F0502020204030204" pitchFamily="34" charset="0"/>
                <a:cs typeface="Calibri" panose="020F0502020204030204" pitchFamily="34" charset="0"/>
              </a:rPr>
              <a:t>K-fold validation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algn="ctr"/>
            <a:r>
              <a:rPr lang="en-IN" sz="3700" dirty="0" smtClean="0">
                <a:solidFill>
                  <a:schemeClr val="tx1">
                    <a:lumMod val="95000"/>
                    <a:lumOff val="5000"/>
                  </a:schemeClr>
                </a:solidFill>
              </a:rPr>
              <a:t>Decision tree</a:t>
            </a:r>
            <a:endParaRPr lang="en-US" sz="3700" dirty="0">
              <a:solidFill>
                <a:schemeClr val="tx1">
                  <a:lumMod val="95000"/>
                  <a:lumOff val="5000"/>
                </a:schemeClr>
              </a:solidFill>
            </a:endParaRPr>
          </a:p>
        </p:txBody>
      </p:sp>
      <p:sp>
        <p:nvSpPr>
          <p:cNvPr id="3" name="Content Placeholder 2"/>
          <p:cNvSpPr>
            <a:spLocks noGrp="1"/>
          </p:cNvSpPr>
          <p:nvPr>
            <p:ph idx="1"/>
          </p:nvPr>
        </p:nvSpPr>
        <p:spPr>
          <a:xfrm>
            <a:off x="428596" y="1643050"/>
            <a:ext cx="8229600" cy="4824426"/>
          </a:xfrm>
        </p:spPr>
        <p:txBody>
          <a:bodyPr/>
          <a:lstStyle/>
          <a:p>
            <a:pPr fontAlgn="base"/>
            <a:r>
              <a:rPr lang="en-US" sz="1800" dirty="0" smtClean="0"/>
              <a:t>Decision tree algorithm falls under the category of supervised learning. They can be used to solve both regression and classification problems.</a:t>
            </a:r>
          </a:p>
          <a:p>
            <a:pPr fontAlgn="base"/>
            <a:r>
              <a:rPr lang="en-US" sz="1800" dirty="0" smtClean="0"/>
              <a:t>Decision tree uses the tree representation to solve the problem in which each leaf node corresponds to a class label and attributes are represented on the internal node of the tree.</a:t>
            </a:r>
          </a:p>
          <a:p>
            <a:pPr fontAlgn="base"/>
            <a:r>
              <a:rPr lang="en-US" sz="1800" dirty="0" smtClean="0"/>
              <a:t>We can represent any </a:t>
            </a:r>
            <a:r>
              <a:rPr lang="en-US" sz="1800" dirty="0" err="1" smtClean="0"/>
              <a:t>boolean</a:t>
            </a:r>
            <a:r>
              <a:rPr lang="en-US" sz="1800" dirty="0" smtClean="0"/>
              <a:t> function on discrete attributes using the decision tree</a:t>
            </a:r>
            <a:r>
              <a:rPr lang="en-US" dirty="0" smtClean="0"/>
              <a:t>.</a:t>
            </a:r>
          </a:p>
          <a:p>
            <a:endParaRPr lang="en-US" dirty="0"/>
          </a:p>
        </p:txBody>
      </p:sp>
      <p:pic>
        <p:nvPicPr>
          <p:cNvPr id="4" name="Picture 3"/>
          <p:cNvPicPr/>
          <p:nvPr/>
        </p:nvPicPr>
        <p:blipFill>
          <a:blip r:embed="rId2"/>
          <a:srcRect/>
          <a:stretch>
            <a:fillRect/>
          </a:stretch>
        </p:blipFill>
        <p:spPr bwMode="auto">
          <a:xfrm>
            <a:off x="2000232" y="4214818"/>
            <a:ext cx="4799302" cy="35719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000232" y="4572008"/>
            <a:ext cx="4801032" cy="34598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pPr algn="ctr"/>
            <a:r>
              <a:rPr lang="en-IN" sz="3700" dirty="0" smtClean="0">
                <a:solidFill>
                  <a:schemeClr val="tx1">
                    <a:lumMod val="95000"/>
                    <a:lumOff val="5000"/>
                  </a:schemeClr>
                </a:solidFill>
              </a:rPr>
              <a:t>Random Forest</a:t>
            </a:r>
            <a:endParaRPr lang="en-US" sz="3700" dirty="0">
              <a:solidFill>
                <a:schemeClr val="tx1">
                  <a:lumMod val="95000"/>
                  <a:lumOff val="5000"/>
                </a:schemeClr>
              </a:solidFill>
            </a:endParaRPr>
          </a:p>
        </p:txBody>
      </p:sp>
      <p:sp>
        <p:nvSpPr>
          <p:cNvPr id="3" name="Content Placeholder 2"/>
          <p:cNvSpPr>
            <a:spLocks noGrp="1"/>
          </p:cNvSpPr>
          <p:nvPr>
            <p:ph idx="1"/>
          </p:nvPr>
        </p:nvSpPr>
        <p:spPr>
          <a:xfrm>
            <a:off x="457200" y="1571612"/>
            <a:ext cx="8229600" cy="4752988"/>
          </a:xfrm>
        </p:spPr>
        <p:txBody>
          <a:bodyPr>
            <a:normAutofit/>
          </a:bodyPr>
          <a:lstStyle/>
          <a:p>
            <a:r>
              <a:rPr lang="en-US" sz="1800" dirty="0" smtClean="0"/>
              <a:t>Random Forest is a popular machine learning algorithm that belongs to the supervised learning technique. It can be used for both Classification and Regression problems in ML.</a:t>
            </a:r>
          </a:p>
          <a:p>
            <a:r>
              <a:rPr lang="en-US" sz="1800" dirty="0" smtClean="0"/>
              <a:t>It is based on the concept of </a:t>
            </a:r>
            <a:r>
              <a:rPr lang="en-US" sz="1800" b="1" dirty="0" smtClean="0"/>
              <a:t>ensemble learning,</a:t>
            </a:r>
            <a:r>
              <a:rPr lang="en-US" sz="1800" dirty="0" smtClean="0"/>
              <a:t> which is a process of combining multiple classifiers to solve a complex problem and to improve the performance of the model</a:t>
            </a:r>
            <a:r>
              <a:rPr lang="en-US" sz="1800" i="1" dirty="0" smtClean="0"/>
              <a:t>.</a:t>
            </a:r>
          </a:p>
          <a:p>
            <a:r>
              <a:rPr lang="en-US" sz="1800" dirty="0" smtClean="0"/>
              <a:t>As the name suggests Random Forest is a classifier that contains a number of decision trees on various subsets of the given dataset and takes the average to improve the predictive accuracy of that dataset</a:t>
            </a:r>
            <a:r>
              <a:rPr lang="en-US" sz="1800" b="1" i="1" dirty="0" smtClean="0"/>
              <a:t>."</a:t>
            </a:r>
            <a:endParaRPr lang="en-US" sz="1800" dirty="0"/>
          </a:p>
        </p:txBody>
      </p:sp>
      <p:pic>
        <p:nvPicPr>
          <p:cNvPr id="4" name="Picture 3"/>
          <p:cNvPicPr/>
          <p:nvPr/>
        </p:nvPicPr>
        <p:blipFill>
          <a:blip r:embed="rId2"/>
          <a:srcRect/>
          <a:stretch>
            <a:fillRect/>
          </a:stretch>
        </p:blipFill>
        <p:spPr bwMode="auto">
          <a:xfrm>
            <a:off x="2071670" y="4572008"/>
            <a:ext cx="4850130" cy="133159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500306"/>
            <a:ext cx="8229600" cy="1143000"/>
          </a:xfrm>
        </p:spPr>
        <p:txBody>
          <a:bodyPr>
            <a:normAutofit/>
          </a:bodyPr>
          <a:lstStyle/>
          <a:p>
            <a:pPr algn="ctr"/>
            <a:r>
              <a:rPr lang="en-IN" sz="5400" dirty="0" smtClean="0">
                <a:solidFill>
                  <a:schemeClr val="tx1">
                    <a:lumMod val="95000"/>
                    <a:lumOff val="5000"/>
                  </a:schemeClr>
                </a:solidFill>
                <a:latin typeface="Algerian" pitchFamily="82" charset="0"/>
              </a:rPr>
              <a:t>Model Optimization</a:t>
            </a:r>
            <a:endParaRPr lang="en-US" sz="5400" dirty="0">
              <a:solidFill>
                <a:schemeClr val="tx1">
                  <a:lumMod val="95000"/>
                  <a:lumOff val="5000"/>
                </a:schemeClr>
              </a:solidFill>
              <a:latin typeface="Algerian" pitchFamily="8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pPr algn="ctr"/>
            <a:r>
              <a:rPr lang="en-IN" altLang="en-US" sz="3700" b="1" dirty="0" smtClean="0">
                <a:solidFill>
                  <a:schemeClr val="tx1">
                    <a:lumMod val="95000"/>
                    <a:lumOff val="5000"/>
                  </a:schemeClr>
                </a:solidFill>
                <a:latin typeface="Candara Light" panose="020E0502030303020204" pitchFamily="34" charset="0"/>
                <a:cs typeface="Times New Roman" panose="02020603050405020304" charset="0"/>
              </a:rPr>
              <a:t>Optimization of the Model</a:t>
            </a:r>
            <a:endParaRPr lang="en-US" sz="3700" b="1"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endParaRPr lang="en-IN" dirty="0" smtClean="0"/>
          </a:p>
          <a:p>
            <a:endParaRPr lang="en-IN" dirty="0" smtClean="0"/>
          </a:p>
          <a:p>
            <a:endParaRPr lang="en-IN" dirty="0" smtClean="0"/>
          </a:p>
          <a:p>
            <a:pPr marL="0" indent="0">
              <a:buNone/>
            </a:pPr>
            <a:endParaRPr lang="en-IN" altLang="en-US" sz="1900" dirty="0" smtClean="0">
              <a:latin typeface="Calibri" panose="020F0502020204030204" pitchFamily="34" charset="0"/>
              <a:cs typeface="Calibri" panose="020F0502020204030204" pitchFamily="34" charset="0"/>
            </a:endParaRPr>
          </a:p>
          <a:p>
            <a:pPr marL="0" indent="0">
              <a:buNone/>
            </a:pPr>
            <a:r>
              <a:rPr lang="en-IN" altLang="en-US" sz="1900" dirty="0" smtClean="0">
                <a:latin typeface="Calibri" panose="020F0502020204030204" pitchFamily="34" charset="0"/>
                <a:cs typeface="Calibri" panose="020F0502020204030204" pitchFamily="34" charset="0"/>
              </a:rPr>
              <a:t>We have found the best model to be Random Forest, with an accuracy of approximately </a:t>
            </a:r>
            <a:r>
              <a:rPr lang="en-IN" altLang="en-US" sz="1900" dirty="0" smtClean="0">
                <a:latin typeface="Calibri" panose="020F0502020204030204" pitchFamily="34" charset="0"/>
                <a:cs typeface="Calibri" panose="020F0502020204030204" pitchFamily="34" charset="0"/>
              </a:rPr>
              <a:t>62.59</a:t>
            </a:r>
            <a:r>
              <a:rPr lang="en-IN" altLang="en-US" sz="1900" dirty="0" smtClean="0">
                <a:latin typeface="Calibri" panose="020F0502020204030204" pitchFamily="34" charset="0"/>
                <a:cs typeface="Calibri" panose="020F0502020204030204" pitchFamily="34" charset="0"/>
              </a:rPr>
              <a:t>%</a:t>
            </a:r>
            <a:endParaRPr lang="en-IN" altLang="en-US" sz="1900" dirty="0" smtClean="0">
              <a:latin typeface="Calibri" panose="020F0502020204030204" pitchFamily="34" charset="0"/>
              <a:cs typeface="Calibri" panose="020F0502020204030204" pitchFamily="34" charset="0"/>
            </a:endParaRPr>
          </a:p>
          <a:p>
            <a:pPr marL="0" indent="0">
              <a:buNone/>
            </a:pPr>
            <a:r>
              <a:rPr lang="en-IN" altLang="en-US" sz="1900" dirty="0" smtClean="0">
                <a:latin typeface="Calibri" panose="020F0502020204030204" pitchFamily="34" charset="0"/>
                <a:cs typeface="Calibri" panose="020F0502020204030204" pitchFamily="34" charset="0"/>
              </a:rPr>
              <a:t>We have found that the model can be further optimized to give an improved accuracy so we have relied on the following methods:</a:t>
            </a:r>
          </a:p>
          <a:p>
            <a:r>
              <a:rPr lang="en-IN" altLang="en-US" sz="1900" dirty="0" smtClean="0">
                <a:latin typeface="Calibri" panose="020F0502020204030204" pitchFamily="34" charset="0"/>
                <a:cs typeface="Calibri" panose="020F0502020204030204" pitchFamily="34" charset="0"/>
              </a:rPr>
              <a:t>K-Fold Cross Validation</a:t>
            </a:r>
          </a:p>
          <a:p>
            <a:r>
              <a:rPr lang="en-IN" altLang="en-US" sz="1900" dirty="0" smtClean="0">
                <a:latin typeface="Calibri" panose="020F0502020204030204" pitchFamily="34" charset="0"/>
                <a:cs typeface="Calibri" panose="020F0502020204030204" pitchFamily="34" charset="0"/>
              </a:rPr>
              <a:t>Grid Search Cross Validation</a:t>
            </a:r>
          </a:p>
          <a:p>
            <a:endParaRPr lang="en-IN" dirty="0" smtClean="0"/>
          </a:p>
        </p:txBody>
      </p:sp>
      <p:pic>
        <p:nvPicPr>
          <p:cNvPr id="7171" name="Picture 3"/>
          <p:cNvPicPr>
            <a:picLocks noChangeAspect="1" noChangeArrowheads="1"/>
          </p:cNvPicPr>
          <p:nvPr/>
        </p:nvPicPr>
        <p:blipFill>
          <a:blip r:embed="rId2"/>
          <a:srcRect/>
          <a:stretch>
            <a:fillRect/>
          </a:stretch>
        </p:blipFill>
        <p:spPr bwMode="auto">
          <a:xfrm>
            <a:off x="857224" y="2000240"/>
            <a:ext cx="7572428" cy="135732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pPr algn="ctr"/>
            <a:r>
              <a:rPr lang="en-IN" altLang="en-US" sz="3800" b="1" dirty="0" smtClean="0">
                <a:solidFill>
                  <a:schemeClr val="tx1">
                    <a:lumMod val="95000"/>
                    <a:lumOff val="5000"/>
                  </a:schemeClr>
                </a:solidFill>
                <a:latin typeface="Candara Light" panose="020E0502030303020204" pitchFamily="34" charset="0"/>
                <a:cs typeface="Times New Roman" panose="02020603050405020304" charset="0"/>
              </a:rPr>
              <a:t>K-Fold Cross Validation</a:t>
            </a:r>
            <a:endParaRPr lang="en-US" sz="3800" b="1" dirty="0">
              <a:solidFill>
                <a:schemeClr val="tx1">
                  <a:lumMod val="95000"/>
                  <a:lumOff val="5000"/>
                </a:schemeClr>
              </a:solidFill>
            </a:endParaRPr>
          </a:p>
        </p:txBody>
      </p:sp>
      <p:sp>
        <p:nvSpPr>
          <p:cNvPr id="3" name="Content Placeholder 2"/>
          <p:cNvSpPr>
            <a:spLocks noGrp="1"/>
          </p:cNvSpPr>
          <p:nvPr>
            <p:ph idx="1"/>
          </p:nvPr>
        </p:nvSpPr>
        <p:spPr>
          <a:xfrm>
            <a:off x="457200" y="1643050"/>
            <a:ext cx="8229600" cy="4681550"/>
          </a:xfrm>
        </p:spPr>
        <p:txBody>
          <a:bodyPr/>
          <a:lstStyle/>
          <a:p>
            <a:pPr>
              <a:lnSpc>
                <a:spcPct val="150000"/>
              </a:lnSpc>
            </a:pPr>
            <a:r>
              <a:rPr lang="en-IN" altLang="en-US" sz="1900" dirty="0" smtClean="0">
                <a:latin typeface="Calibri" panose="020F0502020204030204" pitchFamily="34" charset="0"/>
                <a:cs typeface="Calibri" panose="020F0502020204030204" pitchFamily="34" charset="0"/>
              </a:rPr>
              <a:t>K-Fold Cross Validation is a method of enhancing accuracy of a machine learning model.</a:t>
            </a:r>
          </a:p>
          <a:p>
            <a:pPr>
              <a:lnSpc>
                <a:spcPct val="150000"/>
              </a:lnSpc>
            </a:pPr>
            <a:r>
              <a:rPr lang="en-IN" altLang="en-US" sz="1900" dirty="0" smtClean="0">
                <a:latin typeface="Calibri" panose="020F0502020204030204" pitchFamily="34" charset="0"/>
                <a:cs typeface="Calibri" panose="020F0502020204030204" pitchFamily="34" charset="0"/>
              </a:rPr>
              <a:t>It involves the dividing of a given data set into K number of groups called “folds”.</a:t>
            </a:r>
          </a:p>
          <a:p>
            <a:pPr>
              <a:lnSpc>
                <a:spcPct val="150000"/>
              </a:lnSpc>
            </a:pPr>
            <a:r>
              <a:rPr lang="en-IN" altLang="en-US" sz="1900" dirty="0" smtClean="0">
                <a:latin typeface="Calibri" panose="020F0502020204030204" pitchFamily="34" charset="0"/>
                <a:cs typeface="Calibri" panose="020F0502020204030204" pitchFamily="34" charset="0"/>
                <a:sym typeface="+mn-ea"/>
              </a:rPr>
              <a:t>K iterations are performed, where each fold starting from 1 is selected as the testing set while the remaining are used to train the model.</a:t>
            </a:r>
            <a:endParaRPr lang="en-IN" altLang="en-US" sz="1900" dirty="0" smtClean="0">
              <a:latin typeface="Calibri" panose="020F0502020204030204" pitchFamily="34" charset="0"/>
              <a:cs typeface="Calibri" panose="020F0502020204030204" pitchFamily="34" charset="0"/>
            </a:endParaRPr>
          </a:p>
          <a:p>
            <a:pPr fontAlgn="t">
              <a:lnSpc>
                <a:spcPct val="150000"/>
              </a:lnSpc>
            </a:pPr>
            <a:r>
              <a:rPr lang="en-IN" altLang="en-US" sz="1900" dirty="0" smtClean="0">
                <a:latin typeface="Calibri" panose="020F0502020204030204" pitchFamily="34" charset="0"/>
                <a:cs typeface="Calibri" panose="020F0502020204030204" pitchFamily="34" charset="0"/>
                <a:sym typeface="+mn-ea"/>
              </a:rPr>
              <a:t>This occurs until the </a:t>
            </a:r>
            <a:r>
              <a:rPr lang="en-IN" altLang="en-US" sz="1900" dirty="0" err="1" smtClean="0">
                <a:latin typeface="Calibri" panose="020F0502020204030204" pitchFamily="34" charset="0"/>
                <a:cs typeface="Calibri" panose="020F0502020204030204" pitchFamily="34" charset="0"/>
                <a:sym typeface="+mn-ea"/>
              </a:rPr>
              <a:t>Kth</a:t>
            </a:r>
            <a:r>
              <a:rPr lang="en-IN" altLang="en-US" sz="1900" dirty="0" smtClean="0">
                <a:latin typeface="Calibri" panose="020F0502020204030204" pitchFamily="34" charset="0"/>
                <a:cs typeface="Calibri" panose="020F0502020204030204" pitchFamily="34" charset="0"/>
                <a:sym typeface="+mn-ea"/>
              </a:rPr>
              <a:t> Fold </a:t>
            </a:r>
            <a:r>
              <a:rPr lang="en-IN" altLang="en-US" sz="1900" dirty="0" smtClean="0">
                <a:latin typeface="Calibri" panose="020F0502020204030204" pitchFamily="34" charset="0"/>
                <a:cs typeface="Calibri" panose="020F0502020204030204" pitchFamily="34" charset="0"/>
                <a:sym typeface="+mn-ea"/>
              </a:rPr>
              <a:t>is reached.</a:t>
            </a:r>
          </a:p>
          <a:p>
            <a:pPr fontAlgn="t">
              <a:lnSpc>
                <a:spcPct val="150000"/>
              </a:lnSpc>
            </a:pPr>
            <a:r>
              <a:rPr lang="en-IN" altLang="en-US" sz="1900" dirty="0" smtClean="0">
                <a:latin typeface="Calibri" panose="020F0502020204030204" pitchFamily="34" charset="0"/>
                <a:cs typeface="Calibri" panose="020F0502020204030204" pitchFamily="34" charset="0"/>
              </a:rPr>
              <a:t>We have used a 10 fold K-Fold Cross </a:t>
            </a:r>
            <a:r>
              <a:rPr lang="en-IN" altLang="en-US" sz="1900" dirty="0" err="1" smtClean="0">
                <a:latin typeface="Calibri" panose="020F0502020204030204" pitchFamily="34" charset="0"/>
                <a:cs typeface="Calibri" panose="020F0502020204030204" pitchFamily="34" charset="0"/>
              </a:rPr>
              <a:t>Validator</a:t>
            </a:r>
            <a:r>
              <a:rPr lang="en-IN" altLang="en-US" sz="1900" dirty="0" smtClean="0">
                <a:latin typeface="Calibri" panose="020F0502020204030204" pitchFamily="34" charset="0"/>
                <a:cs typeface="Calibri" panose="020F0502020204030204" pitchFamily="34" charset="0"/>
              </a:rPr>
              <a:t> for our Random Forest classifying model.</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IN" altLang="en-US" sz="3800" b="1" dirty="0" smtClean="0">
                <a:solidFill>
                  <a:schemeClr val="tx1">
                    <a:lumMod val="95000"/>
                    <a:lumOff val="5000"/>
                  </a:schemeClr>
                </a:solidFill>
                <a:latin typeface="Candara Light" panose="020E0502030303020204" pitchFamily="34" charset="0"/>
                <a:cs typeface="Times New Roman" panose="02020603050405020304" charset="0"/>
              </a:rPr>
              <a:t>Grid Search Cross Validation</a:t>
            </a:r>
            <a:endParaRPr lang="en-US" sz="3800" b="1" dirty="0">
              <a:solidFill>
                <a:schemeClr val="tx1">
                  <a:lumMod val="95000"/>
                  <a:lumOff val="5000"/>
                </a:schemeClr>
              </a:solidFill>
            </a:endParaRPr>
          </a:p>
        </p:txBody>
      </p:sp>
      <p:sp>
        <p:nvSpPr>
          <p:cNvPr id="3" name="Content Placeholder 2"/>
          <p:cNvSpPr>
            <a:spLocks noGrp="1"/>
          </p:cNvSpPr>
          <p:nvPr>
            <p:ph idx="1"/>
          </p:nvPr>
        </p:nvSpPr>
        <p:spPr>
          <a:xfrm>
            <a:off x="214282" y="1643050"/>
            <a:ext cx="8786874" cy="4929222"/>
          </a:xfrm>
        </p:spPr>
        <p:txBody>
          <a:bodyPr/>
          <a:lstStyle/>
          <a:p>
            <a:r>
              <a:rPr lang="en-IN" altLang="en-US" sz="1900" dirty="0" err="1" smtClean="0">
                <a:latin typeface="Calibri" panose="020F0502020204030204" pitchFamily="34" charset="0"/>
                <a:cs typeface="Calibri" panose="020F0502020204030204" pitchFamily="34" charset="0"/>
              </a:rPr>
              <a:t>Hyperparameters</a:t>
            </a:r>
            <a:r>
              <a:rPr lang="en-IN" altLang="en-US" sz="1900" dirty="0" smtClean="0">
                <a:latin typeface="Calibri" panose="020F0502020204030204" pitchFamily="34" charset="0"/>
                <a:cs typeface="Calibri" panose="020F0502020204030204" pitchFamily="34" charset="0"/>
              </a:rPr>
              <a:t> are those parameters that we pass to the Machine Learning Model. Such as, the kernel used for SVM.</a:t>
            </a:r>
          </a:p>
          <a:p>
            <a:r>
              <a:rPr lang="en-IN" altLang="en-US" sz="1900" dirty="0" smtClean="0">
                <a:latin typeface="Calibri" panose="020F0502020204030204" pitchFamily="34" charset="0"/>
                <a:cs typeface="Calibri" panose="020F0502020204030204" pitchFamily="34" charset="0"/>
              </a:rPr>
              <a:t>Grid </a:t>
            </a:r>
            <a:r>
              <a:rPr lang="en-IN" altLang="en-US" sz="1900" dirty="0" smtClean="0">
                <a:latin typeface="Calibri" panose="020F0502020204030204" pitchFamily="34" charset="0"/>
                <a:cs typeface="Calibri" panose="020F0502020204030204" pitchFamily="34" charset="0"/>
              </a:rPr>
              <a:t>Search algorithm runs an exhaustive search through the data set to determine the best </a:t>
            </a:r>
            <a:r>
              <a:rPr lang="en-IN" altLang="en-US" sz="1900" dirty="0" err="1" smtClean="0">
                <a:latin typeface="Calibri" panose="020F0502020204030204" pitchFamily="34" charset="0"/>
                <a:cs typeface="Calibri" panose="020F0502020204030204" pitchFamily="34" charset="0"/>
              </a:rPr>
              <a:t>hyperparameters</a:t>
            </a:r>
            <a:r>
              <a:rPr lang="en-IN" altLang="en-US" sz="1900" dirty="0" smtClean="0">
                <a:latin typeface="Calibri" panose="020F0502020204030204" pitchFamily="34" charset="0"/>
                <a:cs typeface="Calibri" panose="020F0502020204030204" pitchFamily="34" charset="0"/>
              </a:rPr>
              <a:t>.</a:t>
            </a:r>
          </a:p>
          <a:p>
            <a:r>
              <a:rPr lang="en-IN" altLang="en-US" sz="1900" dirty="0" smtClean="0">
                <a:latin typeface="Calibri" panose="020F0502020204030204" pitchFamily="34" charset="0"/>
                <a:cs typeface="Calibri" panose="020F0502020204030204" pitchFamily="34" charset="0"/>
              </a:rPr>
              <a:t>Taking some randomly selected values for parameters, we have decided to utilize Grid Search on our model.</a:t>
            </a:r>
          </a:p>
          <a:p>
            <a:pPr>
              <a:buNone/>
            </a:pPr>
            <a:endParaRPr lang="en-IN" altLang="en-US" sz="1900" dirty="0" smtClean="0">
              <a:latin typeface="Calibri" panose="020F0502020204030204" pitchFamily="34" charset="0"/>
              <a:cs typeface="Calibri" panose="020F0502020204030204" pitchFamily="34" charset="0"/>
            </a:endParaRPr>
          </a:p>
          <a:p>
            <a:pPr>
              <a:buNone/>
            </a:pPr>
            <a:r>
              <a:rPr lang="en-IN" altLang="en-US" sz="1900" dirty="0" smtClean="0">
                <a:latin typeface="Calibri" panose="020F0502020204030204" pitchFamily="34" charset="0"/>
                <a:cs typeface="Calibri" panose="020F0502020204030204" pitchFamily="34" charset="0"/>
              </a:rPr>
              <a:t>Round 1 results:</a:t>
            </a:r>
          </a:p>
          <a:p>
            <a:pPr>
              <a:buNone/>
            </a:pPr>
            <a:endParaRPr lang="en-IN" altLang="en-US" sz="1900" dirty="0" smtClean="0">
              <a:latin typeface="Calibri" panose="020F0502020204030204" pitchFamily="34" charset="0"/>
              <a:cs typeface="Calibri" panose="020F0502020204030204" pitchFamily="34" charset="0"/>
            </a:endParaRPr>
          </a:p>
          <a:p>
            <a:pPr>
              <a:buNone/>
            </a:pPr>
            <a:endParaRPr lang="en-US" dirty="0"/>
          </a:p>
        </p:txBody>
      </p:sp>
      <p:pic>
        <p:nvPicPr>
          <p:cNvPr id="4" name="Picture 3"/>
          <p:cNvPicPr/>
          <p:nvPr/>
        </p:nvPicPr>
        <p:blipFill>
          <a:blip r:embed="rId2"/>
          <a:srcRect/>
          <a:stretch>
            <a:fillRect/>
          </a:stretch>
        </p:blipFill>
        <p:spPr bwMode="auto">
          <a:xfrm>
            <a:off x="285720" y="4929198"/>
            <a:ext cx="2643206" cy="164307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5572164"/>
          </a:xfrm>
        </p:spPr>
        <p:txBody>
          <a:bodyPr>
            <a:normAutofit/>
          </a:bodyPr>
          <a:lstStyle/>
          <a:p>
            <a:r>
              <a:rPr lang="en-IN" altLang="en-US" sz="1800" dirty="0" smtClean="0">
                <a:latin typeface="Calibri" panose="020F0502020204030204" pitchFamily="34" charset="0"/>
                <a:cs typeface="Calibri" panose="020F0502020204030204" pitchFamily="34" charset="0"/>
              </a:rPr>
              <a:t>The best parameters obtained from the first Grid Search were fed into the parameters for the second Grid Search for the best results.</a:t>
            </a:r>
            <a:endParaRPr lang="en-US" sz="1800" dirty="0" smtClean="0"/>
          </a:p>
          <a:p>
            <a:pPr>
              <a:buNone/>
            </a:pPr>
            <a:r>
              <a:rPr lang="en-IN" sz="1800" dirty="0" smtClean="0"/>
              <a:t>Round 2 results:</a:t>
            </a:r>
          </a:p>
          <a:p>
            <a:pPr>
              <a:buNone/>
            </a:pPr>
            <a:endParaRPr lang="en-US" sz="1800" dirty="0" smtClean="0"/>
          </a:p>
          <a:p>
            <a:endParaRPr lang="en-IN" dirty="0" smtClean="0"/>
          </a:p>
          <a:p>
            <a:endParaRPr lang="en-IN" dirty="0" smtClean="0"/>
          </a:p>
          <a:p>
            <a:endParaRPr lang="en-IN" dirty="0" smtClean="0"/>
          </a:p>
          <a:p>
            <a:r>
              <a:rPr lang="en-IN" sz="1800" dirty="0" smtClean="0"/>
              <a:t>The  result we get using </a:t>
            </a:r>
            <a:r>
              <a:rPr lang="en-IN" sz="1800" dirty="0" err="1" smtClean="0"/>
              <a:t>hperparameters</a:t>
            </a:r>
            <a:r>
              <a:rPr lang="en-IN" sz="1800" dirty="0" smtClean="0"/>
              <a:t> of 2</a:t>
            </a:r>
            <a:r>
              <a:rPr lang="en-IN" sz="1800" baseline="30000" dirty="0" smtClean="0"/>
              <a:t>nd</a:t>
            </a:r>
            <a:r>
              <a:rPr lang="en-IN" sz="1800" dirty="0" smtClean="0"/>
              <a:t> round</a:t>
            </a:r>
          </a:p>
          <a:p>
            <a:endParaRPr lang="en-IN" dirty="0" smtClean="0"/>
          </a:p>
          <a:p>
            <a:endParaRPr lang="en-IN" sz="1800" dirty="0" smtClean="0"/>
          </a:p>
          <a:p>
            <a:endParaRPr lang="en-IN" dirty="0" smtClean="0"/>
          </a:p>
          <a:p>
            <a:pPr>
              <a:buNone/>
            </a:pPr>
            <a:r>
              <a:rPr lang="en-IN" sz="1800" dirty="0" smtClean="0"/>
              <a:t>Similarly result of Round 3 are used to give suitable parameters for round 4</a:t>
            </a:r>
          </a:p>
          <a:p>
            <a:endParaRPr lang="en-IN" sz="1800" dirty="0" smtClean="0"/>
          </a:p>
        </p:txBody>
      </p:sp>
      <p:pic>
        <p:nvPicPr>
          <p:cNvPr id="4" name="Picture 3"/>
          <p:cNvPicPr/>
          <p:nvPr/>
        </p:nvPicPr>
        <p:blipFill>
          <a:blip r:embed="rId2"/>
          <a:srcRect/>
          <a:stretch>
            <a:fillRect/>
          </a:stretch>
        </p:blipFill>
        <p:spPr bwMode="auto">
          <a:xfrm>
            <a:off x="214282" y="1785926"/>
            <a:ext cx="2714644" cy="1571636"/>
          </a:xfrm>
          <a:prstGeom prst="rect">
            <a:avLst/>
          </a:prstGeom>
          <a:noFill/>
          <a:ln w="9525">
            <a:noFill/>
            <a:miter lim="800000"/>
            <a:headEnd/>
            <a:tailEnd/>
          </a:ln>
        </p:spPr>
      </p:pic>
      <p:pic>
        <p:nvPicPr>
          <p:cNvPr id="8194" name="Picture 2"/>
          <p:cNvPicPr>
            <a:picLocks noChangeAspect="1" noChangeArrowheads="1"/>
          </p:cNvPicPr>
          <p:nvPr/>
        </p:nvPicPr>
        <p:blipFill>
          <a:blip r:embed="rId3"/>
          <a:srcRect/>
          <a:stretch>
            <a:fillRect/>
          </a:stretch>
        </p:blipFill>
        <p:spPr bwMode="auto">
          <a:xfrm>
            <a:off x="1714480" y="4071942"/>
            <a:ext cx="6572296" cy="785818"/>
          </a:xfrm>
          <a:prstGeom prst="rect">
            <a:avLst/>
          </a:prstGeom>
          <a:noFill/>
          <a:ln w="9525">
            <a:noFill/>
            <a:miter lim="800000"/>
            <a:headEnd/>
            <a:tailEnd/>
          </a:ln>
          <a:effectLst/>
        </p:spPr>
      </p:pic>
      <p:pic>
        <p:nvPicPr>
          <p:cNvPr id="6" name="Picture 5"/>
          <p:cNvPicPr/>
          <p:nvPr/>
        </p:nvPicPr>
        <p:blipFill>
          <a:blip r:embed="rId4"/>
          <a:srcRect/>
          <a:stretch>
            <a:fillRect/>
          </a:stretch>
        </p:blipFill>
        <p:spPr bwMode="auto">
          <a:xfrm>
            <a:off x="285720" y="5621655"/>
            <a:ext cx="2286016" cy="123634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794"/>
            <a:ext cx="9144000" cy="6072206"/>
          </a:xfrm>
        </p:spPr>
        <p:txBody>
          <a:bodyPr>
            <a:normAutofit/>
          </a:bodyPr>
          <a:lstStyle/>
          <a:p>
            <a:r>
              <a:rPr lang="en-IN" sz="1900" dirty="0" smtClean="0"/>
              <a:t>Round 4 results:</a:t>
            </a:r>
          </a:p>
          <a:p>
            <a:endParaRPr lang="en-IN" sz="1900" dirty="0" smtClean="0"/>
          </a:p>
          <a:p>
            <a:endParaRPr lang="en-IN" sz="1900" dirty="0" smtClean="0"/>
          </a:p>
          <a:p>
            <a:endParaRPr lang="en-IN" sz="1900" dirty="0" smtClean="0"/>
          </a:p>
          <a:p>
            <a:endParaRPr lang="en-IN" sz="1900" dirty="0" smtClean="0"/>
          </a:p>
          <a:p>
            <a:endParaRPr lang="en-IN" sz="1900" dirty="0" smtClean="0"/>
          </a:p>
          <a:p>
            <a:r>
              <a:rPr lang="en-IN" sz="1900" dirty="0" smtClean="0"/>
              <a:t>The result we get using </a:t>
            </a:r>
            <a:r>
              <a:rPr lang="en-IN" sz="1900" dirty="0" err="1" smtClean="0"/>
              <a:t>hyperparameters</a:t>
            </a:r>
            <a:r>
              <a:rPr lang="en-IN" sz="1900" dirty="0" smtClean="0"/>
              <a:t> of 4</a:t>
            </a:r>
            <a:r>
              <a:rPr lang="en-IN" sz="1900" baseline="30000" dirty="0" smtClean="0"/>
              <a:t>th</a:t>
            </a:r>
            <a:r>
              <a:rPr lang="en-IN" sz="1900" dirty="0" smtClean="0"/>
              <a:t> round</a:t>
            </a:r>
          </a:p>
          <a:p>
            <a:endParaRPr lang="en-IN" sz="1900" dirty="0" smtClean="0"/>
          </a:p>
          <a:p>
            <a:endParaRPr lang="en-IN" sz="1900" dirty="0" smtClean="0"/>
          </a:p>
          <a:p>
            <a:endParaRPr lang="en-IN" sz="1900" dirty="0" smtClean="0"/>
          </a:p>
          <a:p>
            <a:endParaRPr lang="en-IN" sz="1900" dirty="0" smtClean="0"/>
          </a:p>
          <a:p>
            <a:endParaRPr lang="en-IN" sz="1900" dirty="0" smtClean="0"/>
          </a:p>
          <a:p>
            <a:pPr>
              <a:buNone/>
            </a:pPr>
            <a:r>
              <a:rPr lang="en-IN" altLang="en-US" sz="2000" b="1" dirty="0" smtClean="0">
                <a:latin typeface="Calibri" panose="020F0502020204030204" pitchFamily="34" charset="0"/>
                <a:cs typeface="Calibri" panose="020F0502020204030204" pitchFamily="34" charset="0"/>
              </a:rPr>
              <a:t>    So, after K-Fold Cross Validation and 4 Grid Searches, we are finally left with an accuracy of approximately 63.06%  which is better than our initial accuracy of  62.59%</a:t>
            </a:r>
          </a:p>
          <a:p>
            <a:endParaRPr lang="en-IN" sz="1900" dirty="0" smtClean="0"/>
          </a:p>
        </p:txBody>
      </p:sp>
      <p:pic>
        <p:nvPicPr>
          <p:cNvPr id="4" name="Picture 3"/>
          <p:cNvPicPr/>
          <p:nvPr/>
        </p:nvPicPr>
        <p:blipFill>
          <a:blip r:embed="rId2"/>
          <a:srcRect/>
          <a:stretch>
            <a:fillRect/>
          </a:stretch>
        </p:blipFill>
        <p:spPr bwMode="auto">
          <a:xfrm>
            <a:off x="357158" y="1428736"/>
            <a:ext cx="2500330" cy="1428760"/>
          </a:xfrm>
          <a:prstGeom prst="rect">
            <a:avLst/>
          </a:prstGeom>
          <a:noFill/>
          <a:ln w="9525">
            <a:noFill/>
            <a:miter lim="800000"/>
            <a:headEnd/>
            <a:tailEnd/>
          </a:ln>
        </p:spPr>
      </p:pic>
      <p:pic>
        <p:nvPicPr>
          <p:cNvPr id="9218" name="Picture 2"/>
          <p:cNvPicPr>
            <a:picLocks noChangeAspect="1" noChangeArrowheads="1"/>
          </p:cNvPicPr>
          <p:nvPr/>
        </p:nvPicPr>
        <p:blipFill>
          <a:blip r:embed="rId3"/>
          <a:srcRect/>
          <a:stretch>
            <a:fillRect/>
          </a:stretch>
        </p:blipFill>
        <p:spPr bwMode="auto">
          <a:xfrm>
            <a:off x="357158" y="3571876"/>
            <a:ext cx="6643734" cy="114300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700" b="1" dirty="0" smtClean="0"/>
              <a:t>Results</a:t>
            </a:r>
            <a:endParaRPr lang="en-US" sz="3700" b="1" dirty="0"/>
          </a:p>
        </p:txBody>
      </p:sp>
      <p:sp>
        <p:nvSpPr>
          <p:cNvPr id="3" name="Content Placeholder 2"/>
          <p:cNvSpPr>
            <a:spLocks noGrp="1"/>
          </p:cNvSpPr>
          <p:nvPr>
            <p:ph idx="1"/>
          </p:nvPr>
        </p:nvSpPr>
        <p:spPr/>
        <p:txBody>
          <a:bodyPr>
            <a:normAutofit/>
          </a:bodyPr>
          <a:lstStyle/>
          <a:p>
            <a:r>
              <a:rPr lang="en-IN" sz="2200" dirty="0" smtClean="0"/>
              <a:t>Here is a small portion of our final results</a:t>
            </a:r>
            <a:endParaRPr lang="en-US" sz="2200" dirty="0"/>
          </a:p>
        </p:txBody>
      </p:sp>
      <p:pic>
        <p:nvPicPr>
          <p:cNvPr id="4" name="Picture 3"/>
          <p:cNvPicPr/>
          <p:nvPr/>
        </p:nvPicPr>
        <p:blipFill>
          <a:blip r:embed="rId2"/>
          <a:srcRect/>
          <a:stretch>
            <a:fillRect/>
          </a:stretch>
        </p:blipFill>
        <p:spPr bwMode="auto">
          <a:xfrm>
            <a:off x="1714480" y="2373630"/>
            <a:ext cx="5715040" cy="434151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IN" altLang="en-US" sz="3700" b="1" dirty="0" smtClean="0">
                <a:solidFill>
                  <a:schemeClr val="tx1">
                    <a:lumMod val="95000"/>
                    <a:lumOff val="5000"/>
                  </a:schemeClr>
                </a:solidFill>
                <a:latin typeface="Candara Light" panose="020E0502030303020204" pitchFamily="34" charset="0"/>
                <a:cs typeface="Times New Roman" panose="02020603050405020304" charset="0"/>
              </a:rPr>
              <a:t>Conclusion</a:t>
            </a:r>
            <a:endParaRPr lang="en-US" sz="3700" b="1" dirty="0">
              <a:solidFill>
                <a:schemeClr val="tx1">
                  <a:lumMod val="95000"/>
                  <a:lumOff val="5000"/>
                </a:schemeClr>
              </a:solidFill>
            </a:endParaRPr>
          </a:p>
        </p:txBody>
      </p:sp>
      <p:sp>
        <p:nvSpPr>
          <p:cNvPr id="3" name="Content Placeholder 2"/>
          <p:cNvSpPr>
            <a:spLocks noGrp="1"/>
          </p:cNvSpPr>
          <p:nvPr>
            <p:ph idx="1"/>
          </p:nvPr>
        </p:nvSpPr>
        <p:spPr>
          <a:xfrm>
            <a:off x="0" y="1643050"/>
            <a:ext cx="9144000" cy="5357850"/>
          </a:xfrm>
        </p:spPr>
        <p:txBody>
          <a:bodyPr/>
          <a:lstStyle/>
          <a:p>
            <a:r>
              <a:rPr lang="en-IN" altLang="en-US" sz="2000" dirty="0" smtClean="0">
                <a:latin typeface="Calibri" panose="020F0502020204030204" pitchFamily="34" charset="0"/>
                <a:cs typeface="Calibri" panose="020F0502020204030204" pitchFamily="34" charset="0"/>
              </a:rPr>
              <a:t>After </a:t>
            </a:r>
            <a:r>
              <a:rPr lang="en-IN" altLang="en-US" sz="2000" dirty="0" err="1" smtClean="0">
                <a:latin typeface="Calibri" panose="020F0502020204030204" pitchFamily="34" charset="0"/>
                <a:cs typeface="Calibri" panose="020F0502020204030204" pitchFamily="34" charset="0"/>
              </a:rPr>
              <a:t>optimzation</a:t>
            </a:r>
            <a:r>
              <a:rPr lang="en-IN" altLang="en-US" sz="2000" dirty="0" smtClean="0">
                <a:latin typeface="Calibri" panose="020F0502020204030204" pitchFamily="34" charset="0"/>
                <a:cs typeface="Calibri" panose="020F0502020204030204" pitchFamily="34" charset="0"/>
              </a:rPr>
              <a:t> has </a:t>
            </a:r>
            <a:r>
              <a:rPr lang="en-IN" altLang="en-US" sz="2000" dirty="0" err="1" smtClean="0">
                <a:latin typeface="Calibri" panose="020F0502020204030204" pitchFamily="34" charset="0"/>
                <a:cs typeface="Calibri" panose="020F0502020204030204" pitchFamily="34" charset="0"/>
              </a:rPr>
              <a:t>occured</a:t>
            </a:r>
            <a:r>
              <a:rPr lang="en-IN" altLang="en-US" sz="2000" dirty="0" smtClean="0">
                <a:latin typeface="Calibri" panose="020F0502020204030204" pitchFamily="34" charset="0"/>
                <a:cs typeface="Calibri" panose="020F0502020204030204" pitchFamily="34" charset="0"/>
              </a:rPr>
              <a:t>, </a:t>
            </a:r>
            <a:r>
              <a:rPr lang="en-IN" altLang="en-US" sz="2000" dirty="0" smtClean="0">
                <a:latin typeface="Calibri" panose="020F0502020204030204" pitchFamily="34" charset="0"/>
                <a:cs typeface="Calibri" panose="020F0502020204030204" pitchFamily="34" charset="0"/>
              </a:rPr>
              <a:t>this is </a:t>
            </a:r>
            <a:r>
              <a:rPr lang="en-IN" altLang="en-US" sz="2000" dirty="0" err="1" smtClean="0">
                <a:latin typeface="Calibri" panose="020F0502020204030204" pitchFamily="34" charset="0"/>
                <a:cs typeface="Calibri" panose="020F0502020204030204" pitchFamily="34" charset="0"/>
              </a:rPr>
              <a:t>the</a:t>
            </a:r>
            <a:r>
              <a:rPr lang="en-IN" altLang="en-US" sz="2000" dirty="0" err="1" smtClean="0">
                <a:latin typeface="Calibri" panose="020F0502020204030204" pitchFamily="34" charset="0"/>
                <a:cs typeface="Calibri" panose="020F0502020204030204" pitchFamily="34" charset="0"/>
              </a:rPr>
              <a:t>confusion</a:t>
            </a:r>
            <a:r>
              <a:rPr lang="en-IN" altLang="en-US" sz="2000" dirty="0" smtClean="0">
                <a:latin typeface="Calibri" panose="020F0502020204030204" pitchFamily="34" charset="0"/>
                <a:cs typeface="Calibri" panose="020F0502020204030204" pitchFamily="34" charset="0"/>
              </a:rPr>
              <a:t> matrix we obtain.</a:t>
            </a:r>
            <a:endParaRPr lang="en-IN" altLang="en-US" sz="2000" dirty="0" smtClean="0">
              <a:latin typeface="Calibri" panose="020F0502020204030204" pitchFamily="34" charset="0"/>
              <a:cs typeface="Calibri" panose="020F0502020204030204" pitchFamily="34" charset="0"/>
            </a:endParaRPr>
          </a:p>
          <a:p>
            <a:pPr>
              <a:buNone/>
            </a:pPr>
            <a:endParaRPr lang="en-IN" altLang="en-US" sz="2000" dirty="0" smtClean="0">
              <a:latin typeface="Calibri" panose="020F0502020204030204" pitchFamily="34" charset="0"/>
              <a:cs typeface="Calibri" panose="020F0502020204030204" pitchFamily="34" charset="0"/>
            </a:endParaRPr>
          </a:p>
          <a:p>
            <a:r>
              <a:rPr lang="en-US" sz="2000" dirty="0" smtClean="0"/>
              <a:t>True Positive predictions are- 879</a:t>
            </a:r>
          </a:p>
          <a:p>
            <a:r>
              <a:rPr lang="en-US" sz="2000" dirty="0" smtClean="0"/>
              <a:t>True Negative predictions are-757</a:t>
            </a:r>
          </a:p>
          <a:p>
            <a:r>
              <a:rPr lang="en-US" sz="2000" dirty="0" smtClean="0"/>
              <a:t>False Positive predictions are-787</a:t>
            </a:r>
          </a:p>
          <a:p>
            <a:r>
              <a:rPr lang="en-US" sz="2000" dirty="0" smtClean="0"/>
              <a:t>False Negative predictions are-1141</a:t>
            </a:r>
          </a:p>
          <a:p>
            <a:r>
              <a:rPr lang="en-US" sz="2000" dirty="0" smtClean="0"/>
              <a:t>Total correct predictions </a:t>
            </a:r>
            <a:r>
              <a:rPr lang="en-US" sz="2000" dirty="0" smtClean="0"/>
              <a:t>are-2038</a:t>
            </a:r>
            <a:endParaRPr lang="en-US" sz="2000" dirty="0" smtClean="0"/>
          </a:p>
          <a:p>
            <a:r>
              <a:rPr lang="en-US" sz="2000" dirty="0" smtClean="0"/>
              <a:t>Total incorrect predictions </a:t>
            </a:r>
            <a:r>
              <a:rPr lang="en-US" sz="2000" dirty="0" smtClean="0"/>
              <a:t>are-1544</a:t>
            </a:r>
          </a:p>
          <a:p>
            <a:r>
              <a:rPr lang="en-IN" sz="2000" dirty="0" smtClean="0"/>
              <a:t>Fatal errors -787</a:t>
            </a:r>
            <a:endParaRPr lang="en-US" sz="2000" dirty="0" smtClean="0"/>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IN" altLang="en-US" sz="2000" dirty="0" smtClean="0">
              <a:latin typeface="Calibri" panose="020F0502020204030204" pitchFamily="34" charset="0"/>
              <a:cs typeface="Calibri" panose="020F0502020204030204" pitchFamily="34" charset="0"/>
            </a:endParaRPr>
          </a:p>
          <a:p>
            <a:endParaRPr lang="en-US" dirty="0"/>
          </a:p>
        </p:txBody>
      </p:sp>
      <p:pic>
        <p:nvPicPr>
          <p:cNvPr id="4" name="Picture 3"/>
          <p:cNvPicPr/>
          <p:nvPr/>
        </p:nvPicPr>
        <p:blipFill>
          <a:blip r:embed="rId2"/>
          <a:srcRect/>
          <a:stretch>
            <a:fillRect/>
          </a:stretch>
        </p:blipFill>
        <p:spPr bwMode="auto">
          <a:xfrm>
            <a:off x="4714876" y="2714620"/>
            <a:ext cx="4143404" cy="307183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143000"/>
          </a:xfrm>
        </p:spPr>
        <p:txBody>
          <a:bodyPr>
            <a:normAutofit/>
          </a:bodyPr>
          <a:lstStyle/>
          <a:p>
            <a:pPr algn="ctr"/>
            <a:r>
              <a:rPr lang="en-IN" sz="3600" b="1" dirty="0" smtClean="0">
                <a:solidFill>
                  <a:schemeClr val="tx1">
                    <a:lumMod val="95000"/>
                    <a:lumOff val="5000"/>
                  </a:schemeClr>
                </a:solidFill>
                <a:latin typeface="Candara Light" panose="020E0502030303020204" pitchFamily="34" charset="0"/>
              </a:rPr>
              <a:t>Dataset</a:t>
            </a:r>
            <a:endParaRPr lang="en-US" sz="3600" b="1" dirty="0">
              <a:solidFill>
                <a:schemeClr val="tx1">
                  <a:lumMod val="95000"/>
                  <a:lumOff val="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0" y="1285860"/>
            <a:ext cx="9144000" cy="55721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pPr algn="ctr"/>
            <a:r>
              <a:rPr lang="en-IN" sz="3600" dirty="0" smtClean="0">
                <a:solidFill>
                  <a:schemeClr val="tx1">
                    <a:lumMod val="95000"/>
                    <a:lumOff val="5000"/>
                  </a:schemeClr>
                </a:solidFill>
              </a:rPr>
              <a:t>DETAILS ABOUT THE DATA SET</a:t>
            </a:r>
            <a:endParaRPr lang="en-US" sz="3600" dirty="0">
              <a:solidFill>
                <a:schemeClr val="tx1">
                  <a:lumMod val="95000"/>
                  <a:lumOff val="5000"/>
                </a:schemeClr>
              </a:solidFill>
            </a:endParaRPr>
          </a:p>
        </p:txBody>
      </p:sp>
      <p:sp>
        <p:nvSpPr>
          <p:cNvPr id="3" name="Content Placeholder 2"/>
          <p:cNvSpPr>
            <a:spLocks noGrp="1"/>
          </p:cNvSpPr>
          <p:nvPr>
            <p:ph idx="1"/>
          </p:nvPr>
        </p:nvSpPr>
        <p:spPr>
          <a:xfrm>
            <a:off x="0" y="1428736"/>
            <a:ext cx="9144000" cy="5429264"/>
          </a:xfrm>
        </p:spPr>
        <p:txBody>
          <a:bodyPr/>
          <a:lstStyle/>
          <a:p>
            <a:r>
              <a:rPr lang="en-IN" sz="1800" dirty="0" smtClean="0"/>
              <a:t>dataset.head() - </a:t>
            </a:r>
            <a:r>
              <a:rPr lang="en-GB" sz="1800" dirty="0" smtClean="0"/>
              <a:t>displays first 5 rows of data, unless a number is specified in parameters.</a:t>
            </a:r>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r>
              <a:rPr lang="en-IN" sz="1800" dirty="0" smtClean="0">
                <a:latin typeface="Calibri" panose="020F0502020204030204" pitchFamily="34" charset="0"/>
                <a:cs typeface="Calibri" panose="020F0502020204030204" pitchFamily="34" charset="0"/>
              </a:rPr>
              <a:t>dataset.describe() - </a:t>
            </a:r>
            <a:r>
              <a:rPr lang="en-GB" sz="1800" dirty="0" smtClean="0">
                <a:latin typeface="Calibri" panose="020F0502020204030204" pitchFamily="34" charset="0"/>
                <a:cs typeface="Calibri" panose="020F0502020204030204" pitchFamily="34" charset="0"/>
              </a:rPr>
              <a:t>views some basic statistical details like percentile, mean, std etc. of a data frame.</a:t>
            </a:r>
            <a:endParaRPr lang="en-GB" sz="1800" dirty="0" smtClean="0"/>
          </a:p>
          <a:p>
            <a:pPr>
              <a:buNone/>
            </a:pPr>
            <a:endParaRPr lang="en-GB" sz="1800" dirty="0" smtClean="0"/>
          </a:p>
          <a:p>
            <a:endParaRPr lang="en-GB" sz="1800" dirty="0" smtClean="0"/>
          </a:p>
          <a:p>
            <a:endParaRPr lang="en-GB" sz="1800" dirty="0" smtClean="0"/>
          </a:p>
          <a:p>
            <a:endParaRPr lang="en-US" dirty="0"/>
          </a:p>
        </p:txBody>
      </p:sp>
      <p:pic>
        <p:nvPicPr>
          <p:cNvPr id="2056" name="Picture 8"/>
          <p:cNvPicPr>
            <a:picLocks noChangeAspect="1" noChangeArrowheads="1"/>
          </p:cNvPicPr>
          <p:nvPr/>
        </p:nvPicPr>
        <p:blipFill>
          <a:blip r:embed="rId2"/>
          <a:srcRect/>
          <a:stretch>
            <a:fillRect/>
          </a:stretch>
        </p:blipFill>
        <p:spPr bwMode="auto">
          <a:xfrm>
            <a:off x="357158" y="4429132"/>
            <a:ext cx="5000660" cy="1428760"/>
          </a:xfrm>
          <a:prstGeom prst="rect">
            <a:avLst/>
          </a:prstGeom>
          <a:noFill/>
          <a:ln w="9525">
            <a:noFill/>
            <a:miter lim="800000"/>
            <a:headEnd/>
            <a:tailEnd/>
          </a:ln>
          <a:effectLst/>
        </p:spPr>
      </p:pic>
      <p:pic>
        <p:nvPicPr>
          <p:cNvPr id="2057" name="Picture 9"/>
          <p:cNvPicPr>
            <a:picLocks noChangeAspect="1" noChangeArrowheads="1"/>
          </p:cNvPicPr>
          <p:nvPr/>
        </p:nvPicPr>
        <p:blipFill>
          <a:blip r:embed="rId3"/>
          <a:srcRect/>
          <a:stretch>
            <a:fillRect/>
          </a:stretch>
        </p:blipFill>
        <p:spPr bwMode="auto">
          <a:xfrm>
            <a:off x="357158" y="1928802"/>
            <a:ext cx="3838575" cy="11906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solidFill>
                  <a:schemeClr val="tx1">
                    <a:lumMod val="95000"/>
                    <a:lumOff val="5000"/>
                  </a:schemeClr>
                </a:solidFill>
              </a:rPr>
              <a:t>DETAILS ABOUT THE DATA SET</a:t>
            </a:r>
            <a:endParaRPr lang="en-US" sz="3600" b="1" dirty="0"/>
          </a:p>
        </p:txBody>
      </p:sp>
      <p:sp>
        <p:nvSpPr>
          <p:cNvPr id="3" name="Content Placeholder 2"/>
          <p:cNvSpPr>
            <a:spLocks noGrp="1"/>
          </p:cNvSpPr>
          <p:nvPr>
            <p:ph idx="1"/>
          </p:nvPr>
        </p:nvSpPr>
        <p:spPr/>
        <p:txBody>
          <a:bodyPr/>
          <a:lstStyle/>
          <a:p>
            <a:pPr marL="0" indent="0">
              <a:buNone/>
            </a:pPr>
            <a:endParaRPr lang="en-IN" sz="2800" dirty="0" smtClean="0"/>
          </a:p>
          <a:p>
            <a:r>
              <a:rPr lang="en-IN" sz="2200" dirty="0" smtClean="0"/>
              <a:t>dataset.column – display all the columns present in the dataset</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571472" y="3071810"/>
            <a:ext cx="5000625" cy="12382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1">
                    <a:lumMod val="95000"/>
                    <a:lumOff val="5000"/>
                  </a:schemeClr>
                </a:solidFill>
                <a:latin typeface="Candara Light" panose="020E0502030303020204" pitchFamily="34" charset="0"/>
                <a:cs typeface="Calibri" panose="020F0502020204030204" pitchFamily="34" charset="0"/>
              </a:rPr>
              <a:t>DROPPING THE UNNECESSARY COLUMNS FROM THE DATASET</a:t>
            </a:r>
            <a:endParaRPr lang="en-US" sz="3200" dirty="0">
              <a:solidFill>
                <a:schemeClr val="tx1">
                  <a:lumMod val="95000"/>
                  <a:lumOff val="5000"/>
                </a:schemeClr>
              </a:solidFill>
            </a:endParaRPr>
          </a:p>
        </p:txBody>
      </p:sp>
      <p:sp>
        <p:nvSpPr>
          <p:cNvPr id="3" name="Content Placeholder 2"/>
          <p:cNvSpPr>
            <a:spLocks noGrp="1"/>
          </p:cNvSpPr>
          <p:nvPr>
            <p:ph idx="1"/>
          </p:nvPr>
        </p:nvSpPr>
        <p:spPr>
          <a:xfrm>
            <a:off x="500034" y="1785926"/>
            <a:ext cx="8229600" cy="4389120"/>
          </a:xfrm>
        </p:spPr>
        <p:txBody>
          <a:bodyPr>
            <a:normAutofit fontScale="92500" lnSpcReduction="10000"/>
          </a:bodyPr>
          <a:lstStyle/>
          <a:p>
            <a:pPr>
              <a:buNone/>
            </a:pPr>
            <a:endParaRPr lang="en-IN" sz="2200" dirty="0" smtClean="0">
              <a:solidFill>
                <a:schemeClr val="tx1">
                  <a:lumMod val="95000"/>
                  <a:lumOff val="5000"/>
                </a:schemeClr>
              </a:solidFill>
            </a:endParaRPr>
          </a:p>
          <a:p>
            <a:pPr>
              <a:buNone/>
            </a:pPr>
            <a:r>
              <a:rPr lang="en-IN" sz="2200" dirty="0" smtClean="0">
                <a:solidFill>
                  <a:schemeClr val="tx1">
                    <a:lumMod val="95000"/>
                    <a:lumOff val="5000"/>
                  </a:schemeClr>
                </a:solidFill>
              </a:rPr>
              <a:t>The columns not adding much value to our project are dropped</a:t>
            </a:r>
          </a:p>
          <a:p>
            <a:pPr>
              <a:buNone/>
            </a:pPr>
            <a:r>
              <a:rPr lang="en-IN" sz="2200" dirty="0" smtClean="0">
                <a:solidFill>
                  <a:schemeClr val="tx1">
                    <a:lumMod val="95000"/>
                    <a:lumOff val="5000"/>
                  </a:schemeClr>
                </a:solidFill>
              </a:rPr>
              <a:t>from the data set using drop() function.</a:t>
            </a:r>
          </a:p>
          <a:p>
            <a:endParaRPr lang="en-US" sz="2200" dirty="0" smtClean="0">
              <a:solidFill>
                <a:schemeClr val="tx1">
                  <a:lumMod val="95000"/>
                  <a:lumOff val="5000"/>
                </a:schemeClr>
              </a:solidFill>
            </a:endParaRPr>
          </a:p>
          <a:p>
            <a:r>
              <a:rPr lang="en-US" sz="2200" dirty="0" smtClean="0">
                <a:solidFill>
                  <a:schemeClr val="tx1">
                    <a:lumMod val="95000"/>
                    <a:lumOff val="5000"/>
                  </a:schemeClr>
                </a:solidFill>
              </a:rPr>
              <a:t>entry_id</a:t>
            </a:r>
          </a:p>
          <a:p>
            <a:endParaRPr lang="en-US" sz="2200" dirty="0" smtClean="0">
              <a:solidFill>
                <a:schemeClr val="tx1">
                  <a:lumMod val="95000"/>
                  <a:lumOff val="5000"/>
                </a:schemeClr>
              </a:solidFill>
            </a:endParaRPr>
          </a:p>
          <a:p>
            <a:r>
              <a:rPr lang="en-US" sz="2200" dirty="0" smtClean="0">
                <a:solidFill>
                  <a:schemeClr val="tx1">
                    <a:lumMod val="95000"/>
                    <a:lumOff val="5000"/>
                  </a:schemeClr>
                </a:solidFill>
              </a:rPr>
              <a:t>pay_schedule </a:t>
            </a:r>
          </a:p>
          <a:p>
            <a:endParaRPr lang="en-US" sz="2200" dirty="0" smtClean="0">
              <a:solidFill>
                <a:schemeClr val="tx1">
                  <a:lumMod val="95000"/>
                  <a:lumOff val="5000"/>
                </a:schemeClr>
              </a:solidFill>
            </a:endParaRPr>
          </a:p>
          <a:p>
            <a:r>
              <a:rPr lang="en-US" sz="2200" dirty="0" smtClean="0">
                <a:solidFill>
                  <a:schemeClr val="tx1">
                    <a:lumMod val="95000"/>
                    <a:lumOff val="5000"/>
                  </a:schemeClr>
                </a:solidFill>
              </a:rPr>
              <a:t>e_signed </a:t>
            </a:r>
          </a:p>
          <a:p>
            <a:pPr>
              <a:buNone/>
            </a:pPr>
            <a:endParaRPr lang="en-IN" sz="2200" dirty="0" smtClean="0">
              <a:solidFill>
                <a:schemeClr val="tx1">
                  <a:lumMod val="95000"/>
                  <a:lumOff val="5000"/>
                </a:schemeClr>
              </a:solidFill>
            </a:endParaRPr>
          </a:p>
          <a:p>
            <a:pPr>
              <a:buNone/>
            </a:pPr>
            <a:r>
              <a:rPr lang="en-IN" sz="2200" dirty="0" smtClean="0">
                <a:solidFill>
                  <a:schemeClr val="tx1">
                    <a:lumMod val="95000"/>
                    <a:lumOff val="5000"/>
                  </a:schemeClr>
                </a:solidFill>
              </a:rPr>
              <a:t>Dropping these column further helps in improving our model and</a:t>
            </a:r>
          </a:p>
          <a:p>
            <a:pPr>
              <a:buNone/>
            </a:pPr>
            <a:r>
              <a:rPr lang="en-IN" sz="2200" dirty="0" smtClean="0">
                <a:solidFill>
                  <a:schemeClr val="tx1">
                    <a:lumMod val="95000"/>
                    <a:lumOff val="5000"/>
                  </a:schemeClr>
                </a:solidFill>
              </a:rPr>
              <a:t>training time</a:t>
            </a:r>
            <a:endParaRPr lang="en-US" sz="22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tx1">
                    <a:lumMod val="95000"/>
                    <a:lumOff val="5000"/>
                  </a:schemeClr>
                </a:solidFill>
                <a:latin typeface="Candara Light" panose="020E0502030303020204" pitchFamily="34" charset="0"/>
              </a:rPr>
              <a:t>Data Visualization</a:t>
            </a:r>
            <a:endParaRPr lang="en-US" sz="3200" b="1"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pPr>
              <a:lnSpc>
                <a:spcPct val="150000"/>
              </a:lnSpc>
            </a:pPr>
            <a:r>
              <a:rPr lang="en-US" sz="2200" dirty="0" smtClean="0">
                <a:latin typeface="Calibri" panose="020F0502020204030204" pitchFamily="34" charset="0"/>
                <a:cs typeface="Calibri" panose="020F0502020204030204" pitchFamily="34" charset="0"/>
              </a:rPr>
              <a:t>Data visualization is the graphical representation of information and data. By using </a:t>
            </a:r>
            <a:r>
              <a:rPr lang="en-US" sz="22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visual elements like charts, graphs, and maps</a:t>
            </a:r>
            <a:r>
              <a:rPr lang="en-US" sz="2200" dirty="0" smtClean="0">
                <a:latin typeface="Calibri" panose="020F0502020204030204" pitchFamily="34" charset="0"/>
                <a:cs typeface="Calibri" panose="020F0502020204030204" pitchFamily="34" charset="0"/>
              </a:rPr>
              <a:t>, data visualization tools provide an accessible way to see and understand trends, outliers, and patterns in data.</a:t>
            </a:r>
          </a:p>
          <a:p>
            <a:pPr>
              <a:lnSpc>
                <a:spcPct val="150000"/>
              </a:lnSpc>
              <a:buFont typeface="Arial" pitchFamily="34" charset="0"/>
              <a:buChar char="•"/>
            </a:pPr>
            <a:r>
              <a:rPr lang="en-US" sz="2200" dirty="0" smtClean="0">
                <a:latin typeface="Calibri" panose="020F0502020204030204" pitchFamily="34" charset="0"/>
                <a:cs typeface="Calibri" panose="020F0502020204030204" pitchFamily="34" charset="0"/>
              </a:rPr>
              <a:t>In the world of Big Data, data visualization tools and technologies are essential to analyze massive amounts of information and make data-driven decisions.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3600" b="1" dirty="0" smtClean="0">
                <a:solidFill>
                  <a:schemeClr val="bg2">
                    <a:lumMod val="10000"/>
                  </a:schemeClr>
                </a:solidFill>
                <a:latin typeface="Candara Light" panose="020E0502030303020204" pitchFamily="34" charset="0"/>
              </a:rPr>
              <a:t>Histograms</a:t>
            </a:r>
            <a:endParaRPr lang="en-US" sz="3600" b="1" dirty="0">
              <a:solidFill>
                <a:schemeClr val="bg2">
                  <a:lumMod val="10000"/>
                </a:schemeClr>
              </a:solidFill>
            </a:endParaRPr>
          </a:p>
        </p:txBody>
      </p:sp>
      <p:sp>
        <p:nvSpPr>
          <p:cNvPr id="6" name="Content Placeholder 5"/>
          <p:cNvSpPr>
            <a:spLocks noGrp="1"/>
          </p:cNvSpPr>
          <p:nvPr>
            <p:ph sz="quarter" idx="2"/>
          </p:nvPr>
        </p:nvSpPr>
        <p:spPr>
          <a:xfrm>
            <a:off x="0" y="2071654"/>
            <a:ext cx="4497388" cy="4786346"/>
          </a:xfrm>
        </p:spPr>
        <p:txBody>
          <a:bodyPr/>
          <a:lstStyle/>
          <a:p>
            <a:r>
              <a:rPr lang="en-US" dirty="0" smtClean="0">
                <a:solidFill>
                  <a:schemeClr val="tx1">
                    <a:lumMod val="95000"/>
                    <a:lumOff val="5000"/>
                  </a:schemeClr>
                </a:solidFill>
              </a:rPr>
              <a:t>Histograms are a special form of bar chart where the data represent continuous rather than discrete categories</a:t>
            </a:r>
          </a:p>
          <a:p>
            <a:endParaRPr lang="en-US" dirty="0" smtClean="0"/>
          </a:p>
          <a:p>
            <a:r>
              <a:rPr lang="en-US" dirty="0" smtClean="0"/>
              <a:t>In a bar chart the </a:t>
            </a:r>
            <a:r>
              <a:rPr lang="en-US" i="1" dirty="0" smtClean="0"/>
              <a:t>length</a:t>
            </a:r>
            <a:r>
              <a:rPr lang="en-US" dirty="0" smtClean="0"/>
              <a:t> of the bar indicates the size of the category, but in a histogram it is the </a:t>
            </a:r>
            <a:r>
              <a:rPr lang="en-US" i="1" dirty="0" smtClean="0"/>
              <a:t>area</a:t>
            </a:r>
            <a:r>
              <a:rPr lang="en-US" dirty="0" smtClean="0"/>
              <a:t> of the bar that is proportional to the size of the category.</a:t>
            </a:r>
          </a:p>
          <a:p>
            <a:endParaRPr lang="en-US" dirty="0">
              <a:solidFill>
                <a:schemeClr val="tx1">
                  <a:lumMod val="95000"/>
                  <a:lumOff val="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786314" y="1857364"/>
            <a:ext cx="3857620" cy="500063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3600" b="1" dirty="0" smtClean="0">
                <a:solidFill>
                  <a:schemeClr val="tx1">
                    <a:lumMod val="95000"/>
                    <a:lumOff val="5000"/>
                  </a:schemeClr>
                </a:solidFill>
                <a:latin typeface="Candara Light" panose="020E0502030303020204" pitchFamily="34" charset="0"/>
              </a:rPr>
              <a:t>Correlation with responsive variable</a:t>
            </a:r>
            <a:endParaRPr lang="en-US" sz="3600" b="1" dirty="0">
              <a:solidFill>
                <a:schemeClr val="tx1">
                  <a:lumMod val="95000"/>
                  <a:lumOff val="5000"/>
                </a:schemeClr>
              </a:solidFill>
            </a:endParaRPr>
          </a:p>
        </p:txBody>
      </p:sp>
      <p:pic>
        <p:nvPicPr>
          <p:cNvPr id="9" name="Content Placeholder 8"/>
          <p:cNvPicPr>
            <a:picLocks noGrp="1"/>
          </p:cNvPicPr>
          <p:nvPr>
            <p:ph idx="1"/>
          </p:nvPr>
        </p:nvPicPr>
        <p:blipFill>
          <a:blip r:embed="rId2"/>
          <a:srcRect/>
          <a:stretch>
            <a:fillRect/>
          </a:stretch>
        </p:blipFill>
        <p:spPr bwMode="auto">
          <a:xfrm>
            <a:off x="0" y="1928802"/>
            <a:ext cx="9144000" cy="414340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806</TotalTime>
  <Words>1274</Words>
  <Application>Microsoft Office PowerPoint</Application>
  <PresentationFormat>On-screen Show (4:3)</PresentationFormat>
  <Paragraphs>179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PREDICTING THE LIKELIHOODOF E-SIGNING THE LOAN BASED ON FINANCIAL HISTORY </vt:lpstr>
      <vt:lpstr>Model and Optimization of model</vt:lpstr>
      <vt:lpstr>Dataset</vt:lpstr>
      <vt:lpstr>DETAILS ABOUT THE DATA SET</vt:lpstr>
      <vt:lpstr>DETAILS ABOUT THE DATA SET</vt:lpstr>
      <vt:lpstr>DROPPING THE UNNECESSARY COLUMNS FROM THE DATASET</vt:lpstr>
      <vt:lpstr>Data Visualization</vt:lpstr>
      <vt:lpstr>Histograms</vt:lpstr>
      <vt:lpstr>Correlation with responsive variable</vt:lpstr>
      <vt:lpstr>Correlation with responsive variable</vt:lpstr>
      <vt:lpstr>Heatmap</vt:lpstr>
      <vt:lpstr>CLEANING OUT FEATURES </vt:lpstr>
      <vt:lpstr>Slide 13</vt:lpstr>
      <vt:lpstr>SPLITTING TRAIN SET AND TEST SET</vt:lpstr>
      <vt:lpstr>FEATURE SCALING</vt:lpstr>
      <vt:lpstr>MODEL SELECTION</vt:lpstr>
      <vt:lpstr>Testing the model </vt:lpstr>
      <vt:lpstr>Logistic Regression</vt:lpstr>
      <vt:lpstr>SVM – Support Vector Machine </vt:lpstr>
      <vt:lpstr>Decision tree</vt:lpstr>
      <vt:lpstr>Random Forest</vt:lpstr>
      <vt:lpstr>Model Optimization</vt:lpstr>
      <vt:lpstr>Optimization of the Model</vt:lpstr>
      <vt:lpstr>K-Fold Cross Validation</vt:lpstr>
      <vt:lpstr>Grid Search Cross Validation</vt:lpstr>
      <vt:lpstr>Slide 26</vt:lpstr>
      <vt:lpstr>Slide 27</vt:lpstr>
      <vt:lpstr>Results</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LIKELIHOODOF E-SIGNING THE LOAN BASED ON FINANCIAL HISTORY</dc:title>
  <dc:creator>HP</dc:creator>
  <cp:lastModifiedBy>HP</cp:lastModifiedBy>
  <cp:revision>39</cp:revision>
  <dcterms:created xsi:type="dcterms:W3CDTF">2020-06-03T19:12:14Z</dcterms:created>
  <dcterms:modified xsi:type="dcterms:W3CDTF">2020-06-05T05:45:18Z</dcterms:modified>
</cp:coreProperties>
</file>