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3" r:id="rId14"/>
    <p:sldId id="282" r:id="rId15"/>
    <p:sldId id="271"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4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78425-1B01-2B46-8317-2325662A5DDF}" type="doc">
      <dgm:prSet loTypeId="urn:microsoft.com/office/officeart/2005/8/layout/matrix3" loCatId="" qsTypeId="urn:microsoft.com/office/officeart/2005/8/quickstyle/simple4" qsCatId="simple" csTypeId="urn:microsoft.com/office/officeart/2005/8/colors/colorful1" csCatId="colorful" phldr="1"/>
      <dgm:spPr/>
      <dgm:t>
        <a:bodyPr/>
        <a:lstStyle/>
        <a:p>
          <a:endParaRPr lang="en-US"/>
        </a:p>
      </dgm:t>
    </dgm:pt>
    <dgm:pt modelId="{4178EB3A-89F5-6742-A28C-24B6DAD8A694}">
      <dgm:prSet phldrT="[Text]"/>
      <dgm:spPr/>
      <dgm:t>
        <a:bodyPr/>
        <a:lstStyle/>
        <a:p>
          <a:r>
            <a:rPr lang="en-US" dirty="0" err="1" smtClean="0">
              <a:solidFill>
                <a:schemeClr val="tx1"/>
              </a:solidFill>
            </a:rPr>
            <a:t>MapReduce</a:t>
          </a:r>
          <a:r>
            <a:rPr lang="en-US" dirty="0" smtClean="0">
              <a:solidFill>
                <a:schemeClr val="tx1"/>
              </a:solidFill>
            </a:rPr>
            <a:t> Is A Powerful Framework For Big Data</a:t>
          </a:r>
          <a:endParaRPr lang="en-US" dirty="0">
            <a:solidFill>
              <a:schemeClr val="tx1"/>
            </a:solidFill>
          </a:endParaRPr>
        </a:p>
      </dgm:t>
    </dgm:pt>
    <dgm:pt modelId="{F9748C2B-B3DD-D745-B374-C0C2D88E738A}" type="parTrans" cxnId="{EEE3545D-D5AD-C543-A295-4F93894030D9}">
      <dgm:prSet/>
      <dgm:spPr/>
      <dgm:t>
        <a:bodyPr/>
        <a:lstStyle/>
        <a:p>
          <a:endParaRPr lang="en-US"/>
        </a:p>
      </dgm:t>
    </dgm:pt>
    <dgm:pt modelId="{D64AA91C-3097-1644-BEF3-3CE7E0612AED}" type="sibTrans" cxnId="{EEE3545D-D5AD-C543-A295-4F93894030D9}">
      <dgm:prSet/>
      <dgm:spPr/>
      <dgm:t>
        <a:bodyPr/>
        <a:lstStyle/>
        <a:p>
          <a:endParaRPr lang="en-US"/>
        </a:p>
      </dgm:t>
    </dgm:pt>
    <dgm:pt modelId="{B85B3F78-FB4C-9442-B729-E126A4CF2ED5}">
      <dgm:prSet phldrT="[Text]"/>
      <dgm:spPr/>
      <dgm:t>
        <a:bodyPr/>
        <a:lstStyle/>
        <a:p>
          <a:r>
            <a:rPr lang="en-US" dirty="0" smtClean="0">
              <a:solidFill>
                <a:schemeClr val="tx1"/>
              </a:solidFill>
            </a:rPr>
            <a:t>Power Iteration Is Slow </a:t>
          </a:r>
          <a:r>
            <a:rPr lang="en-US" smtClean="0">
              <a:solidFill>
                <a:schemeClr val="tx1"/>
              </a:solidFill>
            </a:rPr>
            <a:t>But Effective</a:t>
          </a:r>
          <a:endParaRPr lang="en-US" dirty="0">
            <a:solidFill>
              <a:schemeClr val="tx1"/>
            </a:solidFill>
          </a:endParaRPr>
        </a:p>
      </dgm:t>
    </dgm:pt>
    <dgm:pt modelId="{011399A9-41C5-8343-AF23-E7E76F272403}" type="parTrans" cxnId="{5C66D2DB-AB6A-7F4D-B11D-716B76997280}">
      <dgm:prSet/>
      <dgm:spPr/>
      <dgm:t>
        <a:bodyPr/>
        <a:lstStyle/>
        <a:p>
          <a:endParaRPr lang="en-US"/>
        </a:p>
      </dgm:t>
    </dgm:pt>
    <dgm:pt modelId="{6519F712-A01D-224F-A438-8DC0C6AD3677}" type="sibTrans" cxnId="{5C66D2DB-AB6A-7F4D-B11D-716B76997280}">
      <dgm:prSet/>
      <dgm:spPr/>
      <dgm:t>
        <a:bodyPr/>
        <a:lstStyle/>
        <a:p>
          <a:endParaRPr lang="en-US"/>
        </a:p>
      </dgm:t>
    </dgm:pt>
    <dgm:pt modelId="{CF7EA6E0-0E48-264E-8862-E319EC36229F}">
      <dgm:prSet phldrT="[Text]"/>
      <dgm:spPr/>
      <dgm:t>
        <a:bodyPr/>
        <a:lstStyle/>
        <a:p>
          <a:r>
            <a:rPr lang="en-US" dirty="0" smtClean="0">
              <a:solidFill>
                <a:schemeClr val="tx1"/>
              </a:solidFill>
            </a:rPr>
            <a:t>Blocking Nodes Is More Effective &amp; Leads To Faster Convergence</a:t>
          </a:r>
          <a:endParaRPr lang="en-US" dirty="0">
            <a:solidFill>
              <a:schemeClr val="tx1"/>
            </a:solidFill>
          </a:endParaRPr>
        </a:p>
      </dgm:t>
    </dgm:pt>
    <dgm:pt modelId="{7196DCED-95BE-0748-8780-38559D3CAB4B}" type="parTrans" cxnId="{3D30379B-B696-9045-8A59-A37918C395E8}">
      <dgm:prSet/>
      <dgm:spPr/>
      <dgm:t>
        <a:bodyPr/>
        <a:lstStyle/>
        <a:p>
          <a:endParaRPr lang="en-US"/>
        </a:p>
      </dgm:t>
    </dgm:pt>
    <dgm:pt modelId="{4BBF9A2C-8B26-E744-AF4C-633BF7F18BDE}" type="sibTrans" cxnId="{3D30379B-B696-9045-8A59-A37918C395E8}">
      <dgm:prSet/>
      <dgm:spPr/>
      <dgm:t>
        <a:bodyPr/>
        <a:lstStyle/>
        <a:p>
          <a:endParaRPr lang="en-US"/>
        </a:p>
      </dgm:t>
    </dgm:pt>
    <dgm:pt modelId="{60C0DE41-1AA6-4147-90D6-163AD4EAE822}">
      <dgm:prSet phldrT="[Text]"/>
      <dgm:spPr/>
      <dgm:t>
        <a:bodyPr/>
        <a:lstStyle/>
        <a:p>
          <a:r>
            <a:rPr lang="en-US" dirty="0" smtClean="0">
              <a:solidFill>
                <a:schemeClr val="tx1"/>
              </a:solidFill>
            </a:rPr>
            <a:t>While A Strong Solution To Big Data Computation Disk I/O Is Still Expensive!</a:t>
          </a:r>
          <a:endParaRPr lang="en-US" dirty="0">
            <a:solidFill>
              <a:schemeClr val="tx1"/>
            </a:solidFill>
          </a:endParaRPr>
        </a:p>
      </dgm:t>
    </dgm:pt>
    <dgm:pt modelId="{6410A80E-AFBF-534B-88D3-FF545C77F6F8}" type="parTrans" cxnId="{B25D60FC-F032-794A-8945-E1F567D676FE}">
      <dgm:prSet/>
      <dgm:spPr/>
      <dgm:t>
        <a:bodyPr/>
        <a:lstStyle/>
        <a:p>
          <a:endParaRPr lang="en-US"/>
        </a:p>
      </dgm:t>
    </dgm:pt>
    <dgm:pt modelId="{05BAF929-C048-0D44-8767-B09A170A27F4}" type="sibTrans" cxnId="{B25D60FC-F032-794A-8945-E1F567D676FE}">
      <dgm:prSet/>
      <dgm:spPr/>
      <dgm:t>
        <a:bodyPr/>
        <a:lstStyle/>
        <a:p>
          <a:endParaRPr lang="en-US"/>
        </a:p>
      </dgm:t>
    </dgm:pt>
    <dgm:pt modelId="{D14A426F-05EC-0B41-8F32-E3018565473E}" type="pres">
      <dgm:prSet presAssocID="{7FC78425-1B01-2B46-8317-2325662A5DDF}" presName="matrix" presStyleCnt="0">
        <dgm:presLayoutVars>
          <dgm:chMax val="1"/>
          <dgm:dir/>
          <dgm:resizeHandles val="exact"/>
        </dgm:presLayoutVars>
      </dgm:prSet>
      <dgm:spPr/>
      <dgm:t>
        <a:bodyPr/>
        <a:lstStyle/>
        <a:p>
          <a:endParaRPr lang="en-US"/>
        </a:p>
      </dgm:t>
    </dgm:pt>
    <dgm:pt modelId="{1C63D0C6-8483-EF48-983A-C8EF0848CAF3}" type="pres">
      <dgm:prSet presAssocID="{7FC78425-1B01-2B46-8317-2325662A5DDF}" presName="diamond" presStyleLbl="bgShp" presStyleIdx="0" presStyleCnt="1"/>
      <dgm:spPr/>
    </dgm:pt>
    <dgm:pt modelId="{901E9900-5636-5641-9417-98DBE0D5AD75}" type="pres">
      <dgm:prSet presAssocID="{7FC78425-1B01-2B46-8317-2325662A5DDF}" presName="quad1" presStyleLbl="node1" presStyleIdx="0" presStyleCnt="4">
        <dgm:presLayoutVars>
          <dgm:chMax val="0"/>
          <dgm:chPref val="0"/>
          <dgm:bulletEnabled val="1"/>
        </dgm:presLayoutVars>
      </dgm:prSet>
      <dgm:spPr/>
      <dgm:t>
        <a:bodyPr/>
        <a:lstStyle/>
        <a:p>
          <a:endParaRPr lang="en-US"/>
        </a:p>
      </dgm:t>
    </dgm:pt>
    <dgm:pt modelId="{B93CFC52-2D1A-F145-8FB7-E0ABDD5B65DD}" type="pres">
      <dgm:prSet presAssocID="{7FC78425-1B01-2B46-8317-2325662A5DDF}" presName="quad2" presStyleLbl="node1" presStyleIdx="1" presStyleCnt="4">
        <dgm:presLayoutVars>
          <dgm:chMax val="0"/>
          <dgm:chPref val="0"/>
          <dgm:bulletEnabled val="1"/>
        </dgm:presLayoutVars>
      </dgm:prSet>
      <dgm:spPr/>
      <dgm:t>
        <a:bodyPr/>
        <a:lstStyle/>
        <a:p>
          <a:endParaRPr lang="en-US"/>
        </a:p>
      </dgm:t>
    </dgm:pt>
    <dgm:pt modelId="{6DB1B12A-3246-874F-B2F5-F8CD3279FDC7}" type="pres">
      <dgm:prSet presAssocID="{7FC78425-1B01-2B46-8317-2325662A5DDF}" presName="quad3" presStyleLbl="node1" presStyleIdx="2" presStyleCnt="4">
        <dgm:presLayoutVars>
          <dgm:chMax val="0"/>
          <dgm:chPref val="0"/>
          <dgm:bulletEnabled val="1"/>
        </dgm:presLayoutVars>
      </dgm:prSet>
      <dgm:spPr/>
      <dgm:t>
        <a:bodyPr/>
        <a:lstStyle/>
        <a:p>
          <a:endParaRPr lang="en-US"/>
        </a:p>
      </dgm:t>
    </dgm:pt>
    <dgm:pt modelId="{0B891966-32E8-9E4F-9025-DDDDB139CD03}" type="pres">
      <dgm:prSet presAssocID="{7FC78425-1B01-2B46-8317-2325662A5DDF}" presName="quad4" presStyleLbl="node1" presStyleIdx="3" presStyleCnt="4">
        <dgm:presLayoutVars>
          <dgm:chMax val="0"/>
          <dgm:chPref val="0"/>
          <dgm:bulletEnabled val="1"/>
        </dgm:presLayoutVars>
      </dgm:prSet>
      <dgm:spPr/>
      <dgm:t>
        <a:bodyPr/>
        <a:lstStyle/>
        <a:p>
          <a:endParaRPr lang="en-US"/>
        </a:p>
      </dgm:t>
    </dgm:pt>
  </dgm:ptLst>
  <dgm:cxnLst>
    <dgm:cxn modelId="{B25D60FC-F032-794A-8945-E1F567D676FE}" srcId="{7FC78425-1B01-2B46-8317-2325662A5DDF}" destId="{60C0DE41-1AA6-4147-90D6-163AD4EAE822}" srcOrd="3" destOrd="0" parTransId="{6410A80E-AFBF-534B-88D3-FF545C77F6F8}" sibTransId="{05BAF929-C048-0D44-8767-B09A170A27F4}"/>
    <dgm:cxn modelId="{7DD9FEFB-7DD5-B148-A6A8-4BFE01D964CF}" type="presOf" srcId="{CF7EA6E0-0E48-264E-8862-E319EC36229F}" destId="{6DB1B12A-3246-874F-B2F5-F8CD3279FDC7}" srcOrd="0" destOrd="0" presId="urn:microsoft.com/office/officeart/2005/8/layout/matrix3"/>
    <dgm:cxn modelId="{2CE1ECF9-45B1-FA4B-94D4-702CE5602E43}" type="presOf" srcId="{60C0DE41-1AA6-4147-90D6-163AD4EAE822}" destId="{0B891966-32E8-9E4F-9025-DDDDB139CD03}" srcOrd="0" destOrd="0" presId="urn:microsoft.com/office/officeart/2005/8/layout/matrix3"/>
    <dgm:cxn modelId="{3D30379B-B696-9045-8A59-A37918C395E8}" srcId="{7FC78425-1B01-2B46-8317-2325662A5DDF}" destId="{CF7EA6E0-0E48-264E-8862-E319EC36229F}" srcOrd="2" destOrd="0" parTransId="{7196DCED-95BE-0748-8780-38559D3CAB4B}" sibTransId="{4BBF9A2C-8B26-E744-AF4C-633BF7F18BDE}"/>
    <dgm:cxn modelId="{0DA536D9-A0A5-B140-8B54-D176AFBE5201}" type="presOf" srcId="{7FC78425-1B01-2B46-8317-2325662A5DDF}" destId="{D14A426F-05EC-0B41-8F32-E3018565473E}" srcOrd="0" destOrd="0" presId="urn:microsoft.com/office/officeart/2005/8/layout/matrix3"/>
    <dgm:cxn modelId="{4FDDFBA8-69F3-554B-8EE3-8D15BA1FF824}" type="presOf" srcId="{4178EB3A-89F5-6742-A28C-24B6DAD8A694}" destId="{901E9900-5636-5641-9417-98DBE0D5AD75}" srcOrd="0" destOrd="0" presId="urn:microsoft.com/office/officeart/2005/8/layout/matrix3"/>
    <dgm:cxn modelId="{EEE3545D-D5AD-C543-A295-4F93894030D9}" srcId="{7FC78425-1B01-2B46-8317-2325662A5DDF}" destId="{4178EB3A-89F5-6742-A28C-24B6DAD8A694}" srcOrd="0" destOrd="0" parTransId="{F9748C2B-B3DD-D745-B374-C0C2D88E738A}" sibTransId="{D64AA91C-3097-1644-BEF3-3CE7E0612AED}"/>
    <dgm:cxn modelId="{DD5D68E9-7BEB-FE45-94F6-1EB1924ED9D2}" type="presOf" srcId="{B85B3F78-FB4C-9442-B729-E126A4CF2ED5}" destId="{B93CFC52-2D1A-F145-8FB7-E0ABDD5B65DD}" srcOrd="0" destOrd="0" presId="urn:microsoft.com/office/officeart/2005/8/layout/matrix3"/>
    <dgm:cxn modelId="{5C66D2DB-AB6A-7F4D-B11D-716B76997280}" srcId="{7FC78425-1B01-2B46-8317-2325662A5DDF}" destId="{B85B3F78-FB4C-9442-B729-E126A4CF2ED5}" srcOrd="1" destOrd="0" parTransId="{011399A9-41C5-8343-AF23-E7E76F272403}" sibTransId="{6519F712-A01D-224F-A438-8DC0C6AD3677}"/>
    <dgm:cxn modelId="{67E1243E-320C-C246-A480-DC5E91D5F795}" type="presParOf" srcId="{D14A426F-05EC-0B41-8F32-E3018565473E}" destId="{1C63D0C6-8483-EF48-983A-C8EF0848CAF3}" srcOrd="0" destOrd="0" presId="urn:microsoft.com/office/officeart/2005/8/layout/matrix3"/>
    <dgm:cxn modelId="{5A26C7C4-9AB1-0449-84C6-3A6B2C538308}" type="presParOf" srcId="{D14A426F-05EC-0B41-8F32-E3018565473E}" destId="{901E9900-5636-5641-9417-98DBE0D5AD75}" srcOrd="1" destOrd="0" presId="urn:microsoft.com/office/officeart/2005/8/layout/matrix3"/>
    <dgm:cxn modelId="{547B0179-B980-2445-9744-933118E4A936}" type="presParOf" srcId="{D14A426F-05EC-0B41-8F32-E3018565473E}" destId="{B93CFC52-2D1A-F145-8FB7-E0ABDD5B65DD}" srcOrd="2" destOrd="0" presId="urn:microsoft.com/office/officeart/2005/8/layout/matrix3"/>
    <dgm:cxn modelId="{FBB06F80-1139-2A4D-8CD3-E19F27E8BC0B}" type="presParOf" srcId="{D14A426F-05EC-0B41-8F32-E3018565473E}" destId="{6DB1B12A-3246-874F-B2F5-F8CD3279FDC7}" srcOrd="3" destOrd="0" presId="urn:microsoft.com/office/officeart/2005/8/layout/matrix3"/>
    <dgm:cxn modelId="{25F6B7ED-D9D4-8C43-954B-3F98287C73CB}" type="presParOf" srcId="{D14A426F-05EC-0B41-8F32-E3018565473E}" destId="{0B891966-32E8-9E4F-9025-DDDDB139CD0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3D0C6-8483-EF48-983A-C8EF0848CAF3}">
      <dsp:nvSpPr>
        <dsp:cNvPr id="0" name=""/>
        <dsp:cNvSpPr/>
      </dsp:nvSpPr>
      <dsp:spPr>
        <a:xfrm>
          <a:off x="1849438" y="0"/>
          <a:ext cx="4343400" cy="4343400"/>
        </a:xfrm>
        <a:prstGeom prst="diamond">
          <a:avLst/>
        </a:prstGeom>
        <a:solidFill>
          <a:schemeClr val="accent2">
            <a:tint val="40000"/>
            <a:hueOff val="0"/>
            <a:satOff val="0"/>
            <a:lumOff val="0"/>
            <a:alphaOff val="0"/>
          </a:schemeClr>
        </a:solidFill>
        <a:ln>
          <a:noFill/>
        </a:ln>
        <a:effectLst>
          <a:outerShdw blurRad="63500" dist="25400" dir="5400000" sx="101000" sy="101000" rotWithShape="0">
            <a:srgbClr val="000000">
              <a:alpha val="40000"/>
            </a:srgbClr>
          </a:outerShdw>
        </a:effectLst>
      </dsp:spPr>
      <dsp:style>
        <a:lnRef idx="0">
          <a:scrgbClr r="0" g="0" b="0"/>
        </a:lnRef>
        <a:fillRef idx="1">
          <a:scrgbClr r="0" g="0" b="0"/>
        </a:fillRef>
        <a:effectRef idx="2">
          <a:scrgbClr r="0" g="0" b="0"/>
        </a:effectRef>
        <a:fontRef idx="minor"/>
      </dsp:style>
    </dsp:sp>
    <dsp:sp modelId="{901E9900-5636-5641-9417-98DBE0D5AD75}">
      <dsp:nvSpPr>
        <dsp:cNvPr id="0" name=""/>
        <dsp:cNvSpPr/>
      </dsp:nvSpPr>
      <dsp:spPr>
        <a:xfrm>
          <a:off x="2262061" y="412623"/>
          <a:ext cx="1693926" cy="1693926"/>
        </a:xfrm>
        <a:prstGeom prst="roundRect">
          <a:avLst/>
        </a:prstGeom>
        <a:gradFill rotWithShape="0">
          <a:gsLst>
            <a:gs pos="0">
              <a:schemeClr val="accent2">
                <a:hueOff val="0"/>
                <a:satOff val="0"/>
                <a:lumOff val="0"/>
                <a:alphaOff val="0"/>
                <a:shade val="100000"/>
                <a:satMod val="120000"/>
              </a:schemeClr>
            </a:gs>
            <a:gs pos="69000">
              <a:schemeClr val="accent2">
                <a:hueOff val="0"/>
                <a:satOff val="0"/>
                <a:lumOff val="0"/>
                <a:alphaOff val="0"/>
                <a:tint val="80000"/>
                <a:shade val="100000"/>
                <a:satMod val="150000"/>
              </a:schemeClr>
            </a:gs>
            <a:gs pos="100000">
              <a:schemeClr val="accent2">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MapReduce</a:t>
          </a:r>
          <a:r>
            <a:rPr lang="en-US" sz="1600" kern="1200" dirty="0" smtClean="0">
              <a:solidFill>
                <a:schemeClr val="tx1"/>
              </a:solidFill>
            </a:rPr>
            <a:t> Is A Powerful Framework For Big Data</a:t>
          </a:r>
          <a:endParaRPr lang="en-US" sz="1600" kern="1200" dirty="0">
            <a:solidFill>
              <a:schemeClr val="tx1"/>
            </a:solidFill>
          </a:endParaRPr>
        </a:p>
      </dsp:txBody>
      <dsp:txXfrm>
        <a:off x="2344752" y="495314"/>
        <a:ext cx="1528544" cy="1528544"/>
      </dsp:txXfrm>
    </dsp:sp>
    <dsp:sp modelId="{B93CFC52-2D1A-F145-8FB7-E0ABDD5B65DD}">
      <dsp:nvSpPr>
        <dsp:cNvPr id="0" name=""/>
        <dsp:cNvSpPr/>
      </dsp:nvSpPr>
      <dsp:spPr>
        <a:xfrm>
          <a:off x="4086289" y="412623"/>
          <a:ext cx="1693926" cy="1693926"/>
        </a:xfrm>
        <a:prstGeom prst="roundRect">
          <a:avLst/>
        </a:prstGeom>
        <a:gradFill rotWithShape="0">
          <a:gsLst>
            <a:gs pos="0">
              <a:schemeClr val="accent3">
                <a:hueOff val="0"/>
                <a:satOff val="0"/>
                <a:lumOff val="0"/>
                <a:alphaOff val="0"/>
                <a:shade val="100000"/>
                <a:satMod val="120000"/>
              </a:schemeClr>
            </a:gs>
            <a:gs pos="69000">
              <a:schemeClr val="accent3">
                <a:hueOff val="0"/>
                <a:satOff val="0"/>
                <a:lumOff val="0"/>
                <a:alphaOff val="0"/>
                <a:tint val="80000"/>
                <a:shade val="100000"/>
                <a:satMod val="150000"/>
              </a:schemeClr>
            </a:gs>
            <a:gs pos="100000">
              <a:schemeClr val="accent3">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Power Iteration Is Slow </a:t>
          </a:r>
          <a:r>
            <a:rPr lang="en-US" sz="1600" kern="1200" smtClean="0">
              <a:solidFill>
                <a:schemeClr val="tx1"/>
              </a:solidFill>
            </a:rPr>
            <a:t>But Effective</a:t>
          </a:r>
          <a:endParaRPr lang="en-US" sz="1600" kern="1200" dirty="0">
            <a:solidFill>
              <a:schemeClr val="tx1"/>
            </a:solidFill>
          </a:endParaRPr>
        </a:p>
      </dsp:txBody>
      <dsp:txXfrm>
        <a:off x="4168980" y="495314"/>
        <a:ext cx="1528544" cy="1528544"/>
      </dsp:txXfrm>
    </dsp:sp>
    <dsp:sp modelId="{6DB1B12A-3246-874F-B2F5-F8CD3279FDC7}">
      <dsp:nvSpPr>
        <dsp:cNvPr id="0" name=""/>
        <dsp:cNvSpPr/>
      </dsp:nvSpPr>
      <dsp:spPr>
        <a:xfrm>
          <a:off x="2262061" y="2236851"/>
          <a:ext cx="1693926" cy="1693926"/>
        </a:xfrm>
        <a:prstGeom prst="roundRect">
          <a:avLst/>
        </a:prstGeom>
        <a:gradFill rotWithShape="0">
          <a:gsLst>
            <a:gs pos="0">
              <a:schemeClr val="accent4">
                <a:hueOff val="0"/>
                <a:satOff val="0"/>
                <a:lumOff val="0"/>
                <a:alphaOff val="0"/>
                <a:shade val="100000"/>
                <a:satMod val="120000"/>
              </a:schemeClr>
            </a:gs>
            <a:gs pos="69000">
              <a:schemeClr val="accent4">
                <a:hueOff val="0"/>
                <a:satOff val="0"/>
                <a:lumOff val="0"/>
                <a:alphaOff val="0"/>
                <a:tint val="80000"/>
                <a:shade val="100000"/>
                <a:satMod val="150000"/>
              </a:schemeClr>
            </a:gs>
            <a:gs pos="100000">
              <a:schemeClr val="accent4">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Blocking Nodes Is More Effective &amp; Leads To Faster Convergence</a:t>
          </a:r>
          <a:endParaRPr lang="en-US" sz="1600" kern="1200" dirty="0">
            <a:solidFill>
              <a:schemeClr val="tx1"/>
            </a:solidFill>
          </a:endParaRPr>
        </a:p>
      </dsp:txBody>
      <dsp:txXfrm>
        <a:off x="2344752" y="2319542"/>
        <a:ext cx="1528544" cy="1528544"/>
      </dsp:txXfrm>
    </dsp:sp>
    <dsp:sp modelId="{0B891966-32E8-9E4F-9025-DDDDB139CD03}">
      <dsp:nvSpPr>
        <dsp:cNvPr id="0" name=""/>
        <dsp:cNvSpPr/>
      </dsp:nvSpPr>
      <dsp:spPr>
        <a:xfrm>
          <a:off x="4086289" y="2236851"/>
          <a:ext cx="1693926" cy="1693926"/>
        </a:xfrm>
        <a:prstGeom prst="roundRect">
          <a:avLst/>
        </a:prstGeom>
        <a:gradFill rotWithShape="0">
          <a:gsLst>
            <a:gs pos="0">
              <a:schemeClr val="accent5">
                <a:hueOff val="0"/>
                <a:satOff val="0"/>
                <a:lumOff val="0"/>
                <a:alphaOff val="0"/>
                <a:shade val="100000"/>
                <a:satMod val="120000"/>
              </a:schemeClr>
            </a:gs>
            <a:gs pos="69000">
              <a:schemeClr val="accent5">
                <a:hueOff val="0"/>
                <a:satOff val="0"/>
                <a:lumOff val="0"/>
                <a:alphaOff val="0"/>
                <a:tint val="80000"/>
                <a:shade val="100000"/>
                <a:satMod val="150000"/>
              </a:schemeClr>
            </a:gs>
            <a:gs pos="100000">
              <a:schemeClr val="accent5">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While A Strong Solution To Big Data Computation Disk I/O Is Still Expensive!</a:t>
          </a:r>
          <a:endParaRPr lang="en-US" sz="1600" kern="1200" dirty="0">
            <a:solidFill>
              <a:schemeClr val="tx1"/>
            </a:solidFill>
          </a:endParaRPr>
        </a:p>
      </dsp:txBody>
      <dsp:txXfrm>
        <a:off x="4168980" y="2319542"/>
        <a:ext cx="1528544" cy="152854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5813" y="1523999"/>
            <a:ext cx="7620000"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tx1"/>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785812" y="3465700"/>
            <a:ext cx="7620001"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5/1/13</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cxnSp>
        <p:nvCxnSpPr>
          <p:cNvPr id="9" name="Straight Connector 8"/>
          <p:cNvCxnSpPr/>
          <p:nvPr userDrawn="1"/>
        </p:nvCxnSpPr>
        <p:spPr>
          <a:xfrm>
            <a:off x="785812" y="3349625"/>
            <a:ext cx="7620001" cy="7938"/>
          </a:xfrm>
          <a:prstGeom prst="line">
            <a:avLst/>
          </a:prstGeom>
          <a:ln>
            <a:headEnd type="diamond"/>
            <a:tailEnd type="diamond"/>
          </a:ln>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555625" y="1452563"/>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p:txBody>
          <a:bodyPr/>
          <a:lstStyle>
            <a:lvl1pPr>
              <a:buFont typeface="Wingdings" pitchFamily="2" charset="2"/>
              <a:buChar char=""/>
              <a:defRPr/>
            </a:lvl1pPr>
            <a:lvl2pPr>
              <a:buFont typeface="Wingdings" pitchFamily="2" charset="2"/>
              <a:buChar char=""/>
              <a:defRPr/>
            </a:lvl2pPr>
            <a:lvl3pPr>
              <a:buFont typeface="Wingdings" pitchFamily="2" charset="2"/>
              <a:buChar char=""/>
              <a:defRPr/>
            </a:lvl3pPr>
            <a:lvl4pPr>
              <a:buFont typeface="Wingdings" pitchFamily="2" charset="2"/>
              <a:buChar char=""/>
              <a:defRPr/>
            </a:lvl4pPr>
            <a:lvl5pPr>
              <a:buFont typeface="Wingdings" pitchFamily="2" charset="2"/>
              <a:buChar char=""/>
              <a:defRPr/>
            </a:lvl5pPr>
            <a:lvl6pPr>
              <a:buFont typeface="Wingdings" pitchFamily="2" charset="2"/>
              <a:buChar char=""/>
              <a:defRPr/>
            </a:lvl6pPr>
            <a:lvl7pPr>
              <a:buFont typeface="Wingdings" pitchFamily="2" charset="2"/>
              <a:buChar char=""/>
              <a:defRPr/>
            </a:lvl7pPr>
            <a:lvl8pPr>
              <a:buFont typeface="Wingdings" pitchFamily="2" charset="2"/>
              <a:buChar char=""/>
              <a:defRPr/>
            </a:lvl8pPr>
            <a:lvl9pPr>
              <a:buFont typeface="Wingdings" pitchFamily="2" charset="2"/>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5/1/13</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cxnSp>
        <p:nvCxnSpPr>
          <p:cNvPr id="7" name="Straight Connector 6"/>
          <p:cNvCxnSpPr/>
          <p:nvPr userDrawn="1"/>
        </p:nvCxnSpPr>
        <p:spPr>
          <a:xfrm>
            <a:off x="549275" y="1452563"/>
            <a:ext cx="8042276" cy="0"/>
          </a:xfrm>
          <a:prstGeom prst="line">
            <a:avLst/>
          </a:prstGeom>
          <a:ln w="15875" cap="rnd" cmpd="sng">
            <a:solidFill>
              <a:schemeClr val="bg1">
                <a:lumMod val="75000"/>
              </a:schemeClr>
            </a:solidFill>
            <a:prstDash val="soli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63538" y="1882776"/>
            <a:ext cx="8416925" cy="1470025"/>
          </a:xfrm>
        </p:spPr>
        <p:txBody>
          <a:bodyPr/>
          <a:lstStyle>
            <a:lvl1pPr>
              <a:defRPr>
                <a:solidFill>
                  <a:srgbClr val="000000"/>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363538" y="3301004"/>
            <a:ext cx="8416925" cy="972671"/>
          </a:xfrm>
        </p:spPr>
        <p:txBody>
          <a:bodyPr>
            <a:normAutofit/>
          </a:bodyPr>
          <a:lstStyle>
            <a:lvl1pPr marL="0" indent="0" algn="ctr">
              <a:spcBef>
                <a:spcPts val="300"/>
              </a:spcBef>
              <a:buNone/>
              <a:defRPr sz="1800">
                <a:solidFill>
                  <a:schemeClr val="tx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5/1/13</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lvl1pPr>
              <a:defRPr>
                <a:solidFill>
                  <a:srgbClr val="000000"/>
                </a:solidFill>
              </a:defRPr>
            </a:lvl1pPr>
          </a:lstStyle>
          <a:p>
            <a:r>
              <a:rPr lang="en-US" dirty="0" smtClean="0"/>
              <a:t>Click to edit Master title style</a:t>
            </a:r>
            <a:endParaRPr dirty="0"/>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pPr/>
              <a:t>5/1/13</a:t>
            </a:fld>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cxnSp>
        <p:nvCxnSpPr>
          <p:cNvPr id="8" name="Straight Connector 7"/>
          <p:cNvCxnSpPr/>
          <p:nvPr userDrawn="1"/>
        </p:nvCxnSpPr>
        <p:spPr>
          <a:xfrm>
            <a:off x="549275" y="1452563"/>
            <a:ext cx="8042276" cy="0"/>
          </a:xfrm>
          <a:prstGeom prst="line">
            <a:avLst/>
          </a:prstGeom>
          <a:ln w="15875" cap="rnd" cmpd="sng">
            <a:solidFill>
              <a:schemeClr val="bg1">
                <a:lumMod val="75000"/>
              </a:schemeClr>
            </a:solidFill>
            <a:prstDash val="soli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B01F9CA3-105E-4857-9057-6DB6197DA786}" type="datetimeFigureOut">
              <a:rPr lang="en-US" smtClean="0"/>
              <a:pPr/>
              <a:t>5/1/13</a:t>
            </a:fld>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cxnSp>
        <p:nvCxnSpPr>
          <p:cNvPr id="6" name="Straight Connector 5"/>
          <p:cNvCxnSpPr/>
          <p:nvPr userDrawn="1"/>
        </p:nvCxnSpPr>
        <p:spPr>
          <a:xfrm>
            <a:off x="549275" y="1452563"/>
            <a:ext cx="8042276" cy="0"/>
          </a:xfrm>
          <a:prstGeom prst="line">
            <a:avLst/>
          </a:prstGeom>
          <a:ln w="15875" cap="rnd" cmpd="sng">
            <a:solidFill>
              <a:schemeClr val="bg1">
                <a:lumMod val="75000"/>
              </a:schemeClr>
            </a:solidFill>
            <a:prstDash val="soli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5/1/13</a:t>
            </a:fld>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61922"/>
            <a:ext cx="8042276" cy="1079516"/>
          </a:xfrm>
          <a:prstGeom prst="rect">
            <a:avLst/>
          </a:prstGeom>
        </p:spPr>
        <p:txBody>
          <a:bodyPr vert="horz" lIns="91440" tIns="45720" rIns="91440" bIns="45720" rtlCol="0" anchor="b"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pPr/>
              <a:t>5/1/13</a:t>
            </a:fld>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1400">
                <a:solidFill>
                  <a:schemeClr val="bg1"/>
                </a:solidFill>
              </a:defRPr>
            </a:lvl1pPr>
          </a:lstStyle>
          <a:p>
            <a:fld id="{7F5CE407-6216-4202-80E4-A30DC2F709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7" r:id="rId5"/>
    <p:sldLayoutId id="2147483668" r:id="rId6"/>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4"/>
        </a:buClr>
        <a:buSzPct val="110000"/>
        <a:buFont typeface="Lucida Grande"/>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4"/>
        </a:buClr>
        <a:buSzPct val="110000"/>
        <a:buFont typeface="Lucida Grande"/>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4"/>
        </a:buClr>
        <a:buSzPct val="110000"/>
        <a:buFont typeface="Lucida Grande"/>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4"/>
        </a:buClr>
        <a:buSzPct val="110000"/>
        <a:buFont typeface="Lucida Grande"/>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4"/>
        </a:buClr>
        <a:buSzPct val="110000"/>
        <a:buFont typeface="Lucida Grande"/>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4"/>
        </a:buClr>
        <a:buSzPct val="110000"/>
        <a:buFont typeface="Lucida Grande"/>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4"/>
        </a:buClr>
        <a:buSzPct val="110000"/>
        <a:buFont typeface="Lucida Grande"/>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4"/>
        </a:buClr>
        <a:buSzPct val="110000"/>
        <a:buFont typeface="Lucida Grande"/>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4"/>
        </a:buClr>
        <a:buSzPct val="110000"/>
        <a:buFont typeface="Lucida Grande"/>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MatthewGreen/CS5300-Project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Fast Convergence </a:t>
            </a:r>
            <a:r>
              <a:rPr lang="en-US" dirty="0" smtClean="0"/>
              <a:t>PageRank</a:t>
            </a:r>
            <a:br>
              <a:rPr lang="en-US" dirty="0" smtClean="0"/>
            </a:br>
            <a:r>
              <a:rPr lang="en-US" sz="2000" i="1" dirty="0" smtClean="0"/>
              <a:t>An Implementation of Apache’s </a:t>
            </a:r>
            <a:r>
              <a:rPr lang="en-US" sz="2000" i="1" dirty="0" err="1" smtClean="0"/>
              <a:t>Hadoop</a:t>
            </a:r>
            <a:r>
              <a:rPr lang="en-US" sz="2000" i="1" dirty="0" smtClean="0"/>
              <a:t> Framework Using Web Graphs </a:t>
            </a:r>
            <a:endParaRPr lang="en-US" dirty="0"/>
          </a:p>
        </p:txBody>
      </p:sp>
      <p:sp>
        <p:nvSpPr>
          <p:cNvPr id="3" name="Subtitle 2"/>
          <p:cNvSpPr>
            <a:spLocks noGrp="1"/>
          </p:cNvSpPr>
          <p:nvPr>
            <p:ph type="subTitle" idx="1"/>
          </p:nvPr>
        </p:nvSpPr>
        <p:spPr>
          <a:xfrm>
            <a:off x="785812" y="3465700"/>
            <a:ext cx="7620001" cy="2506006"/>
          </a:xfrm>
        </p:spPr>
        <p:txBody>
          <a:bodyPr>
            <a:noAutofit/>
          </a:bodyPr>
          <a:lstStyle/>
          <a:p>
            <a:r>
              <a:rPr lang="en-US" sz="1400" dirty="0"/>
              <a:t>Presented by:</a:t>
            </a:r>
            <a:br>
              <a:rPr lang="en-US" sz="1400" dirty="0"/>
            </a:br>
            <a:r>
              <a:rPr lang="en-US" sz="1400" dirty="0" smtClean="0"/>
              <a:t>Ben Perry</a:t>
            </a:r>
            <a:br>
              <a:rPr lang="en-US" sz="1400" dirty="0" smtClean="0"/>
            </a:br>
            <a:r>
              <a:rPr lang="en-US" sz="1400" dirty="0" smtClean="0"/>
              <a:t>Chantelle Farmer</a:t>
            </a:r>
            <a:br>
              <a:rPr lang="en-US" sz="1400" dirty="0" smtClean="0"/>
            </a:br>
            <a:r>
              <a:rPr lang="en-US" sz="1400" dirty="0" smtClean="0"/>
              <a:t>Matthew Green</a:t>
            </a:r>
            <a:endParaRPr lang="en-US" sz="1400" dirty="0"/>
          </a:p>
          <a:p>
            <a:endParaRPr lang="en-US" sz="1400" dirty="0"/>
          </a:p>
          <a:p>
            <a:r>
              <a:rPr lang="en-US" sz="1400" dirty="0" smtClean="0"/>
              <a:t>CS 5300 – Large Scale Information Systems</a:t>
            </a:r>
          </a:p>
          <a:p>
            <a:r>
              <a:rPr lang="en-US" sz="1400" dirty="0" smtClean="0"/>
              <a:t>Professor: Alan Demers</a:t>
            </a:r>
            <a:br>
              <a:rPr lang="en-US" sz="1400" dirty="0" smtClean="0"/>
            </a:br>
            <a:r>
              <a:rPr lang="en-US" sz="1400" dirty="0" smtClean="0"/>
              <a:t>TA’s: </a:t>
            </a:r>
            <a:r>
              <a:rPr lang="en-US" sz="1400" dirty="0" err="1" smtClean="0"/>
              <a:t>Bailu</a:t>
            </a:r>
            <a:r>
              <a:rPr lang="en-US" sz="1400" dirty="0" smtClean="0"/>
              <a:t> Ding &amp; Tao </a:t>
            </a:r>
            <a:r>
              <a:rPr lang="en-US" sz="1400" dirty="0" err="1" smtClean="0"/>
              <a:t>Zou</a:t>
            </a:r>
            <a:endParaRPr lang="en-US" sz="1400" dirty="0" smtClean="0"/>
          </a:p>
          <a:p>
            <a:r>
              <a:rPr lang="en-US" sz="1400" dirty="0"/>
              <a:t/>
            </a:r>
            <a:br>
              <a:rPr lang="en-US" sz="1400" dirty="0"/>
            </a:br>
            <a:r>
              <a:rPr lang="en-US" sz="1400" dirty="0" smtClean="0"/>
              <a:t>Thursday, May 2</a:t>
            </a:r>
            <a:r>
              <a:rPr lang="en-US" sz="1400" baseline="30000" dirty="0" smtClean="0"/>
              <a:t>nd</a:t>
            </a:r>
            <a:r>
              <a:rPr lang="en-US" sz="1400" dirty="0" smtClean="0"/>
              <a:t>, 2013</a:t>
            </a:r>
            <a:endParaRPr lang="en-US" sz="1400" dirty="0"/>
          </a:p>
          <a:p>
            <a:endParaRPr lang="en-US" sz="1400" dirty="0"/>
          </a:p>
        </p:txBody>
      </p:sp>
    </p:spTree>
    <p:extLst>
      <p:ext uri="{BB962C8B-B14F-4D97-AF65-F5344CB8AC3E}">
        <p14:creationId xmlns:p14="http://schemas.microsoft.com/office/powerpoint/2010/main" val="36953334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Nodes For Efficiency</a:t>
            </a:r>
            <a:endParaRPr lang="en-US" dirty="0"/>
          </a:p>
        </p:txBody>
      </p:sp>
      <p:sp>
        <p:nvSpPr>
          <p:cNvPr id="3" name="Content Placeholder 2"/>
          <p:cNvSpPr>
            <a:spLocks noGrp="1"/>
          </p:cNvSpPr>
          <p:nvPr>
            <p:ph idx="1"/>
          </p:nvPr>
        </p:nvSpPr>
        <p:spPr/>
        <p:txBody>
          <a:bodyPr/>
          <a:lstStyle/>
          <a:p>
            <a:r>
              <a:rPr lang="en-US" dirty="0" smtClean="0"/>
              <a:t>Blocked the nodes using a technique </a:t>
            </a:r>
            <a:r>
              <a:rPr lang="en-US" dirty="0"/>
              <a:t>whereby </a:t>
            </a:r>
            <a:r>
              <a:rPr lang="en-US" dirty="0" smtClean="0"/>
              <a:t>we used </a:t>
            </a:r>
            <a:r>
              <a:rPr lang="en-US" dirty="0" err="1" smtClean="0"/>
              <a:t>Math.floor</a:t>
            </a:r>
            <a:r>
              <a:rPr lang="en-US" dirty="0"/>
              <a:t>(</a:t>
            </a:r>
            <a:r>
              <a:rPr lang="en-US" dirty="0" err="1"/>
              <a:t>nodeID</a:t>
            </a:r>
            <a:r>
              <a:rPr lang="en-US" dirty="0"/>
              <a:t> / </a:t>
            </a:r>
            <a:r>
              <a:rPr lang="en-US" dirty="0" err="1"/>
              <a:t>partitionSize</a:t>
            </a:r>
            <a:r>
              <a:rPr lang="en-US" dirty="0" smtClean="0"/>
              <a:t>)</a:t>
            </a:r>
            <a:r>
              <a:rPr lang="en-US" dirty="0"/>
              <a:t> </a:t>
            </a:r>
            <a:r>
              <a:rPr lang="en-US" dirty="0" smtClean="0"/>
              <a:t>to get an </a:t>
            </a:r>
            <a:r>
              <a:rPr lang="en-US" dirty="0" err="1" smtClean="0"/>
              <a:t>int</a:t>
            </a:r>
            <a:r>
              <a:rPr lang="en-US" dirty="0" smtClean="0"/>
              <a:t> which we then tested against the hard coded array </a:t>
            </a:r>
            <a:r>
              <a:rPr lang="en-US" dirty="0"/>
              <a:t>of blocks </a:t>
            </a:r>
            <a:r>
              <a:rPr lang="en-US" dirty="0" err="1" smtClean="0"/>
              <a:t>blockBoundaries</a:t>
            </a:r>
            <a:r>
              <a:rPr lang="en-US" dirty="0" smtClean="0"/>
              <a:t>[] from </a:t>
            </a:r>
            <a:r>
              <a:rPr lang="en-US" dirty="0" err="1" smtClean="0"/>
              <a:t>blocks.txt</a:t>
            </a:r>
            <a:r>
              <a:rPr lang="en-US" dirty="0" smtClean="0"/>
              <a:t>.</a:t>
            </a:r>
          </a:p>
          <a:p>
            <a:r>
              <a:rPr lang="en-US" dirty="0" smtClean="0"/>
              <a:t>A Python script was used to verify the correctness of the blocks using </a:t>
            </a:r>
            <a:r>
              <a:rPr lang="en-US" dirty="0" err="1" smtClean="0"/>
              <a:t>nodes.txt</a:t>
            </a:r>
            <a:r>
              <a:rPr lang="en-US" dirty="0" smtClean="0"/>
              <a:t>.</a:t>
            </a:r>
          </a:p>
        </p:txBody>
      </p:sp>
    </p:spTree>
    <p:extLst>
      <p:ext uri="{BB962C8B-B14F-4D97-AF65-F5344CB8AC3E}">
        <p14:creationId xmlns:p14="http://schemas.microsoft.com/office/powerpoint/2010/main" val="30142305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 &amp; Reducer Tasks</a:t>
            </a:r>
            <a:endParaRPr lang="en-US" dirty="0"/>
          </a:p>
        </p:txBody>
      </p:sp>
      <p:sp>
        <p:nvSpPr>
          <p:cNvPr id="3" name="Content Placeholder 2"/>
          <p:cNvSpPr>
            <a:spLocks noGrp="1"/>
          </p:cNvSpPr>
          <p:nvPr>
            <p:ph idx="1"/>
          </p:nvPr>
        </p:nvSpPr>
        <p:spPr/>
        <p:txBody>
          <a:bodyPr>
            <a:normAutofit lnSpcReduction="10000"/>
          </a:bodyPr>
          <a:lstStyle/>
          <a:p>
            <a:r>
              <a:rPr lang="en-US" dirty="0" smtClean="0"/>
              <a:t>Mapper: Very similar to the single node mapper but also handles the grouping of the nodes into blocks using the aforementioned technique.</a:t>
            </a:r>
          </a:p>
          <a:p>
            <a:pPr lvl="1"/>
            <a:r>
              <a:rPr lang="en-US" dirty="0" smtClean="0"/>
              <a:t>It emits more messages this time, the list edges within a block, the list of boundary edges and all the nodes within a block.</a:t>
            </a:r>
          </a:p>
          <a:p>
            <a:r>
              <a:rPr lang="en-US" dirty="0" smtClean="0"/>
              <a:t>Reducer: Iterates over the block ‘X’(5) times or until convergence, whichever comes first. Then the residual error is calculated by taking the average residual error for all nodes in that block between the starting and ending values of PageRank.</a:t>
            </a:r>
          </a:p>
        </p:txBody>
      </p:sp>
    </p:spTree>
    <p:extLst>
      <p:ext uri="{BB962C8B-B14F-4D97-AF65-F5344CB8AC3E}">
        <p14:creationId xmlns:p14="http://schemas.microsoft.com/office/powerpoint/2010/main" val="13152330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Approach Results</a:t>
            </a:r>
            <a:endParaRPr lang="en-US" dirty="0"/>
          </a:p>
        </p:txBody>
      </p:sp>
      <p:sp>
        <p:nvSpPr>
          <p:cNvPr id="3" name="Content Placeholder 2"/>
          <p:cNvSpPr>
            <a:spLocks noGrp="1"/>
          </p:cNvSpPr>
          <p:nvPr>
            <p:ph idx="1"/>
          </p:nvPr>
        </p:nvSpPr>
        <p:spPr>
          <a:xfrm>
            <a:off x="549275" y="1600201"/>
            <a:ext cx="8042276" cy="1140492"/>
          </a:xfrm>
        </p:spPr>
        <p:txBody>
          <a:bodyPr/>
          <a:lstStyle/>
          <a:p>
            <a:r>
              <a:rPr lang="en-US" dirty="0" smtClean="0"/>
              <a:t>Iterated Within The Block 5 Times.</a:t>
            </a:r>
            <a:endParaRPr lang="en-US" dirty="0"/>
          </a:p>
          <a:p>
            <a:r>
              <a:rPr lang="en-US" dirty="0" smtClean="0"/>
              <a:t>Residual Errors After 7 Block Level Passes:</a:t>
            </a:r>
          </a:p>
        </p:txBody>
      </p:sp>
      <p:graphicFrame>
        <p:nvGraphicFramePr>
          <p:cNvPr id="4" name="Table 3"/>
          <p:cNvGraphicFramePr>
            <a:graphicFrameLocks noGrp="1"/>
          </p:cNvGraphicFramePr>
          <p:nvPr>
            <p:extLst>
              <p:ext uri="{D42A27DB-BD31-4B8C-83A1-F6EECF244321}">
                <p14:modId xmlns:p14="http://schemas.microsoft.com/office/powerpoint/2010/main" val="4012381364"/>
              </p:ext>
            </p:extLst>
          </p:nvPr>
        </p:nvGraphicFramePr>
        <p:xfrm>
          <a:off x="2582507" y="2859856"/>
          <a:ext cx="3500387" cy="3069654"/>
        </p:xfrm>
        <a:graphic>
          <a:graphicData uri="http://schemas.openxmlformats.org/drawingml/2006/table">
            <a:tbl>
              <a:tblPr/>
              <a:tblGrid>
                <a:gridCol w="1928357"/>
                <a:gridCol w="1572030"/>
              </a:tblGrid>
              <a:tr h="423400">
                <a:tc gridSpan="2">
                  <a:txBody>
                    <a:bodyPr/>
                    <a:lstStyle/>
                    <a:p>
                      <a:pPr algn="ctr" fontAlgn="b"/>
                      <a:r>
                        <a:rPr lang="en-US" sz="2600" b="0" i="0" u="none" strike="noStrike" dirty="0">
                          <a:solidFill>
                            <a:srgbClr val="000000"/>
                          </a:solidFill>
                          <a:effectLst/>
                          <a:latin typeface="Times New Roman"/>
                        </a:rPr>
                        <a:t>Residual Error</a:t>
                      </a:r>
                    </a:p>
                  </a:txBody>
                  <a:tcPr marL="20960" marR="20960" marT="2096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r>
              <a:tr h="356327">
                <a:tc>
                  <a:txBody>
                    <a:bodyPr/>
                    <a:lstStyle/>
                    <a:p>
                      <a:pPr algn="ctr" fontAlgn="b"/>
                      <a:r>
                        <a:rPr lang="en-US" sz="2000" b="0" i="0" u="none" strike="noStrike" dirty="0">
                          <a:solidFill>
                            <a:srgbClr val="000000"/>
                          </a:solidFill>
                          <a:effectLst/>
                          <a:latin typeface="Times New Roman"/>
                        </a:rPr>
                        <a:t>Iteration Number</a:t>
                      </a:r>
                    </a:p>
                  </a:txBody>
                  <a:tcPr marL="20960" marR="20960" marT="2096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a:rPr>
                        <a:t>Error</a:t>
                      </a:r>
                    </a:p>
                  </a:txBody>
                  <a:tcPr marL="20960" marR="20960" marT="2096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67">
                <a:tc>
                  <a:txBody>
                    <a:bodyPr/>
                    <a:lstStyle/>
                    <a:p>
                      <a:pPr algn="ctr" fontAlgn="b"/>
                      <a:r>
                        <a:rPr lang="en-US" sz="2000" b="0" i="0" u="none" strike="noStrike" dirty="0">
                          <a:solidFill>
                            <a:srgbClr val="000000"/>
                          </a:solidFill>
                          <a:effectLst/>
                          <a:latin typeface="Times New Roman"/>
                          <a:cs typeface="Times New Roman"/>
                        </a:rPr>
                        <a:t>0</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a:cs typeface="Times New Roman"/>
                        </a:rPr>
                        <a:t>2.7963</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790">
                <a:tc>
                  <a:txBody>
                    <a:bodyPr/>
                    <a:lstStyle/>
                    <a:p>
                      <a:pPr algn="ctr" fontAlgn="b"/>
                      <a:r>
                        <a:rPr lang="en-US" sz="2000" b="0" i="0" u="none" strike="noStrike">
                          <a:solidFill>
                            <a:srgbClr val="000000"/>
                          </a:solidFill>
                          <a:effectLst/>
                          <a:latin typeface="Times New Roman"/>
                          <a:cs typeface="Times New Roman"/>
                        </a:rPr>
                        <a:t>1</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a:cs typeface="Times New Roman"/>
                        </a:rPr>
                        <a:t>0.0507</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790">
                <a:tc>
                  <a:txBody>
                    <a:bodyPr/>
                    <a:lstStyle/>
                    <a:p>
                      <a:pPr algn="ctr" fontAlgn="b"/>
                      <a:r>
                        <a:rPr lang="en-US" sz="2000" b="0" i="0" u="none" strike="noStrike">
                          <a:solidFill>
                            <a:srgbClr val="000000"/>
                          </a:solidFill>
                          <a:effectLst/>
                          <a:latin typeface="Times New Roman"/>
                          <a:cs typeface="Times New Roman"/>
                        </a:rPr>
                        <a:t>2</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a:cs typeface="Times New Roman"/>
                        </a:rPr>
                        <a:t>0.0240</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790">
                <a:tc>
                  <a:txBody>
                    <a:bodyPr/>
                    <a:lstStyle/>
                    <a:p>
                      <a:pPr algn="ctr" fontAlgn="b"/>
                      <a:r>
                        <a:rPr lang="en-US" sz="2000" b="0" i="0" u="none" strike="noStrike">
                          <a:solidFill>
                            <a:srgbClr val="000000"/>
                          </a:solidFill>
                          <a:effectLst/>
                          <a:latin typeface="Times New Roman"/>
                          <a:cs typeface="Times New Roman"/>
                        </a:rPr>
                        <a:t>3</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a:cs typeface="Times New Roman"/>
                        </a:rPr>
                        <a:t>0.0097</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790">
                <a:tc>
                  <a:txBody>
                    <a:bodyPr/>
                    <a:lstStyle/>
                    <a:p>
                      <a:pPr algn="ctr" fontAlgn="b"/>
                      <a:r>
                        <a:rPr lang="en-US" sz="2000" b="0" i="0" u="none" strike="noStrike">
                          <a:solidFill>
                            <a:srgbClr val="000000"/>
                          </a:solidFill>
                          <a:effectLst/>
                          <a:latin typeface="Times New Roman"/>
                          <a:cs typeface="Times New Roman"/>
                        </a:rPr>
                        <a:t>4</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a:cs typeface="Times New Roman"/>
                        </a:rPr>
                        <a:t>0.0044</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790">
                <a:tc>
                  <a:txBody>
                    <a:bodyPr/>
                    <a:lstStyle/>
                    <a:p>
                      <a:pPr algn="ctr" fontAlgn="b"/>
                      <a:r>
                        <a:rPr lang="en-US" sz="2000" b="0" i="0" u="none" strike="noStrike">
                          <a:solidFill>
                            <a:srgbClr val="000000"/>
                          </a:solidFill>
                          <a:effectLst/>
                          <a:latin typeface="Times New Roman"/>
                          <a:cs typeface="Times New Roman"/>
                        </a:rPr>
                        <a:t>5</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Times New Roman"/>
                          <a:cs typeface="Times New Roman"/>
                        </a:rPr>
                        <a:t>0.0016</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790">
                <a:tc>
                  <a:txBody>
                    <a:bodyPr/>
                    <a:lstStyle/>
                    <a:p>
                      <a:pPr algn="ctr" fontAlgn="b"/>
                      <a:r>
                        <a:rPr lang="en-US" sz="2000" b="0" i="0" u="none" strike="noStrike">
                          <a:solidFill>
                            <a:srgbClr val="000000"/>
                          </a:solidFill>
                          <a:effectLst/>
                          <a:latin typeface="Times New Roman"/>
                          <a:cs typeface="Times New Roman"/>
                        </a:rPr>
                        <a:t>6</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Times New Roman"/>
                          <a:cs typeface="Times New Roman"/>
                        </a:rPr>
                        <a:t>0.0006</a:t>
                      </a:r>
                    </a:p>
                  </a:txBody>
                  <a:tcPr marL="20960" marR="20960" marT="209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370416" y="3843655"/>
            <a:ext cx="5748429" cy="1107996"/>
          </a:xfrm>
          <a:prstGeom prst="rect">
            <a:avLst/>
          </a:prstGeom>
          <a:noFill/>
        </p:spPr>
        <p:txBody>
          <a:bodyPr wrap="square" rtlCol="0">
            <a:spAutoFit/>
          </a:bodyPr>
          <a:lstStyle/>
          <a:p>
            <a:pPr algn="ctr"/>
            <a:r>
              <a:rPr lang="en-US" sz="6600" dirty="0" smtClean="0">
                <a:solidFill>
                  <a:srgbClr val="FF0000"/>
                </a:solidFill>
              </a:rPr>
              <a:t>Convergence!</a:t>
            </a:r>
            <a:endParaRPr lang="en-US" sz="6600" dirty="0">
              <a:solidFill>
                <a:srgbClr val="FF0000"/>
              </a:solidFill>
            </a:endParaRPr>
          </a:p>
        </p:txBody>
      </p:sp>
    </p:spTree>
    <p:extLst>
      <p:ext uri="{BB962C8B-B14F-4D97-AF65-F5344CB8AC3E}">
        <p14:creationId xmlns:p14="http://schemas.microsoft.com/office/powerpoint/2010/main" val="3970486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Nodes In Block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26916100"/>
              </p:ext>
            </p:extLst>
          </p:nvPr>
        </p:nvGraphicFramePr>
        <p:xfrm>
          <a:off x="2558369" y="1599417"/>
          <a:ext cx="1318562" cy="5208696"/>
        </p:xfrm>
        <a:graphic>
          <a:graphicData uri="http://schemas.openxmlformats.org/drawingml/2006/table">
            <a:tbl>
              <a:tblPr/>
              <a:tblGrid>
                <a:gridCol w="378988"/>
                <a:gridCol w="347406"/>
                <a:gridCol w="592168"/>
              </a:tblGrid>
              <a:tr h="159491">
                <a:tc>
                  <a:txBody>
                    <a:bodyPr/>
                    <a:lstStyle/>
                    <a:p>
                      <a:pPr algn="ctr" fontAlgn="b"/>
                      <a:r>
                        <a:rPr lang="en-US" sz="1000" b="0" i="0" u="none" strike="noStrike">
                          <a:solidFill>
                            <a:srgbClr val="000000"/>
                          </a:solidFill>
                          <a:effectLst/>
                          <a:latin typeface="Times New Roman"/>
                        </a:rPr>
                        <a:t>Block</a:t>
                      </a:r>
                    </a:p>
                  </a:txBody>
                  <a:tcPr marL="7896" marR="7896" marT="78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Times New Roman"/>
                        </a:rPr>
                        <a:t>Node</a:t>
                      </a:r>
                    </a:p>
                  </a:txBody>
                  <a:tcPr marL="7896" marR="7896" marT="78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Times New Roman"/>
                        </a:rPr>
                        <a:t>PageRank</a:t>
                      </a:r>
                    </a:p>
                  </a:txBody>
                  <a:tcPr marL="7896" marR="7896" marT="789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26329">
                <a:tc>
                  <a:txBody>
                    <a:bodyPr/>
                    <a:lstStyle/>
                    <a:p>
                      <a:pPr algn="r" fontAlgn="b"/>
                      <a:r>
                        <a:rPr lang="en-US" sz="700" b="0" i="0" u="none" strike="noStrike">
                          <a:solidFill>
                            <a:srgbClr val="000000"/>
                          </a:solidFill>
                          <a:effectLst/>
                          <a:latin typeface="Times New Roman"/>
                        </a:rPr>
                        <a:t>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10327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1.8738E-06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20372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5.1603E-07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30628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3.0627E-07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40644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2.8093E-07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50461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2.9953E-07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5</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60840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70590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3.0031E-07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80117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90496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8.6777E-04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9</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100500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2.5973E-07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110566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2.0256E-06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120944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4.8255E-07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130998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2.3451E-07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140573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6.2570E-07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150952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15</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161331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171153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5.6246E-07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181513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3.5344E-07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191624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5.2775E-06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19</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202003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4.0817E-06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212382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2.6169E-07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222761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1.2090E-03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232592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1.0456E-04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242877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5.5511E-07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252937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25</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263148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3.0361E-07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26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273209</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6329">
                <a:tc>
                  <a:txBody>
                    <a:bodyPr/>
                    <a:lstStyle/>
                    <a:p>
                      <a:pPr algn="r" fontAlgn="b"/>
                      <a:r>
                        <a:rPr lang="en-US" sz="700" b="0" i="0" u="none" strike="noStrike">
                          <a:solidFill>
                            <a:srgbClr val="000000"/>
                          </a:solidFill>
                          <a:effectLst/>
                          <a:latin typeface="Times New Roman"/>
                        </a:rPr>
                        <a:t>27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283472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912">
                <a:tc>
                  <a:txBody>
                    <a:bodyPr/>
                    <a:lstStyle/>
                    <a:p>
                      <a:pPr algn="r" fontAlgn="b"/>
                      <a:r>
                        <a:rPr lang="en-US" sz="700" b="0" i="0" u="none" strike="noStrike">
                          <a:solidFill>
                            <a:srgbClr val="000000"/>
                          </a:solidFill>
                          <a:effectLst/>
                          <a:latin typeface="Times New Roman"/>
                        </a:rPr>
                        <a:t>28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293254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2.6169E-07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25">
                <a:tc>
                  <a:txBody>
                    <a:bodyPr/>
                    <a:lstStyle/>
                    <a:p>
                      <a:pPr algn="r" fontAlgn="b"/>
                      <a:r>
                        <a:rPr lang="en-US" sz="700" b="0" i="0" u="none" strike="noStrike">
                          <a:solidFill>
                            <a:srgbClr val="000000"/>
                          </a:solidFill>
                          <a:effectLst/>
                          <a:latin typeface="Times New Roman"/>
                        </a:rPr>
                        <a:t>29</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303042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4.8075E-06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6329">
                <a:tc>
                  <a:txBody>
                    <a:bodyPr/>
                    <a:lstStyle/>
                    <a:p>
                      <a:pPr algn="r" fontAlgn="b"/>
                      <a:r>
                        <a:rPr lang="en-US" sz="700" b="0" i="0" u="none" strike="noStrike">
                          <a:solidFill>
                            <a:srgbClr val="000000"/>
                          </a:solidFill>
                          <a:effectLst/>
                          <a:latin typeface="Times New Roman"/>
                        </a:rPr>
                        <a:t>30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313369</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8.9155E-07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323521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2.1890E-07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333882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5.1568E-07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343662</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2.5169E-07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353644</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4.0106E-07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35</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363928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3.6064E-07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374235</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3.8351E-06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384553</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4.1396E-07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394928</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Times New Roman"/>
                        </a:rPr>
                        <a:t>2.3993E-07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39</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404711</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2.4664E-07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591">
                <a:tc>
                  <a:txBody>
                    <a:bodyPr/>
                    <a:lstStyle/>
                    <a:p>
                      <a:pPr algn="r" fontAlgn="b"/>
                      <a:r>
                        <a:rPr lang="en-US" sz="700" b="0" i="0" u="none" strike="noStrike">
                          <a:solidFill>
                            <a:srgbClr val="000000"/>
                          </a:solidFill>
                          <a:effectLst/>
                          <a:latin typeface="Times New Roman"/>
                        </a:rPr>
                        <a:t>40</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Times New Roman"/>
                        </a:rPr>
                        <a:t>414616</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Times New Roman"/>
                        </a:rPr>
                        <a:t>3.1175E-07</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89374220"/>
              </p:ext>
            </p:extLst>
          </p:nvPr>
        </p:nvGraphicFramePr>
        <p:xfrm>
          <a:off x="4073953" y="1596641"/>
          <a:ext cx="1661355" cy="4350518"/>
        </p:xfrm>
        <a:graphic>
          <a:graphicData uri="http://schemas.openxmlformats.org/drawingml/2006/table">
            <a:tbl>
              <a:tblPr/>
              <a:tblGrid>
                <a:gridCol w="477515"/>
                <a:gridCol w="437722"/>
                <a:gridCol w="746118"/>
              </a:tblGrid>
              <a:tr h="200954">
                <a:tc>
                  <a:txBody>
                    <a:bodyPr/>
                    <a:lstStyle/>
                    <a:p>
                      <a:pPr algn="ctr" fontAlgn="b"/>
                      <a:r>
                        <a:rPr lang="en-US" sz="1300" b="0" i="0" u="none" strike="noStrike">
                          <a:solidFill>
                            <a:srgbClr val="000000"/>
                          </a:solidFill>
                          <a:effectLst/>
                          <a:latin typeface="Times New Roman"/>
                        </a:rPr>
                        <a:t>Block</a:t>
                      </a:r>
                    </a:p>
                  </a:txBody>
                  <a:tcPr marL="9948" marR="9948" marT="994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Times New Roman"/>
                        </a:rPr>
                        <a:t>Node</a:t>
                      </a:r>
                    </a:p>
                  </a:txBody>
                  <a:tcPr marL="9948" marR="9948" marT="994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Times New Roman"/>
                        </a:rPr>
                        <a:t>PageRank</a:t>
                      </a:r>
                    </a:p>
                  </a:txBody>
                  <a:tcPr marL="9948" marR="9948" marT="9948"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72">
                <a:tc>
                  <a:txBody>
                    <a:bodyPr/>
                    <a:lstStyle/>
                    <a:p>
                      <a:pPr algn="r" fontAlgn="b"/>
                      <a:r>
                        <a:rPr lang="en-US" sz="900" b="0" i="0" u="none" strike="noStrike">
                          <a:solidFill>
                            <a:srgbClr val="000000"/>
                          </a:solidFill>
                          <a:effectLst/>
                          <a:latin typeface="Times New Roman"/>
                        </a:rPr>
                        <a:t>41</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424746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1.7133E-06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42</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434706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2.4184E-06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444488</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3.8157E-06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454284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4.9752E-07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464397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1.1568E-05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474195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7.2929E-07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484049</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5.8649E-07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48</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493967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2.1890E-07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49</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503751</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7.1029E-06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50</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514130</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6.3963E-07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51</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524509</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9.8378E-04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52</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534708</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2.5547E-05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545087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2.5739E-03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555466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1.1760E-03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565845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1.6406E-06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576224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1.1074E-06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586603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9.5858E-07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58</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596584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3.9972E-06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59</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606366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4.2811E-07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60</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616147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6.1016E-07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61</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626447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1.7597E-05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62</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636239</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1.0722E-06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646021</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3.1194E-07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64</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655803</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2.1890E-07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665665</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9.9700E-07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675447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Times New Roman"/>
                        </a:rPr>
                        <a:t>1.0994E-06</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3">
                <a:tc>
                  <a:txBody>
                    <a:bodyPr/>
                    <a:lstStyle/>
                    <a:p>
                      <a:pPr algn="r" fontAlgn="b"/>
                      <a:r>
                        <a:rPr lang="en-US" sz="900" b="0" i="0" u="none" strike="noStrike">
                          <a:solidFill>
                            <a:srgbClr val="000000"/>
                          </a:solidFill>
                          <a:effectLst/>
                          <a:latin typeface="Times New Roman"/>
                        </a:rPr>
                        <a:t>67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Times New Roman"/>
                        </a:rPr>
                        <a:t>685229</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Times New Roman"/>
                        </a:rPr>
                        <a:t>3.5826E-07</a:t>
                      </a:r>
                    </a:p>
                  </a:txBody>
                  <a:tcPr marL="9948" marR="9948" marT="99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341912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7967333"/>
              </p:ext>
            </p:extLst>
          </p:nvPr>
        </p:nvGraphicFramePr>
        <p:xfrm>
          <a:off x="549275" y="1600201"/>
          <a:ext cx="8042276"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4601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&amp; Feedback</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18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 To Code</a:t>
            </a:r>
            <a:endParaRPr lang="en-US" dirty="0"/>
          </a:p>
        </p:txBody>
      </p:sp>
      <p:sp>
        <p:nvSpPr>
          <p:cNvPr id="3" name="Subtitle 2"/>
          <p:cNvSpPr>
            <a:spLocks noGrp="1"/>
          </p:cNvSpPr>
          <p:nvPr>
            <p:ph type="subTitle" idx="1"/>
          </p:nvPr>
        </p:nvSpPr>
        <p:spPr/>
        <p:txBody>
          <a:bodyPr/>
          <a:lstStyle/>
          <a:p>
            <a:r>
              <a:rPr lang="en-US" dirty="0">
                <a:hlinkClick r:id="rId2"/>
              </a:rPr>
              <a:t>https://github.com/MatthewGreen/CS5300-</a:t>
            </a:r>
            <a:r>
              <a:rPr lang="en-US" dirty="0" smtClean="0">
                <a:hlinkClick r:id="rId2"/>
              </a:rPr>
              <a:t>Project2</a:t>
            </a:r>
            <a:endParaRPr lang="en-US" dirty="0" smtClean="0"/>
          </a:p>
          <a:p>
            <a:endParaRPr lang="en-US" dirty="0" smtClean="0"/>
          </a:p>
        </p:txBody>
      </p:sp>
    </p:spTree>
    <p:extLst>
      <p:ext uri="{BB962C8B-B14F-4D97-AF65-F5344CB8AC3E}">
        <p14:creationId xmlns:p14="http://schemas.microsoft.com/office/powerpoint/2010/main" val="18386110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Problem Definition</a:t>
            </a:r>
          </a:p>
          <a:p>
            <a:r>
              <a:rPr lang="en-US" dirty="0" smtClean="0"/>
              <a:t>Filtering The File</a:t>
            </a:r>
          </a:p>
          <a:p>
            <a:r>
              <a:rPr lang="en-US" dirty="0" smtClean="0"/>
              <a:t>Single Node Approach</a:t>
            </a:r>
          </a:p>
          <a:p>
            <a:pPr lvl="1"/>
            <a:r>
              <a:rPr lang="en-US" dirty="0" smtClean="0"/>
              <a:t>Results</a:t>
            </a:r>
          </a:p>
          <a:p>
            <a:r>
              <a:rPr lang="en-US" dirty="0" smtClean="0"/>
              <a:t>Blocked Node Approach</a:t>
            </a:r>
          </a:p>
          <a:p>
            <a:pPr lvl="1"/>
            <a:r>
              <a:rPr lang="en-US" dirty="0" smtClean="0"/>
              <a:t>Results</a:t>
            </a:r>
          </a:p>
          <a:p>
            <a:r>
              <a:rPr lang="en-US" dirty="0" smtClean="0"/>
              <a:t>Questions &amp; Feedback</a:t>
            </a:r>
            <a:endParaRPr lang="en-US" dirty="0"/>
          </a:p>
        </p:txBody>
      </p:sp>
    </p:spTree>
    <p:extLst>
      <p:ext uri="{BB962C8B-B14F-4D97-AF65-F5344CB8AC3E}">
        <p14:creationId xmlns:p14="http://schemas.microsoft.com/office/powerpoint/2010/main" val="9518725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MapReduce</a:t>
            </a:r>
            <a:r>
              <a:rPr lang="en-US" dirty="0"/>
              <a:t> </a:t>
            </a:r>
            <a:r>
              <a:rPr lang="en-US" dirty="0" smtClean="0"/>
              <a:t>to traverse a </a:t>
            </a:r>
            <a:r>
              <a:rPr lang="en-US" dirty="0"/>
              <a:t>Web Graph of 685230 </a:t>
            </a:r>
            <a:r>
              <a:rPr lang="en-US" dirty="0" smtClean="0"/>
              <a:t>nodes &amp; </a:t>
            </a:r>
            <a:r>
              <a:rPr lang="en-US" dirty="0"/>
              <a:t>7600595 </a:t>
            </a:r>
            <a:r>
              <a:rPr lang="en-US" dirty="0" smtClean="0"/>
              <a:t>edges and compute the overall PageRank</a:t>
            </a:r>
            <a:r>
              <a:rPr lang="en-US" dirty="0"/>
              <a:t> </a:t>
            </a:r>
            <a:r>
              <a:rPr lang="en-US" dirty="0" smtClean="0"/>
              <a:t>by arriving at the asymptote where the terminal value is 0.001.</a:t>
            </a:r>
          </a:p>
          <a:p>
            <a:r>
              <a:rPr lang="en-US" dirty="0" smtClean="0"/>
              <a:t>Demonstrate this process in an inefficient node by node approach and then by a block partition approach to show which is quicker.</a:t>
            </a:r>
          </a:p>
          <a:p>
            <a:endParaRPr lang="en-US" dirty="0"/>
          </a:p>
        </p:txBody>
      </p:sp>
      <p:pic>
        <p:nvPicPr>
          <p:cNvPr id="5" name="Picture 4"/>
          <p:cNvPicPr>
            <a:picLocks noChangeAspect="1"/>
          </p:cNvPicPr>
          <p:nvPr/>
        </p:nvPicPr>
        <p:blipFill>
          <a:blip r:embed="rId2"/>
          <a:stretch>
            <a:fillRect/>
          </a:stretch>
        </p:blipFill>
        <p:spPr>
          <a:xfrm>
            <a:off x="1610919" y="1600201"/>
            <a:ext cx="5449440" cy="4070051"/>
          </a:xfrm>
          <a:prstGeom prst="rect">
            <a:avLst/>
          </a:prstGeom>
          <a:ln>
            <a:solidFill>
              <a:srgbClr val="000000"/>
            </a:solidFill>
          </a:ln>
          <a:effectLst>
            <a:outerShdw blurRad="292100" dist="139700" dir="2700000" algn="tl" rotWithShape="0">
              <a:srgbClr val="333333">
                <a:alpha val="65000"/>
              </a:srgbClr>
            </a:outerShdw>
          </a:effectLst>
        </p:spPr>
      </p:pic>
      <p:sp>
        <p:nvSpPr>
          <p:cNvPr id="6" name="TextBox 5"/>
          <p:cNvSpPr txBox="1"/>
          <p:nvPr/>
        </p:nvSpPr>
        <p:spPr>
          <a:xfrm>
            <a:off x="83555" y="6367098"/>
            <a:ext cx="5405978" cy="523220"/>
          </a:xfrm>
          <a:prstGeom prst="rect">
            <a:avLst/>
          </a:prstGeom>
          <a:noFill/>
        </p:spPr>
        <p:txBody>
          <a:bodyPr wrap="square" rtlCol="0">
            <a:spAutoFit/>
          </a:bodyPr>
          <a:lstStyle/>
          <a:p>
            <a:r>
              <a:rPr lang="en-US" sz="1400" i="1" dirty="0" smtClean="0">
                <a:solidFill>
                  <a:schemeClr val="bg1">
                    <a:lumMod val="75000"/>
                  </a:schemeClr>
                </a:solidFill>
              </a:rPr>
              <a:t>Photo Courtesy </a:t>
            </a:r>
            <a:r>
              <a:rPr lang="en-US" sz="1400" i="1" dirty="0">
                <a:solidFill>
                  <a:schemeClr val="bg1">
                    <a:lumMod val="75000"/>
                  </a:schemeClr>
                </a:solidFill>
              </a:rPr>
              <a:t>of: http://</a:t>
            </a:r>
            <a:r>
              <a:rPr lang="en-US" sz="1400" i="1" dirty="0" err="1">
                <a:solidFill>
                  <a:schemeClr val="bg1">
                    <a:lumMod val="75000"/>
                  </a:schemeClr>
                </a:solidFill>
              </a:rPr>
              <a:t>salsahpc.indiana.edu</a:t>
            </a:r>
            <a:r>
              <a:rPr lang="en-US" sz="1400" i="1" dirty="0">
                <a:solidFill>
                  <a:schemeClr val="bg1">
                    <a:lumMod val="75000"/>
                  </a:schemeClr>
                </a:solidFill>
              </a:rPr>
              <a:t>/b649proj/images/proj6_MapReducePageRank_0.png </a:t>
            </a:r>
          </a:p>
        </p:txBody>
      </p:sp>
    </p:spTree>
    <p:extLst>
      <p:ext uri="{BB962C8B-B14F-4D97-AF65-F5344CB8AC3E}">
        <p14:creationId xmlns:p14="http://schemas.microsoft.com/office/powerpoint/2010/main" val="689446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The File</a:t>
            </a:r>
            <a:endParaRPr lang="en-US" dirty="0"/>
          </a:p>
        </p:txBody>
      </p:sp>
      <p:sp>
        <p:nvSpPr>
          <p:cNvPr id="3" name="Content Placeholder 2"/>
          <p:cNvSpPr>
            <a:spLocks noGrp="1"/>
          </p:cNvSpPr>
          <p:nvPr>
            <p:ph idx="1"/>
          </p:nvPr>
        </p:nvSpPr>
        <p:spPr>
          <a:xfrm>
            <a:off x="549275" y="1600201"/>
            <a:ext cx="8042276" cy="1065290"/>
          </a:xfrm>
        </p:spPr>
        <p:txBody>
          <a:bodyPr/>
          <a:lstStyle/>
          <a:p>
            <a:r>
              <a:rPr lang="en-US" dirty="0" smtClean="0"/>
              <a:t>Transformed </a:t>
            </a:r>
            <a:r>
              <a:rPr lang="en-US" dirty="0" err="1" smtClean="0"/>
              <a:t>edges.txt</a:t>
            </a:r>
            <a:r>
              <a:rPr lang="en-US" dirty="0" smtClean="0"/>
              <a:t> to [node(u), PR(1/N), </a:t>
            </a:r>
            <a:r>
              <a:rPr lang="en-US" dirty="0" err="1" smtClean="0"/>
              <a:t>deg</a:t>
            </a:r>
            <a:r>
              <a:rPr lang="en-US" dirty="0" smtClean="0"/>
              <a:t>(u), [</a:t>
            </a:r>
            <a:r>
              <a:rPr lang="en-US" dirty="0" err="1" smtClean="0"/>
              <a:t>EdgeList</a:t>
            </a:r>
            <a:r>
              <a:rPr lang="en-US" dirty="0" smtClean="0"/>
              <a:t>]].</a:t>
            </a:r>
          </a:p>
        </p:txBody>
      </p:sp>
      <p:sp>
        <p:nvSpPr>
          <p:cNvPr id="4" name="Content Placeholder 2"/>
          <p:cNvSpPr txBox="1">
            <a:spLocks/>
          </p:cNvSpPr>
          <p:nvPr/>
        </p:nvSpPr>
        <p:spPr>
          <a:xfrm>
            <a:off x="549275" y="3626417"/>
            <a:ext cx="8042276" cy="2431517"/>
          </a:xfrm>
          <a:prstGeom prst="rect">
            <a:avLst/>
          </a:prstGeom>
        </p:spPr>
        <p:txBody>
          <a:bodyPr vert="horz" lIns="91440" tIns="45720" rIns="91440" bIns="45720" rtlCol="0">
            <a:normAutofit fontScale="92500" lnSpcReduction="10000"/>
          </a:bodyPr>
          <a:lstStyle>
            <a:lvl1pPr marL="349250" indent="-349250" algn="l" defTabSz="914400" rtl="0" eaLnBrk="1" latinLnBrk="0" hangingPunct="1">
              <a:spcBef>
                <a:spcPts val="2000"/>
              </a:spcBef>
              <a:buClr>
                <a:schemeClr val="accent4"/>
              </a:buClr>
              <a:buSzPct val="110000"/>
              <a:buFont typeface="Wingdings" pitchFamily="2"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4"/>
              </a:buClr>
              <a:buSzPct val="110000"/>
              <a:buFont typeface="Wingdings" pitchFamily="2"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4"/>
              </a:buClr>
              <a:buSzPct val="110000"/>
              <a:buFont typeface="Wingdings" pitchFamily="2"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4"/>
              </a:buClr>
              <a:buSzPct val="110000"/>
              <a:buFont typeface="Wingdings" pitchFamily="2"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4"/>
              </a:buClr>
              <a:buSzPct val="110000"/>
              <a:buFont typeface="Wingdings" pitchFamily="2"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4"/>
              </a:buClr>
              <a:buSzPct val="110000"/>
              <a:buFont typeface="Wingdings" pitchFamily="2" charset="2"/>
              <a:buChar char=""/>
              <a:defRPr lang="en-US" sz="1800" kern="120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4"/>
              </a:buClr>
              <a:buSzPct val="110000"/>
              <a:buFont typeface="Wingdings" pitchFamily="2" charset="2"/>
              <a:buChar char=""/>
              <a:defRPr lang="en-US" sz="1800" kern="120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4"/>
              </a:buClr>
              <a:buSzPct val="110000"/>
              <a:buFont typeface="Wingdings" pitchFamily="2" charset="2"/>
              <a:buChar char=""/>
              <a:defRPr lang="en-US" sz="1800" kern="120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4"/>
              </a:buClr>
              <a:buSzPct val="110000"/>
              <a:buFont typeface="Wingdings" pitchFamily="2" charset="2"/>
              <a:buChar char=""/>
              <a:defRPr lang="en-US" sz="1800" kern="1200">
                <a:solidFill>
                  <a:schemeClr val="tx1">
                    <a:lumMod val="65000"/>
                    <a:lumOff val="35000"/>
                  </a:schemeClr>
                </a:solidFill>
                <a:latin typeface="+mn-lt"/>
                <a:ea typeface="+mn-ea"/>
                <a:cs typeface="+mn-cs"/>
              </a:defRPr>
            </a:lvl9pPr>
          </a:lstStyle>
          <a:p>
            <a:r>
              <a:rPr lang="en-US" dirty="0" smtClean="0"/>
              <a:t>Filtered the file </a:t>
            </a:r>
            <a:r>
              <a:rPr lang="en-US" dirty="0"/>
              <a:t>to remove 0.998754% of the entries </a:t>
            </a:r>
            <a:r>
              <a:rPr lang="en-US" dirty="0" smtClean="0"/>
              <a:t>in </a:t>
            </a:r>
            <a:r>
              <a:rPr lang="en-US" dirty="0" err="1" smtClean="0"/>
              <a:t>edges.txt</a:t>
            </a:r>
            <a:r>
              <a:rPr lang="en-US" dirty="0" smtClean="0"/>
              <a:t>.</a:t>
            </a:r>
          </a:p>
          <a:p>
            <a:r>
              <a:rPr lang="en-US" dirty="0" smtClean="0"/>
              <a:t>Using </a:t>
            </a:r>
            <a:r>
              <a:rPr lang="en-US" dirty="0" err="1" smtClean="0"/>
              <a:t>NetID</a:t>
            </a:r>
            <a:r>
              <a:rPr lang="en-US" dirty="0" smtClean="0"/>
              <a:t> mcg67:</a:t>
            </a:r>
          </a:p>
          <a:p>
            <a:pPr lvl="1"/>
            <a:r>
              <a:rPr lang="en-US" dirty="0" err="1" smtClean="0"/>
              <a:t>fromNetID</a:t>
            </a:r>
            <a:r>
              <a:rPr lang="en-US" dirty="0" smtClean="0"/>
              <a:t> </a:t>
            </a:r>
            <a:r>
              <a:rPr lang="en-US" dirty="0"/>
              <a:t>= </a:t>
            </a:r>
            <a:r>
              <a:rPr lang="en-US" dirty="0" smtClean="0"/>
              <a:t>0.76.</a:t>
            </a:r>
          </a:p>
          <a:p>
            <a:pPr lvl="1"/>
            <a:r>
              <a:rPr lang="en-US" dirty="0" err="1" smtClean="0"/>
              <a:t>rejectMin</a:t>
            </a:r>
            <a:r>
              <a:rPr lang="en-US" dirty="0" smtClean="0"/>
              <a:t> </a:t>
            </a:r>
            <a:r>
              <a:rPr lang="en-US" dirty="0"/>
              <a:t>= 0.99 * </a:t>
            </a:r>
            <a:r>
              <a:rPr lang="en-US" dirty="0" err="1" smtClean="0"/>
              <a:t>fromNetID</a:t>
            </a:r>
            <a:r>
              <a:rPr lang="en-US" dirty="0" smtClean="0"/>
              <a:t> | </a:t>
            </a:r>
            <a:r>
              <a:rPr lang="en-US" dirty="0"/>
              <a:t>Reject Min: </a:t>
            </a:r>
            <a:r>
              <a:rPr lang="en-US" dirty="0" smtClean="0"/>
              <a:t>0.752400.</a:t>
            </a:r>
          </a:p>
          <a:p>
            <a:pPr lvl="1"/>
            <a:r>
              <a:rPr lang="en-US" dirty="0" err="1" smtClean="0"/>
              <a:t>rejectLimit</a:t>
            </a:r>
            <a:r>
              <a:rPr lang="en-US" dirty="0" smtClean="0"/>
              <a:t> = </a:t>
            </a:r>
            <a:r>
              <a:rPr lang="en-US" dirty="0" err="1" smtClean="0"/>
              <a:t>rejectMin</a:t>
            </a:r>
            <a:r>
              <a:rPr lang="en-US" dirty="0" smtClean="0"/>
              <a:t> + 0.01 | </a:t>
            </a:r>
            <a:r>
              <a:rPr lang="en-US" dirty="0"/>
              <a:t>Reject Limit: </a:t>
            </a:r>
            <a:r>
              <a:rPr lang="en-US" dirty="0" smtClean="0"/>
              <a:t>0.762400.</a:t>
            </a:r>
            <a:endParaRPr lang="en-US" dirty="0"/>
          </a:p>
          <a:p>
            <a:endParaRPr lang="en-US" dirty="0" smtClean="0"/>
          </a:p>
        </p:txBody>
      </p:sp>
      <p:pic>
        <p:nvPicPr>
          <p:cNvPr id="5" name="Picture 4" descr="python-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623" y="2480165"/>
            <a:ext cx="2468210" cy="833688"/>
          </a:xfrm>
          <a:prstGeom prst="rect">
            <a:avLst/>
          </a:prstGeom>
        </p:spPr>
      </p:pic>
      <p:pic>
        <p:nvPicPr>
          <p:cNvPr id="6" name="Picture 5" descr="text-file-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113" y="2480165"/>
            <a:ext cx="693528" cy="693528"/>
          </a:xfrm>
          <a:prstGeom prst="rect">
            <a:avLst/>
          </a:prstGeom>
        </p:spPr>
      </p:pic>
      <p:sp>
        <p:nvSpPr>
          <p:cNvPr id="7" name="Right Arrow 6"/>
          <p:cNvSpPr/>
          <p:nvPr/>
        </p:nvSpPr>
        <p:spPr>
          <a:xfrm>
            <a:off x="2597329" y="2665491"/>
            <a:ext cx="522137" cy="3745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8" name="Picture 7" descr="text-file-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909" y="2480165"/>
            <a:ext cx="693528" cy="693528"/>
          </a:xfrm>
          <a:prstGeom prst="rect">
            <a:avLst/>
          </a:prstGeom>
        </p:spPr>
      </p:pic>
      <p:sp>
        <p:nvSpPr>
          <p:cNvPr id="9" name="Right Arrow 8"/>
          <p:cNvSpPr/>
          <p:nvPr/>
        </p:nvSpPr>
        <p:spPr>
          <a:xfrm>
            <a:off x="5369217" y="2665491"/>
            <a:ext cx="522137" cy="3745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TextBox 9"/>
          <p:cNvSpPr txBox="1"/>
          <p:nvPr/>
        </p:nvSpPr>
        <p:spPr>
          <a:xfrm>
            <a:off x="1710408" y="3148626"/>
            <a:ext cx="886921" cy="307777"/>
          </a:xfrm>
          <a:prstGeom prst="rect">
            <a:avLst/>
          </a:prstGeom>
          <a:noFill/>
        </p:spPr>
        <p:txBody>
          <a:bodyPr wrap="square" rtlCol="0">
            <a:spAutoFit/>
          </a:bodyPr>
          <a:lstStyle/>
          <a:p>
            <a:r>
              <a:rPr lang="en-US" sz="1400" dirty="0" err="1" smtClean="0"/>
              <a:t>Edges.txt</a:t>
            </a:r>
            <a:endParaRPr lang="en-US" sz="1400" dirty="0"/>
          </a:p>
        </p:txBody>
      </p:sp>
      <p:sp>
        <p:nvSpPr>
          <p:cNvPr id="11" name="TextBox 10"/>
          <p:cNvSpPr txBox="1"/>
          <p:nvPr/>
        </p:nvSpPr>
        <p:spPr>
          <a:xfrm>
            <a:off x="5456870" y="3139264"/>
            <a:ext cx="1720465" cy="307777"/>
          </a:xfrm>
          <a:prstGeom prst="rect">
            <a:avLst/>
          </a:prstGeom>
          <a:noFill/>
        </p:spPr>
        <p:txBody>
          <a:bodyPr wrap="square" rtlCol="0">
            <a:spAutoFit/>
          </a:bodyPr>
          <a:lstStyle/>
          <a:p>
            <a:pPr algn="ctr"/>
            <a:r>
              <a:rPr lang="en-US" sz="1400" dirty="0" err="1" smtClean="0"/>
              <a:t>PreProcessedFile.txt</a:t>
            </a:r>
            <a:endParaRPr lang="en-US" sz="1400" dirty="0"/>
          </a:p>
        </p:txBody>
      </p:sp>
    </p:spTree>
    <p:extLst>
      <p:ext uri="{BB962C8B-B14F-4D97-AF65-F5344CB8AC3E}">
        <p14:creationId xmlns:p14="http://schemas.microsoft.com/office/powerpoint/2010/main" val="15612716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500"/>
                                        <p:tgtEl>
                                          <p:spTgt spid="4">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500"/>
                                        <p:tgtEl>
                                          <p:spTgt spid="4">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fade">
                                      <p:cBhvr>
                                        <p:cTn id="34" dur="500"/>
                                        <p:tgtEl>
                                          <p:spTgt spid="4">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P spid="9" grpId="0" animBg="1"/>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 Node </a:t>
            </a:r>
            <a:r>
              <a:rPr lang="en-US" dirty="0" err="1" smtClean="0"/>
              <a:t>MapReduce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49421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Traversing The Graph Node By Node</a:t>
            </a:r>
            <a:endParaRPr lang="en-US" sz="3600" dirty="0"/>
          </a:p>
        </p:txBody>
      </p:sp>
      <p:sp>
        <p:nvSpPr>
          <p:cNvPr id="3" name="Content Placeholder 2"/>
          <p:cNvSpPr>
            <a:spLocks noGrp="1"/>
          </p:cNvSpPr>
          <p:nvPr>
            <p:ph idx="1"/>
          </p:nvPr>
        </p:nvSpPr>
        <p:spPr/>
        <p:txBody>
          <a:bodyPr>
            <a:normAutofit/>
          </a:bodyPr>
          <a:lstStyle/>
          <a:p>
            <a:r>
              <a:rPr lang="en-US" dirty="0" smtClean="0"/>
              <a:t>Ran the task six times by using a for loop in the Driver (</a:t>
            </a:r>
            <a:r>
              <a:rPr lang="en-US" dirty="0" err="1" smtClean="0"/>
              <a:t>NodeDriver</a:t>
            </a:r>
            <a:r>
              <a:rPr lang="en-US" dirty="0" smtClean="0"/>
              <a:t>).</a:t>
            </a:r>
          </a:p>
          <a:p>
            <a:r>
              <a:rPr lang="en-US" dirty="0" smtClean="0"/>
              <a:t>Residual Error was calculated after each pass and printed to the console, that console output was also printed to a file where we parsed the amounts.</a:t>
            </a:r>
          </a:p>
          <a:p>
            <a:r>
              <a:rPr lang="en-US" dirty="0" smtClean="0"/>
              <a:t>Used a </a:t>
            </a:r>
            <a:r>
              <a:rPr lang="en-US" dirty="0" err="1" smtClean="0"/>
              <a:t>Hadoop</a:t>
            </a:r>
            <a:r>
              <a:rPr lang="en-US" dirty="0" smtClean="0"/>
              <a:t> Counters as a Long with </a:t>
            </a:r>
            <a:r>
              <a:rPr lang="en-US" dirty="0"/>
              <a:t>transformation factor of </a:t>
            </a:r>
            <a:r>
              <a:rPr lang="en-US" dirty="0" smtClean="0"/>
              <a:t>10000 to keep our residual error (static </a:t>
            </a:r>
            <a:r>
              <a:rPr lang="en-US" dirty="0" err="1" smtClean="0"/>
              <a:t>enum</a:t>
            </a:r>
            <a:r>
              <a:rPr lang="en-US" dirty="0" smtClean="0"/>
              <a:t> RESIDUAL_ERROR) precision.</a:t>
            </a:r>
            <a:endParaRPr lang="en-US" dirty="0"/>
          </a:p>
        </p:txBody>
      </p:sp>
    </p:spTree>
    <p:extLst>
      <p:ext uri="{BB962C8B-B14F-4D97-AF65-F5344CB8AC3E}">
        <p14:creationId xmlns:p14="http://schemas.microsoft.com/office/powerpoint/2010/main" val="1883073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 &amp; Reducer Tasks</a:t>
            </a:r>
            <a:endParaRPr lang="en-US" dirty="0"/>
          </a:p>
        </p:txBody>
      </p:sp>
      <p:sp>
        <p:nvSpPr>
          <p:cNvPr id="3" name="Content Placeholder 2"/>
          <p:cNvSpPr>
            <a:spLocks noGrp="1"/>
          </p:cNvSpPr>
          <p:nvPr>
            <p:ph idx="1"/>
          </p:nvPr>
        </p:nvSpPr>
        <p:spPr/>
        <p:txBody>
          <a:bodyPr/>
          <a:lstStyle/>
          <a:p>
            <a:r>
              <a:rPr lang="en-US" dirty="0"/>
              <a:t>Mapper: Passed along previous </a:t>
            </a:r>
            <a:r>
              <a:rPr lang="en-US" dirty="0" err="1"/>
              <a:t>pageRank</a:t>
            </a:r>
            <a:r>
              <a:rPr lang="en-US" dirty="0"/>
              <a:t> and outgoing </a:t>
            </a:r>
            <a:r>
              <a:rPr lang="en-US" dirty="0" err="1"/>
              <a:t>edgelist</a:t>
            </a:r>
            <a:r>
              <a:rPr lang="en-US" dirty="0"/>
              <a:t> (map </a:t>
            </a:r>
            <a:r>
              <a:rPr lang="en-US" dirty="0" err="1"/>
              <a:t>key:node</a:t>
            </a:r>
            <a:r>
              <a:rPr lang="en-US" dirty="0"/>
              <a:t> </a:t>
            </a:r>
            <a:r>
              <a:rPr lang="en-US" dirty="0" err="1"/>
              <a:t>value:PR</a:t>
            </a:r>
            <a:r>
              <a:rPr lang="en-US" dirty="0"/>
              <a:t> </a:t>
            </a:r>
            <a:r>
              <a:rPr lang="en-US" dirty="0" err="1"/>
              <a:t>pageRank</a:t>
            </a:r>
            <a:r>
              <a:rPr lang="en-US" dirty="0"/>
              <a:t> &lt;outgoing </a:t>
            </a:r>
            <a:r>
              <a:rPr lang="en-US" dirty="0" err="1"/>
              <a:t>edgelist</a:t>
            </a:r>
            <a:r>
              <a:rPr lang="en-US" dirty="0"/>
              <a:t>&gt;) where “PR” is a message type </a:t>
            </a:r>
            <a:r>
              <a:rPr lang="en-US" dirty="0" smtClean="0"/>
              <a:t>emit.</a:t>
            </a:r>
            <a:endParaRPr lang="en-US" dirty="0"/>
          </a:p>
          <a:p>
            <a:pPr lvl="1"/>
            <a:r>
              <a:rPr lang="en-US" dirty="0"/>
              <a:t>Also for each edge – (map </a:t>
            </a:r>
            <a:r>
              <a:rPr lang="en-US" dirty="0" err="1"/>
              <a:t>key:nodeOut</a:t>
            </a:r>
            <a:r>
              <a:rPr lang="en-US" dirty="0"/>
              <a:t> </a:t>
            </a:r>
            <a:r>
              <a:rPr lang="en-US" dirty="0" err="1"/>
              <a:t>value:pageRankFactor</a:t>
            </a:r>
            <a:r>
              <a:rPr lang="en-US" dirty="0"/>
              <a:t>) where the </a:t>
            </a:r>
            <a:r>
              <a:rPr lang="en-US" dirty="0" err="1"/>
              <a:t>pageRankFactor</a:t>
            </a:r>
            <a:r>
              <a:rPr lang="en-US" dirty="0"/>
              <a:t> is used by the reducer to calculate the new </a:t>
            </a:r>
            <a:r>
              <a:rPr lang="en-US" dirty="0" err="1"/>
              <a:t>pageRank</a:t>
            </a:r>
            <a:r>
              <a:rPr lang="en-US" dirty="0"/>
              <a:t> for the outgoing </a:t>
            </a:r>
            <a:r>
              <a:rPr lang="en-US" dirty="0" smtClean="0"/>
              <a:t>edges.</a:t>
            </a:r>
          </a:p>
          <a:p>
            <a:r>
              <a:rPr lang="en-US" dirty="0" smtClean="0"/>
              <a:t>Reducer: Parsed the incoming messages from the mapper, computed the new PageRank and Residual Error and then updated the RESIDUAL_ERROR </a:t>
            </a:r>
            <a:r>
              <a:rPr lang="en-US" dirty="0" err="1" smtClean="0"/>
              <a:t>enum</a:t>
            </a:r>
            <a:r>
              <a:rPr lang="en-US" dirty="0" smtClean="0"/>
              <a:t> with the new value.</a:t>
            </a:r>
            <a:endParaRPr lang="en-US" dirty="0"/>
          </a:p>
        </p:txBody>
      </p:sp>
    </p:spTree>
    <p:extLst>
      <p:ext uri="{BB962C8B-B14F-4D97-AF65-F5344CB8AC3E}">
        <p14:creationId xmlns:p14="http://schemas.microsoft.com/office/powerpoint/2010/main" val="20060648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Node Results</a:t>
            </a:r>
            <a:endParaRPr lang="en-US" dirty="0"/>
          </a:p>
        </p:txBody>
      </p:sp>
      <p:sp>
        <p:nvSpPr>
          <p:cNvPr id="3" name="Content Placeholder 2"/>
          <p:cNvSpPr>
            <a:spLocks noGrp="1"/>
          </p:cNvSpPr>
          <p:nvPr>
            <p:ph idx="1"/>
          </p:nvPr>
        </p:nvSpPr>
        <p:spPr>
          <a:xfrm>
            <a:off x="549275" y="1600201"/>
            <a:ext cx="8042276" cy="3221080"/>
          </a:xfrm>
        </p:spPr>
        <p:txBody>
          <a:bodyPr>
            <a:normAutofit/>
          </a:bodyPr>
          <a:lstStyle/>
          <a:p>
            <a:r>
              <a:rPr lang="en-US" dirty="0" smtClean="0"/>
              <a:t>After 6 passes:</a:t>
            </a:r>
          </a:p>
          <a:p>
            <a:pPr lvl="1"/>
            <a:r>
              <a:rPr lang="en-US" dirty="0"/>
              <a:t>Residual error for iteration 0: </a:t>
            </a:r>
            <a:r>
              <a:rPr lang="en-US" b="1" dirty="0" smtClean="0"/>
              <a:t>2.3370.</a:t>
            </a:r>
            <a:endParaRPr lang="en-US" b="1" dirty="0"/>
          </a:p>
          <a:p>
            <a:pPr lvl="1"/>
            <a:r>
              <a:rPr lang="en-US" dirty="0"/>
              <a:t>Residual error for iteration 1: </a:t>
            </a:r>
            <a:r>
              <a:rPr lang="en-US" b="1" dirty="0" smtClean="0"/>
              <a:t>0.3229.</a:t>
            </a:r>
            <a:endParaRPr lang="en-US" b="1" dirty="0"/>
          </a:p>
          <a:p>
            <a:pPr lvl="1"/>
            <a:r>
              <a:rPr lang="en-US" dirty="0"/>
              <a:t>Residual error for iteration 2: </a:t>
            </a:r>
            <a:r>
              <a:rPr lang="en-US" b="1" dirty="0" smtClean="0"/>
              <a:t>0.1921.</a:t>
            </a:r>
          </a:p>
          <a:p>
            <a:pPr lvl="1"/>
            <a:r>
              <a:rPr lang="en-US" dirty="0" smtClean="0"/>
              <a:t>Residual </a:t>
            </a:r>
            <a:r>
              <a:rPr lang="en-US" dirty="0"/>
              <a:t>error for iteration 3: </a:t>
            </a:r>
            <a:r>
              <a:rPr lang="en-US" b="1" dirty="0" smtClean="0"/>
              <a:t>0.0941.</a:t>
            </a:r>
            <a:endParaRPr lang="en-US" b="1" dirty="0"/>
          </a:p>
          <a:p>
            <a:pPr lvl="1"/>
            <a:r>
              <a:rPr lang="en-US" dirty="0" smtClean="0"/>
              <a:t>Residual </a:t>
            </a:r>
            <a:r>
              <a:rPr lang="en-US" dirty="0"/>
              <a:t>error for iteration 4: </a:t>
            </a:r>
            <a:r>
              <a:rPr lang="en-US" b="1" dirty="0" smtClean="0"/>
              <a:t>0.0628.</a:t>
            </a:r>
            <a:endParaRPr lang="en-US" b="1" dirty="0"/>
          </a:p>
          <a:p>
            <a:pPr lvl="1"/>
            <a:r>
              <a:rPr lang="en-US" dirty="0"/>
              <a:t>Residual error for iteration 5:</a:t>
            </a:r>
            <a:r>
              <a:rPr lang="en-US" sz="3600" b="1" dirty="0"/>
              <a:t> </a:t>
            </a:r>
            <a:r>
              <a:rPr lang="en-US" sz="3600" b="1" dirty="0" smtClean="0">
                <a:solidFill>
                  <a:srgbClr val="FF0000"/>
                </a:solidFill>
              </a:rPr>
              <a:t>0.0339.</a:t>
            </a:r>
            <a:endParaRPr lang="en-US" dirty="0"/>
          </a:p>
          <a:p>
            <a:endParaRPr lang="en-US" dirty="0"/>
          </a:p>
        </p:txBody>
      </p:sp>
      <p:sp>
        <p:nvSpPr>
          <p:cNvPr id="4" name="TextBox 3"/>
          <p:cNvSpPr txBox="1"/>
          <p:nvPr/>
        </p:nvSpPr>
        <p:spPr>
          <a:xfrm>
            <a:off x="1370416" y="4960007"/>
            <a:ext cx="5748429" cy="1107996"/>
          </a:xfrm>
          <a:prstGeom prst="rect">
            <a:avLst/>
          </a:prstGeom>
          <a:noFill/>
        </p:spPr>
        <p:txBody>
          <a:bodyPr wrap="square" rtlCol="0">
            <a:spAutoFit/>
          </a:bodyPr>
          <a:lstStyle/>
          <a:p>
            <a:pPr algn="ctr"/>
            <a:r>
              <a:rPr lang="en-US" sz="6600" dirty="0" smtClean="0">
                <a:solidFill>
                  <a:srgbClr val="FF0000"/>
                </a:solidFill>
              </a:rPr>
              <a:t>Convergence!</a:t>
            </a:r>
            <a:endParaRPr lang="en-US" sz="6600" dirty="0">
              <a:solidFill>
                <a:srgbClr val="FF0000"/>
              </a:solidFill>
            </a:endParaRPr>
          </a:p>
        </p:txBody>
      </p:sp>
      <p:pic>
        <p:nvPicPr>
          <p:cNvPr id="5" name="Picture 4"/>
          <p:cNvPicPr>
            <a:picLocks noChangeAspect="1"/>
          </p:cNvPicPr>
          <p:nvPr/>
        </p:nvPicPr>
        <p:blipFill>
          <a:blip r:embed="rId2"/>
          <a:stretch>
            <a:fillRect/>
          </a:stretch>
        </p:blipFill>
        <p:spPr>
          <a:xfrm>
            <a:off x="3201749" y="4642487"/>
            <a:ext cx="2120349" cy="2120349"/>
          </a:xfrm>
          <a:prstGeom prst="rect">
            <a:avLst/>
          </a:prstGeom>
        </p:spPr>
      </p:pic>
    </p:spTree>
    <p:extLst>
      <p:ext uri="{BB962C8B-B14F-4D97-AF65-F5344CB8AC3E}">
        <p14:creationId xmlns:p14="http://schemas.microsoft.com/office/powerpoint/2010/main" val="2260447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Blocked Approach </a:t>
            </a:r>
            <a:r>
              <a:rPr lang="en-US" dirty="0" err="1" smtClean="0"/>
              <a:t>MapReduce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030866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MoodRhythm">
      <a:dk1>
        <a:sysClr val="windowText" lastClr="000000"/>
      </a:dk1>
      <a:lt1>
        <a:sysClr val="window" lastClr="FFFFFF"/>
      </a:lt1>
      <a:dk2>
        <a:srgbClr val="073E87"/>
      </a:dk2>
      <a:lt2>
        <a:srgbClr val="C6E7FC"/>
      </a:lt2>
      <a:accent1>
        <a:srgbClr val="000000"/>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1659</TotalTime>
  <Words>1002</Words>
  <Application>Microsoft Macintosh PowerPoint</Application>
  <PresentationFormat>On-screen Show (4:3)</PresentationFormat>
  <Paragraphs>293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Breeze</vt:lpstr>
      <vt:lpstr>Fast Convergence PageRank An Implementation of Apache’s Hadoop Framework Using Web Graphs </vt:lpstr>
      <vt:lpstr>Agenda</vt:lpstr>
      <vt:lpstr>Problem Definition</vt:lpstr>
      <vt:lpstr>Filtering The File</vt:lpstr>
      <vt:lpstr>Single Node MapReduce</vt:lpstr>
      <vt:lpstr>Traversing The Graph Node By Node</vt:lpstr>
      <vt:lpstr>Mapper &amp; Reducer Tasks</vt:lpstr>
      <vt:lpstr>Single Node Results</vt:lpstr>
      <vt:lpstr>Blocked Approach MapReduce</vt:lpstr>
      <vt:lpstr>Blocking Nodes For Efficiency</vt:lpstr>
      <vt:lpstr>Mapper &amp; Reducer Tasks</vt:lpstr>
      <vt:lpstr>Blocked Approach Results</vt:lpstr>
      <vt:lpstr>Highest Nodes In Block</vt:lpstr>
      <vt:lpstr>Key Takeaways</vt:lpstr>
      <vt:lpstr>Questions &amp; Feedback</vt:lpstr>
      <vt:lpstr>Link To Code</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Green</dc:creator>
  <cp:lastModifiedBy>Matthew Green</cp:lastModifiedBy>
  <cp:revision>211</cp:revision>
  <dcterms:created xsi:type="dcterms:W3CDTF">2012-11-28T15:50:38Z</dcterms:created>
  <dcterms:modified xsi:type="dcterms:W3CDTF">2013-05-02T01:54:02Z</dcterms:modified>
</cp:coreProperties>
</file>