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2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C78425-1B01-2B46-8317-2325662A5DDF}" type="doc">
      <dgm:prSet loTypeId="urn:microsoft.com/office/officeart/2005/8/layout/matrix3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78EB3A-89F5-6742-A28C-24B6DAD8A694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MapReduce</a:t>
          </a:r>
          <a:r>
            <a:rPr lang="en-US" dirty="0" smtClean="0">
              <a:solidFill>
                <a:schemeClr val="tx1"/>
              </a:solidFill>
            </a:rPr>
            <a:t> Is A Powerful Framework For Big Data</a:t>
          </a:r>
          <a:endParaRPr lang="en-US" dirty="0">
            <a:solidFill>
              <a:schemeClr val="tx1"/>
            </a:solidFill>
          </a:endParaRPr>
        </a:p>
      </dgm:t>
    </dgm:pt>
    <dgm:pt modelId="{F9748C2B-B3DD-D745-B374-C0C2D88E738A}" type="parTrans" cxnId="{EEE3545D-D5AD-C543-A295-4F93894030D9}">
      <dgm:prSet/>
      <dgm:spPr/>
      <dgm:t>
        <a:bodyPr/>
        <a:lstStyle/>
        <a:p>
          <a:endParaRPr lang="en-US"/>
        </a:p>
      </dgm:t>
    </dgm:pt>
    <dgm:pt modelId="{D64AA91C-3097-1644-BEF3-3CE7E0612AED}" type="sibTrans" cxnId="{EEE3545D-D5AD-C543-A295-4F93894030D9}">
      <dgm:prSet/>
      <dgm:spPr/>
      <dgm:t>
        <a:bodyPr/>
        <a:lstStyle/>
        <a:p>
          <a:endParaRPr lang="en-US"/>
        </a:p>
      </dgm:t>
    </dgm:pt>
    <dgm:pt modelId="{B85B3F78-FB4C-9442-B729-E126A4CF2E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Power Iteration Is Slow </a:t>
          </a:r>
          <a:r>
            <a:rPr lang="en-US" smtClean="0">
              <a:solidFill>
                <a:schemeClr val="tx1"/>
              </a:solidFill>
            </a:rPr>
            <a:t>But Effective</a:t>
          </a:r>
          <a:endParaRPr lang="en-US" dirty="0">
            <a:solidFill>
              <a:schemeClr val="tx1"/>
            </a:solidFill>
          </a:endParaRPr>
        </a:p>
      </dgm:t>
    </dgm:pt>
    <dgm:pt modelId="{011399A9-41C5-8343-AF23-E7E76F272403}" type="parTrans" cxnId="{5C66D2DB-AB6A-7F4D-B11D-716B76997280}">
      <dgm:prSet/>
      <dgm:spPr/>
      <dgm:t>
        <a:bodyPr/>
        <a:lstStyle/>
        <a:p>
          <a:endParaRPr lang="en-US"/>
        </a:p>
      </dgm:t>
    </dgm:pt>
    <dgm:pt modelId="{6519F712-A01D-224F-A438-8DC0C6AD3677}" type="sibTrans" cxnId="{5C66D2DB-AB6A-7F4D-B11D-716B76997280}">
      <dgm:prSet/>
      <dgm:spPr/>
      <dgm:t>
        <a:bodyPr/>
        <a:lstStyle/>
        <a:p>
          <a:endParaRPr lang="en-US"/>
        </a:p>
      </dgm:t>
    </dgm:pt>
    <dgm:pt modelId="{CF7EA6E0-0E48-264E-8862-E319EC36229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Blocking Nodes Is More Effective &amp; Leads To Faster Convergence</a:t>
          </a:r>
          <a:endParaRPr lang="en-US" dirty="0">
            <a:solidFill>
              <a:schemeClr val="tx1"/>
            </a:solidFill>
          </a:endParaRPr>
        </a:p>
      </dgm:t>
    </dgm:pt>
    <dgm:pt modelId="{7196DCED-95BE-0748-8780-38559D3CAB4B}" type="parTrans" cxnId="{3D30379B-B696-9045-8A59-A37918C395E8}">
      <dgm:prSet/>
      <dgm:spPr/>
      <dgm:t>
        <a:bodyPr/>
        <a:lstStyle/>
        <a:p>
          <a:endParaRPr lang="en-US"/>
        </a:p>
      </dgm:t>
    </dgm:pt>
    <dgm:pt modelId="{4BBF9A2C-8B26-E744-AF4C-633BF7F18BDE}" type="sibTrans" cxnId="{3D30379B-B696-9045-8A59-A37918C395E8}">
      <dgm:prSet/>
      <dgm:spPr/>
      <dgm:t>
        <a:bodyPr/>
        <a:lstStyle/>
        <a:p>
          <a:endParaRPr lang="en-US"/>
        </a:p>
      </dgm:t>
    </dgm:pt>
    <dgm:pt modelId="{60C0DE41-1AA6-4147-90D6-163AD4EAE82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While A Strong Solution To Big Data Computation Disk I/O Is Still Expensive!</a:t>
          </a:r>
          <a:endParaRPr lang="en-US" dirty="0">
            <a:solidFill>
              <a:schemeClr val="tx1"/>
            </a:solidFill>
          </a:endParaRPr>
        </a:p>
      </dgm:t>
    </dgm:pt>
    <dgm:pt modelId="{6410A80E-AFBF-534B-88D3-FF545C77F6F8}" type="parTrans" cxnId="{B25D60FC-F032-794A-8945-E1F567D676FE}">
      <dgm:prSet/>
      <dgm:spPr/>
      <dgm:t>
        <a:bodyPr/>
        <a:lstStyle/>
        <a:p>
          <a:endParaRPr lang="en-US"/>
        </a:p>
      </dgm:t>
    </dgm:pt>
    <dgm:pt modelId="{05BAF929-C048-0D44-8767-B09A170A27F4}" type="sibTrans" cxnId="{B25D60FC-F032-794A-8945-E1F567D676FE}">
      <dgm:prSet/>
      <dgm:spPr/>
      <dgm:t>
        <a:bodyPr/>
        <a:lstStyle/>
        <a:p>
          <a:endParaRPr lang="en-US"/>
        </a:p>
      </dgm:t>
    </dgm:pt>
    <dgm:pt modelId="{D14A426F-05EC-0B41-8F32-E3018565473E}" type="pres">
      <dgm:prSet presAssocID="{7FC78425-1B01-2B46-8317-2325662A5DD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63D0C6-8483-EF48-983A-C8EF0848CAF3}" type="pres">
      <dgm:prSet presAssocID="{7FC78425-1B01-2B46-8317-2325662A5DDF}" presName="diamond" presStyleLbl="bgShp" presStyleIdx="0" presStyleCnt="1"/>
      <dgm:spPr/>
    </dgm:pt>
    <dgm:pt modelId="{901E9900-5636-5641-9417-98DBE0D5AD75}" type="pres">
      <dgm:prSet presAssocID="{7FC78425-1B01-2B46-8317-2325662A5DD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CFC52-2D1A-F145-8FB7-E0ABDD5B65DD}" type="pres">
      <dgm:prSet presAssocID="{7FC78425-1B01-2B46-8317-2325662A5DD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1B12A-3246-874F-B2F5-F8CD3279FDC7}" type="pres">
      <dgm:prSet presAssocID="{7FC78425-1B01-2B46-8317-2325662A5DD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91966-32E8-9E4F-9025-DDDDB139CD03}" type="pres">
      <dgm:prSet presAssocID="{7FC78425-1B01-2B46-8317-2325662A5DD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5D60FC-F032-794A-8945-E1F567D676FE}" srcId="{7FC78425-1B01-2B46-8317-2325662A5DDF}" destId="{60C0DE41-1AA6-4147-90D6-163AD4EAE822}" srcOrd="3" destOrd="0" parTransId="{6410A80E-AFBF-534B-88D3-FF545C77F6F8}" sibTransId="{05BAF929-C048-0D44-8767-B09A170A27F4}"/>
    <dgm:cxn modelId="{7DD9FEFB-7DD5-B148-A6A8-4BFE01D964CF}" type="presOf" srcId="{CF7EA6E0-0E48-264E-8862-E319EC36229F}" destId="{6DB1B12A-3246-874F-B2F5-F8CD3279FDC7}" srcOrd="0" destOrd="0" presId="urn:microsoft.com/office/officeart/2005/8/layout/matrix3"/>
    <dgm:cxn modelId="{2CE1ECF9-45B1-FA4B-94D4-702CE5602E43}" type="presOf" srcId="{60C0DE41-1AA6-4147-90D6-163AD4EAE822}" destId="{0B891966-32E8-9E4F-9025-DDDDB139CD03}" srcOrd="0" destOrd="0" presId="urn:microsoft.com/office/officeart/2005/8/layout/matrix3"/>
    <dgm:cxn modelId="{3D30379B-B696-9045-8A59-A37918C395E8}" srcId="{7FC78425-1B01-2B46-8317-2325662A5DDF}" destId="{CF7EA6E0-0E48-264E-8862-E319EC36229F}" srcOrd="2" destOrd="0" parTransId="{7196DCED-95BE-0748-8780-38559D3CAB4B}" sibTransId="{4BBF9A2C-8B26-E744-AF4C-633BF7F18BDE}"/>
    <dgm:cxn modelId="{0DA536D9-A0A5-B140-8B54-D176AFBE5201}" type="presOf" srcId="{7FC78425-1B01-2B46-8317-2325662A5DDF}" destId="{D14A426F-05EC-0B41-8F32-E3018565473E}" srcOrd="0" destOrd="0" presId="urn:microsoft.com/office/officeart/2005/8/layout/matrix3"/>
    <dgm:cxn modelId="{4FDDFBA8-69F3-554B-8EE3-8D15BA1FF824}" type="presOf" srcId="{4178EB3A-89F5-6742-A28C-24B6DAD8A694}" destId="{901E9900-5636-5641-9417-98DBE0D5AD75}" srcOrd="0" destOrd="0" presId="urn:microsoft.com/office/officeart/2005/8/layout/matrix3"/>
    <dgm:cxn modelId="{EEE3545D-D5AD-C543-A295-4F93894030D9}" srcId="{7FC78425-1B01-2B46-8317-2325662A5DDF}" destId="{4178EB3A-89F5-6742-A28C-24B6DAD8A694}" srcOrd="0" destOrd="0" parTransId="{F9748C2B-B3DD-D745-B374-C0C2D88E738A}" sibTransId="{D64AA91C-3097-1644-BEF3-3CE7E0612AED}"/>
    <dgm:cxn modelId="{DD5D68E9-7BEB-FE45-94F6-1EB1924ED9D2}" type="presOf" srcId="{B85B3F78-FB4C-9442-B729-E126A4CF2ED5}" destId="{B93CFC52-2D1A-F145-8FB7-E0ABDD5B65DD}" srcOrd="0" destOrd="0" presId="urn:microsoft.com/office/officeart/2005/8/layout/matrix3"/>
    <dgm:cxn modelId="{5C66D2DB-AB6A-7F4D-B11D-716B76997280}" srcId="{7FC78425-1B01-2B46-8317-2325662A5DDF}" destId="{B85B3F78-FB4C-9442-B729-E126A4CF2ED5}" srcOrd="1" destOrd="0" parTransId="{011399A9-41C5-8343-AF23-E7E76F272403}" sibTransId="{6519F712-A01D-224F-A438-8DC0C6AD3677}"/>
    <dgm:cxn modelId="{67E1243E-320C-C246-A480-DC5E91D5F795}" type="presParOf" srcId="{D14A426F-05EC-0B41-8F32-E3018565473E}" destId="{1C63D0C6-8483-EF48-983A-C8EF0848CAF3}" srcOrd="0" destOrd="0" presId="urn:microsoft.com/office/officeart/2005/8/layout/matrix3"/>
    <dgm:cxn modelId="{5A26C7C4-9AB1-0449-84C6-3A6B2C538308}" type="presParOf" srcId="{D14A426F-05EC-0B41-8F32-E3018565473E}" destId="{901E9900-5636-5641-9417-98DBE0D5AD75}" srcOrd="1" destOrd="0" presId="urn:microsoft.com/office/officeart/2005/8/layout/matrix3"/>
    <dgm:cxn modelId="{547B0179-B980-2445-9744-933118E4A936}" type="presParOf" srcId="{D14A426F-05EC-0B41-8F32-E3018565473E}" destId="{B93CFC52-2D1A-F145-8FB7-E0ABDD5B65DD}" srcOrd="2" destOrd="0" presId="urn:microsoft.com/office/officeart/2005/8/layout/matrix3"/>
    <dgm:cxn modelId="{FBB06F80-1139-2A4D-8CD3-E19F27E8BC0B}" type="presParOf" srcId="{D14A426F-05EC-0B41-8F32-E3018565473E}" destId="{6DB1B12A-3246-874F-B2F5-F8CD3279FDC7}" srcOrd="3" destOrd="0" presId="urn:microsoft.com/office/officeart/2005/8/layout/matrix3"/>
    <dgm:cxn modelId="{25F6B7ED-D9D4-8C43-954B-3F98287C73CB}" type="presParOf" srcId="{D14A426F-05EC-0B41-8F32-E3018565473E}" destId="{0B891966-32E8-9E4F-9025-DDDDB139CD0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3D0C6-8483-EF48-983A-C8EF0848CAF3}">
      <dsp:nvSpPr>
        <dsp:cNvPr id="0" name=""/>
        <dsp:cNvSpPr/>
      </dsp:nvSpPr>
      <dsp:spPr>
        <a:xfrm>
          <a:off x="1849438" y="0"/>
          <a:ext cx="4343400" cy="434340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1E9900-5636-5641-9417-98DBE0D5AD75}">
      <dsp:nvSpPr>
        <dsp:cNvPr id="0" name=""/>
        <dsp:cNvSpPr/>
      </dsp:nvSpPr>
      <dsp:spPr>
        <a:xfrm>
          <a:off x="2262061" y="412623"/>
          <a:ext cx="1693926" cy="169392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</a:rPr>
            <a:t>MapReduce</a:t>
          </a:r>
          <a:r>
            <a:rPr lang="en-US" sz="1600" kern="1200" dirty="0" smtClean="0">
              <a:solidFill>
                <a:schemeClr val="tx1"/>
              </a:solidFill>
            </a:rPr>
            <a:t> Is A Powerful Framework For Big Data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344752" y="495314"/>
        <a:ext cx="1528544" cy="1528544"/>
      </dsp:txXfrm>
    </dsp:sp>
    <dsp:sp modelId="{B93CFC52-2D1A-F145-8FB7-E0ABDD5B65DD}">
      <dsp:nvSpPr>
        <dsp:cNvPr id="0" name=""/>
        <dsp:cNvSpPr/>
      </dsp:nvSpPr>
      <dsp:spPr>
        <a:xfrm>
          <a:off x="4086289" y="412623"/>
          <a:ext cx="1693926" cy="169392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Power Iteration Is Slow </a:t>
          </a:r>
          <a:r>
            <a:rPr lang="en-US" sz="1600" kern="1200" smtClean="0">
              <a:solidFill>
                <a:schemeClr val="tx1"/>
              </a:solidFill>
            </a:rPr>
            <a:t>But Effective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168980" y="495314"/>
        <a:ext cx="1528544" cy="1528544"/>
      </dsp:txXfrm>
    </dsp:sp>
    <dsp:sp modelId="{6DB1B12A-3246-874F-B2F5-F8CD3279FDC7}">
      <dsp:nvSpPr>
        <dsp:cNvPr id="0" name=""/>
        <dsp:cNvSpPr/>
      </dsp:nvSpPr>
      <dsp:spPr>
        <a:xfrm>
          <a:off x="2262061" y="2236851"/>
          <a:ext cx="1693926" cy="169392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Blocking Nodes Is More Effective &amp; Leads To Faster Convergence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344752" y="2319542"/>
        <a:ext cx="1528544" cy="1528544"/>
      </dsp:txXfrm>
    </dsp:sp>
    <dsp:sp modelId="{0B891966-32E8-9E4F-9025-DDDDB139CD03}">
      <dsp:nvSpPr>
        <dsp:cNvPr id="0" name=""/>
        <dsp:cNvSpPr/>
      </dsp:nvSpPr>
      <dsp:spPr>
        <a:xfrm>
          <a:off x="4086289" y="2236851"/>
          <a:ext cx="1693926" cy="169392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While A Strong Solution To Big Data Computation Disk I/O Is Still Expensive!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168980" y="2319542"/>
        <a:ext cx="1528544" cy="1528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813" y="1523999"/>
            <a:ext cx="7620000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812" y="3465700"/>
            <a:ext cx="7620001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5/1/13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85812" y="3349625"/>
            <a:ext cx="7620001" cy="7938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55625" y="14525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"/>
              <a:defRPr/>
            </a:lvl1pPr>
            <a:lvl2pPr>
              <a:buFont typeface="Wingdings" pitchFamily="2" charset="2"/>
              <a:buChar char=""/>
              <a:defRPr/>
            </a:lvl2pPr>
            <a:lvl3pPr>
              <a:buFont typeface="Wingdings" pitchFamily="2" charset="2"/>
              <a:buChar char=""/>
              <a:defRPr/>
            </a:lvl3pPr>
            <a:lvl4pPr>
              <a:buFont typeface="Wingdings" pitchFamily="2" charset="2"/>
              <a:buChar char=""/>
              <a:defRPr/>
            </a:lvl4pPr>
            <a:lvl5pPr>
              <a:buFont typeface="Wingdings" pitchFamily="2" charset="2"/>
              <a:buChar char=""/>
              <a:defRPr/>
            </a:lvl5pPr>
            <a:lvl6pPr>
              <a:buFont typeface="Wingdings" pitchFamily="2" charset="2"/>
              <a:buChar char=""/>
              <a:defRPr/>
            </a:lvl6pPr>
            <a:lvl7pPr>
              <a:buFont typeface="Wingdings" pitchFamily="2" charset="2"/>
              <a:buChar char=""/>
              <a:defRPr/>
            </a:lvl7pPr>
            <a:lvl8pPr>
              <a:buFont typeface="Wingdings" pitchFamily="2" charset="2"/>
              <a:buChar char=""/>
              <a:defRPr/>
            </a:lvl8pPr>
            <a:lvl9pPr>
              <a:buFont typeface="Wingdings" pitchFamily="2" charset="2"/>
              <a:buChar char="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5/1/13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49275" y="1452563"/>
            <a:ext cx="8042276" cy="0"/>
          </a:xfrm>
          <a:prstGeom prst="line">
            <a:avLst/>
          </a:prstGeom>
          <a:ln w="15875" cap="rnd" cmpd="sng">
            <a:solidFill>
              <a:schemeClr val="bg1">
                <a:lumMod val="75000"/>
              </a:schemeClr>
            </a:solidFill>
            <a:prstDash val="solid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1882776"/>
            <a:ext cx="8416925" cy="14700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3301004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5/1/13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5/1/13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49275" y="1452563"/>
            <a:ext cx="8042276" cy="0"/>
          </a:xfrm>
          <a:prstGeom prst="line">
            <a:avLst/>
          </a:prstGeom>
          <a:ln w="15875" cap="rnd" cmpd="sng">
            <a:solidFill>
              <a:schemeClr val="bg1">
                <a:lumMod val="75000"/>
              </a:schemeClr>
            </a:solidFill>
            <a:prstDash val="solid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5/1/13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49275" y="1452563"/>
            <a:ext cx="8042276" cy="0"/>
          </a:xfrm>
          <a:prstGeom prst="line">
            <a:avLst/>
          </a:prstGeom>
          <a:ln w="15875" cap="rnd" cmpd="sng">
            <a:solidFill>
              <a:schemeClr val="bg1">
                <a:lumMod val="75000"/>
              </a:schemeClr>
            </a:solidFill>
            <a:prstDash val="solid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5/1/13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261922"/>
            <a:ext cx="8042276" cy="107951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5/1/13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7" r:id="rId5"/>
    <p:sldLayoutId id="2147483668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4"/>
        </a:buClr>
        <a:buSzPct val="110000"/>
        <a:buFont typeface="Lucida Grande"/>
        <a:buChar char="☙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4"/>
        </a:buClr>
        <a:buSzPct val="110000"/>
        <a:buFont typeface="Lucida Grande"/>
        <a:buChar char="☙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4"/>
        </a:buClr>
        <a:buSzPct val="110000"/>
        <a:buFont typeface="Lucida Grande"/>
        <a:buChar char="☙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4"/>
        </a:buClr>
        <a:buSzPct val="110000"/>
        <a:buFont typeface="Lucida Grande"/>
        <a:buChar char="☙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4"/>
        </a:buClr>
        <a:buSzPct val="110000"/>
        <a:buFont typeface="Lucida Grande"/>
        <a:buChar char="☙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4"/>
        </a:buClr>
        <a:buSzPct val="110000"/>
        <a:buFont typeface="Lucida Grande"/>
        <a:buChar char="☙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4"/>
        </a:buClr>
        <a:buSzPct val="110000"/>
        <a:buFont typeface="Lucida Grande"/>
        <a:buChar char="☙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4"/>
        </a:buClr>
        <a:buSzPct val="110000"/>
        <a:buFont typeface="Lucida Grande"/>
        <a:buChar char="☙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4"/>
        </a:buClr>
        <a:buSzPct val="110000"/>
        <a:buFont typeface="Lucida Grande"/>
        <a:buChar char="☙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 Convergence </a:t>
            </a:r>
            <a:r>
              <a:rPr lang="en-US" dirty="0" smtClean="0"/>
              <a:t>PageRank</a:t>
            </a:r>
            <a:br>
              <a:rPr lang="en-US" dirty="0" smtClean="0"/>
            </a:br>
            <a:r>
              <a:rPr lang="en-US" sz="2000" i="1" dirty="0" smtClean="0"/>
              <a:t>An Implementation of Apache’s </a:t>
            </a:r>
            <a:r>
              <a:rPr lang="en-US" sz="2000" i="1" dirty="0" err="1" smtClean="0"/>
              <a:t>Hadoop</a:t>
            </a:r>
            <a:r>
              <a:rPr lang="en-US" sz="2000" i="1" dirty="0" smtClean="0"/>
              <a:t> Framework Using Web Graphs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812" y="3465700"/>
            <a:ext cx="7620001" cy="2506006"/>
          </a:xfrm>
        </p:spPr>
        <p:txBody>
          <a:bodyPr>
            <a:noAutofit/>
          </a:bodyPr>
          <a:lstStyle/>
          <a:p>
            <a:r>
              <a:rPr lang="en-US" sz="1400" dirty="0"/>
              <a:t>Presented by:</a:t>
            </a:r>
            <a:br>
              <a:rPr lang="en-US" sz="1400" dirty="0"/>
            </a:br>
            <a:r>
              <a:rPr lang="en-US" sz="1400" dirty="0" smtClean="0"/>
              <a:t>Ben Perry</a:t>
            </a:r>
            <a:br>
              <a:rPr lang="en-US" sz="1400" dirty="0" smtClean="0"/>
            </a:br>
            <a:r>
              <a:rPr lang="en-US" sz="1400" dirty="0" smtClean="0"/>
              <a:t>Chantelle Farmer</a:t>
            </a:r>
            <a:br>
              <a:rPr lang="en-US" sz="1400" dirty="0" smtClean="0"/>
            </a:br>
            <a:r>
              <a:rPr lang="en-US" sz="1400" dirty="0" smtClean="0"/>
              <a:t>Matthew Green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CS 5300 – Large Scale Information Systems</a:t>
            </a:r>
          </a:p>
          <a:p>
            <a:r>
              <a:rPr lang="en-US" sz="1400" dirty="0" smtClean="0"/>
              <a:t>Professor: Alan Demers</a:t>
            </a:r>
            <a:br>
              <a:rPr lang="en-US" sz="1400" dirty="0" smtClean="0"/>
            </a:br>
            <a:r>
              <a:rPr lang="en-US" sz="1400" dirty="0" smtClean="0"/>
              <a:t>TA’s: </a:t>
            </a:r>
            <a:r>
              <a:rPr lang="en-US" sz="1400" dirty="0" err="1" smtClean="0"/>
              <a:t>Bailu</a:t>
            </a:r>
            <a:r>
              <a:rPr lang="en-US" sz="1400" dirty="0" smtClean="0"/>
              <a:t> Ding &amp; Tao </a:t>
            </a:r>
            <a:r>
              <a:rPr lang="en-US" sz="1400" dirty="0" err="1" smtClean="0"/>
              <a:t>Zou</a:t>
            </a:r>
            <a:endParaRPr lang="en-US" sz="1400" dirty="0" smtClean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Thursday, May 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, 2013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533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Nodes For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Blocked the nodes using </a:t>
            </a:r>
            <a:r>
              <a:rPr lang="en-US" dirty="0" smtClean="0"/>
              <a:t>a technique </a:t>
            </a:r>
            <a:r>
              <a:rPr lang="en-US" dirty="0"/>
              <a:t>whereby </a:t>
            </a:r>
            <a:r>
              <a:rPr lang="en-US" dirty="0" smtClean="0"/>
              <a:t>we used </a:t>
            </a:r>
            <a:r>
              <a:rPr lang="en-US" dirty="0" err="1" smtClean="0"/>
              <a:t>Math.floor</a:t>
            </a:r>
            <a:r>
              <a:rPr lang="en-US" dirty="0"/>
              <a:t>(</a:t>
            </a:r>
            <a:r>
              <a:rPr lang="en-US" dirty="0" err="1"/>
              <a:t>nodeID</a:t>
            </a:r>
            <a:r>
              <a:rPr lang="en-US" dirty="0"/>
              <a:t> / </a:t>
            </a:r>
            <a:r>
              <a:rPr lang="en-US" dirty="0" err="1"/>
              <a:t>partitionSize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to get an </a:t>
            </a:r>
            <a:r>
              <a:rPr lang="en-US" dirty="0" err="1" smtClean="0"/>
              <a:t>int</a:t>
            </a:r>
            <a:r>
              <a:rPr lang="en-US" dirty="0" smtClean="0"/>
              <a:t> which we then tested against the hard coded array </a:t>
            </a:r>
            <a:r>
              <a:rPr lang="en-US" dirty="0"/>
              <a:t>of blocks </a:t>
            </a:r>
            <a:r>
              <a:rPr lang="en-US" dirty="0" err="1" smtClean="0"/>
              <a:t>blockBoundaries</a:t>
            </a:r>
            <a:r>
              <a:rPr lang="en-US" dirty="0" smtClean="0"/>
              <a:t>[] from </a:t>
            </a:r>
            <a:r>
              <a:rPr lang="en-US" dirty="0" err="1" smtClean="0"/>
              <a:t>blocks.txt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Python script was used to verify the correctness of the blocks using </a:t>
            </a:r>
            <a:r>
              <a:rPr lang="en-US" dirty="0" err="1" smtClean="0"/>
              <a:t>nodes.txt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4230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 &amp; Reducer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Mapper: Very similar to the single node mapper but also handles the grouping of the nodes into blocks using the aforementioned technique.</a:t>
            </a:r>
          </a:p>
          <a:p>
            <a:pPr lvl="1"/>
            <a:r>
              <a:rPr lang="en-US" dirty="0" smtClean="0"/>
              <a:t>It emits more messages this </a:t>
            </a:r>
            <a:r>
              <a:rPr lang="en-US" dirty="0" smtClean="0"/>
              <a:t>time, the list edges within a block, the list of boundary edges </a:t>
            </a:r>
            <a:r>
              <a:rPr lang="en-US" dirty="0" smtClean="0"/>
              <a:t>and all the nodes within a block.</a:t>
            </a:r>
            <a:endParaRPr lang="en-US" dirty="0" smtClean="0"/>
          </a:p>
          <a:p>
            <a:r>
              <a:rPr lang="en-US" dirty="0" smtClean="0"/>
              <a:t>Reducer: Iterates over the block </a:t>
            </a:r>
            <a:r>
              <a:rPr lang="en-US" dirty="0" smtClean="0"/>
              <a:t>‘X’(5) </a:t>
            </a:r>
            <a:r>
              <a:rPr lang="en-US" dirty="0" smtClean="0"/>
              <a:t>times or until convergence, whichever comes </a:t>
            </a:r>
            <a:r>
              <a:rPr lang="en-US" dirty="0" smtClean="0"/>
              <a:t>first. Then the </a:t>
            </a:r>
            <a:r>
              <a:rPr lang="en-US" dirty="0" smtClean="0"/>
              <a:t>residual error is </a:t>
            </a:r>
            <a:r>
              <a:rPr lang="en-US" dirty="0" smtClean="0"/>
              <a:t>calculated by taking the average residual error for all nodes in that block between the starting and ending values of PageRank.</a:t>
            </a:r>
          </a:p>
        </p:txBody>
      </p:sp>
    </p:spTree>
    <p:extLst>
      <p:ext uri="{BB962C8B-B14F-4D97-AF65-F5344CB8AC3E}">
        <p14:creationId xmlns:p14="http://schemas.microsoft.com/office/powerpoint/2010/main" val="131523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Approach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140492"/>
          </a:xfrm>
        </p:spPr>
        <p:txBody>
          <a:bodyPr/>
          <a:lstStyle/>
          <a:p>
            <a:r>
              <a:rPr lang="en-US" dirty="0" smtClean="0"/>
              <a:t>Iterated Within The Block 5 Times.</a:t>
            </a:r>
            <a:endParaRPr lang="en-US" dirty="0"/>
          </a:p>
          <a:p>
            <a:r>
              <a:rPr lang="en-US" dirty="0" smtClean="0"/>
              <a:t>Residual Errors After 7 Block Level Passes: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81364"/>
              </p:ext>
            </p:extLst>
          </p:nvPr>
        </p:nvGraphicFramePr>
        <p:xfrm>
          <a:off x="2582507" y="2859856"/>
          <a:ext cx="3500387" cy="3069654"/>
        </p:xfrm>
        <a:graphic>
          <a:graphicData uri="http://schemas.openxmlformats.org/drawingml/2006/table">
            <a:tbl>
              <a:tblPr/>
              <a:tblGrid>
                <a:gridCol w="1928357"/>
                <a:gridCol w="1572030"/>
              </a:tblGrid>
              <a:tr h="423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Residual Error</a:t>
                      </a:r>
                    </a:p>
                  </a:txBody>
                  <a:tcPr marL="20960" marR="20960" marT="2096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6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Iteration Number</a:t>
                      </a:r>
                    </a:p>
                  </a:txBody>
                  <a:tcPr marL="20960" marR="20960" marT="2096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Error</a:t>
                      </a:r>
                    </a:p>
                  </a:txBody>
                  <a:tcPr marL="20960" marR="20960" marT="2096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3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20960" marR="20960" marT="20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2.7963</a:t>
                      </a:r>
                    </a:p>
                  </a:txBody>
                  <a:tcPr marL="20960" marR="20960" marT="20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20960" marR="20960" marT="20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0.0507</a:t>
                      </a:r>
                    </a:p>
                  </a:txBody>
                  <a:tcPr marL="20960" marR="20960" marT="20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20960" marR="20960" marT="20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0.0240</a:t>
                      </a:r>
                    </a:p>
                  </a:txBody>
                  <a:tcPr marL="20960" marR="20960" marT="20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20960" marR="20960" marT="20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0.0097</a:t>
                      </a:r>
                    </a:p>
                  </a:txBody>
                  <a:tcPr marL="20960" marR="20960" marT="20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20960" marR="20960" marT="20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0.0044</a:t>
                      </a:r>
                    </a:p>
                  </a:txBody>
                  <a:tcPr marL="20960" marR="20960" marT="20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20960" marR="20960" marT="20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0.0016</a:t>
                      </a:r>
                    </a:p>
                  </a:txBody>
                  <a:tcPr marL="20960" marR="20960" marT="20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 marL="20960" marR="20960" marT="20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0.0006</a:t>
                      </a:r>
                    </a:p>
                  </a:txBody>
                  <a:tcPr marL="20960" marR="20960" marT="20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0416" y="3843655"/>
            <a:ext cx="57484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Convergence!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48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Highest Nodes In Block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16100"/>
              </p:ext>
            </p:extLst>
          </p:nvPr>
        </p:nvGraphicFramePr>
        <p:xfrm>
          <a:off x="2558369" y="1599417"/>
          <a:ext cx="1318562" cy="5208696"/>
        </p:xfrm>
        <a:graphic>
          <a:graphicData uri="http://schemas.openxmlformats.org/drawingml/2006/table">
            <a:tbl>
              <a:tblPr/>
              <a:tblGrid>
                <a:gridCol w="378988"/>
                <a:gridCol w="347406"/>
                <a:gridCol w="592168"/>
              </a:tblGrid>
              <a:tr h="159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Block</a:t>
                      </a:r>
                    </a:p>
                  </a:txBody>
                  <a:tcPr marL="7896" marR="7896" marT="789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Node</a:t>
                      </a:r>
                    </a:p>
                  </a:txBody>
                  <a:tcPr marL="7896" marR="7896" marT="789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PageRank</a:t>
                      </a:r>
                    </a:p>
                  </a:txBody>
                  <a:tcPr marL="7896" marR="7896" marT="7896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29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10327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1.8738E-06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20372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5.1603E-07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30628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3.0627E-07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40644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2.8093E-07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50461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2.9953E-07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60840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2.1890E-07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70590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3.0031E-07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80117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2.1890E-07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90496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8.6777E-04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100500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2.5973E-07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110566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2.0256E-06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120944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4.8255E-07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130998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2.3451E-07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140573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6.2570E-07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150952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2.1890E-07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161331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2.1890E-07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171153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5.6246E-07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181513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3.5344E-07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191624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5.2775E-06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202003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4.0817E-06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212382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2.6169E-07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222761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1.2090E-03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232592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1.0456E-04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242877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5.5511E-07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252937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2.1890E-07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263148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3.0361E-07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26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273209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2.1890E-07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29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283472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2.1890E-07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91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28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293254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2.6169E-07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225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303042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4.8075E-06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29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313369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8.9155E-07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323521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2.1890E-07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32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333882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5.1568E-07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33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343662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2.5169E-07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34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353644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4.0106E-07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363928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3.6064E-07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36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374235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3.8351E-06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384553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4.1396E-07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38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394928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2.3993E-07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39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404711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2.4664E-07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1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40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414616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3.1175E-07</a:t>
                      </a:r>
                    </a:p>
                  </a:txBody>
                  <a:tcPr marL="7896" marR="7896" marT="7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74220"/>
              </p:ext>
            </p:extLst>
          </p:nvPr>
        </p:nvGraphicFramePr>
        <p:xfrm>
          <a:off x="4073953" y="1596641"/>
          <a:ext cx="1661355" cy="4350518"/>
        </p:xfrm>
        <a:graphic>
          <a:graphicData uri="http://schemas.openxmlformats.org/drawingml/2006/table">
            <a:tbl>
              <a:tblPr/>
              <a:tblGrid>
                <a:gridCol w="477515"/>
                <a:gridCol w="437722"/>
                <a:gridCol w="746118"/>
              </a:tblGrid>
              <a:tr h="2009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Block</a:t>
                      </a:r>
                    </a:p>
                  </a:txBody>
                  <a:tcPr marL="9948" marR="9948" marT="9948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Node</a:t>
                      </a:r>
                    </a:p>
                  </a:txBody>
                  <a:tcPr marL="9948" marR="9948" marT="9948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PageRank</a:t>
                      </a:r>
                    </a:p>
                  </a:txBody>
                  <a:tcPr marL="9948" marR="9948" marT="9948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1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41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424746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1.7133E-06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42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434706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2.4184E-06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43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444488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3.8157E-06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44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454284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4.9752E-07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45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464397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1.1568E-05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46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474195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7.2929E-07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47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484049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5.8649E-07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48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493967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2.1890E-07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49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503751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7.1029E-06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50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514130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6.3963E-07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51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524509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9.8378E-04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52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534708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2.5547E-05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53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545087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2.5739E-03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54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555466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1.1760E-03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55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565845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1.6406E-06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56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576224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1.1074E-06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57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586603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9.5858E-07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58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596584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3.9972E-06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59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606366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4.2811E-07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60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616147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6.1016E-07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61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626447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1.7597E-05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62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636239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1.0722E-06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63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646021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3.1194E-07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64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655803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2.1890E-07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65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665665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9.9700E-07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66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675447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1.0994E-06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67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685229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3.5826E-07</a:t>
                      </a:r>
                    </a:p>
                  </a:txBody>
                  <a:tcPr marL="9948" marR="9948" marT="99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19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967333"/>
              </p:ext>
            </p:extLst>
          </p:nvPr>
        </p:nvGraphicFramePr>
        <p:xfrm>
          <a:off x="549275" y="1600201"/>
          <a:ext cx="8042276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46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Feedback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Filtering The File</a:t>
            </a:r>
          </a:p>
          <a:p>
            <a:r>
              <a:rPr lang="en-US" dirty="0" smtClean="0"/>
              <a:t>Single Node Approach</a:t>
            </a:r>
          </a:p>
          <a:p>
            <a:pPr lvl="1"/>
            <a:r>
              <a:rPr lang="en-US" dirty="0" smtClean="0"/>
              <a:t>Results</a:t>
            </a:r>
          </a:p>
          <a:p>
            <a:r>
              <a:rPr lang="en-US" dirty="0" smtClean="0"/>
              <a:t>Blocked Node Approach</a:t>
            </a:r>
          </a:p>
          <a:p>
            <a:pPr lvl="1"/>
            <a:r>
              <a:rPr lang="en-US" dirty="0" smtClean="0"/>
              <a:t>Results</a:t>
            </a:r>
          </a:p>
          <a:p>
            <a:r>
              <a:rPr lang="en-US" dirty="0" smtClean="0"/>
              <a:t>Questions &amp;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7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MapReduce</a:t>
            </a:r>
            <a:r>
              <a:rPr lang="en-US" dirty="0"/>
              <a:t> </a:t>
            </a:r>
            <a:r>
              <a:rPr lang="en-US" dirty="0" smtClean="0"/>
              <a:t>to traverse a </a:t>
            </a:r>
            <a:r>
              <a:rPr lang="en-US" dirty="0"/>
              <a:t>Web Graph of 685230 </a:t>
            </a:r>
            <a:r>
              <a:rPr lang="en-US" dirty="0" smtClean="0"/>
              <a:t>nodes &amp; </a:t>
            </a:r>
            <a:r>
              <a:rPr lang="en-US" dirty="0"/>
              <a:t>7600595 </a:t>
            </a:r>
            <a:r>
              <a:rPr lang="en-US" dirty="0" smtClean="0"/>
              <a:t>edges and compute the overall PageRank</a:t>
            </a:r>
            <a:r>
              <a:rPr lang="en-US" dirty="0"/>
              <a:t> </a:t>
            </a:r>
            <a:r>
              <a:rPr lang="en-US" dirty="0" smtClean="0"/>
              <a:t>by arriving at the asymptote where the terminal value is 0.001.</a:t>
            </a:r>
          </a:p>
          <a:p>
            <a:r>
              <a:rPr lang="en-US" dirty="0" smtClean="0"/>
              <a:t>Demonstrate this process in an inefficient node by node approach and then by a block partition approach to show which is quicker.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19" y="1600201"/>
            <a:ext cx="5449440" cy="4070051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555" y="6367098"/>
            <a:ext cx="5405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Photo Courtesy 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of: http://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salsahpc.indiana.edu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/b649proj/images/proj6_MapReducePageRank_0.png </a:t>
            </a:r>
          </a:p>
        </p:txBody>
      </p:sp>
    </p:spTree>
    <p:extLst>
      <p:ext uri="{BB962C8B-B14F-4D97-AF65-F5344CB8AC3E}">
        <p14:creationId xmlns:p14="http://schemas.microsoft.com/office/powerpoint/2010/main" val="689446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065290"/>
          </a:xfrm>
        </p:spPr>
        <p:txBody>
          <a:bodyPr/>
          <a:lstStyle/>
          <a:p>
            <a:r>
              <a:rPr lang="en-US" dirty="0" smtClean="0"/>
              <a:t>Transformed </a:t>
            </a:r>
            <a:r>
              <a:rPr lang="en-US" dirty="0" err="1" smtClean="0"/>
              <a:t>edges.txt</a:t>
            </a:r>
            <a:r>
              <a:rPr lang="en-US" dirty="0" smtClean="0"/>
              <a:t> to [node(u), PR(1/N), </a:t>
            </a:r>
            <a:r>
              <a:rPr lang="en-US" dirty="0" err="1" smtClean="0"/>
              <a:t>deg</a:t>
            </a:r>
            <a:r>
              <a:rPr lang="en-US" dirty="0" smtClean="0"/>
              <a:t>(u), [</a:t>
            </a:r>
            <a:r>
              <a:rPr lang="en-US" dirty="0" err="1" smtClean="0"/>
              <a:t>EdgeList</a:t>
            </a:r>
            <a:r>
              <a:rPr lang="en-US" dirty="0" smtClean="0"/>
              <a:t>]].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275" y="3626417"/>
            <a:ext cx="8042276" cy="2431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4"/>
              </a:buClr>
              <a:buSzPct val="110000"/>
              <a:buFont typeface="Wingdings" pitchFamily="2" charset="2"/>
              <a:buChar char="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110000"/>
              <a:buFont typeface="Wingdings" pitchFamily="2" charset="2"/>
              <a:buChar char="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110000"/>
              <a:buFont typeface="Wingdings" pitchFamily="2" charset="2"/>
              <a:buChar char="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110000"/>
              <a:buFont typeface="Wingdings" pitchFamily="2" charset="2"/>
              <a:buChar char="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110000"/>
              <a:buFont typeface="Wingdings" pitchFamily="2" charset="2"/>
              <a:buChar char="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SzPct val="110000"/>
              <a:buFont typeface="Wingdings" pitchFamily="2" charset="2"/>
              <a:buChar char="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SzPct val="110000"/>
              <a:buFont typeface="Wingdings" pitchFamily="2" charset="2"/>
              <a:buChar char="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SzPct val="110000"/>
              <a:buFont typeface="Wingdings" pitchFamily="2" charset="2"/>
              <a:buChar char="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SzPct val="110000"/>
              <a:buFont typeface="Wingdings" pitchFamily="2" charset="2"/>
              <a:buChar char="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Filtered the file </a:t>
            </a:r>
            <a:r>
              <a:rPr lang="en-US" dirty="0"/>
              <a:t>to remove 0.998754% of the entries </a:t>
            </a:r>
            <a:r>
              <a:rPr lang="en-US" dirty="0" smtClean="0"/>
              <a:t>in </a:t>
            </a:r>
            <a:r>
              <a:rPr lang="en-US" dirty="0" err="1" smtClean="0"/>
              <a:t>edges.txt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NetID</a:t>
            </a:r>
            <a:r>
              <a:rPr lang="en-US" dirty="0" smtClean="0"/>
              <a:t> mcg67:</a:t>
            </a:r>
          </a:p>
          <a:p>
            <a:pPr lvl="1"/>
            <a:r>
              <a:rPr lang="en-US" dirty="0" err="1" smtClean="0"/>
              <a:t>fromNetID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0.76.</a:t>
            </a:r>
          </a:p>
          <a:p>
            <a:pPr lvl="1"/>
            <a:r>
              <a:rPr lang="en-US" dirty="0" err="1" smtClean="0"/>
              <a:t>rejectMin</a:t>
            </a:r>
            <a:r>
              <a:rPr lang="en-US" dirty="0" smtClean="0"/>
              <a:t> </a:t>
            </a:r>
            <a:r>
              <a:rPr lang="en-US" dirty="0"/>
              <a:t>= 0.99 * </a:t>
            </a:r>
            <a:r>
              <a:rPr lang="en-US" dirty="0" err="1" smtClean="0"/>
              <a:t>fromNetID</a:t>
            </a:r>
            <a:r>
              <a:rPr lang="en-US" dirty="0" smtClean="0"/>
              <a:t> | </a:t>
            </a:r>
            <a:r>
              <a:rPr lang="en-US" dirty="0"/>
              <a:t>Reject Min: </a:t>
            </a:r>
            <a:r>
              <a:rPr lang="en-US" dirty="0" smtClean="0"/>
              <a:t>0.752400.</a:t>
            </a:r>
          </a:p>
          <a:p>
            <a:pPr lvl="1"/>
            <a:r>
              <a:rPr lang="en-US" dirty="0" err="1" smtClean="0"/>
              <a:t>rejectLimit</a:t>
            </a:r>
            <a:r>
              <a:rPr lang="en-US" dirty="0" smtClean="0"/>
              <a:t> = </a:t>
            </a:r>
            <a:r>
              <a:rPr lang="en-US" dirty="0" err="1" smtClean="0"/>
              <a:t>rejectMin</a:t>
            </a:r>
            <a:r>
              <a:rPr lang="en-US" dirty="0" smtClean="0"/>
              <a:t> + 0.01 | </a:t>
            </a:r>
            <a:r>
              <a:rPr lang="en-US" dirty="0"/>
              <a:t>Reject Limit: </a:t>
            </a:r>
            <a:r>
              <a:rPr lang="en-US" dirty="0" smtClean="0"/>
              <a:t>0.762400.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4" descr="python-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23" y="2480165"/>
            <a:ext cx="2468210" cy="833688"/>
          </a:xfrm>
          <a:prstGeom prst="rect">
            <a:avLst/>
          </a:prstGeom>
        </p:spPr>
      </p:pic>
      <p:pic>
        <p:nvPicPr>
          <p:cNvPr id="6" name="Picture 5" descr="text-file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13" y="2480165"/>
            <a:ext cx="693528" cy="69352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597329" y="2665491"/>
            <a:ext cx="522137" cy="37450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-file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09" y="2480165"/>
            <a:ext cx="693528" cy="69352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369217" y="2665491"/>
            <a:ext cx="522137" cy="37450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10408" y="3148626"/>
            <a:ext cx="88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Edges.txt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56870" y="3139264"/>
            <a:ext cx="1720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PreProcessedFile.txt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127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9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 Node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4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Traversing The Graph Node By Node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 the task six times by using a for loop in the Driver (</a:t>
            </a:r>
            <a:r>
              <a:rPr lang="en-US" dirty="0" err="1" smtClean="0"/>
              <a:t>NodeDriver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Residual Error was calculated after each pass and printed to the console, that console output was also printed to a file where we parsed the amounts.</a:t>
            </a:r>
          </a:p>
          <a:p>
            <a:r>
              <a:rPr lang="en-US" dirty="0" smtClean="0"/>
              <a:t>Used a </a:t>
            </a:r>
            <a:r>
              <a:rPr lang="en-US" dirty="0" err="1" smtClean="0"/>
              <a:t>Hadoop</a:t>
            </a:r>
            <a:r>
              <a:rPr lang="en-US" dirty="0" smtClean="0"/>
              <a:t> Counters as a Long with </a:t>
            </a:r>
            <a:r>
              <a:rPr lang="en-US" dirty="0"/>
              <a:t>transformation factor of </a:t>
            </a:r>
            <a:r>
              <a:rPr lang="en-US" dirty="0" smtClean="0"/>
              <a:t>10000 to keep our residual error (static </a:t>
            </a:r>
            <a:r>
              <a:rPr lang="en-US" dirty="0" err="1" smtClean="0"/>
              <a:t>enum</a:t>
            </a:r>
            <a:r>
              <a:rPr lang="en-US" dirty="0" smtClean="0"/>
              <a:t> RESIDUAL_ERROR) precision.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 &amp; Reducer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Mapper: Passed along previous </a:t>
            </a:r>
            <a:r>
              <a:rPr lang="en-US" dirty="0" err="1"/>
              <a:t>pageRank</a:t>
            </a:r>
            <a:r>
              <a:rPr lang="en-US" dirty="0"/>
              <a:t> and outgoing </a:t>
            </a:r>
            <a:r>
              <a:rPr lang="en-US" dirty="0" err="1"/>
              <a:t>edgelist</a:t>
            </a:r>
            <a:r>
              <a:rPr lang="en-US" dirty="0"/>
              <a:t> (map </a:t>
            </a:r>
            <a:r>
              <a:rPr lang="en-US" dirty="0" err="1"/>
              <a:t>key:node</a:t>
            </a:r>
            <a:r>
              <a:rPr lang="en-US" dirty="0"/>
              <a:t> </a:t>
            </a:r>
            <a:r>
              <a:rPr lang="en-US" dirty="0" err="1"/>
              <a:t>value:PR</a:t>
            </a:r>
            <a:r>
              <a:rPr lang="en-US" dirty="0"/>
              <a:t> </a:t>
            </a:r>
            <a:r>
              <a:rPr lang="en-US" dirty="0" err="1"/>
              <a:t>pageRank</a:t>
            </a:r>
            <a:r>
              <a:rPr lang="en-US" dirty="0"/>
              <a:t> &lt;outgoing </a:t>
            </a:r>
            <a:r>
              <a:rPr lang="en-US" dirty="0" err="1"/>
              <a:t>edgelist</a:t>
            </a:r>
            <a:r>
              <a:rPr lang="en-US" dirty="0"/>
              <a:t>&gt;) where “PR” is a message type </a:t>
            </a:r>
            <a:r>
              <a:rPr lang="en-US" dirty="0" smtClean="0"/>
              <a:t>emit.</a:t>
            </a:r>
            <a:endParaRPr lang="en-US" dirty="0"/>
          </a:p>
          <a:p>
            <a:pPr lvl="1"/>
            <a:r>
              <a:rPr lang="en-US" dirty="0"/>
              <a:t>Also for each edge – (map </a:t>
            </a:r>
            <a:r>
              <a:rPr lang="en-US" dirty="0" err="1"/>
              <a:t>key:nodeOut</a:t>
            </a:r>
            <a:r>
              <a:rPr lang="en-US" dirty="0"/>
              <a:t> </a:t>
            </a:r>
            <a:r>
              <a:rPr lang="en-US" dirty="0" err="1"/>
              <a:t>value:pageRankFactor</a:t>
            </a:r>
            <a:r>
              <a:rPr lang="en-US" dirty="0"/>
              <a:t>) where the </a:t>
            </a:r>
            <a:r>
              <a:rPr lang="en-US" dirty="0" err="1"/>
              <a:t>pageRankFactor</a:t>
            </a:r>
            <a:r>
              <a:rPr lang="en-US" dirty="0"/>
              <a:t> is used by the reducer to calculate the new </a:t>
            </a:r>
            <a:r>
              <a:rPr lang="en-US" dirty="0" err="1"/>
              <a:t>pageRank</a:t>
            </a:r>
            <a:r>
              <a:rPr lang="en-US" dirty="0"/>
              <a:t> for the outgoing </a:t>
            </a:r>
            <a:r>
              <a:rPr lang="en-US" dirty="0" smtClean="0"/>
              <a:t>edges.</a:t>
            </a:r>
          </a:p>
          <a:p>
            <a:r>
              <a:rPr lang="en-US" dirty="0" smtClean="0"/>
              <a:t>Reducer: Parsed the incoming messages from the mapper, computed the new PageRank and Residual Error and then updated the RESIDUAL_ERROR </a:t>
            </a:r>
            <a:r>
              <a:rPr lang="en-US" dirty="0" err="1" smtClean="0"/>
              <a:t>enum</a:t>
            </a:r>
            <a:r>
              <a:rPr lang="en-US" dirty="0" smtClean="0"/>
              <a:t> with the new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64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Node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3221080"/>
          </a:xfrm>
        </p:spPr>
        <p:txBody>
          <a:bodyPr>
            <a:normAutofit/>
          </a:bodyPr>
          <a:lstStyle/>
          <a:p>
            <a:r>
              <a:rPr lang="en-US" dirty="0" smtClean="0"/>
              <a:t>After 6 passes:</a:t>
            </a:r>
          </a:p>
          <a:p>
            <a:pPr lvl="1"/>
            <a:r>
              <a:rPr lang="en-US" dirty="0"/>
              <a:t>Residual error for iteration 0: </a:t>
            </a:r>
            <a:r>
              <a:rPr lang="en-US" b="1" dirty="0" smtClean="0"/>
              <a:t>2.3370.</a:t>
            </a:r>
            <a:endParaRPr lang="en-US" b="1" dirty="0"/>
          </a:p>
          <a:p>
            <a:pPr lvl="1"/>
            <a:r>
              <a:rPr lang="en-US" dirty="0"/>
              <a:t>Residual error for iteration 1: </a:t>
            </a:r>
            <a:r>
              <a:rPr lang="en-US" b="1" dirty="0" smtClean="0"/>
              <a:t>0.3229.</a:t>
            </a:r>
            <a:endParaRPr lang="en-US" b="1" dirty="0"/>
          </a:p>
          <a:p>
            <a:pPr lvl="1"/>
            <a:r>
              <a:rPr lang="en-US" dirty="0"/>
              <a:t>Residual error for iteration 2: </a:t>
            </a:r>
            <a:r>
              <a:rPr lang="en-US" b="1" dirty="0" smtClean="0"/>
              <a:t>0.1921.</a:t>
            </a:r>
          </a:p>
          <a:p>
            <a:pPr lvl="1"/>
            <a:r>
              <a:rPr lang="en-US" dirty="0" smtClean="0"/>
              <a:t>Residual </a:t>
            </a:r>
            <a:r>
              <a:rPr lang="en-US" dirty="0"/>
              <a:t>error for iteration 3: </a:t>
            </a:r>
            <a:r>
              <a:rPr lang="en-US" b="1" dirty="0" smtClean="0"/>
              <a:t>0.0941.</a:t>
            </a:r>
            <a:endParaRPr lang="en-US" b="1" dirty="0"/>
          </a:p>
          <a:p>
            <a:pPr lvl="1"/>
            <a:r>
              <a:rPr lang="en-US" dirty="0" smtClean="0"/>
              <a:t>Residual </a:t>
            </a:r>
            <a:r>
              <a:rPr lang="en-US" dirty="0"/>
              <a:t>error for iteration 4: </a:t>
            </a:r>
            <a:r>
              <a:rPr lang="en-US" b="1" dirty="0" smtClean="0"/>
              <a:t>0.0628.</a:t>
            </a:r>
            <a:endParaRPr lang="en-US" b="1" dirty="0"/>
          </a:p>
          <a:p>
            <a:pPr lvl="1"/>
            <a:r>
              <a:rPr lang="en-US" dirty="0"/>
              <a:t>Residual error for iteration 5:</a:t>
            </a:r>
            <a:r>
              <a:rPr lang="en-US" sz="3600" b="1" dirty="0"/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0.0339</a:t>
            </a:r>
            <a:r>
              <a:rPr lang="en-US" sz="3600" b="1" dirty="0" smtClean="0">
                <a:solidFill>
                  <a:srgbClr val="FF0000"/>
                </a:solidFill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0416" y="4960007"/>
            <a:ext cx="57484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Convergence!</a:t>
            </a:r>
            <a:endParaRPr lang="en-US" sz="66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749" y="4642487"/>
            <a:ext cx="2120349" cy="212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4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Blocked Approach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0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MoodRhyth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0000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1659</TotalTime>
  <Words>988</Words>
  <Application>Microsoft Macintosh PowerPoint</Application>
  <PresentationFormat>On-screen Show (4:3)</PresentationFormat>
  <Paragraphs>291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Breeze</vt:lpstr>
      <vt:lpstr>Fast Convergence PageRank An Implementation of Apache’s Hadoop Framework Using Web Graphs </vt:lpstr>
      <vt:lpstr>Agenda</vt:lpstr>
      <vt:lpstr>Problem Definition</vt:lpstr>
      <vt:lpstr>Filtering The File</vt:lpstr>
      <vt:lpstr>Single Node MapReduce</vt:lpstr>
      <vt:lpstr>Traversing The Graph Node By Node</vt:lpstr>
      <vt:lpstr>Mapper &amp; Reducer Tasks</vt:lpstr>
      <vt:lpstr>Single Node Results</vt:lpstr>
      <vt:lpstr>Blocked Approach MapReduce</vt:lpstr>
      <vt:lpstr>Blocking Nodes For Efficiency</vt:lpstr>
      <vt:lpstr>Mapper &amp; Reducer Tasks</vt:lpstr>
      <vt:lpstr>Blocked Approach Results</vt:lpstr>
      <vt:lpstr>Highest Nodes In Block</vt:lpstr>
      <vt:lpstr>Key Takeaways</vt:lpstr>
      <vt:lpstr>Questions &amp; Feedback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Green</dc:creator>
  <cp:lastModifiedBy>Matthew Green</cp:lastModifiedBy>
  <cp:revision>206</cp:revision>
  <dcterms:created xsi:type="dcterms:W3CDTF">2012-11-28T15:50:38Z</dcterms:created>
  <dcterms:modified xsi:type="dcterms:W3CDTF">2013-05-02T00:53:41Z</dcterms:modified>
</cp:coreProperties>
</file>