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1" r:id="rId7"/>
    <p:sldId id="307" r:id="rId8"/>
    <p:sldId id="262" r:id="rId9"/>
    <p:sldId id="309" r:id="rId10"/>
    <p:sldId id="272" r:id="rId11"/>
    <p:sldId id="287" r:id="rId12"/>
    <p:sldId id="263" r:id="rId13"/>
    <p:sldId id="318" r:id="rId14"/>
    <p:sldId id="270" r:id="rId15"/>
    <p:sldId id="264" r:id="rId16"/>
    <p:sldId id="319" r:id="rId17"/>
    <p:sldId id="321" r:id="rId18"/>
    <p:sldId id="323" r:id="rId19"/>
    <p:sldId id="320" r:id="rId20"/>
    <p:sldId id="322" r:id="rId21"/>
    <p:sldId id="269" r:id="rId22"/>
  </p:sldIdLst>
  <p:sldSz cx="9144000" cy="5143500"/>
  <p:notesSz cx="6858000" cy="9144000"/>
  <p:embeddedFontLst>
    <p:embeddedFont>
      <p:font typeface="Sora"/>
      <p:regular r:id="rId26"/>
    </p:embeddedFont>
    <p:embeddedFont>
      <p:font typeface="Lato" panose="020F0502020204030203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491" userDrawn="1">
          <p15:clr>
            <a:srgbClr val="747775"/>
          </p15:clr>
        </p15:guide>
        <p15:guide id="2" pos="2984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491"/>
        <p:guide pos="29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T</a:t>
            </a:r>
            <a:r>
              <a:rPr lang="en-US" altLang="en-US"/>
              <a:t>é</a:t>
            </a:r>
            <a:r>
              <a:rPr lang="en-US" altLang="fr-FR"/>
              <a:t>l</a:t>
            </a:r>
            <a:r>
              <a:rPr lang="en-US" altLang="en-US"/>
              <a:t>é</a:t>
            </a:r>
            <a:r>
              <a:rPr lang="en-US" altLang="fr-FR"/>
              <a:t>charger des images : L'utilisateur t</a:t>
            </a:r>
            <a:r>
              <a:rPr lang="en-US" altLang="en-US"/>
              <a:t>é</a:t>
            </a:r>
            <a:r>
              <a:rPr lang="en-US" altLang="fr-FR"/>
              <a:t>l</a:t>
            </a:r>
            <a:r>
              <a:rPr lang="en-US" altLang="en-US"/>
              <a:t>é</a:t>
            </a:r>
            <a:r>
              <a:rPr lang="en-US" altLang="fr-FR"/>
              <a:t>charge des images dans le syst</a:t>
            </a:r>
            <a:r>
              <a:rPr lang="" altLang="en-US"/>
              <a:t>è</a:t>
            </a:r>
            <a:r>
              <a:rPr lang="en-US" altLang="fr-FR"/>
              <a:t>me.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rer la vid</a:t>
            </a:r>
            <a:r>
              <a:rPr lang="en-US" altLang="en-US"/>
              <a:t>é</a:t>
            </a:r>
            <a:r>
              <a:rPr lang="en-US" altLang="fr-FR"/>
              <a:t>o publicitaire : Le syst</a:t>
            </a:r>
            <a:r>
              <a:rPr lang="" altLang="en-US"/>
              <a:t>è</a:t>
            </a:r>
            <a:r>
              <a:rPr lang="en-US" altLang="fr-FR"/>
              <a:t>me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" altLang="en-US"/>
              <a:t>è</a:t>
            </a:r>
            <a:r>
              <a:rPr lang="en-US" altLang="fr-FR"/>
              <a:t>re une vid</a:t>
            </a:r>
            <a:r>
              <a:rPr lang="en-US" altLang="en-US"/>
              <a:t>é</a:t>
            </a:r>
            <a:r>
              <a:rPr lang="en-US" altLang="fr-FR"/>
              <a:t>o publicitaire à partir des images, avec une personnalisation optionnelle.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Pr</a:t>
            </a:r>
            <a:r>
              <a:rPr lang="en-US" altLang="en-US"/>
              <a:t>é</a:t>
            </a:r>
            <a:r>
              <a:rPr lang="en-US" altLang="fr-FR"/>
              <a:t>parer les entr</a:t>
            </a:r>
            <a:r>
              <a:rPr lang="en-US" altLang="en-US"/>
              <a:t>é</a:t>
            </a:r>
            <a:r>
              <a:rPr lang="en-US" altLang="fr-FR"/>
              <a:t>es vid</a:t>
            </a:r>
            <a:r>
              <a:rPr lang="en-US" altLang="en-US"/>
              <a:t>é</a:t>
            </a:r>
            <a:r>
              <a:rPr lang="en-US" altLang="fr-FR"/>
              <a:t>o : Les vid</a:t>
            </a:r>
            <a:r>
              <a:rPr lang="en-US" altLang="en-US"/>
              <a:t>é</a:t>
            </a:r>
            <a:r>
              <a:rPr lang="en-US" altLang="fr-FR"/>
              <a:t>os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</a:t>
            </a:r>
            <a:r>
              <a:rPr lang="en-US" altLang="en-US"/>
              <a:t>é</a:t>
            </a:r>
            <a:r>
              <a:rPr lang="en-US" altLang="fr-FR"/>
              <a:t>es sont pr</a:t>
            </a:r>
            <a:r>
              <a:rPr lang="en-US" altLang="en-US"/>
              <a:t>é</a:t>
            </a:r>
            <a:r>
              <a:rPr lang="en-US" altLang="fr-FR"/>
              <a:t>par</a:t>
            </a:r>
            <a:r>
              <a:rPr lang="en-US" altLang="en-US"/>
              <a:t>é</a:t>
            </a:r>
            <a:r>
              <a:rPr lang="en-US" altLang="fr-FR"/>
              <a:t>es pour une analyse ou un traitement suppl</a:t>
            </a:r>
            <a:r>
              <a:rPr lang="en-US" altLang="en-US"/>
              <a:t>é</a:t>
            </a:r>
            <a:r>
              <a:rPr lang="en-US" altLang="fr-FR"/>
              <a:t>mentaire (choisir la langue, saisir une description).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Personnaliser le style : L'utilisateur peut personnaliser le style de la vid</a:t>
            </a:r>
            <a:r>
              <a:rPr lang="en-US" altLang="en-US"/>
              <a:t>é</a:t>
            </a:r>
            <a:r>
              <a:rPr lang="en-US" altLang="fr-FR"/>
              <a:t>o (optionnel).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Consulter la vid</a:t>
            </a:r>
            <a:r>
              <a:rPr lang="en-US" altLang="en-US"/>
              <a:t>é</a:t>
            </a:r>
            <a:r>
              <a:rPr lang="en-US" altLang="fr-FR"/>
              <a:t>o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</a:t>
            </a:r>
            <a:r>
              <a:rPr lang="en-US" altLang="en-US"/>
              <a:t>é</a:t>
            </a:r>
            <a:r>
              <a:rPr lang="en-US" altLang="fr-FR"/>
              <a:t>e : L'utilisateur peut visualiser la vid</a:t>
            </a:r>
            <a:r>
              <a:rPr lang="en-US" altLang="en-US"/>
              <a:t>é</a:t>
            </a:r>
            <a:r>
              <a:rPr lang="en-US" altLang="fr-FR"/>
              <a:t>o finale.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T</a:t>
            </a:r>
            <a:r>
              <a:rPr lang="en-US" altLang="en-US"/>
              <a:t>é</a:t>
            </a:r>
            <a:r>
              <a:rPr lang="en-US" altLang="fr-FR"/>
              <a:t>l</a:t>
            </a:r>
            <a:r>
              <a:rPr lang="en-US" altLang="en-US"/>
              <a:t>é</a:t>
            </a:r>
            <a:r>
              <a:rPr lang="en-US" altLang="fr-FR"/>
              <a:t>charger la vid</a:t>
            </a:r>
            <a:r>
              <a:rPr lang="en-US" altLang="en-US"/>
              <a:t>é</a:t>
            </a:r>
            <a:r>
              <a:rPr lang="en-US" altLang="fr-FR"/>
              <a:t>o : La vid</a:t>
            </a:r>
            <a:r>
              <a:rPr lang="en-US" altLang="en-US"/>
              <a:t>é</a:t>
            </a:r>
            <a:r>
              <a:rPr lang="en-US" altLang="fr-FR"/>
              <a:t>o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</a:t>
            </a:r>
            <a:r>
              <a:rPr lang="en-US" altLang="en-US"/>
              <a:t>é</a:t>
            </a:r>
            <a:r>
              <a:rPr lang="en-US" altLang="fr-FR"/>
              <a:t>e est t</a:t>
            </a:r>
            <a:r>
              <a:rPr lang="en-US" altLang="en-US"/>
              <a:t>é</a:t>
            </a:r>
            <a:r>
              <a:rPr lang="en-US" altLang="fr-FR"/>
              <a:t>l</a:t>
            </a:r>
            <a:r>
              <a:rPr lang="en-US" altLang="en-US"/>
              <a:t>é</a:t>
            </a:r>
            <a:r>
              <a:rPr lang="en-US" altLang="fr-FR"/>
              <a:t>chargeable pour un usage ult</a:t>
            </a:r>
            <a:r>
              <a:rPr lang="en-US" altLang="en-US"/>
              <a:t>é</a:t>
            </a:r>
            <a:r>
              <a:rPr lang="en-US" altLang="fr-FR"/>
              <a:t>rieur.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Orchestre les mod</a:t>
            </a:r>
            <a:r>
              <a:rPr lang="" altLang="en-US"/>
              <a:t>è</a:t>
            </a:r>
            <a:r>
              <a:rPr lang="en-US" altLang="fr-FR"/>
              <a:t>les IA : Le syst</a:t>
            </a:r>
            <a:r>
              <a:rPr lang="" altLang="en-US"/>
              <a:t>è</a:t>
            </a:r>
            <a:r>
              <a:rPr lang="en-US" altLang="fr-FR"/>
              <a:t>me utilise des mod</a:t>
            </a:r>
            <a:r>
              <a:rPr lang="" altLang="en-US"/>
              <a:t>è</a:t>
            </a:r>
            <a:r>
              <a:rPr lang="en-US" altLang="fr-FR"/>
              <a:t>les IA pour :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rer des vid</a:t>
            </a:r>
            <a:r>
              <a:rPr lang="en-US" altLang="en-US"/>
              <a:t>é</a:t>
            </a:r>
            <a:r>
              <a:rPr lang="en-US" altLang="fr-FR"/>
              <a:t>os à partir d'images.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Synth</a:t>
            </a:r>
            <a:r>
              <a:rPr lang="en-US" altLang="en-US"/>
              <a:t>é</a:t>
            </a:r>
            <a:r>
              <a:rPr lang="en-US" altLang="fr-FR"/>
              <a:t>tiser des descriptions vocales.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Fournir un historique automatique des actions.</a:t>
            </a:r>
            <a:endParaRPr lang="en-US" alt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86fec561a4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86fec561a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0f41e19245_0_2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0f41e19245_0_2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86fec561a4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86fec561a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1bf8d60a4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1bf8d60a4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86fec561a4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86fec561a4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 hasCustomPrompt="1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type="subTitle" idx="1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rot="-5400000" flipH="1">
              <a:off x="-380550" y="571163"/>
              <a:ext cx="2426100" cy="9030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2" name="Google Shape;102;p11"/>
            <p:cNvCxnSpPr/>
            <p:nvPr/>
          </p:nvCxnSpPr>
          <p:spPr>
            <a:xfrm rot="-5400000" flipH="1">
              <a:off x="-924000" y="1419413"/>
              <a:ext cx="3439500" cy="524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name="adj1" fmla="val 5119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5" name="Google Shape;105;p11"/>
            <p:cNvCxnSpPr/>
            <p:nvPr/>
          </p:nvCxnSpPr>
          <p:spPr>
            <a:xfrm rot="10800000" flipH="1">
              <a:off x="-135425" y="4399725"/>
              <a:ext cx="8882400" cy="252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name="adj1" fmla="val 325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14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 rot="10800000" flipH="1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name="adj1" fmla="val 434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7" name="Google Shape;147;p15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type="subTitle" idx="1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type="subTitle" idx="1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type="subTitle" idx="1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type="subTitle" idx="2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type="subTitle" idx="3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type="subTitle" idx="4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name="adj1" fmla="val 81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name="adj1" fmla="val 4694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type="subTitle" idx="1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type="subTitle" idx="2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3" name="Google Shape;223;p21"/>
            <p:cNvCxnSpPr/>
            <p:nvPr/>
          </p:nvCxnSpPr>
          <p:spPr>
            <a:xfrm rot="-5400000" flipH="1">
              <a:off x="6680600" y="138925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7" name="Google Shape;227;p21"/>
            <p:cNvCxnSpPr/>
            <p:nvPr/>
          </p:nvCxnSpPr>
          <p:spPr>
            <a:xfrm rot="-5400000" flipH="1">
              <a:off x="-1623700" y="-109780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subTitle" idx="1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type="subTitle" idx="2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type="subTitle" idx="3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type="subTitle" idx="4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type="subTitle" idx="5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type="subTitle" idx="6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9059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947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type="subTitle" idx="1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type="subTitle" idx="3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type="subTitle" idx="4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type="subTitle" idx="5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type="subTitle" idx="6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type="subTitle" idx="7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type="subTitle" idx="8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type="subTitle" idx="9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type="subTitle" idx="13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type="subTitle" idx="14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type="subTitle" idx="15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name="adj1" fmla="val -366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 hasCustomPrompt="1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type="title" idx="2" hasCustomPrompt="1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type="title" idx="4" hasCustomPrompt="1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2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includes icons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200" b="1" u="sng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body" idx="1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rot="-5400000" flipH="1">
            <a:off x="-1741502" y="1903025"/>
            <a:ext cx="4581000" cy="342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64;p6"/>
            <p:cNvCxnSpPr/>
            <p:nvPr/>
          </p:nvCxnSpPr>
          <p:spPr>
            <a:xfrm rot="-5400000" flipH="1">
              <a:off x="-2079325" y="1859333"/>
              <a:ext cx="4747800" cy="14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subTitle" idx="1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type="pic" idx="2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name="adj1" fmla="val 6414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name="adj1" fmla="val 34437"/>
                <a:gd name="adj2" fmla="val 30563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web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ctrTitle"/>
          </p:nvPr>
        </p:nvSpPr>
        <p:spPr>
          <a:xfrm>
            <a:off x="946150" y="1028700"/>
            <a:ext cx="8264525" cy="1241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G</a:t>
            </a:r>
            <a:r>
              <a:rPr lang="en-US" altLang="en-US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é</a:t>
            </a: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n</a:t>
            </a:r>
            <a:r>
              <a:rPr lang="en-US" altLang="en-US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é</a:t>
            </a: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ration de Vid</a:t>
            </a:r>
            <a:r>
              <a:rPr lang="en-US" altLang="en-US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é</a:t>
            </a: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os Publicitaires par Intelligence</a:t>
            </a:r>
            <a:br>
              <a:rPr kumimoji="0" lang="en-US" altLang="fr-F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</a:rPr>
            </a:b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Artificielle G</a:t>
            </a:r>
            <a:r>
              <a:rPr lang="en-US" altLang="en-US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é</a:t>
            </a: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n</a:t>
            </a:r>
            <a:r>
              <a:rPr lang="en-US" altLang="en-US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é</a:t>
            </a:r>
            <a:r>
              <a:rPr lang="en-US" altLang="fr-FR" sz="2400" kern="1200" noProof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uLnTx/>
                <a:uFillTx/>
                <a:ea typeface="+mn-ea"/>
                <a:cs typeface="+mn-lt"/>
                <a:sym typeface="+mn-ea"/>
              </a:rPr>
              <a:t>rative : Approches et Innovations</a:t>
            </a:r>
            <a:endParaRPr lang="en-US" altLang="fr-FR" sz="2400" kern="1200" noProof="0" dirty="0">
              <a:ln>
                <a:noFill/>
              </a:ln>
              <a:solidFill>
                <a:schemeClr val="accent2">
                  <a:lumMod val="25000"/>
                </a:schemeClr>
              </a:solidFill>
              <a:effectLst/>
              <a:uLnTx/>
              <a:uFillTx/>
              <a:ea typeface="+mn-ea"/>
              <a:cs typeface="+mn-lt"/>
              <a:sym typeface="+mn-ea"/>
            </a:endParaRPr>
          </a:p>
        </p:txBody>
      </p:sp>
      <p:cxnSp>
        <p:nvCxnSpPr>
          <p:cNvPr id="370" name="Google Shape;370;p33"/>
          <p:cNvCxnSpPr/>
          <p:nvPr/>
        </p:nvCxnSpPr>
        <p:spPr>
          <a:xfrm rot="-5400000" flipH="1">
            <a:off x="-1027145" y="40122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0" y="266700"/>
            <a:ext cx="1948180" cy="21139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0" y="393700"/>
            <a:ext cx="1948180" cy="21139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0" y="520700"/>
            <a:ext cx="1948180" cy="21139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0" y="647700"/>
            <a:ext cx="1948180" cy="21139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0" y="774700"/>
            <a:ext cx="1948180" cy="21139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0" y="901700"/>
            <a:ext cx="1948180" cy="21139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0" y="1028700"/>
            <a:ext cx="1948180" cy="2113915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992745" y="38735"/>
            <a:ext cx="1083310" cy="862965"/>
          </a:xfrm>
          <a:prstGeom prst="rect">
            <a:avLst/>
          </a:prstGeom>
        </p:spPr>
      </p:pic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78840" y="0"/>
            <a:ext cx="839470" cy="901065"/>
          </a:xfrm>
          <a:prstGeom prst="rect">
            <a:avLst/>
          </a:prstGeom>
        </p:spPr>
      </p:pic>
      <p:sp>
        <p:nvSpPr>
          <p:cNvPr id="12" name="Zone de texte 11"/>
          <p:cNvSpPr txBox="1"/>
          <p:nvPr/>
        </p:nvSpPr>
        <p:spPr>
          <a:xfrm>
            <a:off x="2198370" y="19145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ROYAUME DU MAROC </a:t>
            </a:r>
            <a:endParaRPr lang="en-US" altLang="zh-CN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ctr"/>
            <a:r>
              <a:rPr lang="en-US" altLang="zh-CN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HAUT COMMISSARIAT AU PLAN</a:t>
            </a:r>
            <a:endParaRPr lang="en-US" altLang="zh-CN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3" name="Zone de texte 12"/>
          <p:cNvSpPr txBox="1"/>
          <p:nvPr/>
        </p:nvSpPr>
        <p:spPr>
          <a:xfrm>
            <a:off x="607060" y="263493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Réalisé par : </a:t>
            </a:r>
            <a:endParaRPr lang="en-US" altLang="zh-CN" sz="16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lang="fr-FR" altLang="en-US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KAJJOUT FATIMA ZOHRA</a:t>
            </a:r>
            <a:endParaRPr lang="en-US" altLang="zh-CN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IKARNADE REDA</a:t>
            </a:r>
            <a:endParaRPr lang="en-US" altLang="zh-CN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4" name="Zone de texte 13"/>
          <p:cNvSpPr txBox="1"/>
          <p:nvPr/>
        </p:nvSpPr>
        <p:spPr>
          <a:xfrm>
            <a:off x="6054725" y="263493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 i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Encadré par : </a:t>
            </a:r>
            <a:endParaRPr lang="en-US" altLang="zh-CN" sz="1600" b="1" i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Dr. EL KARFI I</a:t>
            </a:r>
            <a:r>
              <a:rPr lang="fr-FR" altLang="en-US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KRAM</a:t>
            </a:r>
            <a:endParaRPr lang="fr-FR" altLang="en-US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1773555" y="370109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algn="ctr"/>
            <a:r>
              <a:rPr lang="fr-FR" altLang="en-US" sz="1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M2SI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endParaRPr lang="en-US" altLang="zh-CN" sz="1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pPr algn="ctr"/>
            <a:r>
              <a:rPr lang="en-US" altLang="zh-CN" sz="1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2</a:t>
            </a:r>
            <a:r>
              <a:rPr lang="fr-FR" altLang="en-US" sz="16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9 mai 2025</a:t>
            </a:r>
            <a:endParaRPr lang="fr-FR" altLang="en-US" sz="16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Latent diffusion model</a:t>
            </a:r>
            <a:endParaRPr lang="fr-FR" altLang="en-GB"/>
          </a:p>
        </p:txBody>
      </p:sp>
      <p:pic>
        <p:nvPicPr>
          <p:cNvPr id="1" name="Image 0" descr="diffu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308735"/>
            <a:ext cx="6757035" cy="340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Stable Video Diffusion </a:t>
            </a:r>
            <a:endParaRPr lang="fr-FR" altLang="en-GB"/>
          </a:p>
        </p:txBody>
      </p:sp>
      <p:pic>
        <p:nvPicPr>
          <p:cNvPr id="9" name="Image 8"/>
          <p:cNvPicPr/>
          <p:nvPr/>
        </p:nvPicPr>
        <p:blipFill>
          <a:blip r:embed="rId1"/>
          <a:stretch>
            <a:fillRect/>
          </a:stretch>
        </p:blipFill>
        <p:spPr>
          <a:xfrm>
            <a:off x="946150" y="1132205"/>
            <a:ext cx="7051040" cy="337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7"/>
          <p:cNvGrpSpPr/>
          <p:nvPr/>
        </p:nvGrpSpPr>
        <p:grpSpPr>
          <a:xfrm>
            <a:off x="5577299" y="769535"/>
            <a:ext cx="3338639" cy="3282989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0" y="266700"/>
            <a:ext cx="1948180" cy="21139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00" y="393700"/>
            <a:ext cx="1948180" cy="2113915"/>
          </a:xfrm>
          <a:prstGeom prst="rect">
            <a:avLst/>
          </a:prstGeom>
        </p:spPr>
      </p:pic>
      <p:sp>
        <p:nvSpPr>
          <p:cNvPr id="466" name="Google Shape;466;p36"/>
          <p:cNvSpPr txBox="1"/>
          <p:nvPr/>
        </p:nvSpPr>
        <p:spPr>
          <a:xfrm>
            <a:off x="641350" y="2124075"/>
            <a:ext cx="5062220" cy="1456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Conception &amp; Réalisation </a:t>
            </a:r>
            <a:endParaRPr lang="fr-FR" altLang="en-GB"/>
          </a:p>
        </p:txBody>
      </p:sp>
      <p:sp>
        <p:nvSpPr>
          <p:cNvPr id="468" name="Google Shape;468;p36"/>
          <p:cNvSpPr txBox="1"/>
          <p:nvPr>
            <p:ph type="title" idx="2"/>
          </p:nvPr>
        </p:nvSpPr>
        <p:spPr>
          <a:xfrm>
            <a:off x="764585" y="1148460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</a:t>
            </a:r>
            <a:r>
              <a:rPr lang="fr-FR" altLang="en-GB" sz="4000"/>
              <a:t>5</a:t>
            </a:r>
            <a:endParaRPr lang="fr-FR" altLang="en-GB" sz="4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485" y="685165"/>
            <a:ext cx="7311390" cy="3688080"/>
          </a:xfrm>
          <a:prstGeom prst="rect">
            <a:avLst/>
          </a:prstGeom>
        </p:spPr>
      </p:pic>
      <p:sp>
        <p:nvSpPr>
          <p:cNvPr id="603" name="Google Shape;603;p40"/>
          <p:cNvSpPr txBox="1"/>
          <p:nvPr>
            <p:ph type="title"/>
          </p:nvPr>
        </p:nvSpPr>
        <p:spPr>
          <a:xfrm>
            <a:off x="1490890" y="112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Conception </a:t>
            </a:r>
            <a:endParaRPr lang="fr-FR" altLang="en-GB"/>
          </a:p>
        </p:txBody>
      </p:sp>
      <p:sp>
        <p:nvSpPr>
          <p:cNvPr id="11" name="Google Shape;605;p40"/>
          <p:cNvSpPr txBox="1"/>
          <p:nvPr/>
        </p:nvSpPr>
        <p:spPr>
          <a:xfrm>
            <a:off x="4302760" y="4269740"/>
            <a:ext cx="2781300" cy="5664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Diagramme de Cas d’Utilisation</a:t>
            </a:r>
            <a:endParaRPr 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1"/>
          <p:cNvSpPr txBox="1"/>
          <p:nvPr>
            <p:ph type="title"/>
          </p:nvPr>
        </p:nvSpPr>
        <p:spPr>
          <a:xfrm>
            <a:off x="366305" y="1802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>
                <a:sym typeface="+mn-ea"/>
              </a:rPr>
              <a:t>Réalisation </a:t>
            </a:r>
            <a:endParaRPr lang="fr-FR" altLang="en-US"/>
          </a:p>
        </p:txBody>
      </p:sp>
      <p:sp>
        <p:nvSpPr>
          <p:cNvPr id="636" name="Google Shape;636;p41"/>
          <p:cNvSpPr txBox="1"/>
          <p:nvPr>
            <p:ph type="subTitle" idx="4"/>
          </p:nvPr>
        </p:nvSpPr>
        <p:spPr>
          <a:xfrm>
            <a:off x="589720" y="155886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Frontend</a:t>
            </a:r>
            <a:endParaRPr lang="en-US" altLang="fr-FR"/>
          </a:p>
        </p:txBody>
      </p:sp>
      <p:sp>
        <p:nvSpPr>
          <p:cNvPr id="637" name="Google Shape;637;p41"/>
          <p:cNvSpPr txBox="1"/>
          <p:nvPr>
            <p:ph type="subTitle" idx="5"/>
          </p:nvPr>
        </p:nvSpPr>
        <p:spPr>
          <a:xfrm>
            <a:off x="3506012" y="155886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Backend</a:t>
            </a:r>
            <a:endParaRPr lang="en-US" altLang="fr-FR"/>
          </a:p>
        </p:txBody>
      </p:sp>
      <p:sp>
        <p:nvSpPr>
          <p:cNvPr id="638" name="Google Shape;638;p41"/>
          <p:cNvSpPr txBox="1"/>
          <p:nvPr>
            <p:ph type="subTitle" idx="6"/>
          </p:nvPr>
        </p:nvSpPr>
        <p:spPr>
          <a:xfrm>
            <a:off x="6248320" y="155886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Services</a:t>
            </a:r>
            <a:r>
              <a:rPr lang="fr-FR" altLang="en-US"/>
              <a:t> d’AI</a:t>
            </a:r>
            <a:endParaRPr lang="fr-FR" altLang="en-US"/>
          </a:p>
        </p:txBody>
      </p:sp>
      <p:pic>
        <p:nvPicPr>
          <p:cNvPr id="4" name="Image 3"/>
          <p:cNvPicPr/>
          <p:nvPr/>
        </p:nvPicPr>
        <p:blipFill>
          <a:blip r:embed="rId1"/>
          <a:srcRect b="10622"/>
          <a:stretch>
            <a:fillRect/>
          </a:stretch>
        </p:blipFill>
        <p:spPr>
          <a:xfrm>
            <a:off x="366395" y="2230120"/>
            <a:ext cx="2299335" cy="138874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74060" y="2230120"/>
            <a:ext cx="2162175" cy="1417955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48245" y="2357755"/>
            <a:ext cx="979170" cy="988060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827395" y="2320290"/>
            <a:ext cx="1574800" cy="1208405"/>
          </a:xfrm>
          <a:prstGeom prst="rect">
            <a:avLst/>
          </a:prstGeom>
        </p:spPr>
      </p:pic>
      <p:sp>
        <p:nvSpPr>
          <p:cNvPr id="9" name="Sous-titre 8"/>
          <p:cNvSpPr/>
          <p:nvPr/>
        </p:nvSpPr>
        <p:spPr>
          <a:xfrm>
            <a:off x="852805" y="867410"/>
            <a:ext cx="3754120" cy="4146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-US" altLang="fr-FR" sz="1800"/>
              <a:t>Technologies Utilis</a:t>
            </a:r>
            <a:r>
              <a:rPr lang="en-US" altLang="en-US" sz="1800"/>
              <a:t>é</a:t>
            </a:r>
            <a:r>
              <a:rPr lang="en-US" altLang="fr-FR" sz="1800"/>
              <a:t>es</a:t>
            </a:r>
            <a:endParaRPr lang="en-US" altLang="fr-FR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429895" y="1959610"/>
            <a:ext cx="439674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Démonstration</a:t>
            </a:r>
            <a:endParaRPr lang="fr-FR" altLang="en-GB"/>
          </a:p>
        </p:txBody>
      </p: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33" name="Google Shape;533;p39"/>
          <p:cNvGrpSpPr/>
          <p:nvPr/>
        </p:nvGrpSpPr>
        <p:grpSpPr>
          <a:xfrm>
            <a:off x="5748625" y="1394935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64"/>
          <p:cNvGrpSpPr/>
          <p:nvPr/>
        </p:nvGrpSpPr>
        <p:grpSpPr>
          <a:xfrm>
            <a:off x="974725" y="848995"/>
            <a:ext cx="2538730" cy="2949575"/>
            <a:chOff x="-3156875" y="1538300"/>
            <a:chExt cx="2930175" cy="3233350"/>
          </a:xfrm>
        </p:grpSpPr>
        <p:sp>
          <p:nvSpPr>
            <p:cNvPr id="1793" name="Google Shape;1793;p64"/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64"/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64"/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64"/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64"/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64"/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64"/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6" name="Google Shape;466;p36"/>
          <p:cNvSpPr txBox="1"/>
          <p:nvPr/>
        </p:nvSpPr>
        <p:spPr>
          <a:xfrm>
            <a:off x="4992370" y="2124075"/>
            <a:ext cx="3981450" cy="7924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Conclusion</a:t>
            </a:r>
            <a:endParaRPr lang="fr-FR" altLang="en-GB"/>
          </a:p>
        </p:txBody>
      </p:sp>
      <p:sp>
        <p:nvSpPr>
          <p:cNvPr id="468" name="Google Shape;468;p36"/>
          <p:cNvSpPr txBox="1"/>
          <p:nvPr>
            <p:ph type="title" idx="2"/>
          </p:nvPr>
        </p:nvSpPr>
        <p:spPr>
          <a:xfrm>
            <a:off x="6524035" y="1274190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</a:t>
            </a:r>
            <a:r>
              <a:rPr lang="fr-FR" altLang="en-GB" sz="4000"/>
              <a:t>6</a:t>
            </a:r>
            <a:endParaRPr lang="fr-FR" altLang="en-GB" sz="4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/>
          <p:nvPr/>
        </p:nvSpPr>
        <p:spPr>
          <a:xfrm>
            <a:off x="3636825" y="125207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32" name="Google Shape;63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Limites</a:t>
            </a:r>
            <a:endParaRPr lang="fr-FR" altLang="en-GB"/>
          </a:p>
        </p:txBody>
      </p:sp>
      <p:sp>
        <p:nvSpPr>
          <p:cNvPr id="633" name="Google Shape;633;p41"/>
          <p:cNvSpPr txBox="1"/>
          <p:nvPr>
            <p:ph type="subTitle" idx="1"/>
          </p:nvPr>
        </p:nvSpPr>
        <p:spPr>
          <a:xfrm>
            <a:off x="148590" y="2745105"/>
            <a:ext cx="2606040" cy="1426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Les mod</a:t>
            </a:r>
            <a:r>
              <a:rPr lang="" altLang="en-US"/>
              <a:t>è</a:t>
            </a:r>
            <a:r>
              <a:rPr lang="en-US" altLang="fr-FR"/>
              <a:t>les comme Stable </a:t>
            </a:r>
            <a:r>
              <a:rPr lang="fr-FR" altLang="en-US"/>
              <a:t>Video </a:t>
            </a:r>
            <a:r>
              <a:rPr lang="en-US" altLang="fr-FR"/>
              <a:t>Diffusion n</a:t>
            </a:r>
            <a:r>
              <a:rPr lang="en-US" altLang="en-US"/>
              <a:t>é</a:t>
            </a:r>
            <a:r>
              <a:rPr lang="en-US" altLang="fr-FR"/>
              <a:t>cessitent beaucoup de ressources, </a:t>
            </a:r>
            <a:endParaRPr lang="en-US" altLang="fr-F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ce qui limite leur usage sur des appareils peu puissants.</a:t>
            </a:r>
            <a:endParaRPr lang="en-US" altLang="fr-FR"/>
          </a:p>
        </p:txBody>
      </p:sp>
      <p:sp>
        <p:nvSpPr>
          <p:cNvPr id="634" name="Google Shape;634;p41"/>
          <p:cNvSpPr txBox="1"/>
          <p:nvPr>
            <p:ph type="subTitle" idx="2"/>
          </p:nvPr>
        </p:nvSpPr>
        <p:spPr>
          <a:xfrm>
            <a:off x="3277415" y="267522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Les r</a:t>
            </a:r>
            <a:r>
              <a:rPr lang="en-US" altLang="en-US"/>
              <a:t>é</a:t>
            </a:r>
            <a:r>
              <a:rPr lang="en-US" altLang="fr-FR"/>
              <a:t>sultats peuvent </a:t>
            </a:r>
            <a:r>
              <a:rPr lang="en-US" altLang="en-US"/>
              <a:t>ê</a:t>
            </a:r>
            <a:r>
              <a:rPr lang="en-US" altLang="fr-FR"/>
              <a:t>tre in</a:t>
            </a:r>
            <a:r>
              <a:rPr lang="en-US" altLang="en-US"/>
              <a:t>é</a:t>
            </a:r>
            <a:r>
              <a:rPr lang="en-US" altLang="fr-FR"/>
              <a:t>gaux, avec des artefacts si les entr</a:t>
            </a:r>
            <a:r>
              <a:rPr lang="en-US" altLang="en-US"/>
              <a:t>é</a:t>
            </a:r>
            <a:r>
              <a:rPr lang="en-US" altLang="fr-FR"/>
              <a:t>es ou conditionnements sont impr</a:t>
            </a:r>
            <a:r>
              <a:rPr lang="en-US" altLang="en-US"/>
              <a:t>é</a:t>
            </a:r>
            <a:r>
              <a:rPr lang="en-US" altLang="fr-FR"/>
              <a:t>cis.</a:t>
            </a:r>
            <a:endParaRPr lang="en-US" altLang="fr-FR"/>
          </a:p>
        </p:txBody>
      </p:sp>
      <p:sp>
        <p:nvSpPr>
          <p:cNvPr id="635" name="Google Shape;635;p41"/>
          <p:cNvSpPr txBox="1"/>
          <p:nvPr>
            <p:ph type="subTitle" idx="3"/>
          </p:nvPr>
        </p:nvSpPr>
        <p:spPr>
          <a:xfrm>
            <a:off x="5975270" y="267522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La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ration repose sur des</a:t>
            </a:r>
            <a:r>
              <a:rPr lang="fr-FR" altLang="en-US"/>
              <a:t> images</a:t>
            </a:r>
            <a:r>
              <a:rPr lang="en-US" altLang="fr-FR"/>
              <a:t>, rendant les sorties sensibles à des entr</a:t>
            </a:r>
            <a:r>
              <a:rPr lang="en-US" altLang="en-US"/>
              <a:t>é</a:t>
            </a:r>
            <a:r>
              <a:rPr lang="en-US" altLang="fr-FR"/>
              <a:t>es ambigu</a:t>
            </a:r>
            <a:r>
              <a:rPr lang="" altLang="en-US"/>
              <a:t>ë</a:t>
            </a:r>
            <a:r>
              <a:rPr lang="en-US" altLang="fr-FR"/>
              <a:t>s.</a:t>
            </a:r>
            <a:endParaRPr lang="en-US" altLang="fr-FR"/>
          </a:p>
        </p:txBody>
      </p:sp>
      <p:sp>
        <p:nvSpPr>
          <p:cNvPr id="636" name="Google Shape;636;p41"/>
          <p:cNvSpPr txBox="1"/>
          <p:nvPr>
            <p:ph type="subTitle" idx="4"/>
          </p:nvPr>
        </p:nvSpPr>
        <p:spPr>
          <a:xfrm>
            <a:off x="307340" y="2350770"/>
            <a:ext cx="2843530" cy="394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/>
              <a:t>Complexit</a:t>
            </a:r>
            <a:r>
              <a:rPr lang="en-US" altLang="en-US" sz="1600"/>
              <a:t>é</a:t>
            </a:r>
            <a:r>
              <a:rPr lang="en-US" altLang="fr-FR" sz="1600"/>
              <a:t> computationnelle</a:t>
            </a:r>
            <a:endParaRPr lang="en-US" altLang="fr-FR" sz="1600"/>
          </a:p>
        </p:txBody>
      </p:sp>
      <p:sp>
        <p:nvSpPr>
          <p:cNvPr id="637" name="Google Shape;637;p41"/>
          <p:cNvSpPr txBox="1"/>
          <p:nvPr>
            <p:ph type="subTitle" idx="5"/>
          </p:nvPr>
        </p:nvSpPr>
        <p:spPr>
          <a:xfrm>
            <a:off x="3277412" y="209670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/>
              <a:t>Qualit</a:t>
            </a:r>
            <a:r>
              <a:rPr lang="en-US" altLang="en-US" sz="1600"/>
              <a:t>é</a:t>
            </a:r>
            <a:r>
              <a:rPr lang="en-US" altLang="fr-FR" sz="1600"/>
              <a:t> variable</a:t>
            </a:r>
            <a:endParaRPr lang="en-US" altLang="fr-FR" sz="1600"/>
          </a:p>
        </p:txBody>
      </p:sp>
      <p:sp>
        <p:nvSpPr>
          <p:cNvPr id="638" name="Google Shape;638;p41"/>
          <p:cNvSpPr txBox="1"/>
          <p:nvPr>
            <p:ph type="subTitle" idx="6"/>
          </p:nvPr>
        </p:nvSpPr>
        <p:spPr>
          <a:xfrm>
            <a:off x="5910500" y="236721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/>
              <a:t>D</a:t>
            </a:r>
            <a:r>
              <a:rPr lang="en-US" altLang="en-US" sz="1600"/>
              <a:t>é</a:t>
            </a:r>
            <a:r>
              <a:rPr lang="en-US" altLang="fr-FR" sz="1600"/>
              <a:t>pendance au conditionnement</a:t>
            </a:r>
            <a:endParaRPr lang="en-US" altLang="fr-FR" sz="1600"/>
          </a:p>
        </p:txBody>
      </p:sp>
      <p:grpSp>
        <p:nvGrpSpPr>
          <p:cNvPr id="643" name="Google Shape;643;p41"/>
          <p:cNvGrpSpPr/>
          <p:nvPr/>
        </p:nvGrpSpPr>
        <p:grpSpPr>
          <a:xfrm>
            <a:off x="3744693" y="1360022"/>
            <a:ext cx="500654" cy="500544"/>
            <a:chOff x="719993" y="2099482"/>
            <a:chExt cx="500654" cy="500544"/>
          </a:xfrm>
        </p:grpSpPr>
        <p:sp>
          <p:nvSpPr>
            <p:cNvPr id="644" name="Google Shape;644;p41"/>
            <p:cNvSpPr/>
            <p:nvPr/>
          </p:nvSpPr>
          <p:spPr>
            <a:xfrm>
              <a:off x="719993" y="2099482"/>
              <a:ext cx="500654" cy="500544"/>
            </a:xfrm>
            <a:custGeom>
              <a:avLst/>
              <a:gdLst/>
              <a:ahLst/>
              <a:cxnLst/>
              <a:rect l="l" t="t" r="r" b="b"/>
              <a:pathLst>
                <a:path w="18344" h="18340" extrusionOk="0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720212" y="2099482"/>
              <a:ext cx="88919" cy="88919"/>
            </a:xfrm>
            <a:custGeom>
              <a:avLst/>
              <a:gdLst/>
              <a:ahLst/>
              <a:cxnLst/>
              <a:rect l="l" t="t" r="r" b="b"/>
              <a:pathLst>
                <a:path w="3258" h="3258" extrusionOk="0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720212" y="2510999"/>
              <a:ext cx="88919" cy="89028"/>
            </a:xfrm>
            <a:custGeom>
              <a:avLst/>
              <a:gdLst/>
              <a:ahLst/>
              <a:cxnLst/>
              <a:rect l="l" t="t" r="r" b="b"/>
              <a:pathLst>
                <a:path w="3258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132601" y="2099482"/>
              <a:ext cx="88046" cy="88919"/>
            </a:xfrm>
            <a:custGeom>
              <a:avLst/>
              <a:gdLst/>
              <a:ahLst/>
              <a:cxnLst/>
              <a:rect l="l" t="t" r="r" b="b"/>
              <a:pathLst>
                <a:path w="3226" h="3258" extrusionOk="0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132601" y="2510999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867537" y="2247026"/>
              <a:ext cx="205649" cy="205458"/>
            </a:xfrm>
            <a:custGeom>
              <a:avLst/>
              <a:gdLst/>
              <a:ahLst/>
              <a:cxnLst/>
              <a:rect l="l" t="t" r="r" b="b"/>
              <a:pathLst>
                <a:path w="7535" h="7528" extrusionOk="0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630;p41"/>
          <p:cNvSpPr/>
          <p:nvPr/>
        </p:nvSpPr>
        <p:spPr>
          <a:xfrm>
            <a:off x="6448670" y="122159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1" name="Google Shape;639;p41"/>
          <p:cNvGrpSpPr/>
          <p:nvPr/>
        </p:nvGrpSpPr>
        <p:grpSpPr>
          <a:xfrm>
            <a:off x="6556695" y="1329589"/>
            <a:ext cx="500353" cy="500435"/>
            <a:chOff x="2291550" y="1480816"/>
            <a:chExt cx="500353" cy="500435"/>
          </a:xfrm>
        </p:grpSpPr>
        <p:sp>
          <p:nvSpPr>
            <p:cNvPr id="22" name="Google Shape;640;p41"/>
            <p:cNvSpPr/>
            <p:nvPr/>
          </p:nvSpPr>
          <p:spPr>
            <a:xfrm>
              <a:off x="2291550" y="1480816"/>
              <a:ext cx="352810" cy="59525"/>
            </a:xfrm>
            <a:custGeom>
              <a:avLst/>
              <a:gdLst/>
              <a:ahLst/>
              <a:cxnLst/>
              <a:rect l="l" t="t" r="r" b="b"/>
              <a:pathLst>
                <a:path w="1292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41;p41"/>
            <p:cNvSpPr/>
            <p:nvPr/>
          </p:nvSpPr>
          <p:spPr>
            <a:xfrm>
              <a:off x="2673618" y="1480816"/>
              <a:ext cx="118286" cy="59525"/>
            </a:xfrm>
            <a:custGeom>
              <a:avLst/>
              <a:gdLst/>
              <a:ahLst/>
              <a:cxnLst/>
              <a:rect l="l" t="t" r="r" b="b"/>
              <a:pathLst>
                <a:path w="4334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42;p41"/>
            <p:cNvSpPr/>
            <p:nvPr/>
          </p:nvSpPr>
          <p:spPr>
            <a:xfrm>
              <a:off x="2291550" y="1569790"/>
              <a:ext cx="500353" cy="411462"/>
            </a:xfrm>
            <a:custGeom>
              <a:avLst/>
              <a:gdLst/>
              <a:ahLst/>
              <a:cxnLst/>
              <a:rect l="l" t="t" r="r" b="b"/>
              <a:pathLst>
                <a:path w="18333" h="15076" extrusionOk="0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650;p41"/>
          <p:cNvSpPr/>
          <p:nvPr/>
        </p:nvSpPr>
        <p:spPr>
          <a:xfrm>
            <a:off x="611945" y="125207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6" name="Google Shape;651;p41"/>
          <p:cNvGrpSpPr/>
          <p:nvPr/>
        </p:nvGrpSpPr>
        <p:grpSpPr>
          <a:xfrm>
            <a:off x="719926" y="1390313"/>
            <a:ext cx="500435" cy="439955"/>
            <a:chOff x="2304569" y="2129723"/>
            <a:chExt cx="500435" cy="439955"/>
          </a:xfrm>
        </p:grpSpPr>
        <p:sp>
          <p:nvSpPr>
            <p:cNvPr id="27" name="Google Shape;652;p41"/>
            <p:cNvSpPr/>
            <p:nvPr/>
          </p:nvSpPr>
          <p:spPr>
            <a:xfrm>
              <a:off x="2304569" y="2129723"/>
              <a:ext cx="500353" cy="176091"/>
            </a:xfrm>
            <a:custGeom>
              <a:avLst/>
              <a:gdLst/>
              <a:ahLst/>
              <a:cxnLst/>
              <a:rect l="l" t="t" r="r" b="b"/>
              <a:pathLst>
                <a:path w="18333" h="6452" extrusionOk="0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53;p41"/>
            <p:cNvSpPr/>
            <p:nvPr/>
          </p:nvSpPr>
          <p:spPr>
            <a:xfrm>
              <a:off x="2304651" y="2277375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54;p41"/>
            <p:cNvSpPr/>
            <p:nvPr/>
          </p:nvSpPr>
          <p:spPr>
            <a:xfrm>
              <a:off x="2304651" y="2365393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55;p41"/>
            <p:cNvSpPr/>
            <p:nvPr/>
          </p:nvSpPr>
          <p:spPr>
            <a:xfrm>
              <a:off x="2304651" y="2453221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"/>
          <p:cNvSpPr/>
          <p:nvPr/>
        </p:nvSpPr>
        <p:spPr>
          <a:xfrm>
            <a:off x="3636825" y="125207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32" name="Google Shape;63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Perspectives</a:t>
            </a:r>
            <a:endParaRPr lang="en-US" altLang="fr-FR"/>
          </a:p>
        </p:txBody>
      </p:sp>
      <p:sp>
        <p:nvSpPr>
          <p:cNvPr id="633" name="Google Shape;633;p41"/>
          <p:cNvSpPr txBox="1"/>
          <p:nvPr>
            <p:ph type="subTitle" idx="1"/>
          </p:nvPr>
        </p:nvSpPr>
        <p:spPr>
          <a:xfrm>
            <a:off x="148590" y="2745105"/>
            <a:ext cx="2259330" cy="1426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Des versions moins gourmandes pourraient </a:t>
            </a:r>
            <a:r>
              <a:rPr lang="en-US" altLang="en-US"/>
              <a:t>ê</a:t>
            </a:r>
            <a:r>
              <a:rPr lang="en-US" altLang="fr-FR"/>
              <a:t>tre d</a:t>
            </a:r>
            <a:r>
              <a:rPr lang="en-US" altLang="en-US"/>
              <a:t>é</a:t>
            </a:r>
            <a:r>
              <a:rPr lang="en-US" altLang="fr-FR"/>
              <a:t>velopp</a:t>
            </a:r>
            <a:r>
              <a:rPr lang="en-US" altLang="en-US"/>
              <a:t>é</a:t>
            </a:r>
            <a:r>
              <a:rPr lang="en-US" altLang="fr-FR"/>
              <a:t>es pour une accessibilit</a:t>
            </a:r>
            <a:r>
              <a:rPr lang="en-US" altLang="en-US"/>
              <a:t>é</a:t>
            </a:r>
            <a:r>
              <a:rPr lang="en-US" altLang="fr-FR"/>
              <a:t> plus large.</a:t>
            </a:r>
            <a:endParaRPr lang="en-US" altLang="fr-FR"/>
          </a:p>
        </p:txBody>
      </p:sp>
      <p:sp>
        <p:nvSpPr>
          <p:cNvPr id="634" name="Google Shape;634;p41"/>
          <p:cNvSpPr txBox="1"/>
          <p:nvPr>
            <p:ph type="subTitle" idx="2"/>
          </p:nvPr>
        </p:nvSpPr>
        <p:spPr>
          <a:xfrm>
            <a:off x="3277415" y="27533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Am</a:t>
            </a:r>
            <a:r>
              <a:rPr lang="en-US" altLang="en-US"/>
              <a:t>é</a:t>
            </a:r>
            <a:r>
              <a:rPr lang="en-US" altLang="fr-FR"/>
              <a:t>liorer l’attention temporelle permettrait des vid</a:t>
            </a:r>
            <a:r>
              <a:rPr lang="en-US" altLang="en-US"/>
              <a:t>é</a:t>
            </a:r>
            <a:r>
              <a:rPr lang="en-US" altLang="fr-FR"/>
              <a:t>os plus fluides et r</a:t>
            </a:r>
            <a:r>
              <a:rPr lang="en-US" altLang="en-US"/>
              <a:t>é</a:t>
            </a:r>
            <a:r>
              <a:rPr lang="en-US" altLang="fr-FR"/>
              <a:t>alistes.</a:t>
            </a:r>
            <a:endParaRPr lang="en-US" altLang="fr-FR"/>
          </a:p>
        </p:txBody>
      </p:sp>
      <p:sp>
        <p:nvSpPr>
          <p:cNvPr id="635" name="Google Shape;635;p41"/>
          <p:cNvSpPr txBox="1"/>
          <p:nvPr>
            <p:ph type="subTitle" idx="3"/>
          </p:nvPr>
        </p:nvSpPr>
        <p:spPr>
          <a:xfrm>
            <a:off x="6087665" y="27450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Combiner avec des technologies comme la r</a:t>
            </a:r>
            <a:r>
              <a:rPr lang="en-US" altLang="en-US"/>
              <a:t>é</a:t>
            </a:r>
            <a:r>
              <a:rPr lang="en-US" altLang="fr-FR"/>
              <a:t>alit</a:t>
            </a:r>
            <a:r>
              <a:rPr lang="en-US" altLang="en-US"/>
              <a:t>é</a:t>
            </a:r>
            <a:r>
              <a:rPr lang="en-US" altLang="fr-FR"/>
              <a:t> augment</a:t>
            </a:r>
            <a:r>
              <a:rPr lang="en-US" altLang="en-US"/>
              <a:t>é</a:t>
            </a:r>
            <a:r>
              <a:rPr lang="en-US" altLang="fr-FR"/>
              <a:t>e ouvrirait des usages plus immersifs.</a:t>
            </a:r>
            <a:endParaRPr lang="en-US" altLang="fr-FR"/>
          </a:p>
        </p:txBody>
      </p:sp>
      <p:sp>
        <p:nvSpPr>
          <p:cNvPr id="636" name="Google Shape;636;p41"/>
          <p:cNvSpPr txBox="1"/>
          <p:nvPr>
            <p:ph type="subTitle" idx="4"/>
          </p:nvPr>
        </p:nvSpPr>
        <p:spPr>
          <a:xfrm>
            <a:off x="307340" y="2350770"/>
            <a:ext cx="2843530" cy="394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/>
              <a:t>Optimisation de l'efficacit</a:t>
            </a:r>
            <a:r>
              <a:rPr lang="en-US" altLang="en-US" sz="1600"/>
              <a:t>é</a:t>
            </a:r>
            <a:endParaRPr lang="en-US" altLang="en-US" sz="1600"/>
          </a:p>
        </p:txBody>
      </p:sp>
      <p:sp>
        <p:nvSpPr>
          <p:cNvPr id="637" name="Google Shape;637;p41"/>
          <p:cNvSpPr txBox="1"/>
          <p:nvPr>
            <p:ph type="subTitle" idx="5"/>
          </p:nvPr>
        </p:nvSpPr>
        <p:spPr>
          <a:xfrm>
            <a:off x="3277412" y="235070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/>
              <a:t>Meilleure coh</a:t>
            </a:r>
            <a:r>
              <a:rPr lang="en-US" altLang="en-US" sz="1600"/>
              <a:t>é</a:t>
            </a:r>
            <a:r>
              <a:rPr lang="en-US" altLang="fr-FR" sz="1600"/>
              <a:t>rence vid</a:t>
            </a:r>
            <a:r>
              <a:rPr lang="en-US" altLang="en-US" sz="1600"/>
              <a:t>é</a:t>
            </a:r>
            <a:r>
              <a:rPr lang="en-US" altLang="fr-FR" sz="1600"/>
              <a:t>o</a:t>
            </a:r>
            <a:endParaRPr lang="en-US" altLang="fr-FR" sz="1600"/>
          </a:p>
        </p:txBody>
      </p:sp>
      <p:sp>
        <p:nvSpPr>
          <p:cNvPr id="638" name="Google Shape;638;p41"/>
          <p:cNvSpPr txBox="1"/>
          <p:nvPr>
            <p:ph type="subTitle" idx="6"/>
          </p:nvPr>
        </p:nvSpPr>
        <p:spPr>
          <a:xfrm>
            <a:off x="5910580" y="2144395"/>
            <a:ext cx="2691765" cy="3943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600"/>
              <a:t>Int</a:t>
            </a:r>
            <a:r>
              <a:rPr lang="en-US" altLang="en-US" sz="1600"/>
              <a:t>é</a:t>
            </a:r>
            <a:r>
              <a:rPr lang="en-US" altLang="fr-FR" sz="1600"/>
              <a:t>gration avanc</a:t>
            </a:r>
            <a:r>
              <a:rPr lang="en-US" altLang="en-US" sz="1600"/>
              <a:t>é</a:t>
            </a:r>
            <a:r>
              <a:rPr lang="en-US" altLang="fr-FR" sz="1600"/>
              <a:t>e</a:t>
            </a:r>
            <a:endParaRPr lang="en-US" altLang="fr-FR" sz="1600"/>
          </a:p>
        </p:txBody>
      </p:sp>
      <p:grpSp>
        <p:nvGrpSpPr>
          <p:cNvPr id="643" name="Google Shape;643;p41"/>
          <p:cNvGrpSpPr/>
          <p:nvPr/>
        </p:nvGrpSpPr>
        <p:grpSpPr>
          <a:xfrm>
            <a:off x="3744693" y="1360022"/>
            <a:ext cx="500654" cy="500544"/>
            <a:chOff x="719993" y="2099482"/>
            <a:chExt cx="500654" cy="500544"/>
          </a:xfrm>
        </p:grpSpPr>
        <p:sp>
          <p:nvSpPr>
            <p:cNvPr id="644" name="Google Shape;644;p41"/>
            <p:cNvSpPr/>
            <p:nvPr/>
          </p:nvSpPr>
          <p:spPr>
            <a:xfrm>
              <a:off x="719993" y="2099482"/>
              <a:ext cx="500654" cy="500544"/>
            </a:xfrm>
            <a:custGeom>
              <a:avLst/>
              <a:gdLst/>
              <a:ahLst/>
              <a:cxnLst/>
              <a:rect l="l" t="t" r="r" b="b"/>
              <a:pathLst>
                <a:path w="18344" h="18340" extrusionOk="0">
                  <a:moveTo>
                    <a:pt x="9716" y="2178"/>
                  </a:moveTo>
                  <a:cubicBezTo>
                    <a:pt x="13138" y="2439"/>
                    <a:pt x="15908" y="5212"/>
                    <a:pt x="16170" y="8632"/>
                  </a:cubicBezTo>
                  <a:lnTo>
                    <a:pt x="14010" y="8632"/>
                  </a:lnTo>
                  <a:lnTo>
                    <a:pt x="14010" y="9701"/>
                  </a:lnTo>
                  <a:lnTo>
                    <a:pt x="16170" y="9701"/>
                  </a:lnTo>
                  <a:cubicBezTo>
                    <a:pt x="15905" y="13127"/>
                    <a:pt x="13131" y="15897"/>
                    <a:pt x="9712" y="16162"/>
                  </a:cubicBezTo>
                  <a:lnTo>
                    <a:pt x="9712" y="14002"/>
                  </a:lnTo>
                  <a:lnTo>
                    <a:pt x="8636" y="14002"/>
                  </a:lnTo>
                  <a:lnTo>
                    <a:pt x="8636" y="16162"/>
                  </a:lnTo>
                  <a:cubicBezTo>
                    <a:pt x="5216" y="15897"/>
                    <a:pt x="2446" y="13127"/>
                    <a:pt x="2185" y="9708"/>
                  </a:cubicBezTo>
                  <a:lnTo>
                    <a:pt x="4341" y="9708"/>
                  </a:lnTo>
                  <a:lnTo>
                    <a:pt x="4341" y="8632"/>
                  </a:lnTo>
                  <a:lnTo>
                    <a:pt x="2185" y="8632"/>
                  </a:lnTo>
                  <a:cubicBezTo>
                    <a:pt x="2446" y="5212"/>
                    <a:pt x="5216" y="2442"/>
                    <a:pt x="8639" y="2178"/>
                  </a:cubicBezTo>
                  <a:lnTo>
                    <a:pt x="8639" y="4334"/>
                  </a:lnTo>
                  <a:lnTo>
                    <a:pt x="9716" y="4334"/>
                  </a:lnTo>
                  <a:lnTo>
                    <a:pt x="9716" y="2178"/>
                  </a:lnTo>
                  <a:close/>
                  <a:moveTo>
                    <a:pt x="8636" y="1"/>
                  </a:moveTo>
                  <a:lnTo>
                    <a:pt x="8636" y="1102"/>
                  </a:lnTo>
                  <a:cubicBezTo>
                    <a:pt x="4620" y="1366"/>
                    <a:pt x="1374" y="4616"/>
                    <a:pt x="1105" y="8632"/>
                  </a:cubicBezTo>
                  <a:lnTo>
                    <a:pt x="1" y="8632"/>
                  </a:lnTo>
                  <a:lnTo>
                    <a:pt x="1" y="9708"/>
                  </a:lnTo>
                  <a:lnTo>
                    <a:pt x="1105" y="9708"/>
                  </a:lnTo>
                  <a:cubicBezTo>
                    <a:pt x="1370" y="13720"/>
                    <a:pt x="4620" y="16967"/>
                    <a:pt x="8636" y="17235"/>
                  </a:cubicBezTo>
                  <a:lnTo>
                    <a:pt x="8636" y="18339"/>
                  </a:lnTo>
                  <a:lnTo>
                    <a:pt x="9712" y="18339"/>
                  </a:lnTo>
                  <a:lnTo>
                    <a:pt x="9712" y="17235"/>
                  </a:lnTo>
                  <a:cubicBezTo>
                    <a:pt x="13724" y="16970"/>
                    <a:pt x="16971" y="13720"/>
                    <a:pt x="17239" y="9708"/>
                  </a:cubicBezTo>
                  <a:lnTo>
                    <a:pt x="18343" y="9708"/>
                  </a:lnTo>
                  <a:lnTo>
                    <a:pt x="18343" y="8632"/>
                  </a:lnTo>
                  <a:lnTo>
                    <a:pt x="17239" y="8632"/>
                  </a:lnTo>
                  <a:cubicBezTo>
                    <a:pt x="16974" y="4616"/>
                    <a:pt x="13724" y="1370"/>
                    <a:pt x="9712" y="1102"/>
                  </a:cubicBezTo>
                  <a:lnTo>
                    <a:pt x="9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720212" y="2099482"/>
              <a:ext cx="88919" cy="88919"/>
            </a:xfrm>
            <a:custGeom>
              <a:avLst/>
              <a:gdLst/>
              <a:ahLst/>
              <a:cxnLst/>
              <a:rect l="l" t="t" r="r" b="b"/>
              <a:pathLst>
                <a:path w="3258" h="3258" extrusionOk="0">
                  <a:moveTo>
                    <a:pt x="0" y="1"/>
                  </a:moveTo>
                  <a:lnTo>
                    <a:pt x="0" y="3258"/>
                  </a:lnTo>
                  <a:lnTo>
                    <a:pt x="1076" y="3258"/>
                  </a:lnTo>
                  <a:lnTo>
                    <a:pt x="1076" y="1077"/>
                  </a:lnTo>
                  <a:lnTo>
                    <a:pt x="3257" y="1077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720212" y="2510999"/>
              <a:ext cx="88919" cy="89028"/>
            </a:xfrm>
            <a:custGeom>
              <a:avLst/>
              <a:gdLst/>
              <a:ahLst/>
              <a:cxnLst/>
              <a:rect l="l" t="t" r="r" b="b"/>
              <a:pathLst>
                <a:path w="3258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57" y="3261"/>
                  </a:lnTo>
                  <a:lnTo>
                    <a:pt x="3257" y="2185"/>
                  </a:lnTo>
                  <a:lnTo>
                    <a:pt x="1076" y="2185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132601" y="2099482"/>
              <a:ext cx="88046" cy="88919"/>
            </a:xfrm>
            <a:custGeom>
              <a:avLst/>
              <a:gdLst/>
              <a:ahLst/>
              <a:cxnLst/>
              <a:rect l="l" t="t" r="r" b="b"/>
              <a:pathLst>
                <a:path w="3226" h="3258" extrusionOk="0">
                  <a:moveTo>
                    <a:pt x="0" y="1"/>
                  </a:moveTo>
                  <a:lnTo>
                    <a:pt x="0" y="1077"/>
                  </a:lnTo>
                  <a:lnTo>
                    <a:pt x="2149" y="1077"/>
                  </a:lnTo>
                  <a:lnTo>
                    <a:pt x="2149" y="3258"/>
                  </a:lnTo>
                  <a:lnTo>
                    <a:pt x="3225" y="3258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132601" y="2510999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2149" y="1"/>
                  </a:moveTo>
                  <a:lnTo>
                    <a:pt x="2149" y="2185"/>
                  </a:lnTo>
                  <a:lnTo>
                    <a:pt x="0" y="2185"/>
                  </a:lnTo>
                  <a:lnTo>
                    <a:pt x="0" y="3261"/>
                  </a:lnTo>
                  <a:lnTo>
                    <a:pt x="3225" y="3261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867537" y="2247026"/>
              <a:ext cx="205649" cy="205458"/>
            </a:xfrm>
            <a:custGeom>
              <a:avLst/>
              <a:gdLst/>
              <a:ahLst/>
              <a:cxnLst/>
              <a:rect l="l" t="t" r="r" b="b"/>
              <a:pathLst>
                <a:path w="7535" h="7528" extrusionOk="0">
                  <a:moveTo>
                    <a:pt x="4310" y="3226"/>
                  </a:moveTo>
                  <a:lnTo>
                    <a:pt x="4310" y="4302"/>
                  </a:lnTo>
                  <a:lnTo>
                    <a:pt x="3233" y="4302"/>
                  </a:lnTo>
                  <a:lnTo>
                    <a:pt x="3233" y="3226"/>
                  </a:lnTo>
                  <a:close/>
                  <a:moveTo>
                    <a:pt x="2153" y="1"/>
                  </a:moveTo>
                  <a:lnTo>
                    <a:pt x="2153" y="1077"/>
                  </a:lnTo>
                  <a:lnTo>
                    <a:pt x="1077" y="1077"/>
                  </a:lnTo>
                  <a:lnTo>
                    <a:pt x="1077" y="2153"/>
                  </a:lnTo>
                  <a:lnTo>
                    <a:pt x="1" y="2153"/>
                  </a:lnTo>
                  <a:lnTo>
                    <a:pt x="1" y="3229"/>
                  </a:lnTo>
                  <a:lnTo>
                    <a:pt x="1077" y="3229"/>
                  </a:lnTo>
                  <a:lnTo>
                    <a:pt x="1077" y="4306"/>
                  </a:lnTo>
                  <a:lnTo>
                    <a:pt x="1" y="4306"/>
                  </a:lnTo>
                  <a:lnTo>
                    <a:pt x="1" y="5375"/>
                  </a:lnTo>
                  <a:lnTo>
                    <a:pt x="1077" y="5375"/>
                  </a:lnTo>
                  <a:lnTo>
                    <a:pt x="1077" y="6451"/>
                  </a:lnTo>
                  <a:lnTo>
                    <a:pt x="2153" y="6451"/>
                  </a:lnTo>
                  <a:lnTo>
                    <a:pt x="2153" y="7527"/>
                  </a:lnTo>
                  <a:lnTo>
                    <a:pt x="3230" y="7527"/>
                  </a:lnTo>
                  <a:lnTo>
                    <a:pt x="3230" y="6451"/>
                  </a:lnTo>
                  <a:lnTo>
                    <a:pt x="4306" y="6451"/>
                  </a:lnTo>
                  <a:lnTo>
                    <a:pt x="4306" y="7527"/>
                  </a:lnTo>
                  <a:lnTo>
                    <a:pt x="5382" y="7527"/>
                  </a:lnTo>
                  <a:lnTo>
                    <a:pt x="5382" y="6451"/>
                  </a:lnTo>
                  <a:lnTo>
                    <a:pt x="6459" y="6451"/>
                  </a:lnTo>
                  <a:lnTo>
                    <a:pt x="6459" y="5375"/>
                  </a:lnTo>
                  <a:lnTo>
                    <a:pt x="7535" y="5375"/>
                  </a:lnTo>
                  <a:lnTo>
                    <a:pt x="7535" y="4299"/>
                  </a:lnTo>
                  <a:lnTo>
                    <a:pt x="6459" y="4299"/>
                  </a:lnTo>
                  <a:lnTo>
                    <a:pt x="6459" y="3222"/>
                  </a:lnTo>
                  <a:lnTo>
                    <a:pt x="7535" y="3222"/>
                  </a:lnTo>
                  <a:lnTo>
                    <a:pt x="7535" y="2153"/>
                  </a:lnTo>
                  <a:lnTo>
                    <a:pt x="6459" y="2153"/>
                  </a:lnTo>
                  <a:lnTo>
                    <a:pt x="6459" y="1077"/>
                  </a:lnTo>
                  <a:lnTo>
                    <a:pt x="5382" y="1077"/>
                  </a:lnTo>
                  <a:lnTo>
                    <a:pt x="5382" y="1"/>
                  </a:lnTo>
                  <a:lnTo>
                    <a:pt x="4306" y="1"/>
                  </a:lnTo>
                  <a:lnTo>
                    <a:pt x="4306" y="1077"/>
                  </a:lnTo>
                  <a:lnTo>
                    <a:pt x="3230" y="1077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630;p41"/>
          <p:cNvSpPr/>
          <p:nvPr/>
        </p:nvSpPr>
        <p:spPr>
          <a:xfrm>
            <a:off x="6448670" y="122159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1" name="Google Shape;639;p41"/>
          <p:cNvGrpSpPr/>
          <p:nvPr/>
        </p:nvGrpSpPr>
        <p:grpSpPr>
          <a:xfrm>
            <a:off x="6556695" y="1329589"/>
            <a:ext cx="500353" cy="500435"/>
            <a:chOff x="2291550" y="1480816"/>
            <a:chExt cx="500353" cy="500435"/>
          </a:xfrm>
        </p:grpSpPr>
        <p:sp>
          <p:nvSpPr>
            <p:cNvPr id="22" name="Google Shape;640;p41"/>
            <p:cNvSpPr/>
            <p:nvPr/>
          </p:nvSpPr>
          <p:spPr>
            <a:xfrm>
              <a:off x="2291550" y="1480816"/>
              <a:ext cx="352810" cy="59525"/>
            </a:xfrm>
            <a:custGeom>
              <a:avLst/>
              <a:gdLst/>
              <a:ahLst/>
              <a:cxnLst/>
              <a:rect l="l" t="t" r="r" b="b"/>
              <a:pathLst>
                <a:path w="12927" h="2181" extrusionOk="0">
                  <a:moveTo>
                    <a:pt x="1" y="0"/>
                  </a:moveTo>
                  <a:lnTo>
                    <a:pt x="1" y="2181"/>
                  </a:lnTo>
                  <a:lnTo>
                    <a:pt x="12927" y="2181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41;p41"/>
            <p:cNvSpPr/>
            <p:nvPr/>
          </p:nvSpPr>
          <p:spPr>
            <a:xfrm>
              <a:off x="2673618" y="1480816"/>
              <a:ext cx="118286" cy="59525"/>
            </a:xfrm>
            <a:custGeom>
              <a:avLst/>
              <a:gdLst/>
              <a:ahLst/>
              <a:cxnLst/>
              <a:rect l="l" t="t" r="r" b="b"/>
              <a:pathLst>
                <a:path w="4334" h="2181" extrusionOk="0">
                  <a:moveTo>
                    <a:pt x="0" y="0"/>
                  </a:moveTo>
                  <a:lnTo>
                    <a:pt x="0" y="2181"/>
                  </a:lnTo>
                  <a:lnTo>
                    <a:pt x="4334" y="2181"/>
                  </a:lnTo>
                  <a:lnTo>
                    <a:pt x="4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42;p41"/>
            <p:cNvSpPr/>
            <p:nvPr/>
          </p:nvSpPr>
          <p:spPr>
            <a:xfrm>
              <a:off x="2291550" y="1569790"/>
              <a:ext cx="500353" cy="411462"/>
            </a:xfrm>
            <a:custGeom>
              <a:avLst/>
              <a:gdLst/>
              <a:ahLst/>
              <a:cxnLst/>
              <a:rect l="l" t="t" r="r" b="b"/>
              <a:pathLst>
                <a:path w="18333" h="15076" extrusionOk="0">
                  <a:moveTo>
                    <a:pt x="3261" y="2686"/>
                  </a:moveTo>
                  <a:lnTo>
                    <a:pt x="3261" y="3762"/>
                  </a:lnTo>
                  <a:lnTo>
                    <a:pt x="2185" y="3762"/>
                  </a:lnTo>
                  <a:lnTo>
                    <a:pt x="2185" y="2686"/>
                  </a:lnTo>
                  <a:close/>
                  <a:moveTo>
                    <a:pt x="11854" y="2686"/>
                  </a:moveTo>
                  <a:lnTo>
                    <a:pt x="11854" y="3762"/>
                  </a:lnTo>
                  <a:lnTo>
                    <a:pt x="4331" y="3762"/>
                  </a:lnTo>
                  <a:lnTo>
                    <a:pt x="4331" y="2686"/>
                  </a:lnTo>
                  <a:close/>
                  <a:moveTo>
                    <a:pt x="16152" y="2686"/>
                  </a:moveTo>
                  <a:lnTo>
                    <a:pt x="16152" y="3762"/>
                  </a:lnTo>
                  <a:lnTo>
                    <a:pt x="12930" y="3762"/>
                  </a:lnTo>
                  <a:lnTo>
                    <a:pt x="12930" y="2686"/>
                  </a:lnTo>
                  <a:close/>
                  <a:moveTo>
                    <a:pt x="3261" y="4835"/>
                  </a:moveTo>
                  <a:lnTo>
                    <a:pt x="3261" y="5911"/>
                  </a:lnTo>
                  <a:lnTo>
                    <a:pt x="2185" y="5911"/>
                  </a:lnTo>
                  <a:lnTo>
                    <a:pt x="2185" y="4835"/>
                  </a:lnTo>
                  <a:close/>
                  <a:moveTo>
                    <a:pt x="7556" y="4835"/>
                  </a:moveTo>
                  <a:lnTo>
                    <a:pt x="7556" y="5911"/>
                  </a:lnTo>
                  <a:lnTo>
                    <a:pt x="4331" y="5911"/>
                  </a:lnTo>
                  <a:lnTo>
                    <a:pt x="4331" y="4835"/>
                  </a:lnTo>
                  <a:close/>
                  <a:moveTo>
                    <a:pt x="9705" y="4835"/>
                  </a:moveTo>
                  <a:lnTo>
                    <a:pt x="9705" y="5911"/>
                  </a:lnTo>
                  <a:lnTo>
                    <a:pt x="8629" y="5911"/>
                  </a:lnTo>
                  <a:lnTo>
                    <a:pt x="8629" y="4835"/>
                  </a:lnTo>
                  <a:close/>
                  <a:moveTo>
                    <a:pt x="16148" y="4835"/>
                  </a:moveTo>
                  <a:lnTo>
                    <a:pt x="16148" y="5911"/>
                  </a:lnTo>
                  <a:lnTo>
                    <a:pt x="10778" y="5911"/>
                  </a:lnTo>
                  <a:lnTo>
                    <a:pt x="10778" y="4835"/>
                  </a:lnTo>
                  <a:close/>
                  <a:moveTo>
                    <a:pt x="3261" y="6980"/>
                  </a:moveTo>
                  <a:lnTo>
                    <a:pt x="3261" y="8057"/>
                  </a:lnTo>
                  <a:lnTo>
                    <a:pt x="2185" y="8057"/>
                  </a:lnTo>
                  <a:lnTo>
                    <a:pt x="2185" y="6980"/>
                  </a:lnTo>
                  <a:close/>
                  <a:moveTo>
                    <a:pt x="11854" y="6980"/>
                  </a:moveTo>
                  <a:lnTo>
                    <a:pt x="11854" y="8057"/>
                  </a:lnTo>
                  <a:lnTo>
                    <a:pt x="4331" y="8057"/>
                  </a:lnTo>
                  <a:lnTo>
                    <a:pt x="4331" y="6980"/>
                  </a:lnTo>
                  <a:close/>
                  <a:moveTo>
                    <a:pt x="13999" y="6980"/>
                  </a:moveTo>
                  <a:lnTo>
                    <a:pt x="13999" y="8057"/>
                  </a:lnTo>
                  <a:lnTo>
                    <a:pt x="12923" y="8057"/>
                  </a:lnTo>
                  <a:lnTo>
                    <a:pt x="12923" y="6980"/>
                  </a:lnTo>
                  <a:close/>
                  <a:moveTo>
                    <a:pt x="16148" y="6980"/>
                  </a:moveTo>
                  <a:lnTo>
                    <a:pt x="16148" y="8057"/>
                  </a:lnTo>
                  <a:lnTo>
                    <a:pt x="15072" y="8057"/>
                  </a:lnTo>
                  <a:lnTo>
                    <a:pt x="15072" y="6980"/>
                  </a:lnTo>
                  <a:close/>
                  <a:moveTo>
                    <a:pt x="3261" y="9129"/>
                  </a:moveTo>
                  <a:lnTo>
                    <a:pt x="3261" y="10206"/>
                  </a:lnTo>
                  <a:lnTo>
                    <a:pt x="2185" y="10206"/>
                  </a:lnTo>
                  <a:lnTo>
                    <a:pt x="2185" y="9129"/>
                  </a:lnTo>
                  <a:close/>
                  <a:moveTo>
                    <a:pt x="16148" y="9129"/>
                  </a:moveTo>
                  <a:lnTo>
                    <a:pt x="16148" y="10206"/>
                  </a:lnTo>
                  <a:lnTo>
                    <a:pt x="4331" y="10206"/>
                  </a:lnTo>
                  <a:lnTo>
                    <a:pt x="4331" y="9129"/>
                  </a:lnTo>
                  <a:close/>
                  <a:moveTo>
                    <a:pt x="8629" y="11278"/>
                  </a:moveTo>
                  <a:lnTo>
                    <a:pt x="8629" y="12355"/>
                  </a:lnTo>
                  <a:lnTo>
                    <a:pt x="7552" y="12355"/>
                  </a:lnTo>
                  <a:lnTo>
                    <a:pt x="7552" y="11278"/>
                  </a:lnTo>
                  <a:close/>
                  <a:moveTo>
                    <a:pt x="10781" y="11278"/>
                  </a:moveTo>
                  <a:lnTo>
                    <a:pt x="10781" y="12355"/>
                  </a:lnTo>
                  <a:lnTo>
                    <a:pt x="9705" y="12355"/>
                  </a:lnTo>
                  <a:lnTo>
                    <a:pt x="9705" y="11278"/>
                  </a:lnTo>
                  <a:close/>
                  <a:moveTo>
                    <a:pt x="12930" y="11278"/>
                  </a:moveTo>
                  <a:lnTo>
                    <a:pt x="12930" y="12355"/>
                  </a:lnTo>
                  <a:lnTo>
                    <a:pt x="11854" y="12355"/>
                  </a:lnTo>
                  <a:lnTo>
                    <a:pt x="11854" y="11278"/>
                  </a:lnTo>
                  <a:close/>
                  <a:moveTo>
                    <a:pt x="16148" y="11278"/>
                  </a:moveTo>
                  <a:lnTo>
                    <a:pt x="16148" y="12355"/>
                  </a:lnTo>
                  <a:lnTo>
                    <a:pt x="13999" y="12355"/>
                  </a:lnTo>
                  <a:lnTo>
                    <a:pt x="13999" y="11278"/>
                  </a:lnTo>
                  <a:close/>
                  <a:moveTo>
                    <a:pt x="1" y="1"/>
                  </a:moveTo>
                  <a:lnTo>
                    <a:pt x="1" y="15075"/>
                  </a:lnTo>
                  <a:lnTo>
                    <a:pt x="18333" y="15075"/>
                  </a:lnTo>
                  <a:lnTo>
                    <a:pt x="18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650;p41"/>
          <p:cNvSpPr/>
          <p:nvPr/>
        </p:nvSpPr>
        <p:spPr>
          <a:xfrm>
            <a:off x="611945" y="1252078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26" name="Google Shape;651;p41"/>
          <p:cNvGrpSpPr/>
          <p:nvPr/>
        </p:nvGrpSpPr>
        <p:grpSpPr>
          <a:xfrm>
            <a:off x="719926" y="1390313"/>
            <a:ext cx="500435" cy="439955"/>
            <a:chOff x="2304569" y="2129723"/>
            <a:chExt cx="500435" cy="439955"/>
          </a:xfrm>
        </p:grpSpPr>
        <p:sp>
          <p:nvSpPr>
            <p:cNvPr id="27" name="Google Shape;652;p41"/>
            <p:cNvSpPr/>
            <p:nvPr/>
          </p:nvSpPr>
          <p:spPr>
            <a:xfrm>
              <a:off x="2304569" y="2129723"/>
              <a:ext cx="500353" cy="176091"/>
            </a:xfrm>
            <a:custGeom>
              <a:avLst/>
              <a:gdLst/>
              <a:ahLst/>
              <a:cxnLst/>
              <a:rect l="l" t="t" r="r" b="b"/>
              <a:pathLst>
                <a:path w="18333" h="6452" extrusionOk="0">
                  <a:moveTo>
                    <a:pt x="9164" y="1"/>
                  </a:moveTo>
                  <a:lnTo>
                    <a:pt x="0" y="3226"/>
                  </a:lnTo>
                  <a:lnTo>
                    <a:pt x="9164" y="6451"/>
                  </a:lnTo>
                  <a:lnTo>
                    <a:pt x="18332" y="3226"/>
                  </a:lnTo>
                  <a:lnTo>
                    <a:pt x="9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53;p41"/>
            <p:cNvSpPr/>
            <p:nvPr/>
          </p:nvSpPr>
          <p:spPr>
            <a:xfrm>
              <a:off x="2304651" y="2277375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6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81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54;p41"/>
            <p:cNvSpPr/>
            <p:nvPr/>
          </p:nvSpPr>
          <p:spPr>
            <a:xfrm>
              <a:off x="2304651" y="2365393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0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0"/>
                  </a:lnTo>
                  <a:lnTo>
                    <a:pt x="9168" y="2178"/>
                  </a:lnTo>
                  <a:lnTo>
                    <a:pt x="29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55;p41"/>
            <p:cNvSpPr/>
            <p:nvPr/>
          </p:nvSpPr>
          <p:spPr>
            <a:xfrm>
              <a:off x="2304651" y="2453221"/>
              <a:ext cx="500353" cy="116457"/>
            </a:xfrm>
            <a:custGeom>
              <a:avLst/>
              <a:gdLst/>
              <a:ahLst/>
              <a:cxnLst/>
              <a:rect l="l" t="t" r="r" b="b"/>
              <a:pathLst>
                <a:path w="18333" h="4267" extrusionOk="0">
                  <a:moveTo>
                    <a:pt x="2951" y="1"/>
                  </a:moveTo>
                  <a:lnTo>
                    <a:pt x="1" y="1041"/>
                  </a:lnTo>
                  <a:lnTo>
                    <a:pt x="9165" y="4267"/>
                  </a:lnTo>
                  <a:lnTo>
                    <a:pt x="18333" y="1041"/>
                  </a:lnTo>
                  <a:lnTo>
                    <a:pt x="15383" y="1"/>
                  </a:lnTo>
                  <a:lnTo>
                    <a:pt x="9168" y="2181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6"/>
          <p:cNvSpPr txBox="1"/>
          <p:nvPr>
            <p:ph type="title"/>
          </p:nvPr>
        </p:nvSpPr>
        <p:spPr>
          <a:xfrm>
            <a:off x="1283970" y="1555750"/>
            <a:ext cx="6576060" cy="211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Merci Pour Votre Attention!</a:t>
            </a:r>
            <a:endParaRPr lang="fr-FR" altLang="en-GB"/>
          </a:p>
        </p:txBody>
      </p:sp>
      <p:cxnSp>
        <p:nvCxnSpPr>
          <p:cNvPr id="817" name="Google Shape;817;p46"/>
          <p:cNvCxnSpPr>
            <a:endCxn id="815" idx="0"/>
          </p:cNvCxnSpPr>
          <p:nvPr/>
        </p:nvCxnSpPr>
        <p:spPr>
          <a:xfrm rot="-5400000" flipH="1">
            <a:off x="3319200" y="302813"/>
            <a:ext cx="1700100" cy="805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8" name="Google Shape;818;p46"/>
          <p:cNvCxnSpPr>
            <a:stCxn id="815" idx="3"/>
            <a:endCxn id="816" idx="3"/>
          </p:cNvCxnSpPr>
          <p:nvPr/>
        </p:nvCxnSpPr>
        <p:spPr>
          <a:xfrm>
            <a:off x="7860000" y="2611633"/>
            <a:ext cx="600" cy="10380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19" name="Google Shape;819;p46"/>
          <p:cNvCxnSpPr>
            <a:stCxn id="816" idx="2"/>
          </p:cNvCxnSpPr>
          <p:nvPr/>
        </p:nvCxnSpPr>
        <p:spPr>
          <a:xfrm rot="-5400000" flipH="1">
            <a:off x="6153300" y="1875188"/>
            <a:ext cx="863100" cy="40257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20" name="Google Shape;820;p46"/>
          <p:cNvCxnSpPr/>
          <p:nvPr/>
        </p:nvCxnSpPr>
        <p:spPr>
          <a:xfrm rot="-5400000" flipH="1">
            <a:off x="3479575" y="38925"/>
            <a:ext cx="1422900" cy="987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PLAN</a:t>
            </a:r>
            <a:endParaRPr lang="fr-FR" altLang="en-GB"/>
          </a:p>
        </p:txBody>
      </p:sp>
      <p:sp>
        <p:nvSpPr>
          <p:cNvPr id="454" name="Google Shape;454;p35"/>
          <p:cNvSpPr txBox="1"/>
          <p:nvPr>
            <p:ph type="title" idx="5"/>
          </p:nvPr>
        </p:nvSpPr>
        <p:spPr>
          <a:xfrm>
            <a:off x="988060" y="1369695"/>
            <a:ext cx="1057275" cy="478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55" name="Google Shape;455;p35"/>
          <p:cNvSpPr txBox="1"/>
          <p:nvPr>
            <p:ph type="title" idx="7"/>
          </p:nvPr>
        </p:nvSpPr>
        <p:spPr>
          <a:xfrm>
            <a:off x="4082415" y="1369695"/>
            <a:ext cx="978535" cy="5295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56" name="Google Shape;456;p35"/>
          <p:cNvSpPr txBox="1"/>
          <p:nvPr>
            <p:ph type="title" idx="8"/>
          </p:nvPr>
        </p:nvSpPr>
        <p:spPr>
          <a:xfrm>
            <a:off x="1222375" y="2940050"/>
            <a:ext cx="770255" cy="363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457" name="Google Shape;457;p35"/>
          <p:cNvSpPr txBox="1"/>
          <p:nvPr>
            <p:ph type="title" idx="6"/>
          </p:nvPr>
        </p:nvSpPr>
        <p:spPr>
          <a:xfrm>
            <a:off x="7086600" y="1318895"/>
            <a:ext cx="978535" cy="528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58" name="Google Shape;458;p35"/>
          <p:cNvSpPr txBox="1"/>
          <p:nvPr>
            <p:ph type="subTitle" idx="9"/>
          </p:nvPr>
        </p:nvSpPr>
        <p:spPr>
          <a:xfrm>
            <a:off x="720123" y="198682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Introduction</a:t>
            </a:r>
            <a:endParaRPr lang="fr-FR"/>
          </a:p>
        </p:txBody>
      </p:sp>
      <p:sp>
        <p:nvSpPr>
          <p:cNvPr id="459" name="Google Shape;459;p35"/>
          <p:cNvSpPr txBox="1"/>
          <p:nvPr>
            <p:ph type="subTitle" idx="13"/>
          </p:nvPr>
        </p:nvSpPr>
        <p:spPr>
          <a:xfrm>
            <a:off x="3498252" y="198602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Problématique</a:t>
            </a:r>
            <a:endParaRPr lang="fr-FR" altLang="en-GB"/>
          </a:p>
        </p:txBody>
      </p:sp>
      <p:sp>
        <p:nvSpPr>
          <p:cNvPr id="460" name="Google Shape;460;p35"/>
          <p:cNvSpPr txBox="1"/>
          <p:nvPr>
            <p:ph type="subTitle" idx="14"/>
          </p:nvPr>
        </p:nvSpPr>
        <p:spPr>
          <a:xfrm>
            <a:off x="6343683" y="198641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Solution Proposée</a:t>
            </a:r>
            <a:endParaRPr lang="fr-FR" altLang="en-GB"/>
          </a:p>
        </p:txBody>
      </p:sp>
      <p:sp>
        <p:nvSpPr>
          <p:cNvPr id="461" name="Google Shape;461;p35"/>
          <p:cNvSpPr txBox="1"/>
          <p:nvPr>
            <p:ph type="subTitle" idx="15"/>
          </p:nvPr>
        </p:nvSpPr>
        <p:spPr>
          <a:xfrm>
            <a:off x="720090" y="3531235"/>
            <a:ext cx="2402205" cy="674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Architecture du Modèle</a:t>
            </a:r>
            <a:endParaRPr lang="fr-FR" altLang="en-GB"/>
          </a:p>
        </p:txBody>
      </p:sp>
      <p:sp>
        <p:nvSpPr>
          <p:cNvPr id="5" name="Google Shape;456;p35"/>
          <p:cNvSpPr txBox="1"/>
          <p:nvPr/>
        </p:nvSpPr>
        <p:spPr>
          <a:xfrm>
            <a:off x="4190365" y="2940050"/>
            <a:ext cx="770255" cy="3638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fr-FR" altLang="en-GB"/>
              <a:t>5</a:t>
            </a:r>
            <a:endParaRPr lang="fr-FR" altLang="en-GB"/>
          </a:p>
        </p:txBody>
      </p:sp>
      <p:sp>
        <p:nvSpPr>
          <p:cNvPr id="6" name="Google Shape;461;p35"/>
          <p:cNvSpPr txBox="1"/>
          <p:nvPr/>
        </p:nvSpPr>
        <p:spPr>
          <a:xfrm>
            <a:off x="3730625" y="3531235"/>
            <a:ext cx="2402205" cy="6743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Conception &amp; Réalisation </a:t>
            </a:r>
            <a:endParaRPr lang="fr-FR" altLang="en-GB"/>
          </a:p>
        </p:txBody>
      </p:sp>
      <p:sp>
        <p:nvSpPr>
          <p:cNvPr id="7" name="Google Shape;456;p35"/>
          <p:cNvSpPr txBox="1"/>
          <p:nvPr/>
        </p:nvSpPr>
        <p:spPr>
          <a:xfrm>
            <a:off x="7190740" y="2940050"/>
            <a:ext cx="770255" cy="3638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fr-FR" altLang="en-GB"/>
              <a:t>6</a:t>
            </a:r>
            <a:endParaRPr lang="fr-FR" altLang="en-GB"/>
          </a:p>
        </p:txBody>
      </p:sp>
      <p:sp>
        <p:nvSpPr>
          <p:cNvPr id="9" name="Google Shape;461;p35"/>
          <p:cNvSpPr txBox="1"/>
          <p:nvPr/>
        </p:nvSpPr>
        <p:spPr>
          <a:xfrm>
            <a:off x="6741795" y="3479800"/>
            <a:ext cx="2402205" cy="3797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Conclusion</a:t>
            </a:r>
            <a:endParaRPr lang="fr-FR" alt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Introduction</a:t>
            </a:r>
            <a:endParaRPr lang="fr-FR" altLang="en-GB"/>
          </a:p>
        </p:txBody>
      </p:sp>
      <p:sp>
        <p:nvSpPr>
          <p:cNvPr id="468" name="Google Shape;468;p36"/>
          <p:cNvSpPr txBox="1"/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526" name="Google Shape;526;p38"/>
          <p:cNvSpPr txBox="1"/>
          <p:nvPr>
            <p:ph type="subTitle" idx="2"/>
          </p:nvPr>
        </p:nvSpPr>
        <p:spPr>
          <a:xfrm>
            <a:off x="997585" y="1444625"/>
            <a:ext cx="7226300" cy="1921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/>
              <a:t>L'intelligence artificielle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rative a </a:t>
            </a:r>
            <a:r>
              <a:rPr lang="en-US" altLang="en-US"/>
              <a:t>é</a:t>
            </a:r>
            <a:r>
              <a:rPr lang="en-US" altLang="fr-FR"/>
              <a:t>volu</a:t>
            </a:r>
            <a:r>
              <a:rPr lang="en-US" altLang="en-US"/>
              <a:t>é</a:t>
            </a:r>
            <a:r>
              <a:rPr lang="en-US" altLang="fr-FR"/>
              <a:t> de mani</a:t>
            </a:r>
            <a:r>
              <a:rPr lang="en-US" altLang="en-US"/>
              <a:t>è</a:t>
            </a:r>
            <a:r>
              <a:rPr lang="en-US" altLang="fr-FR"/>
              <a:t>re spectaculaire, passant de la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ration de texte et d'images statiques à la synth</a:t>
            </a:r>
            <a:r>
              <a:rPr lang="en-US" altLang="en-US"/>
              <a:t>è</a:t>
            </a:r>
            <a:r>
              <a:rPr lang="en-US" altLang="fr-FR"/>
              <a:t>se de contenus dynamiques. Le domaine de la g</a:t>
            </a:r>
            <a:r>
              <a:rPr lang="en-US" altLang="en-US"/>
              <a:t>é</a:t>
            </a:r>
            <a:r>
              <a:rPr lang="en-US" altLang="fr-FR"/>
              <a:t>n</a:t>
            </a:r>
            <a:r>
              <a:rPr lang="en-US" altLang="en-US"/>
              <a:t>é</a:t>
            </a:r>
            <a:r>
              <a:rPr lang="en-US" altLang="fr-FR"/>
              <a:t>ration vid</a:t>
            </a:r>
            <a:r>
              <a:rPr lang="en-US" altLang="en-US"/>
              <a:t>é</a:t>
            </a:r>
            <a:r>
              <a:rPr lang="en-US" altLang="fr-FR"/>
              <a:t>o repr</a:t>
            </a:r>
            <a:r>
              <a:rPr lang="en-US" altLang="en-US"/>
              <a:t>é</a:t>
            </a:r>
            <a:r>
              <a:rPr lang="en-US" altLang="fr-FR"/>
              <a:t>sente la nouvelle fronti</a:t>
            </a:r>
            <a:r>
              <a:rPr lang="en-US" altLang="en-US"/>
              <a:t>è</a:t>
            </a:r>
            <a:r>
              <a:rPr lang="en-US" altLang="fr-FR"/>
              <a:t>re, o</a:t>
            </a:r>
            <a:r>
              <a:rPr lang="en-US" altLang="en-US"/>
              <a:t>ù</a:t>
            </a:r>
            <a:r>
              <a:rPr lang="en-US" altLang="fr-FR"/>
              <a:t> des mod</a:t>
            </a:r>
            <a:r>
              <a:rPr lang="en-US" altLang="en-US"/>
              <a:t>è</a:t>
            </a:r>
            <a:r>
              <a:rPr lang="en-US" altLang="fr-FR"/>
              <a:t>les comme Stable Video Diffusion ou Sora apprennent à cr</a:t>
            </a:r>
            <a:r>
              <a:rPr lang="en-US" altLang="en-US"/>
              <a:t>é</a:t>
            </a:r>
            <a:r>
              <a:rPr lang="en-US" altLang="fr-FR"/>
              <a:t>er des s</a:t>
            </a:r>
            <a:r>
              <a:rPr lang="en-US" altLang="en-US"/>
              <a:t>é</a:t>
            </a:r>
            <a:r>
              <a:rPr lang="en-US" altLang="fr-FR"/>
              <a:t>quences coh</a:t>
            </a:r>
            <a:r>
              <a:rPr lang="en-US" altLang="en-US"/>
              <a:t>é</a:t>
            </a:r>
            <a:r>
              <a:rPr lang="en-US" altLang="fr-FR"/>
              <a:t>rentes et r</a:t>
            </a:r>
            <a:r>
              <a:rPr lang="en-US" altLang="en-US"/>
              <a:t>é</a:t>
            </a:r>
            <a:r>
              <a:rPr lang="en-US" altLang="fr-FR"/>
              <a:t>alistes à partir de descriptions ou d'images. Cette avanc</a:t>
            </a:r>
            <a:r>
              <a:rPr lang="en-US" altLang="en-US"/>
              <a:t>é</a:t>
            </a:r>
            <a:r>
              <a:rPr lang="en-US" altLang="fr-FR"/>
              <a:t>e rapide transforme la cr</a:t>
            </a:r>
            <a:r>
              <a:rPr lang="en-US" altLang="en-US"/>
              <a:t>é</a:t>
            </a:r>
            <a:r>
              <a:rPr lang="en-US" altLang="fr-FR"/>
              <a:t>ation de contenu, ouvrant des possibilit</a:t>
            </a:r>
            <a:r>
              <a:rPr lang="en-US" altLang="en-US"/>
              <a:t>é</a:t>
            </a:r>
            <a:r>
              <a:rPr lang="en-US" altLang="fr-FR"/>
              <a:t>s in</a:t>
            </a:r>
            <a:r>
              <a:rPr lang="en-US" altLang="en-US"/>
              <a:t>é</a:t>
            </a:r>
            <a:r>
              <a:rPr lang="en-US" altLang="fr-FR"/>
              <a:t>dites pour le cin</a:t>
            </a:r>
            <a:r>
              <a:rPr lang="en-US" altLang="en-US"/>
              <a:t>é</a:t>
            </a:r>
            <a:r>
              <a:rPr lang="en-US" altLang="fr-FR"/>
              <a:t>ma, la publicit</a:t>
            </a:r>
            <a:r>
              <a:rPr lang="en-US" altLang="en-US"/>
              <a:t>é</a:t>
            </a:r>
            <a:r>
              <a:rPr lang="en-US" altLang="fr-FR"/>
              <a:t> et la communication visuelle, tout en posant des d</a:t>
            </a:r>
            <a:r>
              <a:rPr lang="en-US" altLang="en-US"/>
              <a:t>é</a:t>
            </a:r>
            <a:r>
              <a:rPr lang="en-US" altLang="fr-FR"/>
              <a:t>fis en termes de contrôle cr</a:t>
            </a:r>
            <a:r>
              <a:rPr lang="en-US" altLang="en-US"/>
              <a:t>é</a:t>
            </a:r>
            <a:r>
              <a:rPr lang="en-US" altLang="fr-FR"/>
              <a:t>atif et de coh</a:t>
            </a:r>
            <a:r>
              <a:rPr lang="en-US" altLang="en-US"/>
              <a:t>é</a:t>
            </a:r>
            <a:r>
              <a:rPr lang="en-US" altLang="fr-FR"/>
              <a:t>rence temporelle sur de longues dur</a:t>
            </a:r>
            <a:r>
              <a:rPr lang="en-US" altLang="en-US"/>
              <a:t>é</a:t>
            </a:r>
            <a:r>
              <a:rPr lang="en-US" altLang="fr-FR"/>
              <a:t>es.</a:t>
            </a:r>
            <a:endParaRPr lang="en-US" altLang="fr-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368300" y="2303145"/>
            <a:ext cx="439674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Problématique</a:t>
            </a:r>
            <a:endParaRPr lang="fr-FR" altLang="en-GB"/>
          </a:p>
        </p:txBody>
      </p:sp>
      <p:sp>
        <p:nvSpPr>
          <p:cNvPr id="468" name="Google Shape;468;p36"/>
          <p:cNvSpPr txBox="1"/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fr-FR" altLang="en-GB"/>
              <a:t>2</a:t>
            </a:r>
            <a:endParaRPr lang="fr-FR" altLang="en-GB"/>
          </a:p>
        </p:txBody>
      </p: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33" name="Google Shape;533;p39"/>
          <p:cNvGrpSpPr/>
          <p:nvPr/>
        </p:nvGrpSpPr>
        <p:grpSpPr>
          <a:xfrm>
            <a:off x="5748625" y="1394935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"/>
          <p:cNvSpPr txBox="1"/>
          <p:nvPr>
            <p:ph type="subTitle" idx="1"/>
          </p:nvPr>
        </p:nvSpPr>
        <p:spPr>
          <a:xfrm>
            <a:off x="944880" y="975360"/>
            <a:ext cx="4371340" cy="2375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fr-FR" sz="1800"/>
              <a:t>Comment l'intelligence artificielle peut-elle relever les d</a:t>
            </a:r>
            <a:r>
              <a:rPr lang="en-US" altLang="en-US" sz="1800"/>
              <a:t>é</a:t>
            </a:r>
            <a:r>
              <a:rPr lang="en-US" altLang="fr-FR" sz="1800"/>
              <a:t>fis de coh</a:t>
            </a:r>
            <a:r>
              <a:rPr lang="en-US" altLang="en-US" sz="1800"/>
              <a:t>é</a:t>
            </a:r>
            <a:r>
              <a:rPr lang="en-US" altLang="fr-FR" sz="1800"/>
              <a:t>rence temporelle, de qualit</a:t>
            </a:r>
            <a:r>
              <a:rPr lang="en-US" altLang="en-US" sz="1800"/>
              <a:t>é</a:t>
            </a:r>
            <a:r>
              <a:rPr lang="en-US" altLang="fr-FR" sz="1800"/>
              <a:t> esth</a:t>
            </a:r>
            <a:r>
              <a:rPr lang="en-US" altLang="en-US" sz="1800"/>
              <a:t>é</a:t>
            </a:r>
            <a:r>
              <a:rPr lang="en-US" altLang="fr-FR" sz="1800"/>
              <a:t>tique et d'adaptation personnalis</a:t>
            </a:r>
            <a:r>
              <a:rPr lang="en-US" altLang="en-US" sz="1800"/>
              <a:t>é</a:t>
            </a:r>
            <a:r>
              <a:rPr lang="en-US" altLang="fr-FR" sz="1800"/>
              <a:t>e pour g</a:t>
            </a:r>
            <a:r>
              <a:rPr lang="en-US" altLang="en-US" sz="1800"/>
              <a:t>é</a:t>
            </a:r>
            <a:r>
              <a:rPr lang="en-US" altLang="fr-FR" sz="1800"/>
              <a:t>n</a:t>
            </a:r>
            <a:r>
              <a:rPr lang="en-US" altLang="en-US" sz="1800"/>
              <a:t>é</a:t>
            </a:r>
            <a:r>
              <a:rPr lang="en-US" altLang="fr-FR" sz="1800"/>
              <a:t>rer de mani</a:t>
            </a:r>
            <a:r>
              <a:rPr lang="en-US" altLang="en-US" sz="1800"/>
              <a:t>è</a:t>
            </a:r>
            <a:r>
              <a:rPr lang="en-US" altLang="fr-FR" sz="1800"/>
              <a:t>re autonome des vid</a:t>
            </a:r>
            <a:r>
              <a:rPr lang="en-US" altLang="en-US" sz="1800"/>
              <a:t>é</a:t>
            </a:r>
            <a:r>
              <a:rPr lang="en-US" altLang="fr-FR" sz="1800"/>
              <a:t>os publicitaires professionnelles uniquement à partir d</a:t>
            </a:r>
            <a:r>
              <a:rPr lang="fr-FR" altLang="en-US" sz="1800"/>
              <a:t>’images</a:t>
            </a:r>
            <a:r>
              <a:rPr lang="en-US" altLang="fr-FR" sz="1800"/>
              <a:t> ?</a:t>
            </a:r>
            <a:endParaRPr lang="en-US" altLang="fr-FR" sz="1800"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5577299" y="769535"/>
            <a:ext cx="3338639" cy="3282989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oogle Shape;1667;p64"/>
          <p:cNvGrpSpPr/>
          <p:nvPr/>
        </p:nvGrpSpPr>
        <p:grpSpPr>
          <a:xfrm>
            <a:off x="486507" y="1714049"/>
            <a:ext cx="1621728" cy="1617798"/>
            <a:chOff x="1078275" y="2139824"/>
            <a:chExt cx="2474788" cy="2468790"/>
          </a:xfrm>
        </p:grpSpPr>
        <p:sp>
          <p:nvSpPr>
            <p:cNvPr id="1668" name="Google Shape;1668;p64"/>
            <p:cNvSpPr/>
            <p:nvPr/>
          </p:nvSpPr>
          <p:spPr>
            <a:xfrm>
              <a:off x="1483431" y="2576795"/>
              <a:ext cx="1578449" cy="1578255"/>
            </a:xfrm>
            <a:custGeom>
              <a:avLst/>
              <a:gdLst/>
              <a:ahLst/>
              <a:cxnLst/>
              <a:rect l="l" t="t" r="r" b="b"/>
              <a:pathLst>
                <a:path w="33989" h="33983" extrusionOk="0">
                  <a:moveTo>
                    <a:pt x="17063" y="1007"/>
                  </a:moveTo>
                  <a:lnTo>
                    <a:pt x="16920" y="1007"/>
                  </a:lnTo>
                  <a:lnTo>
                    <a:pt x="16920" y="0"/>
                  </a:lnTo>
                  <a:lnTo>
                    <a:pt x="17063" y="0"/>
                  </a:lnTo>
                  <a:close/>
                  <a:moveTo>
                    <a:pt x="17063" y="33982"/>
                  </a:moveTo>
                  <a:lnTo>
                    <a:pt x="16920" y="33982"/>
                  </a:lnTo>
                  <a:lnTo>
                    <a:pt x="16920" y="32975"/>
                  </a:lnTo>
                  <a:lnTo>
                    <a:pt x="17063" y="32975"/>
                  </a:lnTo>
                  <a:close/>
                  <a:moveTo>
                    <a:pt x="15677" y="1053"/>
                  </a:moveTo>
                  <a:lnTo>
                    <a:pt x="15533" y="1071"/>
                  </a:lnTo>
                  <a:lnTo>
                    <a:pt x="15446" y="69"/>
                  </a:lnTo>
                  <a:lnTo>
                    <a:pt x="15590" y="52"/>
                  </a:lnTo>
                  <a:close/>
                  <a:moveTo>
                    <a:pt x="18548" y="33908"/>
                  </a:moveTo>
                  <a:lnTo>
                    <a:pt x="18404" y="33925"/>
                  </a:lnTo>
                  <a:lnTo>
                    <a:pt x="18312" y="32924"/>
                  </a:lnTo>
                  <a:lnTo>
                    <a:pt x="18456" y="32906"/>
                  </a:lnTo>
                  <a:close/>
                  <a:moveTo>
                    <a:pt x="14290" y="1238"/>
                  </a:moveTo>
                  <a:lnTo>
                    <a:pt x="14151" y="1255"/>
                  </a:lnTo>
                  <a:lnTo>
                    <a:pt x="13979" y="265"/>
                  </a:lnTo>
                  <a:lnTo>
                    <a:pt x="14117" y="242"/>
                  </a:lnTo>
                  <a:close/>
                  <a:moveTo>
                    <a:pt x="20016" y="33706"/>
                  </a:moveTo>
                  <a:lnTo>
                    <a:pt x="19878" y="33729"/>
                  </a:lnTo>
                  <a:lnTo>
                    <a:pt x="19705" y="32734"/>
                  </a:lnTo>
                  <a:lnTo>
                    <a:pt x="19843" y="32716"/>
                  </a:lnTo>
                  <a:close/>
                  <a:moveTo>
                    <a:pt x="12926" y="1531"/>
                  </a:moveTo>
                  <a:lnTo>
                    <a:pt x="12793" y="1566"/>
                  </a:lnTo>
                  <a:lnTo>
                    <a:pt x="12534" y="593"/>
                  </a:lnTo>
                  <a:lnTo>
                    <a:pt x="12667" y="558"/>
                  </a:lnTo>
                  <a:close/>
                  <a:moveTo>
                    <a:pt x="21460" y="33384"/>
                  </a:moveTo>
                  <a:lnTo>
                    <a:pt x="21322" y="33419"/>
                  </a:lnTo>
                  <a:lnTo>
                    <a:pt x="21063" y="32446"/>
                  </a:lnTo>
                  <a:lnTo>
                    <a:pt x="21201" y="32411"/>
                  </a:lnTo>
                  <a:close/>
                  <a:moveTo>
                    <a:pt x="11596" y="1940"/>
                  </a:moveTo>
                  <a:lnTo>
                    <a:pt x="11458" y="1991"/>
                  </a:lnTo>
                  <a:lnTo>
                    <a:pt x="11113" y="1048"/>
                  </a:lnTo>
                  <a:lnTo>
                    <a:pt x="11251" y="996"/>
                  </a:lnTo>
                  <a:close/>
                  <a:moveTo>
                    <a:pt x="22876" y="32929"/>
                  </a:moveTo>
                  <a:lnTo>
                    <a:pt x="22738" y="32981"/>
                  </a:lnTo>
                  <a:lnTo>
                    <a:pt x="22392" y="32037"/>
                  </a:lnTo>
                  <a:lnTo>
                    <a:pt x="22531" y="31986"/>
                  </a:lnTo>
                  <a:close/>
                  <a:moveTo>
                    <a:pt x="10302" y="2475"/>
                  </a:moveTo>
                  <a:lnTo>
                    <a:pt x="10175" y="2532"/>
                  </a:lnTo>
                  <a:lnTo>
                    <a:pt x="9749" y="1617"/>
                  </a:lnTo>
                  <a:lnTo>
                    <a:pt x="9876" y="1560"/>
                  </a:lnTo>
                  <a:close/>
                  <a:moveTo>
                    <a:pt x="24245" y="32354"/>
                  </a:moveTo>
                  <a:lnTo>
                    <a:pt x="24113" y="32411"/>
                  </a:lnTo>
                  <a:lnTo>
                    <a:pt x="23687" y="31496"/>
                  </a:lnTo>
                  <a:lnTo>
                    <a:pt x="23820" y="31439"/>
                  </a:lnTo>
                  <a:close/>
                  <a:moveTo>
                    <a:pt x="9064" y="3108"/>
                  </a:moveTo>
                  <a:lnTo>
                    <a:pt x="8943" y="3177"/>
                  </a:lnTo>
                  <a:lnTo>
                    <a:pt x="8437" y="2308"/>
                  </a:lnTo>
                  <a:lnTo>
                    <a:pt x="8564" y="2233"/>
                  </a:lnTo>
                  <a:close/>
                  <a:moveTo>
                    <a:pt x="25552" y="31669"/>
                  </a:moveTo>
                  <a:lnTo>
                    <a:pt x="25431" y="31744"/>
                  </a:lnTo>
                  <a:lnTo>
                    <a:pt x="24925" y="30875"/>
                  </a:lnTo>
                  <a:lnTo>
                    <a:pt x="25051" y="30800"/>
                  </a:lnTo>
                  <a:close/>
                  <a:moveTo>
                    <a:pt x="7884" y="3856"/>
                  </a:moveTo>
                  <a:lnTo>
                    <a:pt x="7769" y="3931"/>
                  </a:lnTo>
                  <a:lnTo>
                    <a:pt x="7194" y="3114"/>
                  </a:lnTo>
                  <a:lnTo>
                    <a:pt x="7309" y="3033"/>
                  </a:lnTo>
                  <a:close/>
                  <a:moveTo>
                    <a:pt x="26795" y="30863"/>
                  </a:moveTo>
                  <a:lnTo>
                    <a:pt x="26680" y="30944"/>
                  </a:lnTo>
                  <a:lnTo>
                    <a:pt x="26104" y="30121"/>
                  </a:lnTo>
                  <a:lnTo>
                    <a:pt x="26219" y="30046"/>
                  </a:lnTo>
                  <a:close/>
                  <a:moveTo>
                    <a:pt x="6780" y="4696"/>
                  </a:moveTo>
                  <a:lnTo>
                    <a:pt x="6670" y="4788"/>
                  </a:lnTo>
                  <a:lnTo>
                    <a:pt x="6020" y="4017"/>
                  </a:lnTo>
                  <a:lnTo>
                    <a:pt x="6129" y="3925"/>
                  </a:lnTo>
                  <a:close/>
                  <a:moveTo>
                    <a:pt x="27969" y="29960"/>
                  </a:moveTo>
                  <a:lnTo>
                    <a:pt x="27859" y="30052"/>
                  </a:lnTo>
                  <a:lnTo>
                    <a:pt x="27215" y="29281"/>
                  </a:lnTo>
                  <a:lnTo>
                    <a:pt x="27324" y="29189"/>
                  </a:lnTo>
                  <a:close/>
                  <a:moveTo>
                    <a:pt x="5744" y="5640"/>
                  </a:moveTo>
                  <a:lnTo>
                    <a:pt x="5640" y="5738"/>
                  </a:lnTo>
                  <a:lnTo>
                    <a:pt x="4926" y="5024"/>
                  </a:lnTo>
                  <a:lnTo>
                    <a:pt x="5030" y="4926"/>
                  </a:lnTo>
                  <a:close/>
                  <a:moveTo>
                    <a:pt x="29062" y="28953"/>
                  </a:moveTo>
                  <a:lnTo>
                    <a:pt x="28964" y="29051"/>
                  </a:lnTo>
                  <a:lnTo>
                    <a:pt x="28251" y="28343"/>
                  </a:lnTo>
                  <a:lnTo>
                    <a:pt x="28349" y="28239"/>
                  </a:lnTo>
                  <a:close/>
                  <a:moveTo>
                    <a:pt x="4800" y="6659"/>
                  </a:moveTo>
                  <a:lnTo>
                    <a:pt x="4708" y="6768"/>
                  </a:lnTo>
                  <a:lnTo>
                    <a:pt x="3937" y="6118"/>
                  </a:lnTo>
                  <a:lnTo>
                    <a:pt x="4029" y="6014"/>
                  </a:lnTo>
                  <a:close/>
                  <a:moveTo>
                    <a:pt x="30058" y="27859"/>
                  </a:moveTo>
                  <a:lnTo>
                    <a:pt x="29960" y="27969"/>
                  </a:lnTo>
                  <a:lnTo>
                    <a:pt x="29195" y="27318"/>
                  </a:lnTo>
                  <a:lnTo>
                    <a:pt x="29287" y="27209"/>
                  </a:lnTo>
                  <a:close/>
                  <a:moveTo>
                    <a:pt x="3942" y="7758"/>
                  </a:moveTo>
                  <a:lnTo>
                    <a:pt x="3862" y="7873"/>
                  </a:lnTo>
                  <a:lnTo>
                    <a:pt x="3045" y="7297"/>
                  </a:lnTo>
                  <a:lnTo>
                    <a:pt x="3125" y="7182"/>
                  </a:lnTo>
                  <a:close/>
                  <a:moveTo>
                    <a:pt x="30956" y="26680"/>
                  </a:moveTo>
                  <a:lnTo>
                    <a:pt x="30875" y="26795"/>
                  </a:lnTo>
                  <a:lnTo>
                    <a:pt x="30058" y="26219"/>
                  </a:lnTo>
                  <a:lnTo>
                    <a:pt x="30133" y="26104"/>
                  </a:lnTo>
                  <a:close/>
                  <a:moveTo>
                    <a:pt x="3189" y="8932"/>
                  </a:moveTo>
                  <a:lnTo>
                    <a:pt x="3114" y="9053"/>
                  </a:lnTo>
                  <a:lnTo>
                    <a:pt x="2245" y="8552"/>
                  </a:lnTo>
                  <a:lnTo>
                    <a:pt x="2314" y="8431"/>
                  </a:lnTo>
                  <a:close/>
                  <a:moveTo>
                    <a:pt x="31744" y="25419"/>
                  </a:moveTo>
                  <a:lnTo>
                    <a:pt x="31675" y="25540"/>
                  </a:lnTo>
                  <a:lnTo>
                    <a:pt x="30806" y="25040"/>
                  </a:lnTo>
                  <a:lnTo>
                    <a:pt x="30875" y="24919"/>
                  </a:lnTo>
                  <a:close/>
                  <a:moveTo>
                    <a:pt x="2538" y="10169"/>
                  </a:moveTo>
                  <a:lnTo>
                    <a:pt x="2481" y="10301"/>
                  </a:lnTo>
                  <a:lnTo>
                    <a:pt x="1571" y="9876"/>
                  </a:lnTo>
                  <a:lnTo>
                    <a:pt x="1629" y="9743"/>
                  </a:lnTo>
                  <a:close/>
                  <a:moveTo>
                    <a:pt x="32423" y="24101"/>
                  </a:moveTo>
                  <a:lnTo>
                    <a:pt x="32365" y="24234"/>
                  </a:lnTo>
                  <a:lnTo>
                    <a:pt x="31450" y="23808"/>
                  </a:lnTo>
                  <a:lnTo>
                    <a:pt x="31508" y="23681"/>
                  </a:lnTo>
                  <a:close/>
                  <a:moveTo>
                    <a:pt x="2003" y="11458"/>
                  </a:moveTo>
                  <a:lnTo>
                    <a:pt x="1951" y="11596"/>
                  </a:lnTo>
                  <a:lnTo>
                    <a:pt x="1007" y="11251"/>
                  </a:lnTo>
                  <a:lnTo>
                    <a:pt x="1059" y="11113"/>
                  </a:lnTo>
                  <a:close/>
                  <a:moveTo>
                    <a:pt x="32993" y="22732"/>
                  </a:moveTo>
                  <a:lnTo>
                    <a:pt x="32941" y="22864"/>
                  </a:lnTo>
                  <a:lnTo>
                    <a:pt x="31997" y="22519"/>
                  </a:lnTo>
                  <a:lnTo>
                    <a:pt x="32049" y="22387"/>
                  </a:lnTo>
                  <a:close/>
                  <a:moveTo>
                    <a:pt x="1577" y="12782"/>
                  </a:moveTo>
                  <a:lnTo>
                    <a:pt x="1543" y="12920"/>
                  </a:lnTo>
                  <a:lnTo>
                    <a:pt x="570" y="12661"/>
                  </a:lnTo>
                  <a:lnTo>
                    <a:pt x="605" y="12523"/>
                  </a:lnTo>
                  <a:close/>
                  <a:moveTo>
                    <a:pt x="33430" y="21322"/>
                  </a:moveTo>
                  <a:lnTo>
                    <a:pt x="33396" y="21454"/>
                  </a:lnTo>
                  <a:lnTo>
                    <a:pt x="32423" y="21195"/>
                  </a:lnTo>
                  <a:lnTo>
                    <a:pt x="32458" y="21063"/>
                  </a:lnTo>
                  <a:close/>
                  <a:moveTo>
                    <a:pt x="1266" y="14140"/>
                  </a:moveTo>
                  <a:lnTo>
                    <a:pt x="1243" y="14278"/>
                  </a:lnTo>
                  <a:lnTo>
                    <a:pt x="254" y="14105"/>
                  </a:lnTo>
                  <a:lnTo>
                    <a:pt x="277" y="13967"/>
                  </a:lnTo>
                  <a:close/>
                  <a:moveTo>
                    <a:pt x="33741" y="19866"/>
                  </a:moveTo>
                  <a:lnTo>
                    <a:pt x="33718" y="20004"/>
                  </a:lnTo>
                  <a:lnTo>
                    <a:pt x="32722" y="19831"/>
                  </a:lnTo>
                  <a:lnTo>
                    <a:pt x="32745" y="19693"/>
                  </a:lnTo>
                  <a:close/>
                  <a:moveTo>
                    <a:pt x="1082" y="15521"/>
                  </a:moveTo>
                  <a:lnTo>
                    <a:pt x="1065" y="15665"/>
                  </a:lnTo>
                  <a:lnTo>
                    <a:pt x="64" y="15579"/>
                  </a:lnTo>
                  <a:lnTo>
                    <a:pt x="81" y="15435"/>
                  </a:lnTo>
                  <a:close/>
                  <a:moveTo>
                    <a:pt x="33925" y="18398"/>
                  </a:moveTo>
                  <a:lnTo>
                    <a:pt x="33908" y="18542"/>
                  </a:lnTo>
                  <a:lnTo>
                    <a:pt x="32912" y="18456"/>
                  </a:lnTo>
                  <a:lnTo>
                    <a:pt x="32924" y="18312"/>
                  </a:lnTo>
                  <a:close/>
                  <a:moveTo>
                    <a:pt x="1007" y="16919"/>
                  </a:moveTo>
                  <a:lnTo>
                    <a:pt x="1007" y="17063"/>
                  </a:lnTo>
                  <a:lnTo>
                    <a:pt x="0" y="17063"/>
                  </a:lnTo>
                  <a:lnTo>
                    <a:pt x="0" y="16919"/>
                  </a:lnTo>
                  <a:close/>
                  <a:moveTo>
                    <a:pt x="33988" y="16919"/>
                  </a:moveTo>
                  <a:lnTo>
                    <a:pt x="33988" y="17063"/>
                  </a:lnTo>
                  <a:lnTo>
                    <a:pt x="32981" y="17063"/>
                  </a:lnTo>
                  <a:lnTo>
                    <a:pt x="32981" y="16919"/>
                  </a:lnTo>
                  <a:close/>
                  <a:moveTo>
                    <a:pt x="1065" y="18312"/>
                  </a:moveTo>
                  <a:lnTo>
                    <a:pt x="1082" y="18456"/>
                  </a:lnTo>
                  <a:lnTo>
                    <a:pt x="81" y="18542"/>
                  </a:lnTo>
                  <a:lnTo>
                    <a:pt x="64" y="18398"/>
                  </a:lnTo>
                  <a:close/>
                  <a:moveTo>
                    <a:pt x="33919" y="15435"/>
                  </a:moveTo>
                  <a:lnTo>
                    <a:pt x="33931" y="15579"/>
                  </a:lnTo>
                  <a:lnTo>
                    <a:pt x="32935" y="15665"/>
                  </a:lnTo>
                  <a:lnTo>
                    <a:pt x="32918" y="15521"/>
                  </a:lnTo>
                  <a:close/>
                  <a:moveTo>
                    <a:pt x="1238" y="19693"/>
                  </a:moveTo>
                  <a:lnTo>
                    <a:pt x="1261" y="19831"/>
                  </a:lnTo>
                  <a:lnTo>
                    <a:pt x="265" y="20004"/>
                  </a:lnTo>
                  <a:lnTo>
                    <a:pt x="242" y="19866"/>
                  </a:lnTo>
                  <a:close/>
                  <a:moveTo>
                    <a:pt x="33718" y="13967"/>
                  </a:moveTo>
                  <a:lnTo>
                    <a:pt x="33741" y="14105"/>
                  </a:lnTo>
                  <a:lnTo>
                    <a:pt x="32745" y="14278"/>
                  </a:lnTo>
                  <a:lnTo>
                    <a:pt x="32722" y="14140"/>
                  </a:lnTo>
                  <a:close/>
                  <a:moveTo>
                    <a:pt x="1531" y="21063"/>
                  </a:moveTo>
                  <a:lnTo>
                    <a:pt x="1571" y="21195"/>
                  </a:lnTo>
                  <a:lnTo>
                    <a:pt x="599" y="21454"/>
                  </a:lnTo>
                  <a:lnTo>
                    <a:pt x="564" y="21322"/>
                  </a:lnTo>
                  <a:close/>
                  <a:moveTo>
                    <a:pt x="33396" y="12523"/>
                  </a:moveTo>
                  <a:lnTo>
                    <a:pt x="33430" y="12661"/>
                  </a:lnTo>
                  <a:lnTo>
                    <a:pt x="32458" y="12920"/>
                  </a:lnTo>
                  <a:lnTo>
                    <a:pt x="32423" y="12782"/>
                  </a:lnTo>
                  <a:close/>
                  <a:moveTo>
                    <a:pt x="1951" y="22392"/>
                  </a:moveTo>
                  <a:lnTo>
                    <a:pt x="2003" y="22530"/>
                  </a:lnTo>
                  <a:lnTo>
                    <a:pt x="1059" y="22876"/>
                  </a:lnTo>
                  <a:lnTo>
                    <a:pt x="1007" y="22738"/>
                  </a:lnTo>
                  <a:close/>
                  <a:moveTo>
                    <a:pt x="32941" y="11113"/>
                  </a:moveTo>
                  <a:lnTo>
                    <a:pt x="32993" y="11251"/>
                  </a:lnTo>
                  <a:lnTo>
                    <a:pt x="32049" y="11596"/>
                  </a:lnTo>
                  <a:lnTo>
                    <a:pt x="31997" y="11458"/>
                  </a:lnTo>
                  <a:close/>
                  <a:moveTo>
                    <a:pt x="2475" y="23681"/>
                  </a:moveTo>
                  <a:lnTo>
                    <a:pt x="2532" y="23808"/>
                  </a:lnTo>
                  <a:lnTo>
                    <a:pt x="1617" y="24234"/>
                  </a:lnTo>
                  <a:lnTo>
                    <a:pt x="1560" y="24101"/>
                  </a:lnTo>
                  <a:close/>
                  <a:moveTo>
                    <a:pt x="32365" y="9743"/>
                  </a:moveTo>
                  <a:lnTo>
                    <a:pt x="32423" y="9876"/>
                  </a:lnTo>
                  <a:lnTo>
                    <a:pt x="31508" y="10301"/>
                  </a:lnTo>
                  <a:lnTo>
                    <a:pt x="31450" y="10169"/>
                  </a:lnTo>
                  <a:close/>
                  <a:moveTo>
                    <a:pt x="3114" y="24919"/>
                  </a:moveTo>
                  <a:lnTo>
                    <a:pt x="3189" y="25040"/>
                  </a:lnTo>
                  <a:lnTo>
                    <a:pt x="2314" y="25540"/>
                  </a:lnTo>
                  <a:lnTo>
                    <a:pt x="2245" y="25419"/>
                  </a:lnTo>
                  <a:close/>
                  <a:moveTo>
                    <a:pt x="31675" y="8431"/>
                  </a:moveTo>
                  <a:lnTo>
                    <a:pt x="31744" y="8552"/>
                  </a:lnTo>
                  <a:lnTo>
                    <a:pt x="30875" y="9053"/>
                  </a:lnTo>
                  <a:lnTo>
                    <a:pt x="30806" y="8932"/>
                  </a:lnTo>
                  <a:close/>
                  <a:moveTo>
                    <a:pt x="3862" y="26098"/>
                  </a:moveTo>
                  <a:lnTo>
                    <a:pt x="3942" y="26213"/>
                  </a:lnTo>
                  <a:lnTo>
                    <a:pt x="3125" y="26789"/>
                  </a:lnTo>
                  <a:lnTo>
                    <a:pt x="3045" y="26674"/>
                  </a:lnTo>
                  <a:close/>
                  <a:moveTo>
                    <a:pt x="30875" y="7182"/>
                  </a:moveTo>
                  <a:lnTo>
                    <a:pt x="30956" y="7297"/>
                  </a:lnTo>
                  <a:lnTo>
                    <a:pt x="30133" y="7873"/>
                  </a:lnTo>
                  <a:lnTo>
                    <a:pt x="30058" y="7758"/>
                  </a:lnTo>
                  <a:close/>
                  <a:moveTo>
                    <a:pt x="4708" y="27209"/>
                  </a:moveTo>
                  <a:lnTo>
                    <a:pt x="4800" y="27318"/>
                  </a:lnTo>
                  <a:lnTo>
                    <a:pt x="4029" y="27969"/>
                  </a:lnTo>
                  <a:lnTo>
                    <a:pt x="3937" y="27859"/>
                  </a:lnTo>
                  <a:close/>
                  <a:moveTo>
                    <a:pt x="29971" y="6014"/>
                  </a:moveTo>
                  <a:lnTo>
                    <a:pt x="30064" y="6118"/>
                  </a:lnTo>
                  <a:lnTo>
                    <a:pt x="29292" y="6768"/>
                  </a:lnTo>
                  <a:lnTo>
                    <a:pt x="29200" y="6659"/>
                  </a:lnTo>
                  <a:close/>
                  <a:moveTo>
                    <a:pt x="5640" y="28239"/>
                  </a:moveTo>
                  <a:lnTo>
                    <a:pt x="5744" y="28343"/>
                  </a:lnTo>
                  <a:lnTo>
                    <a:pt x="5030" y="29051"/>
                  </a:lnTo>
                  <a:lnTo>
                    <a:pt x="4926" y="28953"/>
                  </a:lnTo>
                  <a:close/>
                  <a:moveTo>
                    <a:pt x="28964" y="4926"/>
                  </a:moveTo>
                  <a:lnTo>
                    <a:pt x="29062" y="5024"/>
                  </a:lnTo>
                  <a:lnTo>
                    <a:pt x="28349" y="5738"/>
                  </a:lnTo>
                  <a:lnTo>
                    <a:pt x="28251" y="5640"/>
                  </a:lnTo>
                  <a:close/>
                  <a:moveTo>
                    <a:pt x="6670" y="29189"/>
                  </a:moveTo>
                  <a:lnTo>
                    <a:pt x="6780" y="29281"/>
                  </a:lnTo>
                  <a:lnTo>
                    <a:pt x="6129" y="30052"/>
                  </a:lnTo>
                  <a:lnTo>
                    <a:pt x="6020" y="29960"/>
                  </a:lnTo>
                  <a:close/>
                  <a:moveTo>
                    <a:pt x="27859" y="3925"/>
                  </a:moveTo>
                  <a:lnTo>
                    <a:pt x="27969" y="4017"/>
                  </a:lnTo>
                  <a:lnTo>
                    <a:pt x="27324" y="4788"/>
                  </a:lnTo>
                  <a:lnTo>
                    <a:pt x="27215" y="4696"/>
                  </a:lnTo>
                  <a:close/>
                  <a:moveTo>
                    <a:pt x="7769" y="30046"/>
                  </a:moveTo>
                  <a:lnTo>
                    <a:pt x="7884" y="30121"/>
                  </a:lnTo>
                  <a:lnTo>
                    <a:pt x="7309" y="30944"/>
                  </a:lnTo>
                  <a:lnTo>
                    <a:pt x="7194" y="30863"/>
                  </a:lnTo>
                  <a:close/>
                  <a:moveTo>
                    <a:pt x="26680" y="3027"/>
                  </a:moveTo>
                  <a:lnTo>
                    <a:pt x="26795" y="3108"/>
                  </a:lnTo>
                  <a:lnTo>
                    <a:pt x="26219" y="3925"/>
                  </a:lnTo>
                  <a:lnTo>
                    <a:pt x="26104" y="3844"/>
                  </a:lnTo>
                  <a:close/>
                  <a:moveTo>
                    <a:pt x="8943" y="30800"/>
                  </a:moveTo>
                  <a:lnTo>
                    <a:pt x="9064" y="30875"/>
                  </a:lnTo>
                  <a:lnTo>
                    <a:pt x="8564" y="31744"/>
                  </a:lnTo>
                  <a:lnTo>
                    <a:pt x="8437" y="31669"/>
                  </a:lnTo>
                  <a:close/>
                  <a:moveTo>
                    <a:pt x="25431" y="2233"/>
                  </a:moveTo>
                  <a:lnTo>
                    <a:pt x="25552" y="2308"/>
                  </a:lnTo>
                  <a:lnTo>
                    <a:pt x="25051" y="3177"/>
                  </a:lnTo>
                  <a:lnTo>
                    <a:pt x="24925" y="3108"/>
                  </a:lnTo>
                  <a:close/>
                  <a:moveTo>
                    <a:pt x="10175" y="31450"/>
                  </a:moveTo>
                  <a:lnTo>
                    <a:pt x="10302" y="31508"/>
                  </a:lnTo>
                  <a:lnTo>
                    <a:pt x="9876" y="32417"/>
                  </a:lnTo>
                  <a:lnTo>
                    <a:pt x="9749" y="32360"/>
                  </a:lnTo>
                  <a:close/>
                  <a:moveTo>
                    <a:pt x="24113" y="1560"/>
                  </a:moveTo>
                  <a:lnTo>
                    <a:pt x="24240" y="1617"/>
                  </a:lnTo>
                  <a:lnTo>
                    <a:pt x="23820" y="2532"/>
                  </a:lnTo>
                  <a:lnTo>
                    <a:pt x="23687" y="2475"/>
                  </a:lnTo>
                  <a:close/>
                  <a:moveTo>
                    <a:pt x="11458" y="31986"/>
                  </a:moveTo>
                  <a:lnTo>
                    <a:pt x="11596" y="32037"/>
                  </a:lnTo>
                  <a:lnTo>
                    <a:pt x="11251" y="32981"/>
                  </a:lnTo>
                  <a:lnTo>
                    <a:pt x="11113" y="32929"/>
                  </a:lnTo>
                  <a:close/>
                  <a:moveTo>
                    <a:pt x="22738" y="996"/>
                  </a:moveTo>
                  <a:lnTo>
                    <a:pt x="22876" y="1048"/>
                  </a:lnTo>
                  <a:lnTo>
                    <a:pt x="22531" y="1991"/>
                  </a:lnTo>
                  <a:lnTo>
                    <a:pt x="22392" y="1940"/>
                  </a:lnTo>
                  <a:close/>
                  <a:moveTo>
                    <a:pt x="12793" y="32411"/>
                  </a:moveTo>
                  <a:lnTo>
                    <a:pt x="12926" y="32446"/>
                  </a:lnTo>
                  <a:lnTo>
                    <a:pt x="12667" y="33419"/>
                  </a:lnTo>
                  <a:lnTo>
                    <a:pt x="12534" y="33384"/>
                  </a:lnTo>
                  <a:close/>
                  <a:moveTo>
                    <a:pt x="21322" y="558"/>
                  </a:moveTo>
                  <a:lnTo>
                    <a:pt x="21460" y="593"/>
                  </a:lnTo>
                  <a:lnTo>
                    <a:pt x="21201" y="1566"/>
                  </a:lnTo>
                  <a:lnTo>
                    <a:pt x="21063" y="1531"/>
                  </a:lnTo>
                  <a:close/>
                  <a:moveTo>
                    <a:pt x="14151" y="32722"/>
                  </a:moveTo>
                  <a:lnTo>
                    <a:pt x="14284" y="32745"/>
                  </a:lnTo>
                  <a:lnTo>
                    <a:pt x="14117" y="33735"/>
                  </a:lnTo>
                  <a:lnTo>
                    <a:pt x="13979" y="33712"/>
                  </a:lnTo>
                  <a:close/>
                  <a:moveTo>
                    <a:pt x="19878" y="242"/>
                  </a:moveTo>
                  <a:lnTo>
                    <a:pt x="20016" y="265"/>
                  </a:lnTo>
                  <a:lnTo>
                    <a:pt x="19843" y="1255"/>
                  </a:lnTo>
                  <a:lnTo>
                    <a:pt x="19705" y="1238"/>
                  </a:lnTo>
                  <a:close/>
                  <a:moveTo>
                    <a:pt x="15533" y="32906"/>
                  </a:moveTo>
                  <a:lnTo>
                    <a:pt x="15677" y="32924"/>
                  </a:lnTo>
                  <a:lnTo>
                    <a:pt x="15590" y="33925"/>
                  </a:lnTo>
                  <a:lnTo>
                    <a:pt x="15446" y="33908"/>
                  </a:lnTo>
                  <a:close/>
                  <a:moveTo>
                    <a:pt x="18410" y="58"/>
                  </a:moveTo>
                  <a:lnTo>
                    <a:pt x="18554" y="69"/>
                  </a:lnTo>
                  <a:lnTo>
                    <a:pt x="18468" y="1071"/>
                  </a:lnTo>
                  <a:lnTo>
                    <a:pt x="18324" y="1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64"/>
            <p:cNvSpPr/>
            <p:nvPr/>
          </p:nvSpPr>
          <p:spPr>
            <a:xfrm>
              <a:off x="1438244" y="2532165"/>
              <a:ext cx="1668543" cy="1667239"/>
            </a:xfrm>
            <a:custGeom>
              <a:avLst/>
              <a:gdLst/>
              <a:ahLst/>
              <a:cxnLst/>
              <a:rect l="l" t="t" r="r" b="b"/>
              <a:pathLst>
                <a:path w="35929" h="35899" extrusionOk="0">
                  <a:moveTo>
                    <a:pt x="2297" y="13167"/>
                  </a:moveTo>
                  <a:lnTo>
                    <a:pt x="766" y="12770"/>
                  </a:lnTo>
                  <a:cubicBezTo>
                    <a:pt x="2924" y="5611"/>
                    <a:pt x="9439" y="328"/>
                    <a:pt x="17225" y="0"/>
                  </a:cubicBezTo>
                  <a:lnTo>
                    <a:pt x="17225" y="1583"/>
                  </a:lnTo>
                  <a:cubicBezTo>
                    <a:pt x="10181" y="1899"/>
                    <a:pt x="4282" y="6687"/>
                    <a:pt x="2297" y="13167"/>
                  </a:cubicBezTo>
                  <a:close/>
                  <a:moveTo>
                    <a:pt x="34351" y="17950"/>
                  </a:moveTo>
                  <a:cubicBezTo>
                    <a:pt x="34351" y="20453"/>
                    <a:pt x="33793" y="22830"/>
                    <a:pt x="32775" y="24947"/>
                  </a:cubicBezTo>
                  <a:lnTo>
                    <a:pt x="34173" y="25690"/>
                  </a:lnTo>
                  <a:cubicBezTo>
                    <a:pt x="35295" y="23348"/>
                    <a:pt x="35928" y="20718"/>
                    <a:pt x="35928" y="17950"/>
                  </a:cubicBezTo>
                  <a:cubicBezTo>
                    <a:pt x="35928" y="14376"/>
                    <a:pt x="34875" y="11044"/>
                    <a:pt x="33074" y="8247"/>
                  </a:cubicBezTo>
                  <a:lnTo>
                    <a:pt x="31779" y="9150"/>
                  </a:lnTo>
                  <a:cubicBezTo>
                    <a:pt x="33408" y="11694"/>
                    <a:pt x="34351" y="14715"/>
                    <a:pt x="34351" y="17950"/>
                  </a:cubicBezTo>
                  <a:close/>
                  <a:moveTo>
                    <a:pt x="30927" y="7936"/>
                  </a:moveTo>
                  <a:lnTo>
                    <a:pt x="32222" y="7033"/>
                  </a:lnTo>
                  <a:cubicBezTo>
                    <a:pt x="29080" y="2935"/>
                    <a:pt x="24211" y="230"/>
                    <a:pt x="18715" y="0"/>
                  </a:cubicBezTo>
                  <a:lnTo>
                    <a:pt x="18715" y="1583"/>
                  </a:lnTo>
                  <a:cubicBezTo>
                    <a:pt x="23676" y="1807"/>
                    <a:pt x="28073" y="4247"/>
                    <a:pt x="30927" y="7936"/>
                  </a:cubicBezTo>
                  <a:close/>
                  <a:moveTo>
                    <a:pt x="1583" y="17950"/>
                  </a:moveTo>
                  <a:cubicBezTo>
                    <a:pt x="1583" y="16804"/>
                    <a:pt x="1704" y="15682"/>
                    <a:pt x="1929" y="14606"/>
                  </a:cubicBezTo>
                  <a:lnTo>
                    <a:pt x="398" y="14209"/>
                  </a:lnTo>
                  <a:cubicBezTo>
                    <a:pt x="139" y="15417"/>
                    <a:pt x="1" y="16672"/>
                    <a:pt x="1" y="17950"/>
                  </a:cubicBezTo>
                  <a:cubicBezTo>
                    <a:pt x="1" y="27606"/>
                    <a:pt x="7666" y="35502"/>
                    <a:pt x="17225" y="35899"/>
                  </a:cubicBezTo>
                  <a:lnTo>
                    <a:pt x="17225" y="34316"/>
                  </a:lnTo>
                  <a:cubicBezTo>
                    <a:pt x="8535" y="33925"/>
                    <a:pt x="1583" y="26731"/>
                    <a:pt x="1583" y="17950"/>
                  </a:cubicBezTo>
                  <a:close/>
                  <a:moveTo>
                    <a:pt x="32084" y="26259"/>
                  </a:moveTo>
                  <a:cubicBezTo>
                    <a:pt x="29350" y="30886"/>
                    <a:pt x="24401" y="34057"/>
                    <a:pt x="18715" y="34316"/>
                  </a:cubicBezTo>
                  <a:lnTo>
                    <a:pt x="18715" y="35899"/>
                  </a:lnTo>
                  <a:cubicBezTo>
                    <a:pt x="25006" y="35640"/>
                    <a:pt x="30484" y="32129"/>
                    <a:pt x="33482" y="270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64"/>
            <p:cNvSpPr/>
            <p:nvPr/>
          </p:nvSpPr>
          <p:spPr>
            <a:xfrm>
              <a:off x="1112177" y="2261409"/>
              <a:ext cx="2299802" cy="2296396"/>
            </a:xfrm>
            <a:custGeom>
              <a:avLst/>
              <a:gdLst/>
              <a:ahLst/>
              <a:cxnLst/>
              <a:rect l="l" t="t" r="r" b="b"/>
              <a:pathLst>
                <a:path w="49522" h="49446" extrusionOk="0">
                  <a:moveTo>
                    <a:pt x="6688" y="34604"/>
                  </a:moveTo>
                  <a:lnTo>
                    <a:pt x="4973" y="35727"/>
                  </a:lnTo>
                  <a:cubicBezTo>
                    <a:pt x="1" y="27388"/>
                    <a:pt x="645" y="16517"/>
                    <a:pt x="7143" y="8782"/>
                  </a:cubicBezTo>
                  <a:lnTo>
                    <a:pt x="8656" y="10164"/>
                  </a:lnTo>
                  <a:cubicBezTo>
                    <a:pt x="2792" y="17190"/>
                    <a:pt x="2217" y="27031"/>
                    <a:pt x="6688" y="34604"/>
                  </a:cubicBezTo>
                  <a:close/>
                  <a:moveTo>
                    <a:pt x="39329" y="8086"/>
                  </a:moveTo>
                  <a:cubicBezTo>
                    <a:pt x="41723" y="10279"/>
                    <a:pt x="43507" y="12891"/>
                    <a:pt x="44658" y="15717"/>
                  </a:cubicBezTo>
                  <a:lnTo>
                    <a:pt x="46586" y="15026"/>
                  </a:lnTo>
                  <a:cubicBezTo>
                    <a:pt x="45332" y="11896"/>
                    <a:pt x="43364" y="8995"/>
                    <a:pt x="40711" y="6573"/>
                  </a:cubicBezTo>
                  <a:cubicBezTo>
                    <a:pt x="37286" y="3442"/>
                    <a:pt x="33172" y="1531"/>
                    <a:pt x="28913" y="812"/>
                  </a:cubicBezTo>
                  <a:lnTo>
                    <a:pt x="28654" y="2849"/>
                  </a:lnTo>
                  <a:cubicBezTo>
                    <a:pt x="32510" y="3511"/>
                    <a:pt x="36228" y="5249"/>
                    <a:pt x="39329" y="8086"/>
                  </a:cubicBezTo>
                  <a:close/>
                  <a:moveTo>
                    <a:pt x="26738" y="2602"/>
                  </a:moveTo>
                  <a:lnTo>
                    <a:pt x="27003" y="565"/>
                  </a:lnTo>
                  <a:cubicBezTo>
                    <a:pt x="20327" y="1"/>
                    <a:pt x="13467" y="2291"/>
                    <a:pt x="8449" y="7355"/>
                  </a:cubicBezTo>
                  <a:lnTo>
                    <a:pt x="9957" y="8736"/>
                  </a:lnTo>
                  <a:cubicBezTo>
                    <a:pt x="14520" y="4184"/>
                    <a:pt x="20707" y="2107"/>
                    <a:pt x="26738" y="2602"/>
                  </a:cubicBezTo>
                  <a:close/>
                  <a:moveTo>
                    <a:pt x="10647" y="39479"/>
                  </a:moveTo>
                  <a:cubicBezTo>
                    <a:pt x="9548" y="38472"/>
                    <a:pt x="8587" y="37378"/>
                    <a:pt x="7741" y="36216"/>
                  </a:cubicBezTo>
                  <a:lnTo>
                    <a:pt x="6032" y="37338"/>
                  </a:lnTo>
                  <a:cubicBezTo>
                    <a:pt x="6964" y="38638"/>
                    <a:pt x="8046" y="39864"/>
                    <a:pt x="9266" y="40992"/>
                  </a:cubicBezTo>
                  <a:cubicBezTo>
                    <a:pt x="18520" y="49446"/>
                    <a:pt x="32792" y="49020"/>
                    <a:pt x="41539" y="40204"/>
                  </a:cubicBezTo>
                  <a:lnTo>
                    <a:pt x="40026" y="38823"/>
                  </a:lnTo>
                  <a:cubicBezTo>
                    <a:pt x="32044" y="46799"/>
                    <a:pt x="19067" y="47167"/>
                    <a:pt x="10647" y="39479"/>
                  </a:cubicBezTo>
                  <a:close/>
                  <a:moveTo>
                    <a:pt x="45309" y="17530"/>
                  </a:moveTo>
                  <a:cubicBezTo>
                    <a:pt x="47352" y="24200"/>
                    <a:pt x="46057" y="31715"/>
                    <a:pt x="41321" y="37390"/>
                  </a:cubicBezTo>
                  <a:lnTo>
                    <a:pt x="42834" y="38771"/>
                  </a:lnTo>
                  <a:cubicBezTo>
                    <a:pt x="48100" y="32515"/>
                    <a:pt x="49521" y="24200"/>
                    <a:pt x="47237" y="168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64"/>
            <p:cNvSpPr/>
            <p:nvPr/>
          </p:nvSpPr>
          <p:spPr>
            <a:xfrm>
              <a:off x="1078275" y="2139824"/>
              <a:ext cx="2474788" cy="2468790"/>
            </a:xfrm>
            <a:custGeom>
              <a:avLst/>
              <a:gdLst/>
              <a:ahLst/>
              <a:cxnLst/>
              <a:rect l="l" t="t" r="r" b="b"/>
              <a:pathLst>
                <a:path w="53290" h="53158" extrusionOk="0">
                  <a:moveTo>
                    <a:pt x="45751" y="37729"/>
                  </a:moveTo>
                  <a:lnTo>
                    <a:pt x="47731" y="38730"/>
                  </a:lnTo>
                  <a:cubicBezTo>
                    <a:pt x="42592" y="47892"/>
                    <a:pt x="32049" y="53157"/>
                    <a:pt x="21276" y="51230"/>
                  </a:cubicBezTo>
                  <a:lnTo>
                    <a:pt x="21759" y="49066"/>
                  </a:lnTo>
                  <a:cubicBezTo>
                    <a:pt x="31519" y="50775"/>
                    <a:pt x="41066" y="46010"/>
                    <a:pt x="45751" y="37729"/>
                  </a:cubicBezTo>
                  <a:close/>
                  <a:moveTo>
                    <a:pt x="3252" y="21420"/>
                  </a:moveTo>
                  <a:cubicBezTo>
                    <a:pt x="4011" y="17990"/>
                    <a:pt x="5507" y="14905"/>
                    <a:pt x="7533" y="12298"/>
                  </a:cubicBezTo>
                  <a:lnTo>
                    <a:pt x="5841" y="10859"/>
                  </a:lnTo>
                  <a:cubicBezTo>
                    <a:pt x="3591" y="13731"/>
                    <a:pt x="1928" y="17138"/>
                    <a:pt x="1088" y="20936"/>
                  </a:cubicBezTo>
                  <a:cubicBezTo>
                    <a:pt x="0" y="25839"/>
                    <a:pt x="426" y="30731"/>
                    <a:pt x="2049" y="35116"/>
                  </a:cubicBezTo>
                  <a:lnTo>
                    <a:pt x="4097" y="34270"/>
                  </a:lnTo>
                  <a:cubicBezTo>
                    <a:pt x="2647" y="30282"/>
                    <a:pt x="2273" y="25851"/>
                    <a:pt x="3252" y="21420"/>
                  </a:cubicBezTo>
                  <a:close/>
                  <a:moveTo>
                    <a:pt x="4903" y="36186"/>
                  </a:moveTo>
                  <a:lnTo>
                    <a:pt x="2854" y="37038"/>
                  </a:lnTo>
                  <a:cubicBezTo>
                    <a:pt x="5928" y="43604"/>
                    <a:pt x="11774" y="48801"/>
                    <a:pt x="19244" y="50775"/>
                  </a:cubicBezTo>
                  <a:lnTo>
                    <a:pt x="19722" y="48611"/>
                  </a:lnTo>
                  <a:cubicBezTo>
                    <a:pt x="12989" y="46798"/>
                    <a:pt x="7706" y="42114"/>
                    <a:pt x="4903" y="36186"/>
                  </a:cubicBezTo>
                  <a:close/>
                  <a:moveTo>
                    <a:pt x="48191" y="31375"/>
                  </a:moveTo>
                  <a:cubicBezTo>
                    <a:pt x="47846" y="32952"/>
                    <a:pt x="47333" y="34449"/>
                    <a:pt x="46700" y="35864"/>
                  </a:cubicBezTo>
                  <a:lnTo>
                    <a:pt x="48674" y="36866"/>
                  </a:lnTo>
                  <a:cubicBezTo>
                    <a:pt x="49394" y="35289"/>
                    <a:pt x="49963" y="33614"/>
                    <a:pt x="50355" y="31853"/>
                  </a:cubicBezTo>
                  <a:cubicBezTo>
                    <a:pt x="53290" y="18605"/>
                    <a:pt x="45187" y="5450"/>
                    <a:pt x="32198" y="2003"/>
                  </a:cubicBezTo>
                  <a:lnTo>
                    <a:pt x="31715" y="4167"/>
                  </a:lnTo>
                  <a:cubicBezTo>
                    <a:pt x="43512" y="7355"/>
                    <a:pt x="50855" y="19336"/>
                    <a:pt x="48191" y="31375"/>
                  </a:cubicBezTo>
                  <a:close/>
                  <a:moveTo>
                    <a:pt x="8891" y="10710"/>
                  </a:moveTo>
                  <a:cubicBezTo>
                    <a:pt x="14048" y="5191"/>
                    <a:pt x="21794" y="2342"/>
                    <a:pt x="29678" y="3724"/>
                  </a:cubicBezTo>
                  <a:lnTo>
                    <a:pt x="30161" y="1560"/>
                  </a:lnTo>
                  <a:cubicBezTo>
                    <a:pt x="21448" y="0"/>
                    <a:pt x="12885" y="3154"/>
                    <a:pt x="7205" y="92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64"/>
            <p:cNvSpPr/>
            <p:nvPr/>
          </p:nvSpPr>
          <p:spPr>
            <a:xfrm>
              <a:off x="1557459" y="2650266"/>
              <a:ext cx="1430677" cy="1430754"/>
            </a:xfrm>
            <a:custGeom>
              <a:avLst/>
              <a:gdLst/>
              <a:ahLst/>
              <a:cxnLst/>
              <a:rect l="l" t="t" r="r" b="b"/>
              <a:pathLst>
                <a:path w="30807" h="30807" fill="none" extrusionOk="0">
                  <a:moveTo>
                    <a:pt x="25327" y="5479"/>
                  </a:moveTo>
                  <a:cubicBezTo>
                    <a:pt x="30806" y="10958"/>
                    <a:pt x="30806" y="19849"/>
                    <a:pt x="25327" y="25328"/>
                  </a:cubicBezTo>
                  <a:cubicBezTo>
                    <a:pt x="19849" y="30806"/>
                    <a:pt x="10958" y="30806"/>
                    <a:pt x="5479" y="25328"/>
                  </a:cubicBezTo>
                  <a:cubicBezTo>
                    <a:pt x="0" y="19849"/>
                    <a:pt x="0" y="10958"/>
                    <a:pt x="5479" y="5479"/>
                  </a:cubicBezTo>
                  <a:cubicBezTo>
                    <a:pt x="10958" y="1"/>
                    <a:pt x="19849" y="1"/>
                    <a:pt x="25327" y="5479"/>
                  </a:cubicBezTo>
                  <a:close/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64"/>
            <p:cNvSpPr/>
            <p:nvPr/>
          </p:nvSpPr>
          <p:spPr>
            <a:xfrm>
              <a:off x="1621084" y="3202738"/>
              <a:ext cx="1303710" cy="326073"/>
            </a:xfrm>
            <a:custGeom>
              <a:avLst/>
              <a:gdLst/>
              <a:ahLst/>
              <a:cxnLst/>
              <a:rect l="l" t="t" r="r" b="b"/>
              <a:pathLst>
                <a:path w="28073" h="7021" fill="none" extrusionOk="0">
                  <a:moveTo>
                    <a:pt x="28072" y="3511"/>
                  </a:moveTo>
                  <a:cubicBezTo>
                    <a:pt x="28072" y="5450"/>
                    <a:pt x="21788" y="7021"/>
                    <a:pt x="14036" y="7021"/>
                  </a:cubicBezTo>
                  <a:cubicBezTo>
                    <a:pt x="6284" y="7021"/>
                    <a:pt x="0" y="5450"/>
                    <a:pt x="0" y="3511"/>
                  </a:cubicBezTo>
                  <a:cubicBezTo>
                    <a:pt x="0" y="1571"/>
                    <a:pt x="6284" y="0"/>
                    <a:pt x="14036" y="0"/>
                  </a:cubicBezTo>
                  <a:cubicBezTo>
                    <a:pt x="21788" y="0"/>
                    <a:pt x="28072" y="1571"/>
                    <a:pt x="28072" y="3511"/>
                  </a:cubicBez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64"/>
            <p:cNvSpPr/>
            <p:nvPr/>
          </p:nvSpPr>
          <p:spPr>
            <a:xfrm>
              <a:off x="2915133" y="347507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64"/>
            <p:cNvSpPr/>
            <p:nvPr/>
          </p:nvSpPr>
          <p:spPr>
            <a:xfrm>
              <a:off x="1638175" y="3493788"/>
              <a:ext cx="1272688" cy="141928"/>
            </a:xfrm>
            <a:custGeom>
              <a:avLst/>
              <a:gdLst/>
              <a:ahLst/>
              <a:cxnLst/>
              <a:rect l="l" t="t" r="r" b="b"/>
              <a:pathLst>
                <a:path w="27405" h="3056" fill="none" extrusionOk="0">
                  <a:moveTo>
                    <a:pt x="27405" y="0"/>
                  </a:moveTo>
                  <a:cubicBezTo>
                    <a:pt x="27244" y="351"/>
                    <a:pt x="26875" y="685"/>
                    <a:pt x="26329" y="990"/>
                  </a:cubicBezTo>
                  <a:cubicBezTo>
                    <a:pt x="24182" y="2210"/>
                    <a:pt x="19319" y="3056"/>
                    <a:pt x="13662" y="3056"/>
                  </a:cubicBezTo>
                  <a:cubicBezTo>
                    <a:pt x="6774" y="3056"/>
                    <a:pt x="1071" y="1796"/>
                    <a:pt x="0" y="155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64"/>
            <p:cNvSpPr/>
            <p:nvPr/>
          </p:nvSpPr>
          <p:spPr>
            <a:xfrm>
              <a:off x="1633902" y="349244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64"/>
            <p:cNvSpPr/>
            <p:nvPr/>
          </p:nvSpPr>
          <p:spPr>
            <a:xfrm>
              <a:off x="1663578" y="3423476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64"/>
            <p:cNvSpPr/>
            <p:nvPr/>
          </p:nvSpPr>
          <p:spPr>
            <a:xfrm>
              <a:off x="1679601" y="3314430"/>
              <a:ext cx="1194390" cy="103753"/>
            </a:xfrm>
            <a:custGeom>
              <a:avLst/>
              <a:gdLst/>
              <a:ahLst/>
              <a:cxnLst/>
              <a:rect l="l" t="t" r="r" b="b"/>
              <a:pathLst>
                <a:path w="25719" h="2234" fill="none" extrusionOk="0">
                  <a:moveTo>
                    <a:pt x="0" y="2118"/>
                  </a:moveTo>
                  <a:cubicBezTo>
                    <a:pt x="2095" y="875"/>
                    <a:pt x="7021" y="1"/>
                    <a:pt x="12770" y="1"/>
                  </a:cubicBezTo>
                  <a:cubicBezTo>
                    <a:pt x="18686" y="1"/>
                    <a:pt x="23739" y="927"/>
                    <a:pt x="25719" y="2233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64"/>
            <p:cNvSpPr/>
            <p:nvPr/>
          </p:nvSpPr>
          <p:spPr>
            <a:xfrm>
              <a:off x="2881742" y="3423476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64"/>
            <p:cNvSpPr/>
            <p:nvPr/>
          </p:nvSpPr>
          <p:spPr>
            <a:xfrm>
              <a:off x="1814839" y="3481760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64"/>
            <p:cNvSpPr/>
            <p:nvPr/>
          </p:nvSpPr>
          <p:spPr>
            <a:xfrm>
              <a:off x="1833555" y="3430674"/>
              <a:ext cx="887840" cy="48718"/>
            </a:xfrm>
            <a:custGeom>
              <a:avLst/>
              <a:gdLst/>
              <a:ahLst/>
              <a:cxnLst/>
              <a:rect l="l" t="t" r="r" b="b"/>
              <a:pathLst>
                <a:path w="19118" h="1049" fill="none" extrusionOk="0">
                  <a:moveTo>
                    <a:pt x="0" y="991"/>
                  </a:moveTo>
                  <a:cubicBezTo>
                    <a:pt x="2406" y="381"/>
                    <a:pt x="5755" y="1"/>
                    <a:pt x="9461" y="1"/>
                  </a:cubicBezTo>
                  <a:cubicBezTo>
                    <a:pt x="13271" y="1"/>
                    <a:pt x="16706" y="404"/>
                    <a:pt x="19118" y="1048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64"/>
            <p:cNvSpPr/>
            <p:nvPr/>
          </p:nvSpPr>
          <p:spPr>
            <a:xfrm>
              <a:off x="2730481" y="3481760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64"/>
            <p:cNvSpPr/>
            <p:nvPr/>
          </p:nvSpPr>
          <p:spPr>
            <a:xfrm>
              <a:off x="2874543" y="3614862"/>
              <a:ext cx="46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64"/>
            <p:cNvSpPr/>
            <p:nvPr/>
          </p:nvSpPr>
          <p:spPr>
            <a:xfrm>
              <a:off x="1676118" y="3620714"/>
              <a:ext cx="1184777" cy="116849"/>
            </a:xfrm>
            <a:custGeom>
              <a:avLst/>
              <a:gdLst/>
              <a:ahLst/>
              <a:cxnLst/>
              <a:rect l="l" t="t" r="r" b="b"/>
              <a:pathLst>
                <a:path w="25512" h="2516" fill="none" extrusionOk="0">
                  <a:moveTo>
                    <a:pt x="25512" y="173"/>
                  </a:moveTo>
                  <a:cubicBezTo>
                    <a:pt x="23866" y="1531"/>
                    <a:pt x="18819" y="2515"/>
                    <a:pt x="12851" y="2515"/>
                  </a:cubicBezTo>
                  <a:cubicBezTo>
                    <a:pt x="6636" y="2515"/>
                    <a:pt x="1422" y="1445"/>
                    <a:pt x="1" y="1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64"/>
            <p:cNvSpPr/>
            <p:nvPr/>
          </p:nvSpPr>
          <p:spPr>
            <a:xfrm>
              <a:off x="1669430" y="3613237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64"/>
            <p:cNvSpPr/>
            <p:nvPr/>
          </p:nvSpPr>
          <p:spPr>
            <a:xfrm>
              <a:off x="2814123" y="3729248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64"/>
            <p:cNvSpPr/>
            <p:nvPr/>
          </p:nvSpPr>
          <p:spPr>
            <a:xfrm>
              <a:off x="1735470" y="3732964"/>
              <a:ext cx="1063151" cy="100269"/>
            </a:xfrm>
            <a:custGeom>
              <a:avLst/>
              <a:gdLst/>
              <a:ahLst/>
              <a:cxnLst/>
              <a:rect l="l" t="t" r="r" b="b"/>
              <a:pathLst>
                <a:path w="22893" h="2159" fill="none" extrusionOk="0">
                  <a:moveTo>
                    <a:pt x="22893" y="179"/>
                  </a:moveTo>
                  <a:cubicBezTo>
                    <a:pt x="21212" y="1336"/>
                    <a:pt x="16770" y="2159"/>
                    <a:pt x="11567" y="2159"/>
                  </a:cubicBezTo>
                  <a:cubicBezTo>
                    <a:pt x="6089" y="2159"/>
                    <a:pt x="1468" y="1244"/>
                    <a:pt x="0" y="1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64"/>
            <p:cNvSpPr/>
            <p:nvPr/>
          </p:nvSpPr>
          <p:spPr>
            <a:xfrm>
              <a:off x="1728225" y="3726276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64"/>
            <p:cNvSpPr/>
            <p:nvPr/>
          </p:nvSpPr>
          <p:spPr>
            <a:xfrm>
              <a:off x="2723004" y="3836111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64"/>
            <p:cNvSpPr/>
            <p:nvPr/>
          </p:nvSpPr>
          <p:spPr>
            <a:xfrm>
              <a:off x="1828214" y="3840151"/>
              <a:ext cx="879016" cy="78627"/>
            </a:xfrm>
            <a:custGeom>
              <a:avLst/>
              <a:gdLst/>
              <a:ahLst/>
              <a:cxnLst/>
              <a:rect l="l" t="t" r="r" b="b"/>
              <a:pathLst>
                <a:path w="18928" h="1693" fill="none" extrusionOk="0">
                  <a:moveTo>
                    <a:pt x="18928" y="150"/>
                  </a:moveTo>
                  <a:cubicBezTo>
                    <a:pt x="17403" y="1059"/>
                    <a:pt x="13789" y="1692"/>
                    <a:pt x="9576" y="1692"/>
                  </a:cubicBezTo>
                  <a:cubicBezTo>
                    <a:pt x="5139" y="1692"/>
                    <a:pt x="1370" y="984"/>
                    <a:pt x="0" y="0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64"/>
            <p:cNvSpPr/>
            <p:nvPr/>
          </p:nvSpPr>
          <p:spPr>
            <a:xfrm>
              <a:off x="1820180" y="383453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64"/>
            <p:cNvSpPr/>
            <p:nvPr/>
          </p:nvSpPr>
          <p:spPr>
            <a:xfrm>
              <a:off x="2609408" y="392328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64"/>
            <p:cNvSpPr/>
            <p:nvPr/>
          </p:nvSpPr>
          <p:spPr>
            <a:xfrm>
              <a:off x="1945525" y="3929134"/>
              <a:ext cx="646816" cy="52712"/>
            </a:xfrm>
            <a:custGeom>
              <a:avLst/>
              <a:gdLst/>
              <a:ahLst/>
              <a:cxnLst/>
              <a:rect l="l" t="t" r="r" b="b"/>
              <a:pathLst>
                <a:path w="13928" h="1135" fill="none" extrusionOk="0">
                  <a:moveTo>
                    <a:pt x="13927" y="87"/>
                  </a:moveTo>
                  <a:cubicBezTo>
                    <a:pt x="12644" y="709"/>
                    <a:pt x="10043" y="1134"/>
                    <a:pt x="7044" y="1134"/>
                  </a:cubicBezTo>
                  <a:cubicBezTo>
                    <a:pt x="3914" y="1134"/>
                    <a:pt x="1215" y="668"/>
                    <a:pt x="0" y="1"/>
                  </a:cubicBezTo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64"/>
            <p:cNvSpPr/>
            <p:nvPr/>
          </p:nvSpPr>
          <p:spPr>
            <a:xfrm>
              <a:off x="1937259" y="392407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5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64"/>
            <p:cNvSpPr/>
            <p:nvPr/>
          </p:nvSpPr>
          <p:spPr>
            <a:xfrm>
              <a:off x="2272939" y="2756107"/>
              <a:ext cx="46" cy="609697"/>
            </a:xfrm>
            <a:custGeom>
              <a:avLst/>
              <a:gdLst/>
              <a:ahLst/>
              <a:cxnLst/>
              <a:rect l="l" t="t" r="r" b="b"/>
              <a:pathLst>
                <a:path w="1" h="13128" fill="none" extrusionOk="0">
                  <a:moveTo>
                    <a:pt x="0" y="13128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64"/>
            <p:cNvSpPr/>
            <p:nvPr/>
          </p:nvSpPr>
          <p:spPr>
            <a:xfrm>
              <a:off x="2258774" y="2713891"/>
              <a:ext cx="27818" cy="51644"/>
            </a:xfrm>
            <a:custGeom>
              <a:avLst/>
              <a:gdLst/>
              <a:ahLst/>
              <a:cxnLst/>
              <a:rect l="l" t="t" r="r" b="b"/>
              <a:pathLst>
                <a:path w="599" h="1112" extrusionOk="0">
                  <a:moveTo>
                    <a:pt x="305" y="0"/>
                  </a:moveTo>
                  <a:lnTo>
                    <a:pt x="0" y="1111"/>
                  </a:lnTo>
                  <a:lnTo>
                    <a:pt x="599" y="1111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64"/>
            <p:cNvSpPr/>
            <p:nvPr/>
          </p:nvSpPr>
          <p:spPr>
            <a:xfrm>
              <a:off x="2272939" y="3365748"/>
              <a:ext cx="609618" cy="46"/>
            </a:xfrm>
            <a:custGeom>
              <a:avLst/>
              <a:gdLst/>
              <a:ahLst/>
              <a:cxnLst/>
              <a:rect l="l" t="t" r="r" b="b"/>
              <a:pathLst>
                <a:path w="13127" h="1" fill="none" extrusionOk="0">
                  <a:moveTo>
                    <a:pt x="0" y="1"/>
                  </a:moveTo>
                  <a:lnTo>
                    <a:pt x="13127" y="1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64"/>
            <p:cNvSpPr/>
            <p:nvPr/>
          </p:nvSpPr>
          <p:spPr>
            <a:xfrm>
              <a:off x="2872918" y="3352141"/>
              <a:ext cx="51920" cy="27262"/>
            </a:xfrm>
            <a:custGeom>
              <a:avLst/>
              <a:gdLst/>
              <a:ahLst/>
              <a:cxnLst/>
              <a:rect l="l" t="t" r="r" b="b"/>
              <a:pathLst>
                <a:path w="1118" h="587" extrusionOk="0">
                  <a:moveTo>
                    <a:pt x="1" y="0"/>
                  </a:moveTo>
                  <a:lnTo>
                    <a:pt x="1" y="587"/>
                  </a:lnTo>
                  <a:lnTo>
                    <a:pt x="1117" y="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64"/>
            <p:cNvSpPr/>
            <p:nvPr/>
          </p:nvSpPr>
          <p:spPr>
            <a:xfrm>
              <a:off x="2083689" y="3365748"/>
              <a:ext cx="189289" cy="129389"/>
            </a:xfrm>
            <a:custGeom>
              <a:avLst/>
              <a:gdLst/>
              <a:ahLst/>
              <a:cxnLst/>
              <a:rect l="l" t="t" r="r" b="b"/>
              <a:pathLst>
                <a:path w="4076" h="2786" fill="none" extrusionOk="0">
                  <a:moveTo>
                    <a:pt x="4075" y="1"/>
                  </a:moveTo>
                  <a:lnTo>
                    <a:pt x="1" y="2786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64"/>
            <p:cNvSpPr/>
            <p:nvPr/>
          </p:nvSpPr>
          <p:spPr>
            <a:xfrm>
              <a:off x="2048951" y="3478277"/>
              <a:ext cx="50573" cy="40684"/>
            </a:xfrm>
            <a:custGeom>
              <a:avLst/>
              <a:gdLst/>
              <a:ahLst/>
              <a:cxnLst/>
              <a:rect l="l" t="t" r="r" b="b"/>
              <a:pathLst>
                <a:path w="1089" h="876" extrusionOk="0">
                  <a:moveTo>
                    <a:pt x="749" y="0"/>
                  </a:moveTo>
                  <a:lnTo>
                    <a:pt x="1" y="875"/>
                  </a:lnTo>
                  <a:lnTo>
                    <a:pt x="1" y="875"/>
                  </a:lnTo>
                  <a:lnTo>
                    <a:pt x="1088" y="489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64"/>
            <p:cNvSpPr/>
            <p:nvPr/>
          </p:nvSpPr>
          <p:spPr>
            <a:xfrm>
              <a:off x="2272939" y="3018317"/>
              <a:ext cx="261922" cy="347483"/>
            </a:xfrm>
            <a:custGeom>
              <a:avLst/>
              <a:gdLst/>
              <a:ahLst/>
              <a:cxnLst/>
              <a:rect l="l" t="t" r="r" b="b"/>
              <a:pathLst>
                <a:path w="5640" h="7482" fill="none" extrusionOk="0">
                  <a:moveTo>
                    <a:pt x="0" y="7482"/>
                  </a:moveTo>
                  <a:lnTo>
                    <a:pt x="5640" y="0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64"/>
            <p:cNvSpPr/>
            <p:nvPr/>
          </p:nvSpPr>
          <p:spPr>
            <a:xfrm>
              <a:off x="2275864" y="3366027"/>
              <a:ext cx="247525" cy="127810"/>
            </a:xfrm>
            <a:custGeom>
              <a:avLst/>
              <a:gdLst/>
              <a:ahLst/>
              <a:cxnLst/>
              <a:rect l="l" t="t" r="r" b="b"/>
              <a:pathLst>
                <a:path w="5330" h="2752" fill="none" extrusionOk="0">
                  <a:moveTo>
                    <a:pt x="0" y="0"/>
                  </a:moveTo>
                  <a:lnTo>
                    <a:pt x="5329" y="2751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64"/>
            <p:cNvSpPr/>
            <p:nvPr/>
          </p:nvSpPr>
          <p:spPr>
            <a:xfrm>
              <a:off x="2523352" y="3054913"/>
              <a:ext cx="46" cy="2972"/>
            </a:xfrm>
            <a:custGeom>
              <a:avLst/>
              <a:gdLst/>
              <a:ahLst/>
              <a:cxnLst/>
              <a:rect l="l" t="t" r="r" b="b"/>
              <a:pathLst>
                <a:path w="1" h="64" fill="none" extrusionOk="0">
                  <a:moveTo>
                    <a:pt x="0" y="1"/>
                  </a:moveTo>
                  <a:lnTo>
                    <a:pt x="0" y="64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64"/>
            <p:cNvSpPr/>
            <p:nvPr/>
          </p:nvSpPr>
          <p:spPr>
            <a:xfrm>
              <a:off x="2523352" y="3068800"/>
              <a:ext cx="46" cy="404700"/>
            </a:xfrm>
            <a:custGeom>
              <a:avLst/>
              <a:gdLst/>
              <a:ahLst/>
              <a:cxnLst/>
              <a:rect l="l" t="t" r="r" b="b"/>
              <a:pathLst>
                <a:path w="1" h="8714" fill="none" extrusionOk="0">
                  <a:moveTo>
                    <a:pt x="0" y="1"/>
                  </a:moveTo>
                  <a:lnTo>
                    <a:pt x="0" y="8714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64"/>
            <p:cNvSpPr/>
            <p:nvPr/>
          </p:nvSpPr>
          <p:spPr>
            <a:xfrm>
              <a:off x="2523352" y="3479066"/>
              <a:ext cx="46" cy="2740"/>
            </a:xfrm>
            <a:custGeom>
              <a:avLst/>
              <a:gdLst/>
              <a:ahLst/>
              <a:cxnLst/>
              <a:rect l="l" t="t" r="r" b="b"/>
              <a:pathLst>
                <a:path w="1" h="59" fill="none" extrusionOk="0">
                  <a:moveTo>
                    <a:pt x="0" y="1"/>
                  </a:moveTo>
                  <a:lnTo>
                    <a:pt x="0" y="58"/>
                  </a:ln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64"/>
            <p:cNvSpPr/>
            <p:nvPr/>
          </p:nvSpPr>
          <p:spPr>
            <a:xfrm>
              <a:off x="2282831" y="3136697"/>
              <a:ext cx="102122" cy="55127"/>
            </a:xfrm>
            <a:custGeom>
              <a:avLst/>
              <a:gdLst/>
              <a:ahLst/>
              <a:cxnLst/>
              <a:rect l="l" t="t" r="r" b="b"/>
              <a:pathLst>
                <a:path w="2199" h="1187" fill="none" extrusionOk="0">
                  <a:moveTo>
                    <a:pt x="0" y="162"/>
                  </a:moveTo>
                  <a:cubicBezTo>
                    <a:pt x="0" y="162"/>
                    <a:pt x="1433" y="1"/>
                    <a:pt x="2198" y="1186"/>
                  </a:cubicBez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64"/>
            <p:cNvSpPr/>
            <p:nvPr/>
          </p:nvSpPr>
          <p:spPr>
            <a:xfrm>
              <a:off x="2216512" y="3412515"/>
              <a:ext cx="112571" cy="35064"/>
            </a:xfrm>
            <a:custGeom>
              <a:avLst/>
              <a:gdLst/>
              <a:ahLst/>
              <a:cxnLst/>
              <a:rect l="l" t="t" r="r" b="b"/>
              <a:pathLst>
                <a:path w="2424" h="755" fill="none" extrusionOk="0">
                  <a:moveTo>
                    <a:pt x="2424" y="1"/>
                  </a:moveTo>
                  <a:cubicBezTo>
                    <a:pt x="2424" y="1"/>
                    <a:pt x="1192" y="754"/>
                    <a:pt x="1" y="1"/>
                  </a:cubicBezTo>
                </a:path>
              </a:pathLst>
            </a:custGeom>
            <a:solidFill>
              <a:schemeClr val="lt2"/>
            </a:solidFill>
            <a:ln w="2875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8" name="Google Shape;468;p36"/>
          <p:cNvSpPr txBox="1"/>
          <p:nvPr>
            <p:ph type="title" idx="2"/>
          </p:nvPr>
        </p:nvSpPr>
        <p:spPr>
          <a:xfrm>
            <a:off x="6411005" y="122402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</a:t>
            </a:r>
            <a:r>
              <a:rPr lang="fr-FR" altLang="en-GB" sz="4000"/>
              <a:t>3</a:t>
            </a:r>
            <a:endParaRPr lang="fr-FR" altLang="en-GB" sz="4000"/>
          </a:p>
        </p:txBody>
      </p:sp>
      <p:sp>
        <p:nvSpPr>
          <p:cNvPr id="466" name="Google Shape;466;p36"/>
          <p:cNvSpPr txBox="1"/>
          <p:nvPr/>
        </p:nvSpPr>
        <p:spPr>
          <a:xfrm>
            <a:off x="3048635" y="2124075"/>
            <a:ext cx="5293995" cy="960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Solution Proposée</a:t>
            </a:r>
            <a:endParaRPr lang="fr-FR" alt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Solution Proposée</a:t>
            </a:r>
            <a:endParaRPr lang="en-GB"/>
          </a:p>
        </p:txBody>
      </p:sp>
      <p:sp>
        <p:nvSpPr>
          <p:cNvPr id="869" name="Google Shape;869;p49"/>
          <p:cNvSpPr txBox="1"/>
          <p:nvPr>
            <p:ph type="subTitle" idx="1"/>
          </p:nvPr>
        </p:nvSpPr>
        <p:spPr>
          <a:xfrm>
            <a:off x="285115" y="1680845"/>
            <a:ext cx="3627120" cy="1814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fr-FR" altLang="en-US">
                <a:latin typeface="+mn-ea"/>
                <a:cs typeface="+mn-ea"/>
                <a:sym typeface="+mn-ea"/>
              </a:rPr>
              <a:t>N</a:t>
            </a:r>
            <a:r>
              <a:rPr lang="en-US" altLang="fr-FR">
                <a:latin typeface="+mn-ea"/>
                <a:cs typeface="+mn-ea"/>
                <a:sym typeface="+mn-ea"/>
              </a:rPr>
              <a:t>otre projet propose une solution innovante : un syst</a:t>
            </a:r>
            <a:r>
              <a:rPr lang="en-US" altLang="en-US">
                <a:latin typeface="+mn-ea"/>
                <a:cs typeface="+mn-ea"/>
                <a:sym typeface="+mn-ea"/>
              </a:rPr>
              <a:t>è</a:t>
            </a:r>
            <a:r>
              <a:rPr lang="en-US" altLang="fr-FR">
                <a:latin typeface="+mn-ea"/>
                <a:cs typeface="+mn-ea"/>
                <a:sym typeface="+mn-ea"/>
              </a:rPr>
              <a:t>me int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gr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 de g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n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ration automatique de vid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os publicitaires bas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 sur l'intelligence artificielle g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n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rative. L'objectif principal est de d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mocratiser l'acc</a:t>
            </a:r>
            <a:r>
              <a:rPr lang="en-US" altLang="en-US">
                <a:latin typeface="+mn-ea"/>
                <a:cs typeface="+mn-ea"/>
                <a:sym typeface="+mn-ea"/>
              </a:rPr>
              <a:t>è</a:t>
            </a:r>
            <a:r>
              <a:rPr lang="en-US" altLang="fr-FR">
                <a:latin typeface="+mn-ea"/>
                <a:cs typeface="+mn-ea"/>
                <a:sym typeface="+mn-ea"/>
              </a:rPr>
              <a:t>s à la cr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ation de contenu vid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o professionnel en offrant une plateforme accessible m</a:t>
            </a:r>
            <a:r>
              <a:rPr lang="en-US" altLang="en-US">
                <a:latin typeface="+mn-ea"/>
                <a:cs typeface="+mn-ea"/>
                <a:sym typeface="+mn-ea"/>
              </a:rPr>
              <a:t>ê</a:t>
            </a:r>
            <a:r>
              <a:rPr lang="en-US" altLang="fr-FR">
                <a:latin typeface="+mn-ea"/>
                <a:cs typeface="+mn-ea"/>
                <a:sym typeface="+mn-ea"/>
              </a:rPr>
              <a:t>me aux utilisateurs sans expertise technique pr</a:t>
            </a:r>
            <a:r>
              <a:rPr lang="en-US" altLang="en-US">
                <a:latin typeface="+mn-ea"/>
                <a:cs typeface="+mn-ea"/>
                <a:sym typeface="+mn-ea"/>
              </a:rPr>
              <a:t>é</a:t>
            </a:r>
            <a:r>
              <a:rPr lang="en-US" altLang="fr-FR">
                <a:latin typeface="+mn-ea"/>
                <a:cs typeface="+mn-ea"/>
                <a:sym typeface="+mn-ea"/>
              </a:rPr>
              <a:t>alable.</a:t>
            </a:r>
            <a:endParaRPr lang="en-GB"/>
          </a:p>
        </p:txBody>
      </p:sp>
      <p:sp>
        <p:nvSpPr>
          <p:cNvPr id="870" name="Google Shape;870;p49"/>
          <p:cNvSpPr/>
          <p:nvPr/>
        </p:nvSpPr>
        <p:spPr>
          <a:xfrm>
            <a:off x="4745263" y="1621875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871" name="Google Shape;871;p49"/>
          <p:cNvCxnSpPr>
            <a:stCxn id="872" idx="3"/>
            <a:endCxn id="873" idx="3"/>
          </p:cNvCxnSpPr>
          <p:nvPr/>
        </p:nvCxnSpPr>
        <p:spPr>
          <a:xfrm>
            <a:off x="7133913" y="1980075"/>
            <a:ext cx="600" cy="1936500"/>
          </a:xfrm>
          <a:prstGeom prst="bentConnector3">
            <a:avLst>
              <a:gd name="adj1" fmla="val 8194791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74" name="Google Shape;874;p49"/>
          <p:cNvCxnSpPr>
            <a:stCxn id="873" idx="1"/>
            <a:endCxn id="875" idx="3"/>
          </p:cNvCxnSpPr>
          <p:nvPr/>
        </p:nvCxnSpPr>
        <p:spPr>
          <a:xfrm flipH="1">
            <a:off x="5461713" y="3916450"/>
            <a:ext cx="9558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73" name="Google Shape;873;p49"/>
          <p:cNvSpPr/>
          <p:nvPr/>
        </p:nvSpPr>
        <p:spPr>
          <a:xfrm>
            <a:off x="6417513" y="355825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75" name="Google Shape;875;p49"/>
          <p:cNvSpPr/>
          <p:nvPr/>
        </p:nvSpPr>
        <p:spPr>
          <a:xfrm>
            <a:off x="4745263" y="3558250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72" name="Google Shape;872;p49"/>
          <p:cNvSpPr/>
          <p:nvPr/>
        </p:nvSpPr>
        <p:spPr>
          <a:xfrm>
            <a:off x="6417513" y="1621875"/>
            <a:ext cx="716400" cy="7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cxnSp>
        <p:nvCxnSpPr>
          <p:cNvPr id="876" name="Google Shape;876;p49"/>
          <p:cNvCxnSpPr>
            <a:stCxn id="870" idx="3"/>
            <a:endCxn id="872" idx="1"/>
          </p:cNvCxnSpPr>
          <p:nvPr/>
        </p:nvCxnSpPr>
        <p:spPr>
          <a:xfrm>
            <a:off x="5461663" y="1980075"/>
            <a:ext cx="9558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77" name="Google Shape;877;p49"/>
          <p:cNvGrpSpPr/>
          <p:nvPr/>
        </p:nvGrpSpPr>
        <p:grpSpPr>
          <a:xfrm>
            <a:off x="4955208" y="1730202"/>
            <a:ext cx="337199" cy="500353"/>
            <a:chOff x="4003063" y="4027752"/>
            <a:chExt cx="337199" cy="500353"/>
          </a:xfrm>
        </p:grpSpPr>
        <p:sp>
          <p:nvSpPr>
            <p:cNvPr id="878" name="Google Shape;878;p49"/>
            <p:cNvSpPr/>
            <p:nvPr/>
          </p:nvSpPr>
          <p:spPr>
            <a:xfrm>
              <a:off x="4091081" y="4351250"/>
              <a:ext cx="88046" cy="176855"/>
            </a:xfrm>
            <a:custGeom>
              <a:avLst/>
              <a:gdLst/>
              <a:ahLst/>
              <a:cxnLst/>
              <a:rect l="l" t="t" r="r" b="b"/>
              <a:pathLst>
                <a:path w="3226" h="6480" extrusionOk="0">
                  <a:moveTo>
                    <a:pt x="2149" y="1610"/>
                  </a:moveTo>
                  <a:lnTo>
                    <a:pt x="2149" y="2686"/>
                  </a:lnTo>
                  <a:lnTo>
                    <a:pt x="1073" y="2686"/>
                  </a:lnTo>
                  <a:lnTo>
                    <a:pt x="1073" y="1610"/>
                  </a:lnTo>
                  <a:close/>
                  <a:moveTo>
                    <a:pt x="2149" y="3759"/>
                  </a:moveTo>
                  <a:lnTo>
                    <a:pt x="2149" y="4835"/>
                  </a:lnTo>
                  <a:lnTo>
                    <a:pt x="1073" y="4835"/>
                  </a:lnTo>
                  <a:lnTo>
                    <a:pt x="1073" y="3759"/>
                  </a:lnTo>
                  <a:close/>
                  <a:moveTo>
                    <a:pt x="0" y="0"/>
                  </a:moveTo>
                  <a:lnTo>
                    <a:pt x="0" y="6479"/>
                  </a:lnTo>
                  <a:lnTo>
                    <a:pt x="3226" y="647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4003145" y="4086404"/>
              <a:ext cx="43941" cy="58679"/>
            </a:xfrm>
            <a:custGeom>
              <a:avLst/>
              <a:gdLst/>
              <a:ahLst/>
              <a:cxnLst/>
              <a:rect l="l" t="t" r="r" b="b"/>
              <a:pathLst>
                <a:path w="1610" h="2150" extrusionOk="0">
                  <a:moveTo>
                    <a:pt x="1" y="1"/>
                  </a:moveTo>
                  <a:lnTo>
                    <a:pt x="1" y="2149"/>
                  </a:lnTo>
                  <a:lnTo>
                    <a:pt x="1610" y="2149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4076343" y="4057037"/>
              <a:ext cx="43941" cy="58570"/>
            </a:xfrm>
            <a:custGeom>
              <a:avLst/>
              <a:gdLst/>
              <a:ahLst/>
              <a:cxnLst/>
              <a:rect l="l" t="t" r="r" b="b"/>
              <a:pathLst>
                <a:path w="1610" h="2146" extrusionOk="0">
                  <a:moveTo>
                    <a:pt x="0" y="0"/>
                  </a:moveTo>
                  <a:lnTo>
                    <a:pt x="0" y="2146"/>
                  </a:lnTo>
                  <a:lnTo>
                    <a:pt x="1610" y="214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4149733" y="4027752"/>
              <a:ext cx="43941" cy="58679"/>
            </a:xfrm>
            <a:custGeom>
              <a:avLst/>
              <a:gdLst/>
              <a:ahLst/>
              <a:cxnLst/>
              <a:rect l="l" t="t" r="r" b="b"/>
              <a:pathLst>
                <a:path w="1610" h="2150" extrusionOk="0">
                  <a:moveTo>
                    <a:pt x="0" y="1"/>
                  </a:moveTo>
                  <a:lnTo>
                    <a:pt x="0" y="2150"/>
                  </a:lnTo>
                  <a:lnTo>
                    <a:pt x="1609" y="2150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4223013" y="4057037"/>
              <a:ext cx="43941" cy="58570"/>
            </a:xfrm>
            <a:custGeom>
              <a:avLst/>
              <a:gdLst/>
              <a:ahLst/>
              <a:cxnLst/>
              <a:rect l="l" t="t" r="r" b="b"/>
              <a:pathLst>
                <a:path w="1610" h="2146" extrusionOk="0">
                  <a:moveTo>
                    <a:pt x="1" y="0"/>
                  </a:moveTo>
                  <a:lnTo>
                    <a:pt x="1" y="2146"/>
                  </a:lnTo>
                  <a:lnTo>
                    <a:pt x="1610" y="2146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4003145" y="4174340"/>
              <a:ext cx="44050" cy="61381"/>
            </a:xfrm>
            <a:custGeom>
              <a:avLst/>
              <a:gdLst/>
              <a:ahLst/>
              <a:cxnLst/>
              <a:rect l="l" t="t" r="r" b="b"/>
              <a:pathLst>
                <a:path w="1614" h="2249" extrusionOk="0">
                  <a:moveTo>
                    <a:pt x="1" y="0"/>
                  </a:moveTo>
                  <a:lnTo>
                    <a:pt x="1" y="2248"/>
                  </a:lnTo>
                  <a:cubicBezTo>
                    <a:pt x="442" y="1796"/>
                    <a:pt x="996" y="1472"/>
                    <a:pt x="1613" y="1285"/>
                  </a:cubicBezTo>
                  <a:lnTo>
                    <a:pt x="1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076343" y="4145055"/>
              <a:ext cx="43941" cy="59552"/>
            </a:xfrm>
            <a:custGeom>
              <a:avLst/>
              <a:gdLst/>
              <a:ahLst/>
              <a:cxnLst/>
              <a:rect l="l" t="t" r="r" b="b"/>
              <a:pathLst>
                <a:path w="1610" h="2182" extrusionOk="0">
                  <a:moveTo>
                    <a:pt x="0" y="0"/>
                  </a:moveTo>
                  <a:lnTo>
                    <a:pt x="0" y="2181"/>
                  </a:lnTo>
                  <a:lnTo>
                    <a:pt x="1610" y="2181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149733" y="4115579"/>
              <a:ext cx="43941" cy="89028"/>
            </a:xfrm>
            <a:custGeom>
              <a:avLst/>
              <a:gdLst/>
              <a:ahLst/>
              <a:cxnLst/>
              <a:rect l="l" t="t" r="r" b="b"/>
              <a:pathLst>
                <a:path w="1610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1609" y="3261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4223013" y="4144946"/>
              <a:ext cx="43941" cy="91048"/>
            </a:xfrm>
            <a:custGeom>
              <a:avLst/>
              <a:gdLst/>
              <a:ahLst/>
              <a:cxnLst/>
              <a:rect l="l" t="t" r="r" b="b"/>
              <a:pathLst>
                <a:path w="1610" h="3336" extrusionOk="0">
                  <a:moveTo>
                    <a:pt x="1" y="1"/>
                  </a:moveTo>
                  <a:lnTo>
                    <a:pt x="1" y="2358"/>
                  </a:lnTo>
                  <a:cubicBezTo>
                    <a:pt x="622" y="2542"/>
                    <a:pt x="1169" y="2884"/>
                    <a:pt x="1610" y="3336"/>
                  </a:cubicBezTo>
                  <a:lnTo>
                    <a:pt x="16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4296321" y="4204580"/>
              <a:ext cx="43941" cy="88046"/>
            </a:xfrm>
            <a:custGeom>
              <a:avLst/>
              <a:gdLst/>
              <a:ahLst/>
              <a:cxnLst/>
              <a:rect l="l" t="t" r="r" b="b"/>
              <a:pathLst>
                <a:path w="1610" h="3226" extrusionOk="0">
                  <a:moveTo>
                    <a:pt x="0" y="0"/>
                  </a:moveTo>
                  <a:lnTo>
                    <a:pt x="0" y="3225"/>
                  </a:lnTo>
                  <a:lnTo>
                    <a:pt x="1609" y="3225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49"/>
            <p:cNvSpPr/>
            <p:nvPr/>
          </p:nvSpPr>
          <p:spPr>
            <a:xfrm>
              <a:off x="4003063" y="4233838"/>
              <a:ext cx="337199" cy="258433"/>
            </a:xfrm>
            <a:custGeom>
              <a:avLst/>
              <a:gdLst/>
              <a:ahLst/>
              <a:cxnLst/>
              <a:rect l="l" t="t" r="r" b="b"/>
              <a:pathLst>
                <a:path w="12355" h="9469" extrusionOk="0">
                  <a:moveTo>
                    <a:pt x="2685" y="1"/>
                  </a:moveTo>
                  <a:cubicBezTo>
                    <a:pt x="1203" y="1"/>
                    <a:pt x="0" y="1204"/>
                    <a:pt x="0" y="2686"/>
                  </a:cubicBezTo>
                  <a:lnTo>
                    <a:pt x="0" y="8392"/>
                  </a:lnTo>
                  <a:lnTo>
                    <a:pt x="2149" y="9469"/>
                  </a:lnTo>
                  <a:lnTo>
                    <a:pt x="2149" y="3226"/>
                  </a:lnTo>
                  <a:lnTo>
                    <a:pt x="7520" y="3226"/>
                  </a:lnTo>
                  <a:lnTo>
                    <a:pt x="7520" y="9469"/>
                  </a:lnTo>
                  <a:lnTo>
                    <a:pt x="9669" y="8392"/>
                  </a:lnTo>
                  <a:lnTo>
                    <a:pt x="9669" y="6444"/>
                  </a:lnTo>
                  <a:lnTo>
                    <a:pt x="10745" y="6444"/>
                  </a:lnTo>
                  <a:cubicBezTo>
                    <a:pt x="11631" y="6444"/>
                    <a:pt x="12354" y="5721"/>
                    <a:pt x="12354" y="4835"/>
                  </a:cubicBezTo>
                  <a:lnTo>
                    <a:pt x="12354" y="3226"/>
                  </a:lnTo>
                  <a:lnTo>
                    <a:pt x="9669" y="3226"/>
                  </a:lnTo>
                  <a:lnTo>
                    <a:pt x="9669" y="2686"/>
                  </a:lnTo>
                  <a:cubicBezTo>
                    <a:pt x="9669" y="1204"/>
                    <a:pt x="8465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49"/>
          <p:cNvGrpSpPr/>
          <p:nvPr/>
        </p:nvGrpSpPr>
        <p:grpSpPr>
          <a:xfrm>
            <a:off x="6525547" y="3666229"/>
            <a:ext cx="500353" cy="500435"/>
            <a:chOff x="7791235" y="1480816"/>
            <a:chExt cx="500353" cy="500435"/>
          </a:xfrm>
        </p:grpSpPr>
        <p:sp>
          <p:nvSpPr>
            <p:cNvPr id="890" name="Google Shape;890;p49"/>
            <p:cNvSpPr/>
            <p:nvPr/>
          </p:nvSpPr>
          <p:spPr>
            <a:xfrm>
              <a:off x="8203515" y="1598010"/>
              <a:ext cx="88073" cy="89028"/>
            </a:xfrm>
            <a:custGeom>
              <a:avLst/>
              <a:gdLst/>
              <a:ahLst/>
              <a:cxnLst/>
              <a:rect l="l" t="t" r="r" b="b"/>
              <a:pathLst>
                <a:path w="3227" h="3262" extrusionOk="0">
                  <a:moveTo>
                    <a:pt x="1" y="1"/>
                  </a:moveTo>
                  <a:lnTo>
                    <a:pt x="1" y="1077"/>
                  </a:lnTo>
                  <a:lnTo>
                    <a:pt x="2150" y="1077"/>
                  </a:lnTo>
                  <a:lnTo>
                    <a:pt x="2150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8203515" y="1892223"/>
              <a:ext cx="88073" cy="89028"/>
            </a:xfrm>
            <a:custGeom>
              <a:avLst/>
              <a:gdLst/>
              <a:ahLst/>
              <a:cxnLst/>
              <a:rect l="l" t="t" r="r" b="b"/>
              <a:pathLst>
                <a:path w="3227" h="3262" extrusionOk="0">
                  <a:moveTo>
                    <a:pt x="2150" y="1"/>
                  </a:moveTo>
                  <a:lnTo>
                    <a:pt x="2150" y="2185"/>
                  </a:lnTo>
                  <a:lnTo>
                    <a:pt x="1" y="2185"/>
                  </a:lnTo>
                  <a:lnTo>
                    <a:pt x="1" y="3261"/>
                  </a:lnTo>
                  <a:lnTo>
                    <a:pt x="3226" y="3261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7791235" y="1598010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1077" y="3261"/>
                  </a:lnTo>
                  <a:lnTo>
                    <a:pt x="1077" y="1077"/>
                  </a:lnTo>
                  <a:lnTo>
                    <a:pt x="3226" y="1077"/>
                  </a:lnTo>
                  <a:lnTo>
                    <a:pt x="3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7791235" y="1892223"/>
              <a:ext cx="88046" cy="89028"/>
            </a:xfrm>
            <a:custGeom>
              <a:avLst/>
              <a:gdLst/>
              <a:ahLst/>
              <a:cxnLst/>
              <a:rect l="l" t="t" r="r" b="b"/>
              <a:pathLst>
                <a:path w="3226" h="3262" extrusionOk="0">
                  <a:moveTo>
                    <a:pt x="0" y="1"/>
                  </a:moveTo>
                  <a:lnTo>
                    <a:pt x="0" y="3261"/>
                  </a:lnTo>
                  <a:lnTo>
                    <a:pt x="3226" y="3261"/>
                  </a:lnTo>
                  <a:lnTo>
                    <a:pt x="3226" y="2185"/>
                  </a:lnTo>
                  <a:lnTo>
                    <a:pt x="1077" y="2185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7791316" y="1539550"/>
              <a:ext cx="309770" cy="224535"/>
            </a:xfrm>
            <a:custGeom>
              <a:avLst/>
              <a:gdLst/>
              <a:ahLst/>
              <a:cxnLst/>
              <a:rect l="l" t="t" r="r" b="b"/>
              <a:pathLst>
                <a:path w="11350" h="8227" extrusionOk="0">
                  <a:moveTo>
                    <a:pt x="1" y="1"/>
                  </a:moveTo>
                  <a:lnTo>
                    <a:pt x="1" y="1077"/>
                  </a:lnTo>
                  <a:lnTo>
                    <a:pt x="4553" y="1077"/>
                  </a:lnTo>
                  <a:lnTo>
                    <a:pt x="6758" y="4348"/>
                  </a:lnTo>
                  <a:cubicBezTo>
                    <a:pt x="4645" y="4447"/>
                    <a:pt x="2827" y="5894"/>
                    <a:pt x="2298" y="7958"/>
                  </a:cubicBezTo>
                  <a:lnTo>
                    <a:pt x="3339" y="8226"/>
                  </a:lnTo>
                  <a:cubicBezTo>
                    <a:pt x="3770" y="6568"/>
                    <a:pt x="5262" y="5407"/>
                    <a:pt x="6984" y="5407"/>
                  </a:cubicBezTo>
                  <a:lnTo>
                    <a:pt x="11349" y="5407"/>
                  </a:lnTo>
                  <a:lnTo>
                    <a:pt x="11349" y="4330"/>
                  </a:lnTo>
                  <a:lnTo>
                    <a:pt x="8046" y="4330"/>
                  </a:lnTo>
                  <a:lnTo>
                    <a:pt x="51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7791235" y="1480816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7849886" y="1480816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49"/>
            <p:cNvSpPr/>
            <p:nvPr/>
          </p:nvSpPr>
          <p:spPr>
            <a:xfrm>
              <a:off x="7908429" y="1480816"/>
              <a:ext cx="29421" cy="29394"/>
            </a:xfrm>
            <a:custGeom>
              <a:avLst/>
              <a:gdLst/>
              <a:ahLst/>
              <a:cxnLst/>
              <a:rect l="l" t="t" r="r" b="b"/>
              <a:pathLst>
                <a:path w="1078" h="1077" extrusionOk="0">
                  <a:moveTo>
                    <a:pt x="1" y="0"/>
                  </a:moveTo>
                  <a:lnTo>
                    <a:pt x="1" y="1076"/>
                  </a:lnTo>
                  <a:lnTo>
                    <a:pt x="1077" y="1076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49"/>
            <p:cNvSpPr/>
            <p:nvPr/>
          </p:nvSpPr>
          <p:spPr>
            <a:xfrm>
              <a:off x="8174257" y="1480816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8174257" y="1539468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1076" y="1076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49"/>
            <p:cNvSpPr/>
            <p:nvPr/>
          </p:nvSpPr>
          <p:spPr>
            <a:xfrm>
              <a:off x="8232909" y="1480816"/>
              <a:ext cx="58679" cy="29394"/>
            </a:xfrm>
            <a:custGeom>
              <a:avLst/>
              <a:gdLst/>
              <a:ahLst/>
              <a:cxnLst/>
              <a:rect l="l" t="t" r="r" b="b"/>
              <a:pathLst>
                <a:path w="2150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8232909" y="1539468"/>
              <a:ext cx="58679" cy="29394"/>
            </a:xfrm>
            <a:custGeom>
              <a:avLst/>
              <a:gdLst/>
              <a:ahLst/>
              <a:cxnLst/>
              <a:rect l="l" t="t" r="r" b="b"/>
              <a:pathLst>
                <a:path w="2150" h="1077" extrusionOk="0">
                  <a:moveTo>
                    <a:pt x="0" y="0"/>
                  </a:moveTo>
                  <a:lnTo>
                    <a:pt x="0" y="1076"/>
                  </a:lnTo>
                  <a:lnTo>
                    <a:pt x="2149" y="1076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8101059" y="1661956"/>
              <a:ext cx="131959" cy="259661"/>
            </a:xfrm>
            <a:custGeom>
              <a:avLst/>
              <a:gdLst/>
              <a:ahLst/>
              <a:cxnLst/>
              <a:rect l="l" t="t" r="r" b="b"/>
              <a:pathLst>
                <a:path w="4835" h="9514" extrusionOk="0">
                  <a:moveTo>
                    <a:pt x="1211" y="1"/>
                  </a:moveTo>
                  <a:lnTo>
                    <a:pt x="942" y="1038"/>
                  </a:lnTo>
                  <a:cubicBezTo>
                    <a:pt x="2601" y="1465"/>
                    <a:pt x="3758" y="2961"/>
                    <a:pt x="3758" y="4680"/>
                  </a:cubicBezTo>
                  <a:cubicBezTo>
                    <a:pt x="3758" y="6755"/>
                    <a:pt x="2075" y="8438"/>
                    <a:pt x="0" y="8438"/>
                  </a:cubicBezTo>
                  <a:lnTo>
                    <a:pt x="0" y="9514"/>
                  </a:lnTo>
                  <a:cubicBezTo>
                    <a:pt x="2664" y="9514"/>
                    <a:pt x="4835" y="7344"/>
                    <a:pt x="4835" y="4680"/>
                  </a:cubicBezTo>
                  <a:cubicBezTo>
                    <a:pt x="4835" y="2474"/>
                    <a:pt x="3346" y="548"/>
                    <a:pt x="1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7849886" y="1789658"/>
              <a:ext cx="221833" cy="131959"/>
            </a:xfrm>
            <a:custGeom>
              <a:avLst/>
              <a:gdLst/>
              <a:ahLst/>
              <a:cxnLst/>
              <a:rect l="l" t="t" r="r" b="b"/>
              <a:pathLst>
                <a:path w="8128" h="4835" extrusionOk="0">
                  <a:moveTo>
                    <a:pt x="0" y="1"/>
                  </a:moveTo>
                  <a:cubicBezTo>
                    <a:pt x="0" y="2665"/>
                    <a:pt x="2171" y="4835"/>
                    <a:pt x="4835" y="4835"/>
                  </a:cubicBezTo>
                  <a:lnTo>
                    <a:pt x="8127" y="4835"/>
                  </a:lnTo>
                  <a:lnTo>
                    <a:pt x="8127" y="3759"/>
                  </a:lnTo>
                  <a:lnTo>
                    <a:pt x="4835" y="3759"/>
                  </a:lnTo>
                  <a:cubicBezTo>
                    <a:pt x="2760" y="3759"/>
                    <a:pt x="1077" y="2076"/>
                    <a:pt x="10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7908429" y="1716378"/>
              <a:ext cx="265856" cy="146697"/>
            </a:xfrm>
            <a:custGeom>
              <a:avLst/>
              <a:gdLst/>
              <a:ahLst/>
              <a:cxnLst/>
              <a:rect l="l" t="t" r="r" b="b"/>
              <a:pathLst>
                <a:path w="9741" h="5375" extrusionOk="0">
                  <a:moveTo>
                    <a:pt x="2690" y="0"/>
                  </a:moveTo>
                  <a:cubicBezTo>
                    <a:pt x="1208" y="0"/>
                    <a:pt x="1" y="1204"/>
                    <a:pt x="1" y="2686"/>
                  </a:cubicBezTo>
                  <a:cubicBezTo>
                    <a:pt x="1" y="4168"/>
                    <a:pt x="1208" y="5375"/>
                    <a:pt x="2690" y="5375"/>
                  </a:cubicBezTo>
                  <a:lnTo>
                    <a:pt x="2690" y="4298"/>
                  </a:lnTo>
                  <a:cubicBezTo>
                    <a:pt x="1800" y="4298"/>
                    <a:pt x="1077" y="3575"/>
                    <a:pt x="1077" y="2686"/>
                  </a:cubicBezTo>
                  <a:cubicBezTo>
                    <a:pt x="1077" y="1800"/>
                    <a:pt x="1800" y="1077"/>
                    <a:pt x="2690" y="1077"/>
                  </a:cubicBezTo>
                  <a:lnTo>
                    <a:pt x="7055" y="1077"/>
                  </a:lnTo>
                  <a:cubicBezTo>
                    <a:pt x="7940" y="1077"/>
                    <a:pt x="8664" y="1800"/>
                    <a:pt x="8664" y="2686"/>
                  </a:cubicBezTo>
                  <a:cubicBezTo>
                    <a:pt x="8664" y="3571"/>
                    <a:pt x="7940" y="4298"/>
                    <a:pt x="7055" y="4298"/>
                  </a:cubicBezTo>
                  <a:lnTo>
                    <a:pt x="3759" y="4298"/>
                  </a:lnTo>
                  <a:lnTo>
                    <a:pt x="3759" y="5375"/>
                  </a:lnTo>
                  <a:lnTo>
                    <a:pt x="7055" y="5375"/>
                  </a:lnTo>
                  <a:cubicBezTo>
                    <a:pt x="8537" y="5375"/>
                    <a:pt x="9740" y="4168"/>
                    <a:pt x="9740" y="2686"/>
                  </a:cubicBezTo>
                  <a:cubicBezTo>
                    <a:pt x="9740" y="1204"/>
                    <a:pt x="8537" y="0"/>
                    <a:pt x="7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49"/>
            <p:cNvSpPr/>
            <p:nvPr/>
          </p:nvSpPr>
          <p:spPr>
            <a:xfrm>
              <a:off x="7981736" y="1775029"/>
              <a:ext cx="119241" cy="29394"/>
            </a:xfrm>
            <a:custGeom>
              <a:avLst/>
              <a:gdLst/>
              <a:ahLst/>
              <a:cxnLst/>
              <a:rect l="l" t="t" r="r" b="b"/>
              <a:pathLst>
                <a:path w="4369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4369" y="1077"/>
                  </a:lnTo>
                  <a:lnTo>
                    <a:pt x="4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6" name="Google Shape;906;p49"/>
          <p:cNvGrpSpPr/>
          <p:nvPr/>
        </p:nvGrpSpPr>
        <p:grpSpPr>
          <a:xfrm>
            <a:off x="6525501" y="1730140"/>
            <a:ext cx="500326" cy="500463"/>
            <a:chOff x="4697439" y="2734715"/>
            <a:chExt cx="500326" cy="500463"/>
          </a:xfrm>
        </p:grpSpPr>
        <p:sp>
          <p:nvSpPr>
            <p:cNvPr id="907" name="Google Shape;907;p49"/>
            <p:cNvSpPr/>
            <p:nvPr/>
          </p:nvSpPr>
          <p:spPr>
            <a:xfrm>
              <a:off x="4844982" y="2734825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1077" y="1077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5020937" y="2734825"/>
              <a:ext cx="29394" cy="29394"/>
            </a:xfrm>
            <a:custGeom>
              <a:avLst/>
              <a:gdLst/>
              <a:ahLst/>
              <a:cxnLst/>
              <a:rect l="l" t="t" r="r" b="b"/>
              <a:pathLst>
                <a:path w="1077" h="1077" extrusionOk="0">
                  <a:moveTo>
                    <a:pt x="0" y="0"/>
                  </a:moveTo>
                  <a:lnTo>
                    <a:pt x="0" y="1077"/>
                  </a:lnTo>
                  <a:lnTo>
                    <a:pt x="1077" y="1077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4727761" y="2734715"/>
              <a:ext cx="439982" cy="412608"/>
            </a:xfrm>
            <a:custGeom>
              <a:avLst/>
              <a:gdLst/>
              <a:ahLst/>
              <a:cxnLst/>
              <a:rect l="l" t="t" r="r" b="b"/>
              <a:pathLst>
                <a:path w="16121" h="15118" extrusionOk="0">
                  <a:moveTo>
                    <a:pt x="8057" y="8099"/>
                  </a:moveTo>
                  <a:cubicBezTo>
                    <a:pt x="9684" y="8099"/>
                    <a:pt x="11028" y="9924"/>
                    <a:pt x="11727" y="10785"/>
                  </a:cubicBezTo>
                  <a:cubicBezTo>
                    <a:pt x="10845" y="11872"/>
                    <a:pt x="9634" y="13470"/>
                    <a:pt x="8057" y="13470"/>
                  </a:cubicBezTo>
                  <a:cubicBezTo>
                    <a:pt x="6427" y="13470"/>
                    <a:pt x="5082" y="11646"/>
                    <a:pt x="4387" y="10785"/>
                  </a:cubicBezTo>
                  <a:cubicBezTo>
                    <a:pt x="5269" y="9694"/>
                    <a:pt x="6476" y="8099"/>
                    <a:pt x="8057" y="8099"/>
                  </a:cubicBezTo>
                  <a:close/>
                  <a:moveTo>
                    <a:pt x="12891" y="1"/>
                  </a:moveTo>
                  <a:lnTo>
                    <a:pt x="12891" y="3230"/>
                  </a:lnTo>
                  <a:lnTo>
                    <a:pt x="13968" y="3230"/>
                  </a:lnTo>
                  <a:lnTo>
                    <a:pt x="13968" y="4306"/>
                  </a:lnTo>
                  <a:lnTo>
                    <a:pt x="11819" y="4306"/>
                  </a:lnTo>
                  <a:lnTo>
                    <a:pt x="11819" y="2157"/>
                  </a:lnTo>
                  <a:lnTo>
                    <a:pt x="10742" y="2157"/>
                  </a:lnTo>
                  <a:lnTo>
                    <a:pt x="10742" y="6455"/>
                  </a:lnTo>
                  <a:lnTo>
                    <a:pt x="8593" y="6455"/>
                  </a:lnTo>
                  <a:lnTo>
                    <a:pt x="8593" y="4306"/>
                  </a:lnTo>
                  <a:lnTo>
                    <a:pt x="9670" y="4306"/>
                  </a:lnTo>
                  <a:lnTo>
                    <a:pt x="9670" y="1081"/>
                  </a:lnTo>
                  <a:lnTo>
                    <a:pt x="6444" y="1081"/>
                  </a:lnTo>
                  <a:lnTo>
                    <a:pt x="6444" y="4306"/>
                  </a:lnTo>
                  <a:lnTo>
                    <a:pt x="7521" y="4306"/>
                  </a:lnTo>
                  <a:lnTo>
                    <a:pt x="7521" y="6455"/>
                  </a:lnTo>
                  <a:lnTo>
                    <a:pt x="5375" y="6455"/>
                  </a:lnTo>
                  <a:lnTo>
                    <a:pt x="5375" y="2157"/>
                  </a:lnTo>
                  <a:lnTo>
                    <a:pt x="4299" y="2157"/>
                  </a:lnTo>
                  <a:lnTo>
                    <a:pt x="4299" y="4306"/>
                  </a:lnTo>
                  <a:lnTo>
                    <a:pt x="2150" y="4306"/>
                  </a:lnTo>
                  <a:lnTo>
                    <a:pt x="2150" y="3230"/>
                  </a:lnTo>
                  <a:lnTo>
                    <a:pt x="3226" y="3230"/>
                  </a:lnTo>
                  <a:lnTo>
                    <a:pt x="3226" y="4"/>
                  </a:lnTo>
                  <a:lnTo>
                    <a:pt x="1" y="4"/>
                  </a:lnTo>
                  <a:lnTo>
                    <a:pt x="1" y="3230"/>
                  </a:lnTo>
                  <a:lnTo>
                    <a:pt x="1077" y="3230"/>
                  </a:lnTo>
                  <a:lnTo>
                    <a:pt x="1077" y="5379"/>
                  </a:lnTo>
                  <a:lnTo>
                    <a:pt x="4302" y="5379"/>
                  </a:lnTo>
                  <a:lnTo>
                    <a:pt x="4302" y="6455"/>
                  </a:lnTo>
                  <a:lnTo>
                    <a:pt x="1077" y="6455"/>
                  </a:lnTo>
                  <a:lnTo>
                    <a:pt x="1077" y="15118"/>
                  </a:lnTo>
                  <a:lnTo>
                    <a:pt x="15044" y="15118"/>
                  </a:lnTo>
                  <a:lnTo>
                    <a:pt x="15044" y="6448"/>
                  </a:lnTo>
                  <a:lnTo>
                    <a:pt x="11819" y="6448"/>
                  </a:lnTo>
                  <a:lnTo>
                    <a:pt x="11819" y="5372"/>
                  </a:lnTo>
                  <a:lnTo>
                    <a:pt x="15044" y="5372"/>
                  </a:lnTo>
                  <a:lnTo>
                    <a:pt x="15044" y="3223"/>
                  </a:lnTo>
                  <a:lnTo>
                    <a:pt x="16120" y="3223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49"/>
            <p:cNvSpPr/>
            <p:nvPr/>
          </p:nvSpPr>
          <p:spPr>
            <a:xfrm>
              <a:off x="4697439" y="3176499"/>
              <a:ext cx="500326" cy="58679"/>
            </a:xfrm>
            <a:custGeom>
              <a:avLst/>
              <a:gdLst/>
              <a:ahLst/>
              <a:cxnLst/>
              <a:rect l="l" t="t" r="r" b="b"/>
              <a:pathLst>
                <a:path w="18332" h="2150" extrusionOk="0">
                  <a:moveTo>
                    <a:pt x="0" y="0"/>
                  </a:moveTo>
                  <a:lnTo>
                    <a:pt x="0" y="540"/>
                  </a:lnTo>
                  <a:cubicBezTo>
                    <a:pt x="0" y="1429"/>
                    <a:pt x="724" y="2149"/>
                    <a:pt x="1609" y="2149"/>
                  </a:cubicBezTo>
                  <a:lnTo>
                    <a:pt x="16723" y="2149"/>
                  </a:lnTo>
                  <a:cubicBezTo>
                    <a:pt x="17612" y="2149"/>
                    <a:pt x="18332" y="1426"/>
                    <a:pt x="18332" y="540"/>
                  </a:cubicBezTo>
                  <a:lnTo>
                    <a:pt x="18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4884365" y="2985042"/>
              <a:ext cx="126473" cy="87855"/>
            </a:xfrm>
            <a:custGeom>
              <a:avLst/>
              <a:gdLst/>
              <a:ahLst/>
              <a:cxnLst/>
              <a:rect l="l" t="t" r="r" b="b"/>
              <a:pathLst>
                <a:path w="4634" h="3219" extrusionOk="0">
                  <a:moveTo>
                    <a:pt x="2855" y="1069"/>
                  </a:moveTo>
                  <a:lnTo>
                    <a:pt x="2855" y="2146"/>
                  </a:lnTo>
                  <a:lnTo>
                    <a:pt x="1779" y="2146"/>
                  </a:lnTo>
                  <a:lnTo>
                    <a:pt x="1779" y="1069"/>
                  </a:lnTo>
                  <a:close/>
                  <a:moveTo>
                    <a:pt x="2319" y="0"/>
                  </a:moveTo>
                  <a:cubicBezTo>
                    <a:pt x="1585" y="0"/>
                    <a:pt x="685" y="783"/>
                    <a:pt x="1" y="1609"/>
                  </a:cubicBezTo>
                  <a:cubicBezTo>
                    <a:pt x="685" y="2438"/>
                    <a:pt x="1585" y="3218"/>
                    <a:pt x="2319" y="3218"/>
                  </a:cubicBezTo>
                  <a:cubicBezTo>
                    <a:pt x="3049" y="3218"/>
                    <a:pt x="3949" y="2435"/>
                    <a:pt x="4634" y="1609"/>
                  </a:cubicBezTo>
                  <a:cubicBezTo>
                    <a:pt x="3949" y="783"/>
                    <a:pt x="3049" y="0"/>
                    <a:pt x="2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2" name="Google Shape;912;p49"/>
          <p:cNvGrpSpPr/>
          <p:nvPr/>
        </p:nvGrpSpPr>
        <p:grpSpPr>
          <a:xfrm>
            <a:off x="4877544" y="3666759"/>
            <a:ext cx="452592" cy="499398"/>
            <a:chOff x="744557" y="4028134"/>
            <a:chExt cx="452592" cy="499398"/>
          </a:xfrm>
        </p:grpSpPr>
        <p:sp>
          <p:nvSpPr>
            <p:cNvPr id="913" name="Google Shape;913;p49"/>
            <p:cNvSpPr/>
            <p:nvPr/>
          </p:nvSpPr>
          <p:spPr>
            <a:xfrm>
              <a:off x="744557" y="4028134"/>
              <a:ext cx="452592" cy="323826"/>
            </a:xfrm>
            <a:custGeom>
              <a:avLst/>
              <a:gdLst/>
              <a:ahLst/>
              <a:cxnLst/>
              <a:rect l="l" t="t" r="r" b="b"/>
              <a:pathLst>
                <a:path w="16583" h="11865" extrusionOk="0">
                  <a:moveTo>
                    <a:pt x="13368" y="1"/>
                  </a:moveTo>
                  <a:lnTo>
                    <a:pt x="13368" y="3215"/>
                  </a:lnTo>
                  <a:lnTo>
                    <a:pt x="14440" y="3215"/>
                  </a:lnTo>
                  <a:lnTo>
                    <a:pt x="14440" y="4288"/>
                  </a:lnTo>
                  <a:lnTo>
                    <a:pt x="12295" y="4288"/>
                  </a:lnTo>
                  <a:lnTo>
                    <a:pt x="12295" y="2143"/>
                  </a:lnTo>
                  <a:lnTo>
                    <a:pt x="11222" y="2143"/>
                  </a:lnTo>
                  <a:lnTo>
                    <a:pt x="11222" y="6430"/>
                  </a:lnTo>
                  <a:lnTo>
                    <a:pt x="9080" y="6430"/>
                  </a:lnTo>
                  <a:lnTo>
                    <a:pt x="9080" y="4292"/>
                  </a:lnTo>
                  <a:lnTo>
                    <a:pt x="10153" y="4292"/>
                  </a:lnTo>
                  <a:lnTo>
                    <a:pt x="10153" y="1077"/>
                  </a:lnTo>
                  <a:lnTo>
                    <a:pt x="6935" y="1077"/>
                  </a:lnTo>
                  <a:lnTo>
                    <a:pt x="6935" y="4292"/>
                  </a:lnTo>
                  <a:lnTo>
                    <a:pt x="8007" y="4292"/>
                  </a:lnTo>
                  <a:lnTo>
                    <a:pt x="8007" y="6437"/>
                  </a:lnTo>
                  <a:lnTo>
                    <a:pt x="5866" y="6437"/>
                  </a:lnTo>
                  <a:lnTo>
                    <a:pt x="5866" y="2150"/>
                  </a:lnTo>
                  <a:lnTo>
                    <a:pt x="4793" y="2150"/>
                  </a:lnTo>
                  <a:lnTo>
                    <a:pt x="4793" y="4292"/>
                  </a:lnTo>
                  <a:lnTo>
                    <a:pt x="2644" y="4292"/>
                  </a:lnTo>
                  <a:lnTo>
                    <a:pt x="2644" y="3219"/>
                  </a:lnTo>
                  <a:lnTo>
                    <a:pt x="3717" y="3219"/>
                  </a:lnTo>
                  <a:lnTo>
                    <a:pt x="3717" y="4"/>
                  </a:lnTo>
                  <a:lnTo>
                    <a:pt x="502" y="4"/>
                  </a:lnTo>
                  <a:lnTo>
                    <a:pt x="502" y="3219"/>
                  </a:lnTo>
                  <a:lnTo>
                    <a:pt x="1571" y="3219"/>
                  </a:lnTo>
                  <a:lnTo>
                    <a:pt x="1571" y="5364"/>
                  </a:lnTo>
                  <a:lnTo>
                    <a:pt x="4789" y="5364"/>
                  </a:lnTo>
                  <a:lnTo>
                    <a:pt x="4789" y="6437"/>
                  </a:lnTo>
                  <a:lnTo>
                    <a:pt x="2894" y="6437"/>
                  </a:lnTo>
                  <a:lnTo>
                    <a:pt x="1" y="10795"/>
                  </a:lnTo>
                  <a:lnTo>
                    <a:pt x="7598" y="10795"/>
                  </a:lnTo>
                  <a:lnTo>
                    <a:pt x="9740" y="11864"/>
                  </a:lnTo>
                  <a:lnTo>
                    <a:pt x="14624" y="11864"/>
                  </a:lnTo>
                  <a:cubicBezTo>
                    <a:pt x="15859" y="10583"/>
                    <a:pt x="16582" y="8787"/>
                    <a:pt x="16582" y="6970"/>
                  </a:cubicBezTo>
                  <a:lnTo>
                    <a:pt x="16582" y="6430"/>
                  </a:lnTo>
                  <a:lnTo>
                    <a:pt x="12295" y="6430"/>
                  </a:lnTo>
                  <a:lnTo>
                    <a:pt x="12295" y="5361"/>
                  </a:lnTo>
                  <a:lnTo>
                    <a:pt x="15510" y="5361"/>
                  </a:lnTo>
                  <a:lnTo>
                    <a:pt x="15510" y="3215"/>
                  </a:lnTo>
                  <a:lnTo>
                    <a:pt x="16582" y="3215"/>
                  </a:lnTo>
                  <a:lnTo>
                    <a:pt x="16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875260" y="4028243"/>
              <a:ext cx="29203" cy="29285"/>
            </a:xfrm>
            <a:custGeom>
              <a:avLst/>
              <a:gdLst/>
              <a:ahLst/>
              <a:cxnLst/>
              <a:rect l="l" t="t" r="r" b="b"/>
              <a:pathLst>
                <a:path w="1070" h="1073" extrusionOk="0">
                  <a:moveTo>
                    <a:pt x="0" y="0"/>
                  </a:moveTo>
                  <a:lnTo>
                    <a:pt x="0" y="1073"/>
                  </a:lnTo>
                  <a:lnTo>
                    <a:pt x="1069" y="1073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050833" y="4028243"/>
              <a:ext cx="29285" cy="29285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0" y="0"/>
                  </a:moveTo>
                  <a:lnTo>
                    <a:pt x="0" y="1073"/>
                  </a:lnTo>
                  <a:lnTo>
                    <a:pt x="1073" y="107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933803" y="4381190"/>
              <a:ext cx="175600" cy="146342"/>
            </a:xfrm>
            <a:custGeom>
              <a:avLst/>
              <a:gdLst/>
              <a:ahLst/>
              <a:cxnLst/>
              <a:rect l="l" t="t" r="r" b="b"/>
              <a:pathLst>
                <a:path w="6434" h="5362" extrusionOk="0">
                  <a:moveTo>
                    <a:pt x="2905" y="1"/>
                  </a:moveTo>
                  <a:lnTo>
                    <a:pt x="1" y="2905"/>
                  </a:lnTo>
                  <a:lnTo>
                    <a:pt x="1" y="5361"/>
                  </a:lnTo>
                  <a:lnTo>
                    <a:pt x="1073" y="5361"/>
                  </a:lnTo>
                  <a:lnTo>
                    <a:pt x="1073" y="4288"/>
                  </a:lnTo>
                  <a:lnTo>
                    <a:pt x="2679" y="4288"/>
                  </a:lnTo>
                  <a:lnTo>
                    <a:pt x="2679" y="5361"/>
                  </a:lnTo>
                  <a:lnTo>
                    <a:pt x="3752" y="5361"/>
                  </a:lnTo>
                  <a:lnTo>
                    <a:pt x="3752" y="4288"/>
                  </a:lnTo>
                  <a:lnTo>
                    <a:pt x="5361" y="4288"/>
                  </a:lnTo>
                  <a:lnTo>
                    <a:pt x="5361" y="5361"/>
                  </a:lnTo>
                  <a:lnTo>
                    <a:pt x="6434" y="5361"/>
                  </a:lnTo>
                  <a:lnTo>
                    <a:pt x="6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816691" y="4351932"/>
              <a:ext cx="165502" cy="87855"/>
            </a:xfrm>
            <a:custGeom>
              <a:avLst/>
              <a:gdLst/>
              <a:ahLst/>
              <a:cxnLst/>
              <a:rect l="l" t="t" r="r" b="b"/>
              <a:pathLst>
                <a:path w="6064" h="3219" extrusionOk="0">
                  <a:moveTo>
                    <a:pt x="1" y="0"/>
                  </a:moveTo>
                  <a:lnTo>
                    <a:pt x="1" y="3218"/>
                  </a:lnTo>
                  <a:lnTo>
                    <a:pt x="3530" y="3218"/>
                  </a:lnTo>
                  <a:lnTo>
                    <a:pt x="6063" y="685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18" name="Google Shape;918;p49"/>
          <p:cNvCxnSpPr>
            <a:stCxn id="870" idx="1"/>
            <a:endCxn id="875" idx="1"/>
          </p:cNvCxnSpPr>
          <p:nvPr/>
        </p:nvCxnSpPr>
        <p:spPr>
          <a:xfrm>
            <a:off x="4745263" y="1980075"/>
            <a:ext cx="600" cy="1936500"/>
          </a:xfrm>
          <a:prstGeom prst="bentConnector3">
            <a:avLst>
              <a:gd name="adj1" fmla="val -8554375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64"/>
          <p:cNvGrpSpPr/>
          <p:nvPr/>
        </p:nvGrpSpPr>
        <p:grpSpPr>
          <a:xfrm>
            <a:off x="1018513" y="1577132"/>
            <a:ext cx="1796197" cy="1982044"/>
            <a:chOff x="-3156875" y="1538300"/>
            <a:chExt cx="2930175" cy="3233350"/>
          </a:xfrm>
        </p:grpSpPr>
        <p:sp>
          <p:nvSpPr>
            <p:cNvPr id="1793" name="Google Shape;1793;p64"/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64"/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64"/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64"/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64"/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64"/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64"/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2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30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6" name="Google Shape;466;p36"/>
          <p:cNvSpPr txBox="1"/>
          <p:nvPr/>
        </p:nvSpPr>
        <p:spPr>
          <a:xfrm>
            <a:off x="3911600" y="2124075"/>
            <a:ext cx="5062220" cy="14560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42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a"/>
              <a:buNone/>
              <a:defRPr sz="36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ym typeface="+mn-ea"/>
              </a:rPr>
              <a:t>Architecture du Modèle</a:t>
            </a:r>
            <a:endParaRPr lang="fr-FR" altLang="en-GB"/>
          </a:p>
        </p:txBody>
      </p:sp>
      <p:sp>
        <p:nvSpPr>
          <p:cNvPr id="468" name="Google Shape;468;p36"/>
          <p:cNvSpPr txBox="1"/>
          <p:nvPr>
            <p:ph type="title" idx="2"/>
          </p:nvPr>
        </p:nvSpPr>
        <p:spPr>
          <a:xfrm>
            <a:off x="6411005" y="122402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0</a:t>
            </a:r>
            <a:r>
              <a:rPr lang="fr-FR" altLang="en-GB" sz="4000"/>
              <a:t>4</a:t>
            </a:r>
            <a:endParaRPr lang="fr-FR" altLang="en-GB" sz="4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Presentation</Application>
  <PresentationFormat/>
  <Paragraphs>127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SimSun</vt:lpstr>
      <vt:lpstr>Wingdings</vt:lpstr>
      <vt:lpstr>Arial</vt:lpstr>
      <vt:lpstr>Sora</vt:lpstr>
      <vt:lpstr>Lato</vt:lpstr>
      <vt:lpstr>Lato Light</vt:lpstr>
      <vt:lpstr>Segoe Print</vt:lpstr>
      <vt:lpstr>Open Sans</vt:lpstr>
      <vt:lpstr>Proxima Nova Semibold</vt:lpstr>
      <vt:lpstr>Proxima Nova</vt:lpstr>
      <vt:lpstr>Microsoft YaHei</vt:lpstr>
      <vt:lpstr>Arial Unicode MS</vt:lpstr>
      <vt:lpstr>Calibri</vt:lpstr>
      <vt:lpstr>Amatic SC</vt:lpstr>
      <vt:lpstr>Roboto Medium</vt:lpstr>
      <vt:lpstr>Wingdings</vt:lpstr>
      <vt:lpstr>Times New Roman</vt:lpstr>
      <vt:lpstr>Verdana</vt:lpstr>
      <vt:lpstr>BatangChe</vt:lpstr>
      <vt:lpstr>MS PGothic</vt:lpstr>
      <vt:lpstr>AI Essentials Workshop by Slidesgo</vt:lpstr>
      <vt:lpstr>Génération de Vidéos Publicitaires par Intelligence Artificielle Générative : Approches et Innovations</vt:lpstr>
      <vt:lpstr>03</vt:lpstr>
      <vt:lpstr>01</vt:lpstr>
      <vt:lpstr>Introduction</vt:lpstr>
      <vt:lpstr>02</vt:lpstr>
      <vt:lpstr>PowerPoint 演示文稿</vt:lpstr>
      <vt:lpstr>03</vt:lpstr>
      <vt:lpstr>Solution Proposée</vt:lpstr>
      <vt:lpstr>04</vt:lpstr>
      <vt:lpstr>Stable diffusion model</vt:lpstr>
      <vt:lpstr>Stable diffusion model</vt:lpstr>
      <vt:lpstr>05</vt:lpstr>
      <vt:lpstr>Introduction to AI</vt:lpstr>
      <vt:lpstr>AI and ethics</vt:lpstr>
      <vt:lpstr>02</vt:lpstr>
      <vt:lpstr>04</vt:lpstr>
      <vt:lpstr>AI and ethics</vt:lpstr>
      <vt:lpstr>Limites</vt:lpstr>
      <vt:lpstr>4,498,300,000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Génération de Vidéos Publicitaires par Intelligence Artificielle Générative : Approches et Innovations</dc:title>
  <dc:creator/>
  <cp:lastModifiedBy>MSi CYBORG</cp:lastModifiedBy>
  <cp:revision>12</cp:revision>
  <dcterms:created xsi:type="dcterms:W3CDTF">2025-05-27T23:48:00Z</dcterms:created>
  <dcterms:modified xsi:type="dcterms:W3CDTF">2025-05-28T23:34:14Z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34F82EC058CB48149717C11B63BE47E1_13</vt:lpwstr>
  </property>
  <property fmtid="{D5CDD505-2E9C-101B-9397-08002B2CF9AE}" pid="3" name="KSOProductBuildVer">
    <vt:lpwstr>1036-12.2.0.21179</vt:lpwstr>
  </property>
</Properties>
</file>