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3" r:id="rId2"/>
    <p:sldId id="272" r:id="rId3"/>
    <p:sldId id="258" r:id="rId4"/>
    <p:sldId id="266" r:id="rId5"/>
    <p:sldId id="274" r:id="rId6"/>
    <p:sldId id="275" r:id="rId7"/>
    <p:sldId id="259" r:id="rId8"/>
    <p:sldId id="277" r:id="rId9"/>
    <p:sldId id="276" r:id="rId10"/>
    <p:sldId id="267" r:id="rId11"/>
    <p:sldId id="268" r:id="rId12"/>
    <p:sldId id="278" r:id="rId13"/>
    <p:sldId id="26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showGuides="1">
      <p:cViewPr>
        <p:scale>
          <a:sx n="57" d="100"/>
          <a:sy n="57" d="100"/>
        </p:scale>
        <p:origin x="696" y="366"/>
      </p:cViewPr>
      <p:guideLst>
        <p:guide orient="horz" pos="2228"/>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C219E-FE0F-4AC5-A722-D0F66EB4D8DD}" type="datetimeFigureOut">
              <a:rPr lang="fr-FR" smtClean="0"/>
              <a:t>21/07/2022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F691E-034E-4B2F-8E86-F1654E666825}" type="slidenum">
              <a:rPr lang="fr-FR" smtClean="0"/>
              <a:t>‹N°›</a:t>
            </a:fld>
            <a:endParaRPr lang="fr-FR"/>
          </a:p>
        </p:txBody>
      </p:sp>
    </p:spTree>
    <p:extLst>
      <p:ext uri="{BB962C8B-B14F-4D97-AF65-F5344CB8AC3E}">
        <p14:creationId xmlns:p14="http://schemas.microsoft.com/office/powerpoint/2010/main" val="129480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25F691E-034E-4B2F-8E86-F1654E666825}" type="slidenum">
              <a:rPr lang="fr-FR" smtClean="0"/>
              <a:t>4</a:t>
            </a:fld>
            <a:endParaRPr lang="fr-FR"/>
          </a:p>
        </p:txBody>
      </p:sp>
    </p:spTree>
    <p:extLst>
      <p:ext uri="{BB962C8B-B14F-4D97-AF65-F5344CB8AC3E}">
        <p14:creationId xmlns:p14="http://schemas.microsoft.com/office/powerpoint/2010/main" val="2451301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3B0DCBE7-26A1-4D37-9756-3129F71E876C}" type="datetimeFigureOut">
              <a:rPr lang="fr-FR" smtClean="0"/>
              <a:t>21/07/2022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427003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B0DCBE7-26A1-4D37-9756-3129F71E876C}" type="datetimeFigureOut">
              <a:rPr lang="fr-FR" smtClean="0"/>
              <a:t>21/07/2022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168671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B0DCBE7-26A1-4D37-9756-3129F71E876C}" type="datetimeFigureOut">
              <a:rPr lang="fr-FR" smtClean="0"/>
              <a:t>21/07/2022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167914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B0DCBE7-26A1-4D37-9756-3129F71E876C}" type="datetimeFigureOut">
              <a:rPr lang="fr-FR" smtClean="0"/>
              <a:t>21/07/2022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130589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B0DCBE7-26A1-4D37-9756-3129F71E876C}" type="datetimeFigureOut">
              <a:rPr lang="fr-FR" smtClean="0"/>
              <a:t>21/07/2022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1969432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B0DCBE7-26A1-4D37-9756-3129F71E876C}" type="datetimeFigureOut">
              <a:rPr lang="fr-FR" smtClean="0"/>
              <a:t>21/07/2022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157930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B0DCBE7-26A1-4D37-9756-3129F71E876C}" type="datetimeFigureOut">
              <a:rPr lang="fr-FR" smtClean="0"/>
              <a:t>21/07/2022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103433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B0DCBE7-26A1-4D37-9756-3129F71E876C}" type="datetimeFigureOut">
              <a:rPr lang="fr-FR" smtClean="0"/>
              <a:t>21/07/2022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50629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B0DCBE7-26A1-4D37-9756-3129F71E876C}" type="datetimeFigureOut">
              <a:rPr lang="fr-FR" smtClean="0"/>
              <a:t>21/07/2022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40445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B0DCBE7-26A1-4D37-9756-3129F71E876C}" type="datetimeFigureOut">
              <a:rPr lang="fr-FR" smtClean="0"/>
              <a:t>21/07/2022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41126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3B0DCBE7-26A1-4D37-9756-3129F71E876C}" type="datetimeFigureOut">
              <a:rPr lang="fr-FR" smtClean="0"/>
              <a:t>21/07/2022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D7E8BEB-EF43-4B14-BBD4-D7F4EDD403EF}" type="slidenum">
              <a:rPr lang="fr-FR" smtClean="0"/>
              <a:t>‹N°›</a:t>
            </a:fld>
            <a:endParaRPr lang="fr-FR"/>
          </a:p>
        </p:txBody>
      </p:sp>
    </p:spTree>
    <p:extLst>
      <p:ext uri="{BB962C8B-B14F-4D97-AF65-F5344CB8AC3E}">
        <p14:creationId xmlns:p14="http://schemas.microsoft.com/office/powerpoint/2010/main" val="288901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DCBE7-26A1-4D37-9756-3129F71E876C}" type="datetimeFigureOut">
              <a:rPr lang="fr-FR" smtClean="0"/>
              <a:t>21/07/2022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E8BEB-EF43-4B14-BBD4-D7F4EDD403EF}" type="slidenum">
              <a:rPr lang="fr-FR" smtClean="0"/>
              <a:t>‹N°›</a:t>
            </a:fld>
            <a:endParaRPr lang="fr-FR"/>
          </a:p>
        </p:txBody>
      </p:sp>
    </p:spTree>
    <p:extLst>
      <p:ext uri="{BB962C8B-B14F-4D97-AF65-F5344CB8AC3E}">
        <p14:creationId xmlns:p14="http://schemas.microsoft.com/office/powerpoint/2010/main" val="435872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2.pn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3.jpe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ffectLst>
            <a:innerShdw blurRad="63500" dist="50800" dir="162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905933" y="1554251"/>
            <a:ext cx="10380133" cy="2554545"/>
          </a:xfrm>
          <a:prstGeom prst="rect">
            <a:avLst/>
          </a:prstGeom>
          <a:solidFill>
            <a:schemeClr val="accent1"/>
          </a:solidFill>
          <a:ln>
            <a:noFill/>
          </a:ln>
          <a:effectLst>
            <a:outerShdw blurRad="50800" dist="38100" dir="2700000" algn="tl" rotWithShape="0">
              <a:prstClr val="black">
                <a:alpha val="40000"/>
              </a:prstClr>
            </a:outerShdw>
          </a:effectLst>
        </p:spPr>
        <p:txBody>
          <a:bodyPr wrap="square">
            <a:spAutoFit/>
          </a:bodyPr>
          <a:lstStyle/>
          <a:p>
            <a:pPr algn="ctr"/>
            <a:r>
              <a:rPr lang="en-US" sz="8000" b="1" i="0" dirty="0" smtClean="0">
                <a:solidFill>
                  <a:srgbClr val="C00000"/>
                </a:solidFill>
                <a:effectLst/>
                <a:latin typeface="Times New Roman" panose="02020603050405020304" pitchFamily="18" charset="0"/>
                <a:cs typeface="Times New Roman" panose="02020603050405020304" pitchFamily="18" charset="0"/>
              </a:rPr>
              <a:t>Introduction to databases checkpoint</a:t>
            </a:r>
            <a:endParaRPr lang="en-US" sz="8000" b="1" i="0" dirty="0">
              <a:solidFill>
                <a:srgbClr val="C00000"/>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3372508" y="4916441"/>
            <a:ext cx="7854292" cy="584775"/>
          </a:xfrm>
          <a:prstGeom prst="rect">
            <a:avLst/>
          </a:prstGeom>
          <a:ln>
            <a:noFill/>
          </a:ln>
        </p:spPr>
        <p:txBody>
          <a:bodyPr wrap="square">
            <a:spAutoFit/>
          </a:bodyPr>
          <a:lstStyle/>
          <a:p>
            <a:r>
              <a:rPr lang="en-US" sz="3200" b="1" i="0" dirty="0" err="1" smtClean="0">
                <a:effectLst/>
                <a:latin typeface="Arial" panose="020B0604020202020204" pitchFamily="34" charset="0"/>
                <a:cs typeface="Arial" panose="020B0604020202020204" pitchFamily="34" charset="0"/>
              </a:rPr>
              <a:t>Réalisée</a:t>
            </a:r>
            <a:r>
              <a:rPr lang="en-US" sz="3200" b="1" i="0" dirty="0" smtClean="0">
                <a:effectLst/>
                <a:latin typeface="Arial" panose="020B0604020202020204" pitchFamily="34" charset="0"/>
                <a:cs typeface="Arial" panose="020B0604020202020204" pitchFamily="34" charset="0"/>
              </a:rPr>
              <a:t> par : </a:t>
            </a:r>
            <a:r>
              <a:rPr lang="en-US" sz="3200" b="1" i="0" dirty="0" err="1" smtClean="0">
                <a:solidFill>
                  <a:srgbClr val="002060"/>
                </a:solidFill>
                <a:effectLst/>
                <a:latin typeface="Arial" panose="020B0604020202020204" pitchFamily="34" charset="0"/>
                <a:cs typeface="Arial" panose="020B0604020202020204" pitchFamily="34" charset="0"/>
              </a:rPr>
              <a:t>Fatma</a:t>
            </a:r>
            <a:r>
              <a:rPr lang="en-US" sz="3200" b="1" i="0" dirty="0" smtClean="0">
                <a:solidFill>
                  <a:srgbClr val="002060"/>
                </a:solidFill>
                <a:effectLst/>
                <a:latin typeface="Arial" panose="020B0604020202020204" pitchFamily="34" charset="0"/>
                <a:cs typeface="Arial" panose="020B0604020202020204" pitchFamily="34" charset="0"/>
              </a:rPr>
              <a:t> RTIMI</a:t>
            </a:r>
            <a:endParaRPr lang="en-US" sz="3200" b="1" i="0" dirty="0">
              <a:solidFill>
                <a:srgbClr val="00206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332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5253" y="0"/>
            <a:ext cx="3267024" cy="830997"/>
          </a:xfrm>
          <a:prstGeom prst="rect">
            <a:avLst/>
          </a:prstGeom>
        </p:spPr>
        <p:txBody>
          <a:bodyPr wrap="square">
            <a:spAutoFit/>
          </a:bodyPr>
          <a:lstStyle/>
          <a:p>
            <a:pPr algn="just">
              <a:lnSpc>
                <a:spcPct val="150000"/>
              </a:lnSpc>
            </a:pPr>
            <a:r>
              <a:rPr lang="fr-FR" sz="3200" b="1" i="0" dirty="0" smtClean="0">
                <a:solidFill>
                  <a:schemeClr val="accent6"/>
                </a:solidFill>
                <a:effectLst/>
                <a:latin typeface="Times New Roman" panose="02020603050405020304" pitchFamily="18" charset="0"/>
                <a:cs typeface="Times New Roman" panose="02020603050405020304" pitchFamily="18" charset="0"/>
              </a:rPr>
              <a:t>4) Indexes</a:t>
            </a:r>
            <a:endParaRPr lang="fr-FR" sz="3200" b="1" i="0" dirty="0">
              <a:solidFill>
                <a:schemeClr val="accent6"/>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245253" y="679494"/>
            <a:ext cx="11375243" cy="2031325"/>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en-US" sz="2800" b="1" i="0" dirty="0" smtClean="0">
                <a:solidFill>
                  <a:srgbClr val="252525"/>
                </a:solidFill>
                <a:effectLst/>
                <a:latin typeface="Times New Roman" panose="02020603050405020304" pitchFamily="18" charset="0"/>
                <a:cs typeface="Times New Roman" panose="02020603050405020304" pitchFamily="18" charset="0"/>
              </a:rPr>
              <a:t>MySQL</a:t>
            </a:r>
            <a:r>
              <a:rPr lang="en-US" sz="2800" b="0" i="0" dirty="0" smtClean="0">
                <a:solidFill>
                  <a:srgbClr val="252525"/>
                </a:solidFill>
                <a:effectLst/>
                <a:latin typeface="Times New Roman" panose="02020603050405020304" pitchFamily="18" charset="0"/>
                <a:cs typeface="Times New Roman" panose="02020603050405020304" pitchFamily="18" charset="0"/>
              </a:rPr>
              <a:t> organized indexes in tables and clusters. Developers can automatically locate and update indexes in their databases. The search isn’t highly flexible – you can’t search for multiple indexes in a single query.</a:t>
            </a:r>
            <a:endParaRPr lang="fr-FR"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245252" y="2799083"/>
            <a:ext cx="11375243" cy="1384995"/>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en-US" sz="2800" b="1" i="0" dirty="0" err="1" smtClean="0">
                <a:solidFill>
                  <a:srgbClr val="252525"/>
                </a:solidFill>
                <a:effectLst/>
                <a:latin typeface="Times New Roman" panose="02020603050405020304" pitchFamily="18" charset="0"/>
                <a:cs typeface="Times New Roman" panose="02020603050405020304" pitchFamily="18" charset="0"/>
              </a:rPr>
              <a:t>Postgresql</a:t>
            </a:r>
            <a:r>
              <a:rPr lang="en-US" sz="2800" b="0" i="0" dirty="0" smtClean="0">
                <a:solidFill>
                  <a:srgbClr val="252525"/>
                </a:solidFill>
                <a:effectLst/>
                <a:latin typeface="Times New Roman" panose="02020603050405020304" pitchFamily="18" charset="0"/>
                <a:cs typeface="Times New Roman" panose="02020603050405020304" pitchFamily="18" charset="0"/>
              </a:rPr>
              <a:t> also supports index-based table organization, but the early versions don’t include automated index updates</a:t>
            </a:r>
            <a:endParaRPr lang="fr-FR"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245252" y="4235210"/>
            <a:ext cx="11375243" cy="661207"/>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en-US" sz="2800" b="1" i="0" dirty="0" smtClean="0">
                <a:solidFill>
                  <a:srgbClr val="252525"/>
                </a:solidFill>
                <a:effectLst/>
                <a:latin typeface="Times New Roman" panose="02020603050405020304" pitchFamily="18" charset="0"/>
                <a:cs typeface="Times New Roman" panose="02020603050405020304" pitchFamily="18" charset="0"/>
              </a:rPr>
              <a:t>SQL Server</a:t>
            </a:r>
            <a:r>
              <a:rPr lang="en-US" sz="2800" b="0" i="0" dirty="0" smtClean="0">
                <a:solidFill>
                  <a:srgbClr val="252525"/>
                </a:solidFill>
                <a:effectLst/>
                <a:latin typeface="Times New Roman" panose="02020603050405020304" pitchFamily="18" charset="0"/>
                <a:cs typeface="Times New Roman" panose="02020603050405020304" pitchFamily="18" charset="0"/>
              </a:rPr>
              <a:t> offers rich automated functionality for index management. </a:t>
            </a:r>
            <a:endParaRPr lang="fr-FR" sz="2800" dirty="0">
              <a:latin typeface="Times New Roman" panose="02020603050405020304" pitchFamily="18" charset="0"/>
              <a:cs typeface="Times New Roman" panose="02020603050405020304" pitchFamily="18" charset="0"/>
            </a:endParaRPr>
          </a:p>
        </p:txBody>
      </p:sp>
      <p:pic>
        <p:nvPicPr>
          <p:cNvPr id="11" name="Image 1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33300" y="6068862"/>
            <a:ext cx="631786" cy="631786"/>
          </a:xfrm>
          <a:prstGeom prst="rect">
            <a:avLst/>
          </a:prstGeom>
        </p:spPr>
      </p:pic>
      <p:pic>
        <p:nvPicPr>
          <p:cNvPr id="12" name="Image 1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42333" y="4832889"/>
            <a:ext cx="1144665" cy="1271850"/>
          </a:xfrm>
          <a:prstGeom prst="rect">
            <a:avLst/>
          </a:prstGeom>
        </p:spPr>
      </p:pic>
      <p:pic>
        <p:nvPicPr>
          <p:cNvPr id="13" name="Picture 8" descr="MySQL – Logos Download"/>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55960" y="4970719"/>
            <a:ext cx="1680079" cy="9916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auvegarder toutes les bases sur SQL Server - WikiTwist Franc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4465" y="5018245"/>
            <a:ext cx="1130068" cy="928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894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9719" y="1180226"/>
            <a:ext cx="11392561" cy="3539430"/>
          </a:xfrm>
          <a:prstGeom prst="rect">
            <a:avLst/>
          </a:prstGeom>
        </p:spPr>
        <p:txBody>
          <a:bodyPr wrap="square">
            <a:spAutoFit/>
          </a:bodyPr>
          <a:lstStyle/>
          <a:p>
            <a:pPr marL="457200" indent="-457200">
              <a:buFont typeface="Wingdings" panose="05000000000000000000" pitchFamily="2" charset="2"/>
              <a:buChar char="ü"/>
            </a:pPr>
            <a:r>
              <a:rPr lang="en-US" sz="2800" b="0" i="0" dirty="0" smtClean="0">
                <a:solidFill>
                  <a:srgbClr val="252525"/>
                </a:solidFill>
                <a:effectLst/>
                <a:latin typeface="Times New Roman" panose="02020603050405020304" pitchFamily="18" charset="0"/>
                <a:cs typeface="Times New Roman" panose="02020603050405020304" pitchFamily="18" charset="0"/>
              </a:rPr>
              <a:t> For now, MySQL doesn’t come close to making the most out of memory-optimized tables.</a:t>
            </a:r>
          </a:p>
          <a:p>
            <a:endParaRPr lang="en-US" sz="2800" b="0" i="0" dirty="0" smtClean="0">
              <a:solidFill>
                <a:srgbClr val="252525"/>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b="1" i="0" dirty="0" smtClean="0">
                <a:solidFill>
                  <a:srgbClr val="252525"/>
                </a:solidFill>
                <a:effectLst/>
                <a:latin typeface="Times New Roman" panose="02020603050405020304" pitchFamily="18" charset="0"/>
                <a:cs typeface="Times New Roman" panose="02020603050405020304" pitchFamily="18" charset="0"/>
              </a:rPr>
              <a:t>PostgreSQL </a:t>
            </a:r>
            <a:r>
              <a:rPr lang="en-US" sz="2800" b="0" i="0" dirty="0" smtClean="0">
                <a:solidFill>
                  <a:srgbClr val="252525"/>
                </a:solidFill>
                <a:effectLst/>
                <a:latin typeface="Times New Roman" panose="02020603050405020304" pitchFamily="18" charset="0"/>
                <a:cs typeface="Times New Roman" panose="02020603050405020304" pitchFamily="18" charset="0"/>
              </a:rPr>
              <a:t>doesn’t support in-memory database creation.</a:t>
            </a:r>
          </a:p>
          <a:p>
            <a:endParaRPr lang="en-US" sz="2800" b="0" i="0" dirty="0" smtClean="0">
              <a:solidFill>
                <a:srgbClr val="252525"/>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b="1" i="0" dirty="0" smtClean="0">
                <a:solidFill>
                  <a:srgbClr val="252525"/>
                </a:solidFill>
                <a:effectLst/>
                <a:latin typeface="Times New Roman" panose="02020603050405020304" pitchFamily="18" charset="0"/>
                <a:cs typeface="Times New Roman" panose="02020603050405020304" pitchFamily="18" charset="0"/>
              </a:rPr>
              <a:t>SQL Server </a:t>
            </a:r>
            <a:r>
              <a:rPr lang="en-US" sz="2800" b="0" i="0" dirty="0" smtClean="0">
                <a:solidFill>
                  <a:srgbClr val="252525"/>
                </a:solidFill>
                <a:effectLst/>
                <a:latin typeface="Times New Roman" panose="02020603050405020304" pitchFamily="18" charset="0"/>
                <a:cs typeface="Times New Roman" panose="02020603050405020304" pitchFamily="18" charset="0"/>
              </a:rPr>
              <a:t>uses an optimistic strategy to handle memory-optimized tables, which means they can participate in transactions along with ordinary tables. </a:t>
            </a:r>
            <a:endParaRPr lang="en-US" sz="2800" b="0" i="0" dirty="0">
              <a:solidFill>
                <a:srgbClr val="252525"/>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483461" y="328503"/>
            <a:ext cx="8039491" cy="584775"/>
          </a:xfrm>
          <a:prstGeom prst="rect">
            <a:avLst/>
          </a:prstGeom>
        </p:spPr>
        <p:txBody>
          <a:bodyPr wrap="square">
            <a:spAutoFit/>
          </a:bodyPr>
          <a:lstStyle/>
          <a:p>
            <a:r>
              <a:rPr lang="fr-FR" sz="3200" b="1" i="0" dirty="0" smtClean="0">
                <a:solidFill>
                  <a:schemeClr val="accent6"/>
                </a:solidFill>
                <a:effectLst/>
                <a:latin typeface="Times New Roman" panose="02020603050405020304" pitchFamily="18" charset="0"/>
                <a:cs typeface="Times New Roman" panose="02020603050405020304" pitchFamily="18" charset="0"/>
              </a:rPr>
              <a:t>5) Memory-</a:t>
            </a:r>
            <a:r>
              <a:rPr lang="fr-FR" sz="3200" b="1" i="0" dirty="0" err="1" smtClean="0">
                <a:solidFill>
                  <a:schemeClr val="accent6"/>
                </a:solidFill>
                <a:effectLst/>
                <a:latin typeface="Times New Roman" panose="02020603050405020304" pitchFamily="18" charset="0"/>
                <a:cs typeface="Times New Roman" panose="02020603050405020304" pitchFamily="18" charset="0"/>
              </a:rPr>
              <a:t>Optimized</a:t>
            </a:r>
            <a:r>
              <a:rPr lang="fr-FR" sz="3200" b="1" i="0" dirty="0" smtClean="0">
                <a:solidFill>
                  <a:schemeClr val="accent6"/>
                </a:solidFill>
                <a:effectLst/>
                <a:latin typeface="Times New Roman" panose="02020603050405020304" pitchFamily="18" charset="0"/>
                <a:cs typeface="Times New Roman" panose="02020603050405020304" pitchFamily="18" charset="0"/>
              </a:rPr>
              <a:t> Tables</a:t>
            </a:r>
            <a:endParaRPr lang="fr-FR" sz="3200" b="1" i="0" dirty="0">
              <a:solidFill>
                <a:schemeClr val="accent6"/>
              </a:solidFill>
              <a:effectLst/>
              <a:latin typeface="Times New Roman" panose="02020603050405020304" pitchFamily="18" charset="0"/>
              <a:cs typeface="Times New Roman" panose="02020603050405020304" pitchFamily="18" charset="0"/>
            </a:endParaRPr>
          </a:p>
        </p:txBody>
      </p:sp>
      <p:pic>
        <p:nvPicPr>
          <p:cNvPr id="10" name="Image 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29562" y="5788431"/>
            <a:ext cx="732875" cy="732875"/>
          </a:xfrm>
          <a:prstGeom prst="rect">
            <a:avLst/>
          </a:prstGeom>
        </p:spPr>
      </p:pic>
      <p:pic>
        <p:nvPicPr>
          <p:cNvPr id="11" name="Image 1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72861" y="4539026"/>
            <a:ext cx="939887" cy="1044319"/>
          </a:xfrm>
          <a:prstGeom prst="rect">
            <a:avLst/>
          </a:prstGeom>
        </p:spPr>
      </p:pic>
      <p:pic>
        <p:nvPicPr>
          <p:cNvPr id="12" name="Picture 8" descr="MySQL – Logos Download"/>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28689" y="4660877"/>
            <a:ext cx="1334622" cy="7877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Sauvegarder toutes les bases sur SQL Server - WikiTwist Franc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45772" y="4693945"/>
            <a:ext cx="925289" cy="760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950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500" fill="hold"/>
                                        <p:tgtEl>
                                          <p:spTgt spid="10"/>
                                        </p:tgtEl>
                                        <p:attrNameLst>
                                          <p:attrName>ppt_w</p:attrName>
                                        </p:attrNameLst>
                                      </p:cBhvr>
                                      <p:tavLst>
                                        <p:tav tm="0">
                                          <p:val>
                                            <p:fltVal val="0"/>
                                          </p:val>
                                        </p:tav>
                                        <p:tav tm="100000">
                                          <p:val>
                                            <p:strVal val="#ppt_w"/>
                                          </p:val>
                                        </p:tav>
                                      </p:tavLst>
                                    </p:anim>
                                    <p:anim calcmode="lin" valueType="num">
                                      <p:cBhvr>
                                        <p:cTn id="37"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8381" y="416579"/>
            <a:ext cx="2476960" cy="584775"/>
          </a:xfrm>
          <a:prstGeom prst="rect">
            <a:avLst/>
          </a:prstGeom>
        </p:spPr>
        <p:txBody>
          <a:bodyPr wrap="none">
            <a:spAutoFit/>
          </a:bodyPr>
          <a:lstStyle/>
          <a:p>
            <a:r>
              <a:rPr lang="fr-FR" sz="3200" b="1" i="0" dirty="0" smtClean="0">
                <a:solidFill>
                  <a:schemeClr val="accent6"/>
                </a:solidFill>
                <a:effectLst/>
                <a:latin typeface="Times New Roman" panose="02020603050405020304" pitchFamily="18" charset="0"/>
                <a:cs typeface="Times New Roman" panose="02020603050405020304" pitchFamily="18" charset="0"/>
              </a:rPr>
              <a:t>6) </a:t>
            </a:r>
            <a:r>
              <a:rPr lang="fr-FR" sz="3200" b="1" i="0" dirty="0" err="1" smtClean="0">
                <a:solidFill>
                  <a:schemeClr val="accent6"/>
                </a:solidFill>
                <a:effectLst/>
                <a:latin typeface="Times New Roman" panose="02020603050405020304" pitchFamily="18" charset="0"/>
                <a:cs typeface="Times New Roman" panose="02020603050405020304" pitchFamily="18" charset="0"/>
              </a:rPr>
              <a:t>Ecosystem</a:t>
            </a:r>
            <a:endParaRPr lang="fr-FR" sz="3200" b="1" i="0" dirty="0">
              <a:solidFill>
                <a:schemeClr val="accent6"/>
              </a:solidFill>
              <a:effectLst/>
              <a:latin typeface="Times New Roman" panose="02020603050405020304" pitchFamily="18" charset="0"/>
              <a:cs typeface="Times New Roman" panose="02020603050405020304" pitchFamily="18" charset="0"/>
            </a:endParaRPr>
          </a:p>
        </p:txBody>
      </p:sp>
      <p:pic>
        <p:nvPicPr>
          <p:cNvPr id="2050" name="Picture 2" descr="https://jelvix.com/wp-content/uploads/2020/07/09.jpg"/>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6408" r="5309" b="11235"/>
          <a:stretch/>
        </p:blipFill>
        <p:spPr bwMode="auto">
          <a:xfrm>
            <a:off x="97552" y="1356377"/>
            <a:ext cx="3968118" cy="24801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jelvix.com/wp-content/uploads/2020/07/10.jpg"/>
          <p:cNvPicPr>
            <a:picLocks noChangeAspect="1" noChangeArrowheads="1"/>
          </p:cNvPicPr>
          <p:nvPr/>
        </p:nvPicPr>
        <p:blipFill rotWithShape="1">
          <a:blip r:embed="rId4" cstate="print">
            <a:clrChange>
              <a:clrFrom>
                <a:srgbClr val="FCFCFC"/>
              </a:clrFrom>
              <a:clrTo>
                <a:srgbClr val="FCFCFC">
                  <a:alpha val="0"/>
                </a:srgbClr>
              </a:clrTo>
            </a:clrChange>
            <a:extLst>
              <a:ext uri="{28A0092B-C50C-407E-A947-70E740481C1C}">
                <a14:useLocalDpi xmlns:a14="http://schemas.microsoft.com/office/drawing/2010/main" val="0"/>
              </a:ext>
            </a:extLst>
          </a:blip>
          <a:srcRect l="5730" r="6619" b="10044"/>
          <a:stretch/>
        </p:blipFill>
        <p:spPr bwMode="auto">
          <a:xfrm>
            <a:off x="4065670" y="1404960"/>
            <a:ext cx="3935183" cy="24486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jelvix.com/wp-content/uploads/2020/07/1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9256"/>
          <a:stretch/>
        </p:blipFill>
        <p:spPr bwMode="auto">
          <a:xfrm>
            <a:off x="8273100" y="1518639"/>
            <a:ext cx="3430879" cy="23349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69657" y="4270186"/>
            <a:ext cx="11452685" cy="954107"/>
          </a:xfrm>
          <a:prstGeom prst="rect">
            <a:avLst/>
          </a:prstGeom>
        </p:spPr>
        <p:txBody>
          <a:bodyPr wrap="square">
            <a:spAutoFit/>
          </a:bodyPr>
          <a:lstStyle/>
          <a:p>
            <a:pPr marL="457200" indent="-457200" algn="just">
              <a:buFont typeface="Wingdings" panose="05000000000000000000" pitchFamily="2" charset="2"/>
              <a:buChar char="ü"/>
            </a:pPr>
            <a:r>
              <a:rPr lang="en-US" sz="2800" b="0" i="0" dirty="0" smtClean="0">
                <a:solidFill>
                  <a:srgbClr val="252525"/>
                </a:solidFill>
                <a:effectLst/>
                <a:latin typeface="Times New Roman" panose="02020603050405020304" pitchFamily="18" charset="0"/>
                <a:cs typeface="Times New Roman" panose="02020603050405020304" pitchFamily="18" charset="0"/>
              </a:rPr>
              <a:t>SQL Server is a commercial one. MySQL is more popular, but SQL Server comes close.</a:t>
            </a:r>
            <a:endParaRPr lang="fr-FR" sz="2800" dirty="0">
              <a:latin typeface="Times New Roman" panose="02020603050405020304" pitchFamily="18" charset="0"/>
              <a:cs typeface="Times New Roman" panose="02020603050405020304" pitchFamily="18" charset="0"/>
            </a:endParaRPr>
          </a:p>
        </p:txBody>
      </p:sp>
      <p:sp>
        <p:nvSpPr>
          <p:cNvPr id="7" name="ZoneTexte 6"/>
          <p:cNvSpPr txBox="1"/>
          <p:nvPr/>
        </p:nvSpPr>
        <p:spPr>
          <a:xfrm>
            <a:off x="705804" y="1118529"/>
            <a:ext cx="3087619" cy="400110"/>
          </a:xfrm>
          <a:prstGeom prst="rect">
            <a:avLst/>
          </a:prstGeom>
          <a:noFill/>
        </p:spPr>
        <p:txBody>
          <a:bodyPr wrap="square" rtlCol="0">
            <a:spAutoFit/>
          </a:bodyPr>
          <a:lstStyle/>
          <a:p>
            <a:r>
              <a:rPr lang="fr-FR" sz="2000" b="1" dirty="0" smtClean="0">
                <a:solidFill>
                  <a:schemeClr val="accent1">
                    <a:lumMod val="50000"/>
                  </a:schemeClr>
                </a:solidFill>
                <a:latin typeface="Times New Roman" panose="02020603050405020304" pitchFamily="18" charset="0"/>
                <a:cs typeface="Times New Roman" panose="02020603050405020304" pitchFamily="18" charset="0"/>
              </a:rPr>
              <a:t>MySQL </a:t>
            </a:r>
            <a:r>
              <a:rPr lang="fr-FR" sz="2000" b="1" dirty="0" err="1">
                <a:solidFill>
                  <a:schemeClr val="accent1">
                    <a:lumMod val="50000"/>
                  </a:schemeClr>
                </a:solidFill>
                <a:latin typeface="Times New Roman" panose="02020603050405020304" pitchFamily="18" charset="0"/>
                <a:cs typeface="Times New Roman" panose="02020603050405020304" pitchFamily="18" charset="0"/>
              </a:rPr>
              <a:t>E</a:t>
            </a:r>
            <a:r>
              <a:rPr lang="fr-FR" sz="2000" b="1" dirty="0" err="1" smtClean="0">
                <a:solidFill>
                  <a:schemeClr val="accent1">
                    <a:lumMod val="50000"/>
                  </a:schemeClr>
                </a:solidFill>
                <a:latin typeface="Times New Roman" panose="02020603050405020304" pitchFamily="18" charset="0"/>
                <a:cs typeface="Times New Roman" panose="02020603050405020304" pitchFamily="18" charset="0"/>
              </a:rPr>
              <a:t>cosystem</a:t>
            </a:r>
            <a:endParaRPr lang="fr-FR"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1" name="ZoneTexte 10"/>
          <p:cNvSpPr txBox="1"/>
          <p:nvPr/>
        </p:nvSpPr>
        <p:spPr>
          <a:xfrm>
            <a:off x="4673922" y="1174181"/>
            <a:ext cx="3087619" cy="400110"/>
          </a:xfrm>
          <a:prstGeom prst="rect">
            <a:avLst/>
          </a:prstGeom>
          <a:noFill/>
        </p:spPr>
        <p:txBody>
          <a:bodyPr wrap="square" rtlCol="0">
            <a:spAutoFit/>
          </a:bodyPr>
          <a:lstStyle/>
          <a:p>
            <a:r>
              <a:rPr lang="fr-FR" sz="2000" b="1" dirty="0" err="1" smtClean="0">
                <a:solidFill>
                  <a:schemeClr val="accent1">
                    <a:lumMod val="50000"/>
                  </a:schemeClr>
                </a:solidFill>
                <a:latin typeface="Times New Roman" panose="02020603050405020304" pitchFamily="18" charset="0"/>
                <a:cs typeface="Times New Roman" panose="02020603050405020304" pitchFamily="18" charset="0"/>
              </a:rPr>
              <a:t>PostgerSQL</a:t>
            </a:r>
            <a:r>
              <a:rPr lang="fr-FR" sz="20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fr-FR" sz="2000" b="1" dirty="0" err="1">
                <a:solidFill>
                  <a:schemeClr val="accent1">
                    <a:lumMod val="50000"/>
                  </a:schemeClr>
                </a:solidFill>
                <a:latin typeface="Times New Roman" panose="02020603050405020304" pitchFamily="18" charset="0"/>
                <a:cs typeface="Times New Roman" panose="02020603050405020304" pitchFamily="18" charset="0"/>
              </a:rPr>
              <a:t>E</a:t>
            </a:r>
            <a:r>
              <a:rPr lang="fr-FR" sz="2000" b="1" dirty="0" err="1" smtClean="0">
                <a:solidFill>
                  <a:schemeClr val="accent1">
                    <a:lumMod val="50000"/>
                  </a:schemeClr>
                </a:solidFill>
                <a:latin typeface="Times New Roman" panose="02020603050405020304" pitchFamily="18" charset="0"/>
                <a:cs typeface="Times New Roman" panose="02020603050405020304" pitchFamily="18" charset="0"/>
              </a:rPr>
              <a:t>cosystem</a:t>
            </a:r>
            <a:endParaRPr lang="fr-FR"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12" name="ZoneTexte 11"/>
          <p:cNvSpPr txBox="1"/>
          <p:nvPr/>
        </p:nvSpPr>
        <p:spPr>
          <a:xfrm>
            <a:off x="8735079" y="1159465"/>
            <a:ext cx="3087619" cy="400110"/>
          </a:xfrm>
          <a:prstGeom prst="rect">
            <a:avLst/>
          </a:prstGeom>
          <a:noFill/>
        </p:spPr>
        <p:txBody>
          <a:bodyPr wrap="square" rtlCol="0">
            <a:spAutoFit/>
          </a:bodyPr>
          <a:lstStyle/>
          <a:p>
            <a:r>
              <a:rPr lang="fr-FR" sz="2000" b="1" dirty="0" smtClean="0">
                <a:solidFill>
                  <a:schemeClr val="accent1">
                    <a:lumMod val="50000"/>
                  </a:schemeClr>
                </a:solidFill>
                <a:latin typeface="Times New Roman" panose="02020603050405020304" pitchFamily="18" charset="0"/>
                <a:cs typeface="Times New Roman" panose="02020603050405020304" pitchFamily="18" charset="0"/>
              </a:rPr>
              <a:t>SQL Server </a:t>
            </a:r>
            <a:r>
              <a:rPr lang="fr-FR" sz="2000" b="1" dirty="0" err="1">
                <a:solidFill>
                  <a:schemeClr val="accent1">
                    <a:lumMod val="50000"/>
                  </a:schemeClr>
                </a:solidFill>
                <a:latin typeface="Times New Roman" panose="02020603050405020304" pitchFamily="18" charset="0"/>
                <a:cs typeface="Times New Roman" panose="02020603050405020304" pitchFamily="18" charset="0"/>
              </a:rPr>
              <a:t>E</a:t>
            </a:r>
            <a:r>
              <a:rPr lang="fr-FR" sz="2000" b="1" dirty="0" err="1" smtClean="0">
                <a:solidFill>
                  <a:schemeClr val="accent1">
                    <a:lumMod val="50000"/>
                  </a:schemeClr>
                </a:solidFill>
                <a:latin typeface="Times New Roman" panose="02020603050405020304" pitchFamily="18" charset="0"/>
                <a:cs typeface="Times New Roman" panose="02020603050405020304" pitchFamily="18" charset="0"/>
              </a:rPr>
              <a:t>cosystem</a:t>
            </a:r>
            <a:endParaRPr lang="fr-FR" sz="20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4" name="Image 13"/>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377465" y="4922474"/>
            <a:ext cx="939887" cy="1044319"/>
          </a:xfrm>
          <a:prstGeom prst="rect">
            <a:avLst/>
          </a:prstGeom>
        </p:spPr>
      </p:pic>
      <p:pic>
        <p:nvPicPr>
          <p:cNvPr id="15" name="Picture 8" descr="MySQL – Logos Download"/>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33293" y="5044325"/>
            <a:ext cx="1334622" cy="78773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auvegarder toutes les bases sur SQL Server - WikiTwist Franc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50376" y="5077393"/>
            <a:ext cx="925289" cy="760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317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1000"/>
                                        <p:tgtEl>
                                          <p:spTgt spid="2050"/>
                                        </p:tgtEl>
                                      </p:cBhvr>
                                    </p:animEffect>
                                    <p:anim calcmode="lin" valueType="num">
                                      <p:cBhvr>
                                        <p:cTn id="20" dur="1000" fill="hold"/>
                                        <p:tgtEl>
                                          <p:spTgt spid="2050"/>
                                        </p:tgtEl>
                                        <p:attrNameLst>
                                          <p:attrName>ppt_x</p:attrName>
                                        </p:attrNameLst>
                                      </p:cBhvr>
                                      <p:tavLst>
                                        <p:tav tm="0">
                                          <p:val>
                                            <p:strVal val="#ppt_x"/>
                                          </p:val>
                                        </p:tav>
                                        <p:tav tm="100000">
                                          <p:val>
                                            <p:strVal val="#ppt_x"/>
                                          </p:val>
                                        </p:tav>
                                      </p:tavLst>
                                    </p:anim>
                                    <p:anim calcmode="lin" valueType="num">
                                      <p:cBhvr>
                                        <p:cTn id="21"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052"/>
                                        </p:tgtEl>
                                        <p:attrNameLst>
                                          <p:attrName>style.visibility</p:attrName>
                                        </p:attrNameLst>
                                      </p:cBhvr>
                                      <p:to>
                                        <p:strVal val="visible"/>
                                      </p:to>
                                    </p:set>
                                    <p:animEffect transition="in" filter="fade">
                                      <p:cBhvr>
                                        <p:cTn id="31" dur="1000"/>
                                        <p:tgtEl>
                                          <p:spTgt spid="2052"/>
                                        </p:tgtEl>
                                      </p:cBhvr>
                                    </p:animEffect>
                                    <p:anim calcmode="lin" valueType="num">
                                      <p:cBhvr>
                                        <p:cTn id="32" dur="1000" fill="hold"/>
                                        <p:tgtEl>
                                          <p:spTgt spid="2052"/>
                                        </p:tgtEl>
                                        <p:attrNameLst>
                                          <p:attrName>ppt_x</p:attrName>
                                        </p:attrNameLst>
                                      </p:cBhvr>
                                      <p:tavLst>
                                        <p:tav tm="0">
                                          <p:val>
                                            <p:strVal val="#ppt_x"/>
                                          </p:val>
                                        </p:tav>
                                        <p:tav tm="100000">
                                          <p:val>
                                            <p:strVal val="#ppt_x"/>
                                          </p:val>
                                        </p:tav>
                                      </p:tavLst>
                                    </p:anim>
                                    <p:anim calcmode="lin" valueType="num">
                                      <p:cBhvr>
                                        <p:cTn id="33"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2054"/>
                                        </p:tgtEl>
                                        <p:attrNameLst>
                                          <p:attrName>style.visibility</p:attrName>
                                        </p:attrNameLst>
                                      </p:cBhvr>
                                      <p:to>
                                        <p:strVal val="visible"/>
                                      </p:to>
                                    </p:set>
                                    <p:animEffect transition="in" filter="fade">
                                      <p:cBhvr>
                                        <p:cTn id="43" dur="1000"/>
                                        <p:tgtEl>
                                          <p:spTgt spid="2054"/>
                                        </p:tgtEl>
                                      </p:cBhvr>
                                    </p:animEffect>
                                    <p:anim calcmode="lin" valueType="num">
                                      <p:cBhvr>
                                        <p:cTn id="44" dur="1000" fill="hold"/>
                                        <p:tgtEl>
                                          <p:spTgt spid="2054"/>
                                        </p:tgtEl>
                                        <p:attrNameLst>
                                          <p:attrName>ppt_x</p:attrName>
                                        </p:attrNameLst>
                                      </p:cBhvr>
                                      <p:tavLst>
                                        <p:tav tm="0">
                                          <p:val>
                                            <p:strVal val="#ppt_x"/>
                                          </p:val>
                                        </p:tav>
                                        <p:tav tm="100000">
                                          <p:val>
                                            <p:strVal val="#ppt_x"/>
                                          </p:val>
                                        </p:tav>
                                      </p:tavLst>
                                    </p:anim>
                                    <p:anim calcmode="lin" valueType="num">
                                      <p:cBhvr>
                                        <p:cTn id="45"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1000"/>
                                        <p:tgtEl>
                                          <p:spTgt spid="6"/>
                                        </p:tgtEl>
                                      </p:cBhvr>
                                    </p:animEffect>
                                    <p:anim calcmode="lin" valueType="num">
                                      <p:cBhvr>
                                        <p:cTn id="51" dur="1000" fill="hold"/>
                                        <p:tgtEl>
                                          <p:spTgt spid="6"/>
                                        </p:tgtEl>
                                        <p:attrNameLst>
                                          <p:attrName>ppt_x</p:attrName>
                                        </p:attrNameLst>
                                      </p:cBhvr>
                                      <p:tavLst>
                                        <p:tav tm="0">
                                          <p:val>
                                            <p:strVal val="#ppt_x"/>
                                          </p:val>
                                        </p:tav>
                                        <p:tav tm="100000">
                                          <p:val>
                                            <p:strVal val="#ppt_x"/>
                                          </p:val>
                                        </p:tav>
                                      </p:tavLst>
                                    </p:anim>
                                    <p:anim calcmode="lin" valueType="num">
                                      <p:cBhvr>
                                        <p:cTn id="52" dur="1000" fill="hold"/>
                                        <p:tgtEl>
                                          <p:spTgt spid="6"/>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anim calcmode="lin" valueType="num">
                                      <p:cBhvr>
                                        <p:cTn id="66" dur="1000" fill="hold"/>
                                        <p:tgtEl>
                                          <p:spTgt spid="14"/>
                                        </p:tgtEl>
                                        <p:attrNameLst>
                                          <p:attrName>ppt_x</p:attrName>
                                        </p:attrNameLst>
                                      </p:cBhvr>
                                      <p:tavLst>
                                        <p:tav tm="0">
                                          <p:val>
                                            <p:strVal val="#ppt_x"/>
                                          </p:val>
                                        </p:tav>
                                        <p:tav tm="100000">
                                          <p:val>
                                            <p:strVal val="#ppt_x"/>
                                          </p:val>
                                        </p:tav>
                                      </p:tavLst>
                                    </p:anim>
                                    <p:anim calcmode="lin" valueType="num">
                                      <p:cBhvr>
                                        <p:cTn id="6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4753" y="223947"/>
            <a:ext cx="2496196" cy="584775"/>
          </a:xfrm>
          <a:prstGeom prst="rect">
            <a:avLst/>
          </a:prstGeom>
        </p:spPr>
        <p:txBody>
          <a:bodyPr wrap="none">
            <a:spAutoFit/>
          </a:bodyPr>
          <a:lstStyle/>
          <a:p>
            <a:r>
              <a:rPr lang="fr-FR" sz="3200" b="1" dirty="0" smtClean="0">
                <a:solidFill>
                  <a:schemeClr val="accent6"/>
                </a:solidFill>
                <a:latin typeface="Times New Roman" panose="02020603050405020304" pitchFamily="18" charset="0"/>
                <a:cs typeface="Times New Roman" panose="02020603050405020304" pitchFamily="18" charset="0"/>
              </a:rPr>
              <a:t>7) </a:t>
            </a:r>
            <a:r>
              <a:rPr lang="fr-FR" sz="3200" b="1" i="0" dirty="0" err="1" smtClean="0">
                <a:solidFill>
                  <a:schemeClr val="accent6"/>
                </a:solidFill>
                <a:effectLst/>
                <a:latin typeface="Times New Roman" panose="02020603050405020304" pitchFamily="18" charset="0"/>
                <a:cs typeface="Times New Roman" panose="02020603050405020304" pitchFamily="18" charset="0"/>
              </a:rPr>
              <a:t>Popularity</a:t>
            </a:r>
            <a:endParaRPr lang="fr-FR" sz="2800" b="1" i="0" dirty="0">
              <a:solidFill>
                <a:schemeClr val="accent6"/>
              </a:solidFill>
              <a:effectLst/>
              <a:latin typeface="Times New Roman" panose="02020603050405020304" pitchFamily="18" charset="0"/>
              <a:cs typeface="Times New Roman" panose="02020603050405020304" pitchFamily="18" charset="0"/>
            </a:endParaRPr>
          </a:p>
        </p:txBody>
      </p:sp>
      <p:pic>
        <p:nvPicPr>
          <p:cNvPr id="10242" name="Picture 2" descr="https://jelvix.com/wp-content/uploads/2020/07/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5600" y="808722"/>
            <a:ext cx="9201382" cy="559543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69065" y="1583267"/>
            <a:ext cx="393699" cy="393699"/>
          </a:xfrm>
          <a:prstGeom prst="rect">
            <a:avLst/>
          </a:prstGeom>
        </p:spPr>
      </p:pic>
    </p:spTree>
    <p:extLst>
      <p:ext uri="{BB962C8B-B14F-4D97-AF65-F5344CB8AC3E}">
        <p14:creationId xmlns:p14="http://schemas.microsoft.com/office/powerpoint/2010/main" val="125587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fade">
                                      <p:cBhvr>
                                        <p:cTn id="12" dur="1000"/>
                                        <p:tgtEl>
                                          <p:spTgt spid="10242"/>
                                        </p:tgtEl>
                                      </p:cBhvr>
                                    </p:animEffect>
                                    <p:anim calcmode="lin" valueType="num">
                                      <p:cBhvr>
                                        <p:cTn id="13" dur="1000" fill="hold"/>
                                        <p:tgtEl>
                                          <p:spTgt spid="10242"/>
                                        </p:tgtEl>
                                        <p:attrNameLst>
                                          <p:attrName>ppt_x</p:attrName>
                                        </p:attrNameLst>
                                      </p:cBhvr>
                                      <p:tavLst>
                                        <p:tav tm="0">
                                          <p:val>
                                            <p:strVal val="#ppt_x"/>
                                          </p:val>
                                        </p:tav>
                                        <p:tav tm="100000">
                                          <p:val>
                                            <p:strVal val="#ppt_x"/>
                                          </p:val>
                                        </p:tav>
                                      </p:tavLst>
                                    </p:anim>
                                    <p:anim calcmode="lin" valueType="num">
                                      <p:cBhvr>
                                        <p:cTn id="14"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5000914" y="363477"/>
            <a:ext cx="2432819" cy="646331"/>
          </a:xfrm>
          <a:prstGeom prst="rect">
            <a:avLst/>
          </a:prstGeom>
          <a:solidFill>
            <a:schemeClr val="accent4">
              <a:lumMod val="40000"/>
              <a:lumOff val="60000"/>
            </a:schemeClr>
          </a:solidFill>
        </p:spPr>
        <p:txBody>
          <a:bodyPr wrap="square" rtlCol="0">
            <a:spAutoFit/>
          </a:bodyPr>
          <a:lstStyle/>
          <a:p>
            <a:r>
              <a:rPr lang="fr-FR" sz="3600" b="1" dirty="0">
                <a:solidFill>
                  <a:srgbClr val="C00000"/>
                </a:solidFill>
                <a:latin typeface="Times New Roman" panose="02020603050405020304" pitchFamily="18" charset="0"/>
                <a:cs typeface="Times New Roman" panose="02020603050405020304" pitchFamily="18" charset="0"/>
              </a:rPr>
              <a:t>C</a:t>
            </a:r>
            <a:r>
              <a:rPr lang="fr-FR" sz="3600" b="1" dirty="0" smtClean="0">
                <a:solidFill>
                  <a:srgbClr val="C00000"/>
                </a:solidFill>
                <a:latin typeface="Times New Roman" panose="02020603050405020304" pitchFamily="18" charset="0"/>
                <a:cs typeface="Times New Roman" panose="02020603050405020304" pitchFamily="18" charset="0"/>
              </a:rPr>
              <a:t>onclusion</a:t>
            </a:r>
            <a:endParaRPr lang="fr-FR" sz="3600" b="1" dirty="0">
              <a:solidFill>
                <a:srgbClr val="C00000"/>
              </a:solidFill>
              <a:latin typeface="Times New Roman" panose="02020603050405020304" pitchFamily="18" charset="0"/>
              <a:cs typeface="Times New Roman" panose="02020603050405020304" pitchFamily="18" charset="0"/>
            </a:endParaRPr>
          </a:p>
        </p:txBody>
      </p:sp>
      <p:sp>
        <p:nvSpPr>
          <p:cNvPr id="4" name="ZoneTexte 3"/>
          <p:cNvSpPr txBox="1"/>
          <p:nvPr/>
        </p:nvSpPr>
        <p:spPr>
          <a:xfrm>
            <a:off x="498763" y="1760621"/>
            <a:ext cx="5306292" cy="1815882"/>
          </a:xfrm>
          <a:prstGeom prst="rect">
            <a:avLst/>
          </a:prstGeom>
          <a:noFill/>
        </p:spPr>
        <p:txBody>
          <a:bodyPr wrap="square" rtlCol="0">
            <a:spAutoFit/>
          </a:bodyPr>
          <a:lstStyle/>
          <a:p>
            <a:pPr marL="457200" indent="-457200">
              <a:buFont typeface="Wingdings" panose="05000000000000000000" pitchFamily="2" charset="2"/>
              <a:buChar char="Ø"/>
            </a:pPr>
            <a:r>
              <a:rPr lang="fr-FR" sz="2800" b="1" dirty="0" err="1" smtClean="0">
                <a:latin typeface="Times New Roman" panose="02020603050405020304" pitchFamily="18" charset="0"/>
                <a:cs typeface="Times New Roman" panose="02020603050405020304" pitchFamily="18" charset="0"/>
              </a:rPr>
              <a:t>Flexibility</a:t>
            </a:r>
            <a:r>
              <a:rPr lang="fr-FR" sz="2800" b="1" dirty="0" smtClean="0">
                <a:latin typeface="Times New Roman" panose="02020603050405020304" pitchFamily="18" charset="0"/>
                <a:cs typeface="Times New Roman" panose="02020603050405020304" pitchFamily="18" charset="0"/>
              </a:rPr>
              <a:t>, </a:t>
            </a:r>
            <a:r>
              <a:rPr lang="fr-FR" sz="2800" b="1" dirty="0" err="1" smtClean="0">
                <a:latin typeface="Times New Roman" panose="02020603050405020304" pitchFamily="18" charset="0"/>
                <a:cs typeface="Times New Roman" panose="02020603050405020304" pitchFamily="18" charset="0"/>
              </a:rPr>
              <a:t>cost-efficiency</a:t>
            </a:r>
            <a:r>
              <a:rPr lang="fr-FR" sz="2800" b="1" dirty="0" smtClean="0">
                <a:latin typeface="Times New Roman" panose="02020603050405020304" pitchFamily="18" charset="0"/>
                <a:cs typeface="Times New Roman" panose="02020603050405020304" pitchFamily="18" charset="0"/>
              </a:rPr>
              <a:t> and innovation </a:t>
            </a:r>
            <a:r>
              <a:rPr lang="fr-FR" sz="2800" b="1" dirty="0" err="1">
                <a:latin typeface="Times New Roman" panose="02020603050405020304" pitchFamily="18" charset="0"/>
                <a:cs typeface="Times New Roman" panose="02020603050405020304" pitchFamily="18" charset="0"/>
              </a:rPr>
              <a:t>usually</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choose</a:t>
            </a:r>
            <a:r>
              <a:rPr lang="fr-FR" sz="2800" b="1" dirty="0">
                <a:latin typeface="Times New Roman" panose="02020603050405020304" pitchFamily="18" charset="0"/>
                <a:cs typeface="Times New Roman" panose="02020603050405020304" pitchFamily="18" charset="0"/>
              </a:rPr>
              <a:t> open-source solutions.</a:t>
            </a:r>
            <a:endParaRPr lang="fr-FR" sz="2800" b="1" dirty="0" smtClean="0">
              <a:latin typeface="Times New Roman" panose="02020603050405020304" pitchFamily="18" charset="0"/>
              <a:cs typeface="Times New Roman" panose="02020603050405020304" pitchFamily="18" charset="0"/>
            </a:endParaRPr>
          </a:p>
          <a:p>
            <a:endParaRPr lang="fr-FR" sz="2800" dirty="0">
              <a:latin typeface="Times New Roman" panose="02020603050405020304" pitchFamily="18" charset="0"/>
              <a:cs typeface="Times New Roman" panose="02020603050405020304" pitchFamily="18" charset="0"/>
            </a:endParaRPr>
          </a:p>
        </p:txBody>
      </p:sp>
      <p:sp>
        <p:nvSpPr>
          <p:cNvPr id="5" name="ZoneTexte 4"/>
          <p:cNvSpPr txBox="1"/>
          <p:nvPr/>
        </p:nvSpPr>
        <p:spPr>
          <a:xfrm>
            <a:off x="498764" y="4441537"/>
            <a:ext cx="5597236" cy="1384995"/>
          </a:xfrm>
          <a:prstGeom prst="rect">
            <a:avLst/>
          </a:prstGeom>
          <a:noFill/>
        </p:spPr>
        <p:txBody>
          <a:bodyPr wrap="square" rtlCol="0">
            <a:spAutoFit/>
          </a:bodyPr>
          <a:lstStyle/>
          <a:p>
            <a:pPr marL="457200" indent="-457200">
              <a:buFont typeface="Wingdings" panose="05000000000000000000" pitchFamily="2" charset="2"/>
              <a:buChar char="Ø"/>
            </a:pPr>
            <a:r>
              <a:rPr lang="fr-FR" sz="2800" b="1" dirty="0">
                <a:latin typeface="Times New Roman" panose="02020603050405020304" pitchFamily="18" charset="0"/>
                <a:cs typeface="Times New Roman" panose="02020603050405020304" pitchFamily="18" charset="0"/>
              </a:rPr>
              <a:t>For corporations </a:t>
            </a:r>
            <a:r>
              <a:rPr lang="fr-FR" sz="2800" b="1" dirty="0" err="1">
                <a:latin typeface="Times New Roman" panose="02020603050405020304" pitchFamily="18" charset="0"/>
                <a:cs typeface="Times New Roman" panose="02020603050405020304" pitchFamily="18" charset="0"/>
              </a:rPr>
              <a:t>that</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prefer</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traditional</a:t>
            </a:r>
            <a:r>
              <a:rPr lang="fr-FR" sz="2800" b="1" dirty="0">
                <a:latin typeface="Times New Roman" panose="02020603050405020304" pitchFamily="18" charset="0"/>
                <a:cs typeface="Times New Roman" panose="02020603050405020304" pitchFamily="18" charset="0"/>
              </a:rPr>
              <a:t> commercial </a:t>
            </a:r>
            <a:r>
              <a:rPr lang="fr-FR" sz="2800" b="1" dirty="0" smtClean="0">
                <a:latin typeface="Times New Roman" panose="02020603050405020304" pitchFamily="18" charset="0"/>
                <a:cs typeface="Times New Roman" panose="02020603050405020304" pitchFamily="18" charset="0"/>
              </a:rPr>
              <a:t>solutions </a:t>
            </a:r>
            <a:r>
              <a:rPr lang="fr-FR" sz="2800" dirty="0" smtClean="0"/>
              <a:t>(</a:t>
            </a:r>
            <a:r>
              <a:rPr lang="fr-FR" sz="2800" b="1" dirty="0" smtClean="0">
                <a:latin typeface="Times New Roman" panose="02020603050405020304" pitchFamily="18" charset="0"/>
                <a:cs typeface="Times New Roman" panose="02020603050405020304" pitchFamily="18" charset="0"/>
              </a:rPr>
              <a:t>Entreprise </a:t>
            </a:r>
            <a:r>
              <a:rPr lang="fr-FR" sz="2800" b="1" dirty="0" err="1" smtClean="0">
                <a:latin typeface="Times New Roman" panose="02020603050405020304" pitchFamily="18" charset="0"/>
                <a:cs typeface="Times New Roman" panose="02020603050405020304" pitchFamily="18" charset="0"/>
              </a:rPr>
              <a:t>projects</a:t>
            </a:r>
            <a:r>
              <a:rPr lang="fr-FR" sz="2800" b="1" dirty="0" smtClean="0">
                <a:latin typeface="Times New Roman" panose="02020603050405020304" pitchFamily="18" charset="0"/>
                <a:cs typeface="Times New Roman" panose="02020603050405020304" pitchFamily="18" charset="0"/>
              </a:rPr>
              <a:t> )</a:t>
            </a:r>
          </a:p>
        </p:txBody>
      </p:sp>
      <p:pic>
        <p:nvPicPr>
          <p:cNvPr id="6" name="Image 5"/>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40121" y="1512456"/>
            <a:ext cx="1724890" cy="1916544"/>
          </a:xfrm>
          <a:prstGeom prst="rect">
            <a:avLst/>
          </a:prstGeom>
        </p:spPr>
      </p:pic>
      <p:pic>
        <p:nvPicPr>
          <p:cNvPr id="7" name="Picture 8" descr="MySQL – Logos Download"/>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5966" y="1864075"/>
            <a:ext cx="2302933" cy="13592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auvegarder toutes les bases sur SQL Server - WikiTwist Fra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0695" y="4077609"/>
            <a:ext cx="1953612" cy="1605651"/>
          </a:xfrm>
          <a:prstGeom prst="rect">
            <a:avLst/>
          </a:prstGeom>
          <a:noFill/>
          <a:extLst>
            <a:ext uri="{909E8E84-426E-40DD-AFC4-6F175D3DCCD1}">
              <a14:hiddenFill xmlns:a14="http://schemas.microsoft.com/office/drawing/2010/main">
                <a:solidFill>
                  <a:srgbClr val="FFFFFF"/>
                </a:solidFill>
              </a14:hiddenFill>
            </a:ext>
          </a:extLst>
        </p:spPr>
      </p:pic>
      <p:sp>
        <p:nvSpPr>
          <p:cNvPr id="9" name="Flèche droite 8"/>
          <p:cNvSpPr/>
          <p:nvPr/>
        </p:nvSpPr>
        <p:spPr>
          <a:xfrm>
            <a:off x="5638800" y="2311689"/>
            <a:ext cx="643467" cy="566978"/>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droite 9"/>
          <p:cNvSpPr/>
          <p:nvPr/>
        </p:nvSpPr>
        <p:spPr>
          <a:xfrm>
            <a:off x="6594570" y="4850545"/>
            <a:ext cx="643467" cy="566978"/>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68958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2470922" y="1849285"/>
            <a:ext cx="7930896" cy="523220"/>
          </a:xfrm>
          <a:prstGeom prst="rect">
            <a:avLst/>
          </a:prstGeom>
          <a:noFill/>
        </p:spPr>
        <p:txBody>
          <a:bodyPr wrap="square" rtlCol="0">
            <a:spAutoFit/>
          </a:bodyPr>
          <a:lstStyle/>
          <a:p>
            <a:r>
              <a:rPr lang="en-US" sz="2800" b="1" i="0" dirty="0" smtClean="0">
                <a:solidFill>
                  <a:schemeClr val="accent5">
                    <a:lumMod val="75000"/>
                  </a:schemeClr>
                </a:solidFill>
                <a:effectLst/>
                <a:latin typeface="Arial" panose="020B0604020202020204" pitchFamily="34" charset="0"/>
                <a:cs typeface="Arial" panose="020B0604020202020204" pitchFamily="34" charset="0"/>
              </a:rPr>
              <a:t>1) What is a Relational Database (RDBMS)?</a:t>
            </a:r>
            <a:endParaRPr lang="fr-FR" sz="2800" b="1" dirty="0">
              <a:solidFill>
                <a:schemeClr val="accent5">
                  <a:lumMod val="75000"/>
                </a:schemeClr>
              </a:solidFill>
              <a:latin typeface="Arial" panose="020B0604020202020204" pitchFamily="34" charset="0"/>
              <a:cs typeface="Arial" panose="020B0604020202020204" pitchFamily="34" charset="0"/>
            </a:endParaRPr>
          </a:p>
        </p:txBody>
      </p:sp>
      <p:sp>
        <p:nvSpPr>
          <p:cNvPr id="9" name="ZoneTexte 8"/>
          <p:cNvSpPr txBox="1"/>
          <p:nvPr/>
        </p:nvSpPr>
        <p:spPr>
          <a:xfrm>
            <a:off x="2438400" y="2736526"/>
            <a:ext cx="7315200" cy="523220"/>
          </a:xfrm>
          <a:prstGeom prst="rect">
            <a:avLst/>
          </a:prstGeom>
          <a:noFill/>
        </p:spPr>
        <p:txBody>
          <a:bodyPr wrap="square" rtlCol="0">
            <a:spAutoFit/>
          </a:bodyPr>
          <a:lstStyle/>
          <a:p>
            <a:r>
              <a:rPr lang="en-US" sz="2800" b="1" i="0" dirty="0" smtClean="0">
                <a:solidFill>
                  <a:schemeClr val="accent5">
                    <a:lumMod val="75000"/>
                  </a:schemeClr>
                </a:solidFill>
                <a:effectLst/>
                <a:latin typeface="Arial" panose="020B0604020202020204" pitchFamily="34" charset="0"/>
                <a:cs typeface="Arial" panose="020B0604020202020204" pitchFamily="34" charset="0"/>
              </a:rPr>
              <a:t>2) MySQL</a:t>
            </a:r>
            <a:endParaRPr lang="fr-FR" sz="2800" b="1" dirty="0">
              <a:solidFill>
                <a:schemeClr val="accent5">
                  <a:lumMod val="75000"/>
                </a:schemeClr>
              </a:solidFill>
              <a:latin typeface="Arial" panose="020B0604020202020204" pitchFamily="34" charset="0"/>
              <a:cs typeface="Arial" panose="020B0604020202020204" pitchFamily="34" charset="0"/>
            </a:endParaRPr>
          </a:p>
        </p:txBody>
      </p:sp>
      <p:sp>
        <p:nvSpPr>
          <p:cNvPr id="10" name="ZoneTexte 9"/>
          <p:cNvSpPr txBox="1"/>
          <p:nvPr/>
        </p:nvSpPr>
        <p:spPr>
          <a:xfrm>
            <a:off x="2470922" y="3594557"/>
            <a:ext cx="7315200" cy="523220"/>
          </a:xfrm>
          <a:prstGeom prst="rect">
            <a:avLst/>
          </a:prstGeom>
          <a:noFill/>
        </p:spPr>
        <p:txBody>
          <a:bodyPr wrap="square" rtlCol="0">
            <a:spAutoFit/>
          </a:bodyPr>
          <a:lstStyle/>
          <a:p>
            <a:r>
              <a:rPr lang="en-US" sz="2800" b="1" i="0" dirty="0" smtClean="0">
                <a:solidFill>
                  <a:schemeClr val="accent5">
                    <a:lumMod val="75000"/>
                  </a:schemeClr>
                </a:solidFill>
                <a:effectLst/>
                <a:latin typeface="Arial" panose="020B0604020202020204" pitchFamily="34" charset="0"/>
                <a:cs typeface="Arial" panose="020B0604020202020204" pitchFamily="34" charset="0"/>
              </a:rPr>
              <a:t>3) PostgreSQL</a:t>
            </a:r>
            <a:endParaRPr lang="fr-FR" sz="2800" b="1" dirty="0">
              <a:solidFill>
                <a:schemeClr val="accent5">
                  <a:lumMod val="75000"/>
                </a:schemeClr>
              </a:solidFill>
              <a:latin typeface="Arial" panose="020B0604020202020204" pitchFamily="34" charset="0"/>
              <a:cs typeface="Arial" panose="020B0604020202020204" pitchFamily="34" charset="0"/>
            </a:endParaRPr>
          </a:p>
        </p:txBody>
      </p:sp>
      <p:sp>
        <p:nvSpPr>
          <p:cNvPr id="13" name="ZoneTexte 12"/>
          <p:cNvSpPr txBox="1"/>
          <p:nvPr/>
        </p:nvSpPr>
        <p:spPr>
          <a:xfrm>
            <a:off x="2438400" y="4452588"/>
            <a:ext cx="7315200" cy="523220"/>
          </a:xfrm>
          <a:prstGeom prst="rect">
            <a:avLst/>
          </a:prstGeom>
          <a:noFill/>
        </p:spPr>
        <p:txBody>
          <a:bodyPr wrap="square" rtlCol="0">
            <a:spAutoFit/>
          </a:bodyPr>
          <a:lstStyle/>
          <a:p>
            <a:r>
              <a:rPr lang="en-US" sz="2800" b="1" i="0" dirty="0" smtClean="0">
                <a:solidFill>
                  <a:schemeClr val="accent5">
                    <a:lumMod val="75000"/>
                  </a:schemeClr>
                </a:solidFill>
                <a:effectLst/>
                <a:latin typeface="Arial" panose="020B0604020202020204" pitchFamily="34" charset="0"/>
                <a:cs typeface="Arial" panose="020B0604020202020204" pitchFamily="34" charset="0"/>
              </a:rPr>
              <a:t>4) SQL Server</a:t>
            </a:r>
            <a:endParaRPr lang="fr-FR" sz="2800" b="1" dirty="0">
              <a:solidFill>
                <a:schemeClr val="accent5">
                  <a:lumMod val="75000"/>
                </a:schemeClr>
              </a:solidFill>
              <a:latin typeface="Arial" panose="020B0604020202020204" pitchFamily="34" charset="0"/>
              <a:cs typeface="Arial" panose="020B0604020202020204" pitchFamily="34" charset="0"/>
            </a:endParaRPr>
          </a:p>
        </p:txBody>
      </p:sp>
      <p:sp>
        <p:nvSpPr>
          <p:cNvPr id="3" name="Rectangle 2"/>
          <p:cNvSpPr/>
          <p:nvPr/>
        </p:nvSpPr>
        <p:spPr>
          <a:xfrm>
            <a:off x="1848508" y="662500"/>
            <a:ext cx="7840608" cy="584775"/>
          </a:xfrm>
          <a:prstGeom prst="rect">
            <a:avLst/>
          </a:prstGeom>
          <a:solidFill>
            <a:schemeClr val="accent1"/>
          </a:solidFill>
          <a:ln>
            <a:solidFill>
              <a:schemeClr val="accent1">
                <a:lumMod val="75000"/>
              </a:schemeClr>
            </a:solidFill>
          </a:ln>
        </p:spPr>
        <p:txBody>
          <a:bodyPr wrap="none">
            <a:spAutoFit/>
          </a:bodyPr>
          <a:lstStyle/>
          <a:p>
            <a:pPr marL="571500" indent="-571500">
              <a:buFont typeface="+mj-lt"/>
              <a:buAutoNum type="romanUcPeriod"/>
            </a:pPr>
            <a:r>
              <a:rPr lang="en-US" sz="3200" b="1" i="0" dirty="0" smtClean="0">
                <a:solidFill>
                  <a:srgbClr val="C00000"/>
                </a:solidFill>
                <a:effectLst/>
                <a:latin typeface="Arial" panose="020B0604020202020204" pitchFamily="34" charset="0"/>
                <a:cs typeface="Arial" panose="020B0604020202020204" pitchFamily="34" charset="0"/>
              </a:rPr>
              <a:t> the RDBMS and their functionalities</a:t>
            </a:r>
          </a:p>
        </p:txBody>
      </p:sp>
      <p:sp>
        <p:nvSpPr>
          <p:cNvPr id="14" name="Rectangle 13"/>
          <p:cNvSpPr/>
          <p:nvPr/>
        </p:nvSpPr>
        <p:spPr>
          <a:xfrm>
            <a:off x="1848508" y="5436473"/>
            <a:ext cx="8557086" cy="584775"/>
          </a:xfrm>
          <a:prstGeom prst="rect">
            <a:avLst/>
          </a:prstGeom>
          <a:solidFill>
            <a:schemeClr val="accent1"/>
          </a:solidFill>
          <a:ln>
            <a:solidFill>
              <a:schemeClr val="accent1">
                <a:lumMod val="75000"/>
              </a:schemeClr>
            </a:solidFill>
          </a:ln>
        </p:spPr>
        <p:txBody>
          <a:bodyPr wrap="none">
            <a:spAutoFit/>
          </a:bodyPr>
          <a:lstStyle/>
          <a:p>
            <a:r>
              <a:rPr lang="en-US" sz="3200" b="1" i="0" dirty="0" smtClean="0">
                <a:solidFill>
                  <a:srgbClr val="C00000"/>
                </a:solidFill>
                <a:effectLst/>
                <a:latin typeface="Arial" panose="020B0604020202020204" pitchFamily="34" charset="0"/>
                <a:cs typeface="Arial" panose="020B0604020202020204" pitchFamily="34" charset="0"/>
              </a:rPr>
              <a:t>II. A comparison between the three RDBMS</a:t>
            </a:r>
          </a:p>
        </p:txBody>
      </p:sp>
    </p:spTree>
    <p:extLst>
      <p:ext uri="{BB962C8B-B14F-4D97-AF65-F5344CB8AC3E}">
        <p14:creationId xmlns:p14="http://schemas.microsoft.com/office/powerpoint/2010/main" val="913211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3" grpId="0"/>
      <p:bldP spid="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1225" y="2293193"/>
            <a:ext cx="10323303" cy="523220"/>
          </a:xfrm>
          <a:prstGeom prst="rect">
            <a:avLst/>
          </a:prstGeom>
        </p:spPr>
        <p:txBody>
          <a:bodyPr wrap="square">
            <a:spAutoFit/>
          </a:bodyPr>
          <a:lstStyle/>
          <a:p>
            <a:pPr marL="457200" indent="-457200">
              <a:buFont typeface="Wingdings" panose="05000000000000000000" pitchFamily="2" charset="2"/>
              <a:buChar char="ü"/>
            </a:pPr>
            <a:r>
              <a:rPr lang="en-US" sz="2800" b="1" i="0" dirty="0" smtClean="0">
                <a:solidFill>
                  <a:srgbClr val="202124"/>
                </a:solidFill>
                <a:effectLst/>
                <a:latin typeface="Times New Roman" panose="02020603050405020304" pitchFamily="18" charset="0"/>
                <a:cs typeface="Times New Roman" panose="02020603050405020304" pitchFamily="18" charset="0"/>
              </a:rPr>
              <a:t>(RDBMS): </a:t>
            </a:r>
            <a:r>
              <a:rPr lang="en-US" sz="2800" b="0" i="0" dirty="0" smtClean="0">
                <a:solidFill>
                  <a:srgbClr val="202124"/>
                </a:solidFill>
                <a:effectLst/>
                <a:latin typeface="Times New Roman" panose="02020603050405020304" pitchFamily="18" charset="0"/>
                <a:cs typeface="Times New Roman" panose="02020603050405020304" pitchFamily="18" charset="0"/>
              </a:rPr>
              <a:t> </a:t>
            </a:r>
            <a:r>
              <a:rPr lang="en-US" sz="2800" b="1" i="0" dirty="0" smtClean="0">
                <a:solidFill>
                  <a:srgbClr val="202124"/>
                </a:solidFill>
                <a:effectLst/>
                <a:latin typeface="Times New Roman" panose="02020603050405020304" pitchFamily="18" charset="0"/>
                <a:cs typeface="Times New Roman" panose="02020603050405020304" pitchFamily="18" charset="0"/>
              </a:rPr>
              <a:t>Relational Database Management System </a:t>
            </a:r>
            <a:endParaRPr lang="fr-FR"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236985" y="2962497"/>
            <a:ext cx="11263366" cy="1953868"/>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en-US" sz="2800" b="1" dirty="0" smtClean="0">
                <a:latin typeface="Times New Roman" panose="02020603050405020304" pitchFamily="18" charset="0"/>
                <a:cs typeface="Times New Roman" panose="02020603050405020304" pitchFamily="18" charset="0"/>
              </a:rPr>
              <a:t>It </a:t>
            </a:r>
            <a:r>
              <a:rPr lang="en-US" sz="2800" b="1" i="0" dirty="0" smtClean="0">
                <a:effectLst/>
                <a:latin typeface="Times New Roman" panose="02020603050405020304" pitchFamily="18" charset="0"/>
                <a:cs typeface="Times New Roman" panose="02020603050405020304" pitchFamily="18" charset="0"/>
              </a:rPr>
              <a:t>is a more advanced version of a DBMS system </a:t>
            </a:r>
            <a:r>
              <a:rPr lang="en-US" sz="2800" b="0" i="0" dirty="0" smtClean="0">
                <a:effectLst/>
                <a:latin typeface="Times New Roman" panose="02020603050405020304" pitchFamily="18" charset="0"/>
                <a:cs typeface="Times New Roman" panose="02020603050405020304" pitchFamily="18" charset="0"/>
              </a:rPr>
              <a:t>based on the relational model which was introduced by E.F. </a:t>
            </a:r>
            <a:r>
              <a:rPr lang="en-US" sz="2800" b="0" i="0" dirty="0" err="1" smtClean="0">
                <a:effectLst/>
                <a:latin typeface="Times New Roman" panose="02020603050405020304" pitchFamily="18" charset="0"/>
                <a:cs typeface="Times New Roman" panose="02020603050405020304" pitchFamily="18" charset="0"/>
              </a:rPr>
              <a:t>Codd</a:t>
            </a:r>
            <a:r>
              <a:rPr lang="en-US" sz="2800" b="0" i="0" dirty="0" smtClean="0">
                <a:effectLst/>
                <a:latin typeface="Times New Roman" panose="02020603050405020304" pitchFamily="18" charset="0"/>
                <a:cs typeface="Times New Roman" panose="02020603050405020304" pitchFamily="18" charset="0"/>
              </a:rPr>
              <a:t> in 1970 and that allows access to data in a more efficient way. </a:t>
            </a:r>
            <a:endParaRPr lang="fr-FR" sz="2800" dirty="0">
              <a:latin typeface="Times New Roman" panose="02020603050405020304" pitchFamily="18" charset="0"/>
              <a:cs typeface="Times New Roman" panose="02020603050405020304" pitchFamily="18" charset="0"/>
            </a:endParaRPr>
          </a:p>
        </p:txBody>
      </p:sp>
      <p:sp>
        <p:nvSpPr>
          <p:cNvPr id="12" name="Rectangle 11"/>
          <p:cNvSpPr/>
          <p:nvPr/>
        </p:nvSpPr>
        <p:spPr>
          <a:xfrm>
            <a:off x="331226" y="5728526"/>
            <a:ext cx="2569466" cy="523220"/>
          </a:xfrm>
          <a:prstGeom prst="rect">
            <a:avLst/>
          </a:prstGeom>
        </p:spPr>
        <p:txBody>
          <a:bodyPr wrap="square">
            <a:spAutoFit/>
          </a:bodyPr>
          <a:lstStyle/>
          <a:p>
            <a:pPr marL="457200" indent="-457200" algn="just" fontAlgn="base">
              <a:buFont typeface="Wingdings" panose="05000000000000000000" pitchFamily="2" charset="2"/>
              <a:buChar char="Ø"/>
            </a:pPr>
            <a:r>
              <a:rPr lang="en-US" sz="2800" b="1" i="0" dirty="0" smtClean="0">
                <a:solidFill>
                  <a:schemeClr val="accent2">
                    <a:lumMod val="75000"/>
                  </a:schemeClr>
                </a:solidFill>
                <a:effectLst/>
                <a:latin typeface="Open Sans"/>
              </a:rPr>
              <a:t>Examples :</a:t>
            </a:r>
            <a:endParaRPr lang="en-US" sz="2800" b="1" i="0" dirty="0">
              <a:effectLst/>
              <a:latin typeface="Open Sans"/>
            </a:endParaRPr>
          </a:p>
        </p:txBody>
      </p:sp>
      <p:pic>
        <p:nvPicPr>
          <p:cNvPr id="15" name="Picture 4" descr="Introduction to Relational Databases (RDBMS) | Coursera"/>
          <p:cNvPicPr>
            <a:picLocks noChangeAspect="1" noChangeArrowheads="1"/>
          </p:cNvPicPr>
          <p:nvPr/>
        </p:nvPicPr>
        <p:blipFill>
          <a:blip r:embed="rId3" cstate="print">
            <a:clrChange>
              <a:clrFrom>
                <a:srgbClr val="FEFFFF"/>
              </a:clrFrom>
              <a:clrTo>
                <a:srgbClr val="FEFFFF">
                  <a:alpha val="0"/>
                </a:srgbClr>
              </a:clrTo>
            </a:clrChange>
            <a:extLst>
              <a:ext uri="{28A0092B-C50C-407E-A947-70E740481C1C}">
                <a14:useLocalDpi xmlns:a14="http://schemas.microsoft.com/office/drawing/2010/main" val="0"/>
              </a:ext>
            </a:extLst>
          </a:blip>
          <a:srcRect/>
          <a:stretch>
            <a:fillRect/>
          </a:stretch>
        </p:blipFill>
        <p:spPr bwMode="auto">
          <a:xfrm>
            <a:off x="9981857" y="921032"/>
            <a:ext cx="2184629" cy="2184629"/>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331226" y="1517007"/>
            <a:ext cx="8776198" cy="584775"/>
          </a:xfrm>
          <a:prstGeom prst="rect">
            <a:avLst/>
          </a:prstGeom>
          <a:noFill/>
        </p:spPr>
        <p:txBody>
          <a:bodyPr wrap="square" rtlCol="0">
            <a:spAutoFit/>
          </a:bodyPr>
          <a:lstStyle/>
          <a:p>
            <a:r>
              <a:rPr lang="en-US" sz="3200" b="1" i="0" dirty="0" smtClean="0">
                <a:solidFill>
                  <a:schemeClr val="accent5">
                    <a:lumMod val="75000"/>
                  </a:schemeClr>
                </a:solidFill>
                <a:effectLst/>
                <a:latin typeface="Times New Roman" panose="02020603050405020304" pitchFamily="18" charset="0"/>
                <a:cs typeface="Times New Roman" panose="02020603050405020304" pitchFamily="18" charset="0"/>
              </a:rPr>
              <a:t>1) What is a Relational Database (RDBMS)?</a:t>
            </a:r>
            <a:endParaRPr lang="fr-FR" sz="3200" b="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21" name="Picture 8" descr="MySQL – Logos Download"/>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00692" y="5062449"/>
            <a:ext cx="2749841" cy="1623046"/>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 21"/>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89572" y="4722819"/>
            <a:ext cx="1921663" cy="2135181"/>
          </a:xfrm>
          <a:prstGeom prst="rect">
            <a:avLst/>
          </a:prstGeom>
        </p:spPr>
      </p:pic>
      <p:pic>
        <p:nvPicPr>
          <p:cNvPr id="23" name="Picture 2" descr="Sauvegarder toutes les bases sur SQL Server - WikiTwist Franc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07424" y="5119508"/>
            <a:ext cx="1872749" cy="153919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2115735" y="351558"/>
            <a:ext cx="7840608" cy="584775"/>
          </a:xfrm>
          <a:prstGeom prst="rect">
            <a:avLst/>
          </a:prstGeom>
          <a:solidFill>
            <a:schemeClr val="accent1"/>
          </a:solidFill>
          <a:ln>
            <a:solidFill>
              <a:schemeClr val="accent1">
                <a:lumMod val="75000"/>
              </a:schemeClr>
            </a:solidFill>
          </a:ln>
        </p:spPr>
        <p:txBody>
          <a:bodyPr wrap="none">
            <a:spAutoFit/>
          </a:bodyPr>
          <a:lstStyle/>
          <a:p>
            <a:pPr marL="571500" indent="-571500">
              <a:buFont typeface="+mj-lt"/>
              <a:buAutoNum type="romanUcPeriod"/>
            </a:pPr>
            <a:r>
              <a:rPr lang="en-US" sz="3200" b="1" i="0" dirty="0" smtClean="0">
                <a:solidFill>
                  <a:srgbClr val="C00000"/>
                </a:solidFill>
                <a:effectLst/>
                <a:latin typeface="Arial" panose="020B0604020202020204" pitchFamily="34" charset="0"/>
                <a:cs typeface="Arial" panose="020B0604020202020204" pitchFamily="34" charset="0"/>
              </a:rPr>
              <a:t> the RDBMS and their functionalities</a:t>
            </a:r>
          </a:p>
        </p:txBody>
      </p:sp>
    </p:spTree>
    <p:extLst>
      <p:ext uri="{BB962C8B-B14F-4D97-AF65-F5344CB8AC3E}">
        <p14:creationId xmlns:p14="http://schemas.microsoft.com/office/powerpoint/2010/main" val="2219376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fade">
                                      <p:cBhvr>
                                        <p:cTn id="24" dur="1000"/>
                                        <p:tgtEl>
                                          <p:spTgt spid="1026"/>
                                        </p:tgtEl>
                                      </p:cBhvr>
                                    </p:animEffect>
                                    <p:anim calcmode="lin" valueType="num">
                                      <p:cBhvr>
                                        <p:cTn id="25" dur="1000" fill="hold"/>
                                        <p:tgtEl>
                                          <p:spTgt spid="1026"/>
                                        </p:tgtEl>
                                        <p:attrNameLst>
                                          <p:attrName>ppt_x</p:attrName>
                                        </p:attrNameLst>
                                      </p:cBhvr>
                                      <p:tavLst>
                                        <p:tav tm="0">
                                          <p:val>
                                            <p:strVal val="#ppt_x"/>
                                          </p:val>
                                        </p:tav>
                                        <p:tav tm="100000">
                                          <p:val>
                                            <p:strVal val="#ppt_x"/>
                                          </p:val>
                                        </p:tav>
                                      </p:tavLst>
                                    </p:anim>
                                    <p:anim calcmode="lin" valueType="num">
                                      <p:cBhvr>
                                        <p:cTn id="26" dur="1000" fill="hold"/>
                                        <p:tgtEl>
                                          <p:spTgt spid="102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1000"/>
                                        <p:tgtEl>
                                          <p:spTgt spid="21"/>
                                        </p:tgtEl>
                                      </p:cBhvr>
                                    </p:animEffect>
                                    <p:anim calcmode="lin" valueType="num">
                                      <p:cBhvr>
                                        <p:cTn id="49" dur="1000" fill="hold"/>
                                        <p:tgtEl>
                                          <p:spTgt spid="21"/>
                                        </p:tgtEl>
                                        <p:attrNameLst>
                                          <p:attrName>ppt_x</p:attrName>
                                        </p:attrNameLst>
                                      </p:cBhvr>
                                      <p:tavLst>
                                        <p:tav tm="0">
                                          <p:val>
                                            <p:strVal val="#ppt_x"/>
                                          </p:val>
                                        </p:tav>
                                        <p:tav tm="100000">
                                          <p:val>
                                            <p:strVal val="#ppt_x"/>
                                          </p:val>
                                        </p:tav>
                                      </p:tavLst>
                                    </p:anim>
                                    <p:anim calcmode="lin" valueType="num">
                                      <p:cBhvr>
                                        <p:cTn id="5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1000"/>
                                        <p:tgtEl>
                                          <p:spTgt spid="22"/>
                                        </p:tgtEl>
                                      </p:cBhvr>
                                    </p:animEffect>
                                    <p:anim calcmode="lin" valueType="num">
                                      <p:cBhvr>
                                        <p:cTn id="56" dur="1000" fill="hold"/>
                                        <p:tgtEl>
                                          <p:spTgt spid="22"/>
                                        </p:tgtEl>
                                        <p:attrNameLst>
                                          <p:attrName>ppt_x</p:attrName>
                                        </p:attrNameLst>
                                      </p:cBhvr>
                                      <p:tavLst>
                                        <p:tav tm="0">
                                          <p:val>
                                            <p:strVal val="#ppt_x"/>
                                          </p:val>
                                        </p:tav>
                                        <p:tav tm="100000">
                                          <p:val>
                                            <p:strVal val="#ppt_x"/>
                                          </p:val>
                                        </p:tav>
                                      </p:tavLst>
                                    </p:anim>
                                    <p:anim calcmode="lin" valueType="num">
                                      <p:cBhvr>
                                        <p:cTn id="5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p:bldP spid="17"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s Powerpoint | Vecteurs, photos et PSD gratui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369743" y="1101413"/>
            <a:ext cx="11452514" cy="3246530"/>
          </a:xfrm>
          <a:prstGeom prst="rect">
            <a:avLst/>
          </a:prstGeom>
          <a:noFill/>
        </p:spPr>
        <p:txBody>
          <a:bodyPr wrap="square" rtlCol="0">
            <a:spAutoFit/>
          </a:bodyPr>
          <a:lstStyle/>
          <a:p>
            <a:pPr marL="457200" lvl="0" indent="-457200" algn="just">
              <a:lnSpc>
                <a:spcPct val="150000"/>
              </a:lnSpc>
              <a:spcAft>
                <a:spcPts val="1200"/>
              </a:spcAft>
              <a:buFont typeface="Wingdings" panose="05000000000000000000" pitchFamily="2" charset="2"/>
              <a:buChar char="ü"/>
            </a:pPr>
            <a:r>
              <a:rPr lang="en-US" sz="2800" dirty="0" smtClean="0">
                <a:latin typeface="Times New Roman"/>
                <a:ea typeface="Times New Roman"/>
                <a:cs typeface="Times New Roman"/>
                <a:sym typeface="Times New Roman"/>
              </a:rPr>
              <a:t>MySQL is a relational database management system (RDBMS) developed by Oracle that is based on structured query language (SQL). A database is a structured collection of data. It may be anything from a simple shopping list to a picture gallery or a place to hold the vast amounts of information in a corporate network.</a:t>
            </a:r>
            <a:endParaRPr lang="en-US" sz="2800" dirty="0">
              <a:latin typeface="Times New Roman"/>
              <a:ea typeface="Times New Roman"/>
              <a:cs typeface="Times New Roman"/>
              <a:sym typeface="Times New Roman"/>
            </a:endParaRPr>
          </a:p>
        </p:txBody>
      </p:sp>
      <p:sp>
        <p:nvSpPr>
          <p:cNvPr id="11" name="ZoneTexte 10"/>
          <p:cNvSpPr txBox="1"/>
          <p:nvPr/>
        </p:nvSpPr>
        <p:spPr>
          <a:xfrm>
            <a:off x="4690533" y="317399"/>
            <a:ext cx="7315200" cy="584775"/>
          </a:xfrm>
          <a:prstGeom prst="rect">
            <a:avLst/>
          </a:prstGeom>
          <a:noFill/>
        </p:spPr>
        <p:txBody>
          <a:bodyPr wrap="square" rtlCol="0">
            <a:spAutoFit/>
          </a:bodyPr>
          <a:lstStyle/>
          <a:p>
            <a:r>
              <a:rPr lang="en-US" sz="3200" b="1" i="0" dirty="0" smtClean="0">
                <a:solidFill>
                  <a:schemeClr val="accent5">
                    <a:lumMod val="75000"/>
                  </a:schemeClr>
                </a:solidFill>
                <a:effectLst/>
                <a:latin typeface="Arial" panose="020B0604020202020204" pitchFamily="34" charset="0"/>
                <a:cs typeface="Arial" panose="020B0604020202020204" pitchFamily="34" charset="0"/>
              </a:rPr>
              <a:t>2) </a:t>
            </a:r>
            <a:r>
              <a:rPr lang="en-US" sz="3200" b="1" i="0" dirty="0" smtClean="0">
                <a:solidFill>
                  <a:schemeClr val="accent5">
                    <a:lumMod val="75000"/>
                  </a:schemeClr>
                </a:solidFill>
                <a:effectLst/>
                <a:latin typeface="Times New Roman" panose="02020603050405020304" pitchFamily="18" charset="0"/>
                <a:cs typeface="Times New Roman" panose="02020603050405020304" pitchFamily="18" charset="0"/>
              </a:rPr>
              <a:t>MySQL</a:t>
            </a:r>
            <a:endParaRPr lang="fr-FR" sz="3200" b="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17" name="Picture 8" descr="MySQL – Logos Download"/>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02787" y="3855635"/>
            <a:ext cx="4281625" cy="252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939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262227" y="979075"/>
            <a:ext cx="11667546" cy="3323987"/>
          </a:xfrm>
          <a:prstGeom prst="rect">
            <a:avLst/>
          </a:prstGeom>
          <a:noFill/>
        </p:spPr>
        <p:txBody>
          <a:bodyPr wrap="square" rtlCol="0">
            <a:spAutoFit/>
          </a:bodyPr>
          <a:lstStyle/>
          <a:p>
            <a:pPr marL="457200" lvl="0" indent="-457200" algn="just">
              <a:lnSpc>
                <a:spcPct val="150000"/>
              </a:lnSpc>
              <a:spcAft>
                <a:spcPts val="1200"/>
              </a:spcAft>
              <a:buFont typeface="Wingdings" panose="05000000000000000000" pitchFamily="2" charset="2"/>
              <a:buChar char="ü"/>
            </a:pPr>
            <a:r>
              <a:rPr lang="en-US" sz="2800" dirty="0" smtClean="0">
                <a:latin typeface="Times New Roman" panose="02020603050405020304" pitchFamily="18" charset="0"/>
                <a:ea typeface="Times New Roman"/>
                <a:cs typeface="Times New Roman" panose="02020603050405020304" pitchFamily="18" charset="0"/>
                <a:sym typeface="Times New Roman"/>
              </a:rPr>
              <a:t>PostgreSQL is an advanced, enterprise class open source relational database that supports both SQL (relational) and JSON (non-relational) querying. ... PostgreSQL is used as the primary data store or data warehouse for many web, mobile, geospatial, and analytics applications. The latest major version is PostgreSQL 12.</a:t>
            </a:r>
            <a:endParaRPr lang="en-US" sz="2800" dirty="0">
              <a:latin typeface="Times New Roman" panose="02020603050405020304" pitchFamily="18" charset="0"/>
              <a:ea typeface="Times New Roman"/>
              <a:cs typeface="Times New Roman" panose="02020603050405020304" pitchFamily="18" charset="0"/>
              <a:sym typeface="Times New Roman"/>
            </a:endParaRPr>
          </a:p>
        </p:txBody>
      </p:sp>
      <p:sp>
        <p:nvSpPr>
          <p:cNvPr id="7" name="ZoneTexte 6"/>
          <p:cNvSpPr txBox="1"/>
          <p:nvPr/>
        </p:nvSpPr>
        <p:spPr>
          <a:xfrm>
            <a:off x="4445240" y="197150"/>
            <a:ext cx="7315200" cy="584775"/>
          </a:xfrm>
          <a:prstGeom prst="rect">
            <a:avLst/>
          </a:prstGeom>
          <a:noFill/>
        </p:spPr>
        <p:txBody>
          <a:bodyPr wrap="square" rtlCol="0">
            <a:spAutoFit/>
          </a:bodyPr>
          <a:lstStyle/>
          <a:p>
            <a:r>
              <a:rPr lang="en-US" sz="3200" b="1" i="0" dirty="0" smtClean="0">
                <a:solidFill>
                  <a:schemeClr val="accent5">
                    <a:lumMod val="75000"/>
                  </a:schemeClr>
                </a:solidFill>
                <a:effectLst/>
                <a:latin typeface="Times New Roman" panose="02020603050405020304" pitchFamily="18" charset="0"/>
                <a:cs typeface="Times New Roman" panose="02020603050405020304" pitchFamily="18" charset="0"/>
              </a:rPr>
              <a:t>3) PostgreSQL</a:t>
            </a:r>
            <a:endParaRPr lang="fr-FR" sz="3200" b="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15" name="Image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67479" y="3429000"/>
            <a:ext cx="3057042" cy="3396713"/>
          </a:xfrm>
          <a:prstGeom prst="rect">
            <a:avLst/>
          </a:prstGeom>
        </p:spPr>
      </p:pic>
    </p:spTree>
    <p:extLst>
      <p:ext uri="{BB962C8B-B14F-4D97-AF65-F5344CB8AC3E}">
        <p14:creationId xmlns:p14="http://schemas.microsoft.com/office/powerpoint/2010/main" val="2907535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303068" y="946158"/>
            <a:ext cx="11585864" cy="3892861"/>
          </a:xfrm>
          <a:prstGeom prst="rect">
            <a:avLst/>
          </a:prstGeom>
          <a:noFill/>
        </p:spPr>
        <p:txBody>
          <a:bodyPr wrap="square" rtlCol="0">
            <a:spAutoFit/>
          </a:bodyPr>
          <a:lstStyle/>
          <a:p>
            <a:pPr marL="457200" lvl="0" indent="-457200" algn="just">
              <a:lnSpc>
                <a:spcPct val="150000"/>
              </a:lnSpc>
              <a:buFont typeface="Wingdings" panose="05000000000000000000" pitchFamily="2" charset="2"/>
              <a:buChar char="ü"/>
            </a:pPr>
            <a:r>
              <a:rPr lang="en-US" sz="2800" dirty="0" smtClean="0">
                <a:latin typeface="Times New Roman"/>
                <a:ea typeface="Times New Roman"/>
                <a:cs typeface="Times New Roman"/>
                <a:sym typeface="Times New Roman"/>
              </a:rPr>
              <a:t>SQL Server is a database management system (DBMS) in SQL language incorporating, among other things, an RDBMS (relational DBMS ") developed and marketed by the Microsoft company. It works on Windows and Linux OS (since March 2016), but it is possible to launch it on Mac OS via Docker, because there is a version for download on the Microsoft website2.</a:t>
            </a:r>
            <a:endParaRPr lang="en-US" sz="2800" dirty="0">
              <a:latin typeface="Times New Roman"/>
              <a:ea typeface="Times New Roman"/>
              <a:cs typeface="Times New Roman"/>
              <a:sym typeface="Times New Roman"/>
            </a:endParaRPr>
          </a:p>
        </p:txBody>
      </p:sp>
      <p:sp>
        <p:nvSpPr>
          <p:cNvPr id="7" name="ZoneTexte 6"/>
          <p:cNvSpPr txBox="1"/>
          <p:nvPr/>
        </p:nvSpPr>
        <p:spPr>
          <a:xfrm>
            <a:off x="4217334" y="361383"/>
            <a:ext cx="7315200" cy="584775"/>
          </a:xfrm>
          <a:prstGeom prst="rect">
            <a:avLst/>
          </a:prstGeom>
          <a:noFill/>
        </p:spPr>
        <p:txBody>
          <a:bodyPr wrap="square" rtlCol="0">
            <a:spAutoFit/>
          </a:bodyPr>
          <a:lstStyle/>
          <a:p>
            <a:r>
              <a:rPr lang="en-US" sz="3200" b="1" i="0" dirty="0" smtClean="0">
                <a:solidFill>
                  <a:schemeClr val="accent5">
                    <a:lumMod val="75000"/>
                  </a:schemeClr>
                </a:solidFill>
                <a:effectLst/>
                <a:latin typeface="Times New Roman" panose="02020603050405020304" pitchFamily="18" charset="0"/>
                <a:cs typeface="Times New Roman" panose="02020603050405020304" pitchFamily="18" charset="0"/>
              </a:rPr>
              <a:t>4) SQL SERVER</a:t>
            </a:r>
            <a:endParaRPr lang="fr-FR" sz="3200" b="1" dirty="0">
              <a:solidFill>
                <a:schemeClr val="accent5">
                  <a:lumMod val="75000"/>
                </a:schemeClr>
              </a:solidFill>
              <a:latin typeface="Times New Roman" panose="02020603050405020304" pitchFamily="18" charset="0"/>
              <a:cs typeface="Times New Roman" panose="02020603050405020304" pitchFamily="18" charset="0"/>
            </a:endParaRPr>
          </a:p>
        </p:txBody>
      </p:sp>
      <p:pic>
        <p:nvPicPr>
          <p:cNvPr id="12290" name="Picture 2" descr="Sauvegarder toutes les bases sur SQL Server - WikiTwist Fra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4001" y="4187356"/>
            <a:ext cx="2488266" cy="204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13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fade">
                                      <p:cBhvr>
                                        <p:cTn id="12" dur="1000"/>
                                        <p:tgtEl>
                                          <p:spTgt spid="12290"/>
                                        </p:tgtEl>
                                      </p:cBhvr>
                                    </p:animEffect>
                                    <p:anim calcmode="lin" valueType="num">
                                      <p:cBhvr>
                                        <p:cTn id="13" dur="1000" fill="hold"/>
                                        <p:tgtEl>
                                          <p:spTgt spid="12290"/>
                                        </p:tgtEl>
                                        <p:attrNameLst>
                                          <p:attrName>ppt_x</p:attrName>
                                        </p:attrNameLst>
                                      </p:cBhvr>
                                      <p:tavLst>
                                        <p:tav tm="0">
                                          <p:val>
                                            <p:strVal val="#ppt_x"/>
                                          </p:val>
                                        </p:tav>
                                        <p:tav tm="100000">
                                          <p:val>
                                            <p:strVal val="#ppt_x"/>
                                          </p:val>
                                        </p:tav>
                                      </p:tavLst>
                                    </p:anim>
                                    <p:anim calcmode="lin" valueType="num">
                                      <p:cBhvr>
                                        <p:cTn id="14"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8841" y="1509863"/>
            <a:ext cx="3688830" cy="584775"/>
          </a:xfrm>
          <a:prstGeom prst="rect">
            <a:avLst/>
          </a:prstGeom>
        </p:spPr>
        <p:txBody>
          <a:bodyPr wrap="none">
            <a:spAutoFit/>
          </a:bodyPr>
          <a:lstStyle/>
          <a:p>
            <a:pPr marL="514350" indent="-514350">
              <a:buFont typeface="+mj-lt"/>
              <a:buAutoNum type="arabicParenR"/>
            </a:pPr>
            <a:r>
              <a:rPr lang="fr-FR" sz="3200" b="1" i="0" dirty="0" err="1" smtClean="0">
                <a:solidFill>
                  <a:schemeClr val="accent6"/>
                </a:solidFill>
                <a:effectLst/>
                <a:latin typeface="Times New Roman" panose="02020603050405020304" pitchFamily="18" charset="0"/>
                <a:cs typeface="Times New Roman" panose="02020603050405020304" pitchFamily="18" charset="0"/>
              </a:rPr>
              <a:t>Defragmentation</a:t>
            </a:r>
            <a:endParaRPr lang="fr-FR" sz="3200" b="1" i="0" dirty="0">
              <a:solidFill>
                <a:schemeClr val="accent6"/>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1" y="2592615"/>
            <a:ext cx="11787223" cy="2219838"/>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en-US" sz="3200" b="0" i="0" dirty="0" smtClean="0">
                <a:solidFill>
                  <a:srgbClr val="252525"/>
                </a:solidFill>
                <a:effectLst/>
                <a:latin typeface="Times New Roman" panose="02020603050405020304" pitchFamily="18" charset="0"/>
                <a:cs typeface="Times New Roman" panose="02020603050405020304" pitchFamily="18" charset="0"/>
              </a:rPr>
              <a:t>Overall, MySQL and SQL Server offer more of defragmentation methods that </a:t>
            </a:r>
            <a:r>
              <a:rPr lang="en-US" sz="3200" b="0" i="0" dirty="0" err="1" smtClean="0">
                <a:solidFill>
                  <a:srgbClr val="252525"/>
                </a:solidFill>
                <a:effectLst/>
                <a:latin typeface="Times New Roman" panose="02020603050405020304" pitchFamily="18" charset="0"/>
                <a:cs typeface="Times New Roman" panose="02020603050405020304" pitchFamily="18" charset="0"/>
              </a:rPr>
              <a:t>Postgresql</a:t>
            </a:r>
            <a:r>
              <a:rPr lang="en-US" sz="3200" b="0" i="0" dirty="0" smtClean="0">
                <a:solidFill>
                  <a:srgbClr val="252525"/>
                </a:solidFill>
                <a:effectLst/>
                <a:latin typeface="Times New Roman" panose="02020603050405020304" pitchFamily="18" charset="0"/>
                <a:cs typeface="Times New Roman" panose="02020603050405020304" pitchFamily="18" charset="0"/>
              </a:rPr>
              <a:t> does. They consume less CPU and provide more flexible settings.</a:t>
            </a:r>
            <a:endParaRPr lang="fr-FR" sz="3200" dirty="0">
              <a:latin typeface="Times New Roman" panose="02020603050405020304" pitchFamily="18" charset="0"/>
              <a:cs typeface="Times New Roman" panose="02020603050405020304" pitchFamily="18" charset="0"/>
            </a:endParaRPr>
          </a:p>
        </p:txBody>
      </p:sp>
      <p:pic>
        <p:nvPicPr>
          <p:cNvPr id="23" name="Image 2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18651" y="4342835"/>
            <a:ext cx="1608839" cy="1787599"/>
          </a:xfrm>
          <a:prstGeom prst="rect">
            <a:avLst/>
          </a:prstGeom>
        </p:spPr>
      </p:pic>
      <p:pic>
        <p:nvPicPr>
          <p:cNvPr id="24" name="Picture 8" descr="MySQL – Logos Download"/>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47011" y="4642386"/>
            <a:ext cx="2284521" cy="13484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Sauvegarder toutes les bases sur SQL Server - WikiTwist Fra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73505" y="4568707"/>
            <a:ext cx="1583851" cy="1301748"/>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1817457" y="183012"/>
            <a:ext cx="8557086" cy="584775"/>
          </a:xfrm>
          <a:prstGeom prst="rect">
            <a:avLst/>
          </a:prstGeom>
          <a:solidFill>
            <a:schemeClr val="accent1"/>
          </a:solidFill>
          <a:ln>
            <a:solidFill>
              <a:schemeClr val="accent1">
                <a:lumMod val="75000"/>
              </a:schemeClr>
            </a:solidFill>
          </a:ln>
        </p:spPr>
        <p:txBody>
          <a:bodyPr wrap="none">
            <a:spAutoFit/>
          </a:bodyPr>
          <a:lstStyle/>
          <a:p>
            <a:r>
              <a:rPr lang="en-US" sz="3200" b="1" i="0" dirty="0" smtClean="0">
                <a:solidFill>
                  <a:srgbClr val="C00000"/>
                </a:solidFill>
                <a:effectLst/>
                <a:latin typeface="Arial" panose="020B0604020202020204" pitchFamily="34" charset="0"/>
                <a:cs typeface="Arial" panose="020B0604020202020204" pitchFamily="34" charset="0"/>
              </a:rPr>
              <a:t>II. A comparison between the three RDBMS</a:t>
            </a:r>
          </a:p>
        </p:txBody>
      </p:sp>
      <p:pic>
        <p:nvPicPr>
          <p:cNvPr id="30" name="Image 29"/>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63705" y="5986150"/>
            <a:ext cx="651131" cy="651131"/>
          </a:xfrm>
          <a:prstGeom prst="rect">
            <a:avLst/>
          </a:prstGeom>
        </p:spPr>
      </p:pic>
      <p:pic>
        <p:nvPicPr>
          <p:cNvPr id="31" name="Image 30"/>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464779" y="5906590"/>
            <a:ext cx="651131" cy="651131"/>
          </a:xfrm>
          <a:prstGeom prst="rect">
            <a:avLst/>
          </a:prstGeom>
        </p:spPr>
      </p:pic>
    </p:spTree>
    <p:extLst>
      <p:ext uri="{BB962C8B-B14F-4D97-AF65-F5344CB8AC3E}">
        <p14:creationId xmlns:p14="http://schemas.microsoft.com/office/powerpoint/2010/main" val="1808761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1000"/>
                                        <p:tgtEl>
                                          <p:spTgt spid="23"/>
                                        </p:tgtEl>
                                      </p:cBhvr>
                                    </p:animEffect>
                                    <p:anim calcmode="lin" valueType="num">
                                      <p:cBhvr>
                                        <p:cTn id="34" dur="1000" fill="hold"/>
                                        <p:tgtEl>
                                          <p:spTgt spid="23"/>
                                        </p:tgtEl>
                                        <p:attrNameLst>
                                          <p:attrName>ppt_x</p:attrName>
                                        </p:attrNameLst>
                                      </p:cBhvr>
                                      <p:tavLst>
                                        <p:tav tm="0">
                                          <p:val>
                                            <p:strVal val="#ppt_x"/>
                                          </p:val>
                                        </p:tav>
                                        <p:tav tm="100000">
                                          <p:val>
                                            <p:strVal val="#ppt_x"/>
                                          </p:val>
                                        </p:tav>
                                      </p:tavLst>
                                    </p:anim>
                                    <p:anim calcmode="lin" valueType="num">
                                      <p:cBhvr>
                                        <p:cTn id="35" dur="1000" fill="hold"/>
                                        <p:tgtEl>
                                          <p:spTgt spid="2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childTnLst>
                                </p:cTn>
                              </p:par>
                              <p:par>
                                <p:cTn id="47" presetID="23" presetClass="entr" presetSubtype="16"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500" fill="hold"/>
                                        <p:tgtEl>
                                          <p:spTgt spid="31"/>
                                        </p:tgtEl>
                                        <p:attrNameLst>
                                          <p:attrName>ppt_w</p:attrName>
                                        </p:attrNameLst>
                                      </p:cBhvr>
                                      <p:tavLst>
                                        <p:tav tm="0">
                                          <p:val>
                                            <p:fltVal val="0"/>
                                          </p:val>
                                        </p:tav>
                                        <p:tav tm="100000">
                                          <p:val>
                                            <p:strVal val="#ppt_w"/>
                                          </p:val>
                                        </p:tav>
                                      </p:tavLst>
                                    </p:anim>
                                    <p:anim calcmode="lin" valueType="num">
                                      <p:cBhvr>
                                        <p:cTn id="50"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36155" y="328975"/>
            <a:ext cx="3811749" cy="584775"/>
          </a:xfrm>
          <a:prstGeom prst="rect">
            <a:avLst/>
          </a:prstGeom>
        </p:spPr>
        <p:txBody>
          <a:bodyPr wrap="none">
            <a:spAutoFit/>
          </a:bodyPr>
          <a:lstStyle/>
          <a:p>
            <a:r>
              <a:rPr lang="fr-FR" sz="3200" b="1" i="0" dirty="0" smtClean="0">
                <a:solidFill>
                  <a:schemeClr val="accent6"/>
                </a:solidFill>
                <a:effectLst/>
                <a:latin typeface="Times New Roman" panose="02020603050405020304" pitchFamily="18" charset="0"/>
                <a:cs typeface="Times New Roman" panose="02020603050405020304" pitchFamily="18" charset="0"/>
              </a:rPr>
              <a:t>2) </a:t>
            </a:r>
            <a:r>
              <a:rPr lang="fr-FR" sz="3200" b="1" i="0" dirty="0" err="1" smtClean="0">
                <a:solidFill>
                  <a:schemeClr val="accent6"/>
                </a:solidFill>
                <a:effectLst/>
                <a:latin typeface="Times New Roman" panose="02020603050405020304" pitchFamily="18" charset="0"/>
                <a:cs typeface="Times New Roman" panose="02020603050405020304" pitchFamily="18" charset="0"/>
              </a:rPr>
              <a:t>Temporary</a:t>
            </a:r>
            <a:r>
              <a:rPr lang="fr-FR" sz="3200" b="1" i="0" dirty="0" smtClean="0">
                <a:solidFill>
                  <a:schemeClr val="accent6"/>
                </a:solidFill>
                <a:effectLst/>
                <a:latin typeface="Times New Roman" panose="02020603050405020304" pitchFamily="18" charset="0"/>
                <a:cs typeface="Times New Roman" panose="02020603050405020304" pitchFamily="18" charset="0"/>
              </a:rPr>
              <a:t> Tables</a:t>
            </a:r>
            <a:endParaRPr lang="fr-FR" sz="3200" b="1" i="0" dirty="0">
              <a:solidFill>
                <a:schemeClr val="accent6"/>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58888" y="931648"/>
            <a:ext cx="16435277" cy="661207"/>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en-US" sz="2800" b="1" i="0" dirty="0" smtClean="0">
                <a:solidFill>
                  <a:srgbClr val="252525"/>
                </a:solidFill>
                <a:effectLst/>
                <a:latin typeface="Times New Roman" panose="02020603050405020304" pitchFamily="18" charset="0"/>
                <a:cs typeface="Times New Roman" panose="02020603050405020304" pitchFamily="18" charset="0"/>
              </a:rPr>
              <a:t>MySQL</a:t>
            </a:r>
            <a:r>
              <a:rPr lang="en-US" sz="2800" b="0" i="0" dirty="0" smtClean="0">
                <a:solidFill>
                  <a:srgbClr val="252525"/>
                </a:solidFill>
                <a:effectLst/>
                <a:latin typeface="Times New Roman" panose="02020603050405020304" pitchFamily="18" charset="0"/>
                <a:cs typeface="Times New Roman" panose="02020603050405020304" pitchFamily="18" charset="0"/>
              </a:rPr>
              <a:t> offers limited functionality for temporary tables. </a:t>
            </a:r>
            <a:endParaRPr lang="fr-FR" sz="2800" dirty="0">
              <a:latin typeface="Times New Roman" panose="02020603050405020304" pitchFamily="18" charset="0"/>
              <a:cs typeface="Times New Roman" panose="02020603050405020304" pitchFamily="18" charset="0"/>
            </a:endParaRPr>
          </a:p>
        </p:txBody>
      </p:sp>
      <p:sp>
        <p:nvSpPr>
          <p:cNvPr id="12" name="Rectangle 11"/>
          <p:cNvSpPr/>
          <p:nvPr/>
        </p:nvSpPr>
        <p:spPr>
          <a:xfrm>
            <a:off x="133132" y="1980735"/>
            <a:ext cx="11375915" cy="1307537"/>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en-US" sz="2800" b="1" i="0" dirty="0" smtClean="0">
                <a:solidFill>
                  <a:srgbClr val="252525"/>
                </a:solidFill>
                <a:effectLst/>
                <a:latin typeface="Times New Roman" panose="02020603050405020304" pitchFamily="18" charset="0"/>
                <a:cs typeface="Times New Roman" panose="02020603050405020304" pitchFamily="18" charset="0"/>
              </a:rPr>
              <a:t>PostgreSQL </a:t>
            </a:r>
            <a:r>
              <a:rPr lang="en-US" sz="2800" b="0" i="0" dirty="0" smtClean="0">
                <a:solidFill>
                  <a:srgbClr val="252525"/>
                </a:solidFill>
                <a:effectLst/>
                <a:latin typeface="Times New Roman" panose="02020603050405020304" pitchFamily="18" charset="0"/>
                <a:cs typeface="Times New Roman" panose="02020603050405020304" pitchFamily="18" charset="0"/>
              </a:rPr>
              <a:t>offers a lot more functionality when it comes to temporary content. </a:t>
            </a:r>
            <a:endParaRPr lang="fr-FR" sz="2800" dirty="0">
              <a:latin typeface="Times New Roman" panose="02020603050405020304" pitchFamily="18" charset="0"/>
              <a:cs typeface="Times New Roman" panose="02020603050405020304" pitchFamily="18" charset="0"/>
            </a:endParaRPr>
          </a:p>
        </p:txBody>
      </p:sp>
      <p:sp>
        <p:nvSpPr>
          <p:cNvPr id="13" name="Rectangle 12"/>
          <p:cNvSpPr/>
          <p:nvPr/>
        </p:nvSpPr>
        <p:spPr>
          <a:xfrm>
            <a:off x="158888" y="3429000"/>
            <a:ext cx="11324404" cy="1307537"/>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en-US" sz="2800" b="1" i="0" dirty="0" smtClean="0">
                <a:solidFill>
                  <a:srgbClr val="252525"/>
                </a:solidFill>
                <a:effectLst/>
                <a:latin typeface="Times New Roman" panose="02020603050405020304" pitchFamily="18" charset="0"/>
                <a:cs typeface="Times New Roman" panose="02020603050405020304" pitchFamily="18" charset="0"/>
              </a:rPr>
              <a:t>SQL Server</a:t>
            </a:r>
            <a:r>
              <a:rPr lang="en-US" sz="2800" b="0" i="0" dirty="0" smtClean="0">
                <a:solidFill>
                  <a:srgbClr val="252525"/>
                </a:solidFill>
                <a:effectLst/>
                <a:latin typeface="Times New Roman" panose="02020603050405020304" pitchFamily="18" charset="0"/>
                <a:cs typeface="Times New Roman" panose="02020603050405020304" pitchFamily="18" charset="0"/>
              </a:rPr>
              <a:t> also offers rich functionality for temporary table management. You can create local and global temporary tables, </a:t>
            </a:r>
            <a:endParaRPr lang="fr-FR" sz="2800" dirty="0">
              <a:latin typeface="Times New Roman" panose="02020603050405020304" pitchFamily="18" charset="0"/>
              <a:cs typeface="Times New Roman" panose="02020603050405020304" pitchFamily="18" charset="0"/>
            </a:endParaRPr>
          </a:p>
        </p:txBody>
      </p:sp>
      <p:pic>
        <p:nvPicPr>
          <p:cNvPr id="15" name="Image 1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06954" y="4835724"/>
            <a:ext cx="1137104" cy="1263449"/>
          </a:xfrm>
          <a:prstGeom prst="rect">
            <a:avLst/>
          </a:prstGeom>
        </p:spPr>
      </p:pic>
      <p:pic>
        <p:nvPicPr>
          <p:cNvPr id="16" name="Picture 8" descr="MySQL – Logos Download"/>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25733" y="4877265"/>
            <a:ext cx="1857766" cy="10965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Sauvegarder toutes les bases sur SQL Server - WikiTwist Fra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556204" y="5074062"/>
            <a:ext cx="925289" cy="760484"/>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 17"/>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99109" y="6099173"/>
            <a:ext cx="552794" cy="552794"/>
          </a:xfrm>
          <a:prstGeom prst="rect">
            <a:avLst/>
          </a:prstGeom>
        </p:spPr>
      </p:pic>
      <p:pic>
        <p:nvPicPr>
          <p:cNvPr id="19" name="Image 18"/>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19157" y="6027713"/>
            <a:ext cx="552794" cy="552794"/>
          </a:xfrm>
          <a:prstGeom prst="rect">
            <a:avLst/>
          </a:prstGeom>
        </p:spPr>
      </p:pic>
    </p:spTree>
    <p:extLst>
      <p:ext uri="{BB962C8B-B14F-4D97-AF65-F5344CB8AC3E}">
        <p14:creationId xmlns:p14="http://schemas.microsoft.com/office/powerpoint/2010/main" val="1242422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s Powerpoint | Vecteurs, photos et PSD gratu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28266" y="372232"/>
            <a:ext cx="2943434" cy="584775"/>
          </a:xfrm>
          <a:prstGeom prst="rect">
            <a:avLst/>
          </a:prstGeom>
        </p:spPr>
        <p:txBody>
          <a:bodyPr wrap="none">
            <a:spAutoFit/>
          </a:bodyPr>
          <a:lstStyle/>
          <a:p>
            <a:r>
              <a:rPr lang="fr-FR" sz="3200" b="1" dirty="0" smtClean="0">
                <a:solidFill>
                  <a:schemeClr val="accent6"/>
                </a:solidFill>
                <a:latin typeface="Times New Roman" panose="02020603050405020304" pitchFamily="18" charset="0"/>
                <a:cs typeface="Times New Roman" panose="02020603050405020304" pitchFamily="18" charset="0"/>
              </a:rPr>
              <a:t>3) </a:t>
            </a:r>
            <a:r>
              <a:rPr lang="fr-FR" sz="3200" b="1" i="0" dirty="0" smtClean="0">
                <a:solidFill>
                  <a:schemeClr val="accent6"/>
                </a:solidFill>
                <a:effectLst/>
                <a:latin typeface="Times New Roman" panose="02020603050405020304" pitchFamily="18" charset="0"/>
                <a:cs typeface="Times New Roman" panose="02020603050405020304" pitchFamily="18" charset="0"/>
              </a:rPr>
              <a:t>Data </a:t>
            </a:r>
            <a:r>
              <a:rPr lang="fr-FR" sz="3200" b="1" i="0" dirty="0" err="1" smtClean="0">
                <a:solidFill>
                  <a:schemeClr val="accent6"/>
                </a:solidFill>
                <a:effectLst/>
                <a:latin typeface="Times New Roman" panose="02020603050405020304" pitchFamily="18" charset="0"/>
                <a:cs typeface="Times New Roman" panose="02020603050405020304" pitchFamily="18" charset="0"/>
              </a:rPr>
              <a:t>Queries</a:t>
            </a:r>
            <a:endParaRPr lang="fr-FR" sz="3200" b="1" i="0" dirty="0">
              <a:solidFill>
                <a:schemeClr val="accent6"/>
              </a:solidFill>
              <a:effectLst/>
              <a:latin typeface="Times New Roman" panose="02020603050405020304" pitchFamily="18" charset="0"/>
              <a:cs typeface="Times New Roman" panose="02020603050405020304" pitchFamily="18" charset="0"/>
            </a:endParaRPr>
          </a:p>
        </p:txBody>
      </p:sp>
      <p:sp>
        <p:nvSpPr>
          <p:cNvPr id="7" name="Rectangle 6"/>
          <p:cNvSpPr/>
          <p:nvPr/>
        </p:nvSpPr>
        <p:spPr>
          <a:xfrm>
            <a:off x="328266" y="1229847"/>
            <a:ext cx="11375915" cy="2677656"/>
          </a:xfrm>
          <a:prstGeom prst="rect">
            <a:avLst/>
          </a:prstGeom>
        </p:spPr>
        <p:txBody>
          <a:bodyPr wrap="square">
            <a:spAutoFit/>
          </a:bodyPr>
          <a:lstStyle/>
          <a:p>
            <a:pPr marL="457200" indent="-457200" algn="just">
              <a:lnSpc>
                <a:spcPct val="150000"/>
              </a:lnSpc>
              <a:buFont typeface="Wingdings" panose="05000000000000000000" pitchFamily="2" charset="2"/>
              <a:buChar char="ü"/>
            </a:pPr>
            <a:r>
              <a:rPr lang="en-US" sz="2800" b="0" i="0" dirty="0" smtClean="0">
                <a:solidFill>
                  <a:srgbClr val="252525"/>
                </a:solidFill>
                <a:effectLst/>
                <a:latin typeface="Times New Roman" panose="02020603050405020304" pitchFamily="18" charset="0"/>
                <a:cs typeface="Times New Roman" panose="02020603050405020304" pitchFamily="18" charset="0"/>
              </a:rPr>
              <a:t>If your priority is to save computing resources and storage, choose flexible solutions: the choice will be between MySQL vs SQL Server. However, if you prefer clear organization and long-term order, </a:t>
            </a:r>
            <a:r>
              <a:rPr lang="en-US" sz="2800" b="0" i="0" dirty="0" err="1" smtClean="0">
                <a:solidFill>
                  <a:srgbClr val="252525"/>
                </a:solidFill>
                <a:effectLst/>
                <a:latin typeface="Times New Roman" panose="02020603050405020304" pitchFamily="18" charset="0"/>
                <a:cs typeface="Times New Roman" panose="02020603050405020304" pitchFamily="18" charset="0"/>
              </a:rPr>
              <a:t>Postgre</a:t>
            </a:r>
            <a:r>
              <a:rPr lang="en-US" sz="2800" b="0" i="0" dirty="0" smtClean="0">
                <a:solidFill>
                  <a:srgbClr val="252525"/>
                </a:solidFill>
                <a:effectLst/>
                <a:latin typeface="Times New Roman" panose="02020603050405020304" pitchFamily="18" charset="0"/>
                <a:cs typeface="Times New Roman" panose="02020603050405020304" pitchFamily="18" charset="0"/>
              </a:rPr>
              <a:t>, with its isolated approach, might be a better fit.</a:t>
            </a:r>
            <a:endParaRPr lang="fr-FR" sz="2800" dirty="0">
              <a:latin typeface="Times New Roman" panose="02020603050405020304" pitchFamily="18" charset="0"/>
              <a:cs typeface="Times New Roman" panose="02020603050405020304" pitchFamily="18" charset="0"/>
            </a:endParaRPr>
          </a:p>
        </p:txBody>
      </p:sp>
      <p:pic>
        <p:nvPicPr>
          <p:cNvPr id="14" name="Image 1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68865" y="4238984"/>
            <a:ext cx="1408986" cy="1565540"/>
          </a:xfrm>
          <a:prstGeom prst="rect">
            <a:avLst/>
          </a:prstGeom>
        </p:spPr>
      </p:pic>
      <p:pic>
        <p:nvPicPr>
          <p:cNvPr id="15" name="Picture 8" descr="MySQL – Logos Download"/>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28688" y="4364444"/>
            <a:ext cx="2050929" cy="12105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Sauvegarder toutes les bases sur SQL Server - WikiTwist Franc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72305" y="4397512"/>
            <a:ext cx="1432626" cy="117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936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458</Words>
  <Application>Microsoft Office PowerPoint</Application>
  <PresentationFormat>Grand écran</PresentationFormat>
  <Paragraphs>48</Paragraphs>
  <Slides>14</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Open Sans</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info</dc:creator>
  <cp:lastModifiedBy>info</cp:lastModifiedBy>
  <cp:revision>27</cp:revision>
  <dcterms:created xsi:type="dcterms:W3CDTF">2022-07-21T11:53:14Z</dcterms:created>
  <dcterms:modified xsi:type="dcterms:W3CDTF">2022-07-21T19:28:47Z</dcterms:modified>
</cp:coreProperties>
</file>