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73" r:id="rId3"/>
    <p:sldId id="257" r:id="rId4"/>
    <p:sldId id="258" r:id="rId5"/>
    <p:sldId id="259" r:id="rId6"/>
    <p:sldId id="260" r:id="rId7"/>
    <p:sldId id="261" r:id="rId8"/>
    <p:sldId id="280" r:id="rId9"/>
    <p:sldId id="262" r:id="rId10"/>
    <p:sldId id="263" r:id="rId11"/>
    <p:sldId id="264" r:id="rId12"/>
    <p:sldId id="265" r:id="rId13"/>
    <p:sldId id="276" r:id="rId14"/>
    <p:sldId id="266" r:id="rId15"/>
    <p:sldId id="277" r:id="rId16"/>
    <p:sldId id="278" r:id="rId17"/>
    <p:sldId id="279" r:id="rId18"/>
    <p:sldId id="275" r:id="rId19"/>
    <p:sldId id="270" r:id="rId20"/>
    <p:sldId id="268" r:id="rId21"/>
    <p:sldId id="269" r:id="rId22"/>
  </p:sldIdLst>
  <p:sldSz cx="12192000" cy="6858000"/>
  <p:notesSz cx="6858000" cy="9144000"/>
  <p:defaultTextStyle>
    <a:defPPr>
      <a:defRPr lang="e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D018D7-55CC-4B3C-B7AC-DF520A8AA36D}"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D0E5C496-9A0D-4766-9AB4-0B6860A903B5}">
      <dgm:prSet/>
      <dgm:spPr/>
      <dgm:t>
        <a:bodyPr/>
        <a:lstStyle/>
        <a:p>
          <a:r>
            <a:rPr lang="en" b="0" i="0"/>
            <a:t>Stock analysis: fundamental and technical analysis</a:t>
          </a:r>
          <a:endParaRPr lang="en-US"/>
        </a:p>
      </dgm:t>
    </dgm:pt>
    <dgm:pt modelId="{2EC5A77B-89AE-4DF2-A05E-2E6461259F39}" type="parTrans" cxnId="{2B42324D-9405-4C15-BFBE-751516F55113}">
      <dgm:prSet/>
      <dgm:spPr/>
      <dgm:t>
        <a:bodyPr/>
        <a:lstStyle/>
        <a:p>
          <a:endParaRPr lang="en-US"/>
        </a:p>
      </dgm:t>
    </dgm:pt>
    <dgm:pt modelId="{26CA174D-F073-417E-8781-03F66BE87287}" type="sibTrans" cxnId="{2B42324D-9405-4C15-BFBE-751516F55113}">
      <dgm:prSet/>
      <dgm:spPr/>
      <dgm:t>
        <a:bodyPr/>
        <a:lstStyle/>
        <a:p>
          <a:endParaRPr lang="en-US"/>
        </a:p>
      </dgm:t>
    </dgm:pt>
    <dgm:pt modelId="{1175F241-0449-47FC-B73D-65E5274EF828}">
      <dgm:prSet/>
      <dgm:spPr/>
      <dgm:t>
        <a:bodyPr/>
        <a:lstStyle/>
        <a:p>
          <a:r>
            <a:rPr lang="en" b="0" i="0"/>
            <a:t>Predicting stock prices with Moving Average techniques</a:t>
          </a:r>
          <a:endParaRPr lang="en-US"/>
        </a:p>
      </dgm:t>
    </dgm:pt>
    <dgm:pt modelId="{77FF5B27-8A37-434B-AC82-D9A9779FE9C7}" type="parTrans" cxnId="{7FBA6A3B-435F-4BC6-916D-51E6830CCB3B}">
      <dgm:prSet/>
      <dgm:spPr/>
      <dgm:t>
        <a:bodyPr/>
        <a:lstStyle/>
        <a:p>
          <a:endParaRPr lang="en-US"/>
        </a:p>
      </dgm:t>
    </dgm:pt>
    <dgm:pt modelId="{72F7FA26-A235-4920-9778-35332152EABE}" type="sibTrans" cxnId="{7FBA6A3B-435F-4BC6-916D-51E6830CCB3B}">
      <dgm:prSet/>
      <dgm:spPr/>
      <dgm:t>
        <a:bodyPr/>
        <a:lstStyle/>
        <a:p>
          <a:endParaRPr lang="en-US"/>
        </a:p>
      </dgm:t>
    </dgm:pt>
    <dgm:pt modelId="{3E21873F-3BCB-4784-AC75-75AC230E2BBB}">
      <dgm:prSet/>
      <dgm:spPr/>
      <dgm:t>
        <a:bodyPr/>
        <a:lstStyle/>
        <a:p>
          <a:r>
            <a:rPr lang="en" b="0" i="0"/>
            <a:t>Introduction to LSTMs</a:t>
          </a:r>
          <a:endParaRPr lang="en-US"/>
        </a:p>
      </dgm:t>
    </dgm:pt>
    <dgm:pt modelId="{BE6CE4A3-D004-4A47-BE41-21092FA2B7AB}" type="parTrans" cxnId="{5ED9ABB8-2773-47A5-9673-9C498A5C34B9}">
      <dgm:prSet/>
      <dgm:spPr/>
      <dgm:t>
        <a:bodyPr/>
        <a:lstStyle/>
        <a:p>
          <a:endParaRPr lang="en-US"/>
        </a:p>
      </dgm:t>
    </dgm:pt>
    <dgm:pt modelId="{3B40838E-EE84-4863-A713-D5434C5722DC}" type="sibTrans" cxnId="{5ED9ABB8-2773-47A5-9673-9C498A5C34B9}">
      <dgm:prSet/>
      <dgm:spPr/>
      <dgm:t>
        <a:bodyPr/>
        <a:lstStyle/>
        <a:p>
          <a:endParaRPr lang="en-US"/>
        </a:p>
      </dgm:t>
    </dgm:pt>
    <dgm:pt modelId="{F1D83A2B-527C-473D-9F82-0E7129775BA8}">
      <dgm:prSet/>
      <dgm:spPr/>
      <dgm:t>
        <a:bodyPr/>
        <a:lstStyle/>
        <a:p>
          <a:r>
            <a:rPr lang="en" b="0" i="0"/>
            <a:t>Predicting stock prices with the LSTM model</a:t>
          </a:r>
          <a:endParaRPr lang="en-US"/>
        </a:p>
      </dgm:t>
    </dgm:pt>
    <dgm:pt modelId="{4CB5590D-9F8C-4AD1-8BFA-017B5A2AC128}" type="parTrans" cxnId="{FEA00DB5-BBBD-47B5-9ACD-B7AB5D42BB5C}">
      <dgm:prSet/>
      <dgm:spPr/>
      <dgm:t>
        <a:bodyPr/>
        <a:lstStyle/>
        <a:p>
          <a:endParaRPr lang="en-US"/>
        </a:p>
      </dgm:t>
    </dgm:pt>
    <dgm:pt modelId="{92B6C674-7597-45A0-9CE0-90A21822EBA0}" type="sibTrans" cxnId="{FEA00DB5-BBBD-47B5-9ACD-B7AB5D42BB5C}">
      <dgm:prSet/>
      <dgm:spPr/>
      <dgm:t>
        <a:bodyPr/>
        <a:lstStyle/>
        <a:p>
          <a:endParaRPr lang="en-US"/>
        </a:p>
      </dgm:t>
    </dgm:pt>
    <dgm:pt modelId="{CDE3F079-4D37-4ADD-BAEC-79B2F2726C58}" type="pres">
      <dgm:prSet presAssocID="{A1D018D7-55CC-4B3C-B7AC-DF520A8AA36D}" presName="outerComposite" presStyleCnt="0">
        <dgm:presLayoutVars>
          <dgm:chMax val="5"/>
          <dgm:dir/>
          <dgm:resizeHandles val="exact"/>
        </dgm:presLayoutVars>
      </dgm:prSet>
      <dgm:spPr/>
    </dgm:pt>
    <dgm:pt modelId="{390AA8D2-B606-48B8-8FAD-3A39165AE3B3}" type="pres">
      <dgm:prSet presAssocID="{A1D018D7-55CC-4B3C-B7AC-DF520A8AA36D}" presName="dummyMaxCanvas" presStyleCnt="0">
        <dgm:presLayoutVars/>
      </dgm:prSet>
      <dgm:spPr/>
    </dgm:pt>
    <dgm:pt modelId="{19B67AEF-415D-4F91-A518-4C3AA376DBE3}" type="pres">
      <dgm:prSet presAssocID="{A1D018D7-55CC-4B3C-B7AC-DF520A8AA36D}" presName="FourNodes_1" presStyleLbl="node1" presStyleIdx="0" presStyleCnt="4">
        <dgm:presLayoutVars>
          <dgm:bulletEnabled val="1"/>
        </dgm:presLayoutVars>
      </dgm:prSet>
      <dgm:spPr/>
    </dgm:pt>
    <dgm:pt modelId="{F7DE4696-CEE1-49B1-9275-C38BDED60670}" type="pres">
      <dgm:prSet presAssocID="{A1D018D7-55CC-4B3C-B7AC-DF520A8AA36D}" presName="FourNodes_2" presStyleLbl="node1" presStyleIdx="1" presStyleCnt="4">
        <dgm:presLayoutVars>
          <dgm:bulletEnabled val="1"/>
        </dgm:presLayoutVars>
      </dgm:prSet>
      <dgm:spPr/>
    </dgm:pt>
    <dgm:pt modelId="{DD43418B-282F-4C46-9FF4-BAF8CB9BD8AE}" type="pres">
      <dgm:prSet presAssocID="{A1D018D7-55CC-4B3C-B7AC-DF520A8AA36D}" presName="FourNodes_3" presStyleLbl="node1" presStyleIdx="2" presStyleCnt="4">
        <dgm:presLayoutVars>
          <dgm:bulletEnabled val="1"/>
        </dgm:presLayoutVars>
      </dgm:prSet>
      <dgm:spPr/>
    </dgm:pt>
    <dgm:pt modelId="{4FC803D4-9E69-4368-BB6B-E37902C808E3}" type="pres">
      <dgm:prSet presAssocID="{A1D018D7-55CC-4B3C-B7AC-DF520A8AA36D}" presName="FourNodes_4" presStyleLbl="node1" presStyleIdx="3" presStyleCnt="4">
        <dgm:presLayoutVars>
          <dgm:bulletEnabled val="1"/>
        </dgm:presLayoutVars>
      </dgm:prSet>
      <dgm:spPr/>
    </dgm:pt>
    <dgm:pt modelId="{89F90B7F-3E2C-4054-941B-A9365D75D567}" type="pres">
      <dgm:prSet presAssocID="{A1D018D7-55CC-4B3C-B7AC-DF520A8AA36D}" presName="FourConn_1-2" presStyleLbl="fgAccFollowNode1" presStyleIdx="0" presStyleCnt="3">
        <dgm:presLayoutVars>
          <dgm:bulletEnabled val="1"/>
        </dgm:presLayoutVars>
      </dgm:prSet>
      <dgm:spPr/>
    </dgm:pt>
    <dgm:pt modelId="{21F4FB1B-00D9-405B-8237-952900007B7E}" type="pres">
      <dgm:prSet presAssocID="{A1D018D7-55CC-4B3C-B7AC-DF520A8AA36D}" presName="FourConn_2-3" presStyleLbl="fgAccFollowNode1" presStyleIdx="1" presStyleCnt="3">
        <dgm:presLayoutVars>
          <dgm:bulletEnabled val="1"/>
        </dgm:presLayoutVars>
      </dgm:prSet>
      <dgm:spPr/>
    </dgm:pt>
    <dgm:pt modelId="{B00391E1-90CF-404E-8D86-D8424072B18D}" type="pres">
      <dgm:prSet presAssocID="{A1D018D7-55CC-4B3C-B7AC-DF520A8AA36D}" presName="FourConn_3-4" presStyleLbl="fgAccFollowNode1" presStyleIdx="2" presStyleCnt="3">
        <dgm:presLayoutVars>
          <dgm:bulletEnabled val="1"/>
        </dgm:presLayoutVars>
      </dgm:prSet>
      <dgm:spPr/>
    </dgm:pt>
    <dgm:pt modelId="{68C4551F-F18B-48D7-8976-993B51668F7C}" type="pres">
      <dgm:prSet presAssocID="{A1D018D7-55CC-4B3C-B7AC-DF520A8AA36D}" presName="FourNodes_1_text" presStyleLbl="node1" presStyleIdx="3" presStyleCnt="4">
        <dgm:presLayoutVars>
          <dgm:bulletEnabled val="1"/>
        </dgm:presLayoutVars>
      </dgm:prSet>
      <dgm:spPr/>
    </dgm:pt>
    <dgm:pt modelId="{9998C314-721C-4C87-9C56-8B5B5AADD0EA}" type="pres">
      <dgm:prSet presAssocID="{A1D018D7-55CC-4B3C-B7AC-DF520A8AA36D}" presName="FourNodes_2_text" presStyleLbl="node1" presStyleIdx="3" presStyleCnt="4">
        <dgm:presLayoutVars>
          <dgm:bulletEnabled val="1"/>
        </dgm:presLayoutVars>
      </dgm:prSet>
      <dgm:spPr/>
    </dgm:pt>
    <dgm:pt modelId="{0D7116F2-881B-4E0E-8352-55BE14457167}" type="pres">
      <dgm:prSet presAssocID="{A1D018D7-55CC-4B3C-B7AC-DF520A8AA36D}" presName="FourNodes_3_text" presStyleLbl="node1" presStyleIdx="3" presStyleCnt="4">
        <dgm:presLayoutVars>
          <dgm:bulletEnabled val="1"/>
        </dgm:presLayoutVars>
      </dgm:prSet>
      <dgm:spPr/>
    </dgm:pt>
    <dgm:pt modelId="{8BEC4F77-1495-4BB5-8A21-1D21B49D6FB0}" type="pres">
      <dgm:prSet presAssocID="{A1D018D7-55CC-4B3C-B7AC-DF520A8AA36D}" presName="FourNodes_4_text" presStyleLbl="node1" presStyleIdx="3" presStyleCnt="4">
        <dgm:presLayoutVars>
          <dgm:bulletEnabled val="1"/>
        </dgm:presLayoutVars>
      </dgm:prSet>
      <dgm:spPr/>
    </dgm:pt>
  </dgm:ptLst>
  <dgm:cxnLst>
    <dgm:cxn modelId="{41786A37-D2F3-4844-85E4-CA8CFC4BC4BD}" type="presOf" srcId="{F1D83A2B-527C-473D-9F82-0E7129775BA8}" destId="{8BEC4F77-1495-4BB5-8A21-1D21B49D6FB0}" srcOrd="1" destOrd="0" presId="urn:microsoft.com/office/officeart/2005/8/layout/vProcess5"/>
    <dgm:cxn modelId="{5A350B3B-6FB3-4FFB-A42E-3614F9F50E82}" type="presOf" srcId="{26CA174D-F073-417E-8781-03F66BE87287}" destId="{89F90B7F-3E2C-4054-941B-A9365D75D567}" srcOrd="0" destOrd="0" presId="urn:microsoft.com/office/officeart/2005/8/layout/vProcess5"/>
    <dgm:cxn modelId="{7FBA6A3B-435F-4BC6-916D-51E6830CCB3B}" srcId="{A1D018D7-55CC-4B3C-B7AC-DF520A8AA36D}" destId="{1175F241-0449-47FC-B73D-65E5274EF828}" srcOrd="1" destOrd="0" parTransId="{77FF5B27-8A37-434B-AC82-D9A9779FE9C7}" sibTransId="{72F7FA26-A235-4920-9778-35332152EABE}"/>
    <dgm:cxn modelId="{0E169244-5F3A-42E9-8C60-9299741CC574}" type="presOf" srcId="{A1D018D7-55CC-4B3C-B7AC-DF520A8AA36D}" destId="{CDE3F079-4D37-4ADD-BAEC-79B2F2726C58}" srcOrd="0" destOrd="0" presId="urn:microsoft.com/office/officeart/2005/8/layout/vProcess5"/>
    <dgm:cxn modelId="{55028646-20F7-49D5-8390-383B5B41DA0F}" type="presOf" srcId="{1175F241-0449-47FC-B73D-65E5274EF828}" destId="{9998C314-721C-4C87-9C56-8B5B5AADD0EA}" srcOrd="1" destOrd="0" presId="urn:microsoft.com/office/officeart/2005/8/layout/vProcess5"/>
    <dgm:cxn modelId="{2B42324D-9405-4C15-BFBE-751516F55113}" srcId="{A1D018D7-55CC-4B3C-B7AC-DF520A8AA36D}" destId="{D0E5C496-9A0D-4766-9AB4-0B6860A903B5}" srcOrd="0" destOrd="0" parTransId="{2EC5A77B-89AE-4DF2-A05E-2E6461259F39}" sibTransId="{26CA174D-F073-417E-8781-03F66BE87287}"/>
    <dgm:cxn modelId="{93118884-22B6-40FB-95C8-795E9C58B308}" type="presOf" srcId="{1175F241-0449-47FC-B73D-65E5274EF828}" destId="{F7DE4696-CEE1-49B1-9275-C38BDED60670}" srcOrd="0" destOrd="0" presId="urn:microsoft.com/office/officeart/2005/8/layout/vProcess5"/>
    <dgm:cxn modelId="{7FDEF49B-0A4F-4396-BA83-35F02A6F4E5F}" type="presOf" srcId="{D0E5C496-9A0D-4766-9AB4-0B6860A903B5}" destId="{68C4551F-F18B-48D7-8976-993B51668F7C}" srcOrd="1" destOrd="0" presId="urn:microsoft.com/office/officeart/2005/8/layout/vProcess5"/>
    <dgm:cxn modelId="{0606F29C-2B43-4B98-8981-DC9ACCA0BA08}" type="presOf" srcId="{72F7FA26-A235-4920-9778-35332152EABE}" destId="{21F4FB1B-00D9-405B-8237-952900007B7E}" srcOrd="0" destOrd="0" presId="urn:microsoft.com/office/officeart/2005/8/layout/vProcess5"/>
    <dgm:cxn modelId="{3C471AAD-CC92-48B2-859B-A18F9353BF58}" type="presOf" srcId="{D0E5C496-9A0D-4766-9AB4-0B6860A903B5}" destId="{19B67AEF-415D-4F91-A518-4C3AA376DBE3}" srcOrd="0" destOrd="0" presId="urn:microsoft.com/office/officeart/2005/8/layout/vProcess5"/>
    <dgm:cxn modelId="{FEA00DB5-BBBD-47B5-9ACD-B7AB5D42BB5C}" srcId="{A1D018D7-55CC-4B3C-B7AC-DF520A8AA36D}" destId="{F1D83A2B-527C-473D-9F82-0E7129775BA8}" srcOrd="3" destOrd="0" parTransId="{4CB5590D-9F8C-4AD1-8BFA-017B5A2AC128}" sibTransId="{92B6C674-7597-45A0-9CE0-90A21822EBA0}"/>
    <dgm:cxn modelId="{5ED9ABB8-2773-47A5-9673-9C498A5C34B9}" srcId="{A1D018D7-55CC-4B3C-B7AC-DF520A8AA36D}" destId="{3E21873F-3BCB-4784-AC75-75AC230E2BBB}" srcOrd="2" destOrd="0" parTransId="{BE6CE4A3-D004-4A47-BE41-21092FA2B7AB}" sibTransId="{3B40838E-EE84-4863-A713-D5434C5722DC}"/>
    <dgm:cxn modelId="{F7B49FD1-089F-41D7-AC71-86671C80681D}" type="presOf" srcId="{3E21873F-3BCB-4784-AC75-75AC230E2BBB}" destId="{0D7116F2-881B-4E0E-8352-55BE14457167}" srcOrd="1" destOrd="0" presId="urn:microsoft.com/office/officeart/2005/8/layout/vProcess5"/>
    <dgm:cxn modelId="{D2E656DA-1CFA-4637-B7EE-445C6662945E}" type="presOf" srcId="{3B40838E-EE84-4863-A713-D5434C5722DC}" destId="{B00391E1-90CF-404E-8D86-D8424072B18D}" srcOrd="0" destOrd="0" presId="urn:microsoft.com/office/officeart/2005/8/layout/vProcess5"/>
    <dgm:cxn modelId="{560ACAF6-1199-4B82-98D0-914266DDA61D}" type="presOf" srcId="{F1D83A2B-527C-473D-9F82-0E7129775BA8}" destId="{4FC803D4-9E69-4368-BB6B-E37902C808E3}" srcOrd="0" destOrd="0" presId="urn:microsoft.com/office/officeart/2005/8/layout/vProcess5"/>
    <dgm:cxn modelId="{67499FFC-EF58-46C1-A116-1431FED19F8F}" type="presOf" srcId="{3E21873F-3BCB-4784-AC75-75AC230E2BBB}" destId="{DD43418B-282F-4C46-9FF4-BAF8CB9BD8AE}" srcOrd="0" destOrd="0" presId="urn:microsoft.com/office/officeart/2005/8/layout/vProcess5"/>
    <dgm:cxn modelId="{0C2F3B6B-1E5A-4DDD-9C8A-5A4E7D9B2B17}" type="presParOf" srcId="{CDE3F079-4D37-4ADD-BAEC-79B2F2726C58}" destId="{390AA8D2-B606-48B8-8FAD-3A39165AE3B3}" srcOrd="0" destOrd="0" presId="urn:microsoft.com/office/officeart/2005/8/layout/vProcess5"/>
    <dgm:cxn modelId="{3608BD24-918F-43A8-883E-3CA21FC13C41}" type="presParOf" srcId="{CDE3F079-4D37-4ADD-BAEC-79B2F2726C58}" destId="{19B67AEF-415D-4F91-A518-4C3AA376DBE3}" srcOrd="1" destOrd="0" presId="urn:microsoft.com/office/officeart/2005/8/layout/vProcess5"/>
    <dgm:cxn modelId="{5AD459DD-164A-46FF-9638-6DEA33686EC3}" type="presParOf" srcId="{CDE3F079-4D37-4ADD-BAEC-79B2F2726C58}" destId="{F7DE4696-CEE1-49B1-9275-C38BDED60670}" srcOrd="2" destOrd="0" presId="urn:microsoft.com/office/officeart/2005/8/layout/vProcess5"/>
    <dgm:cxn modelId="{BA85AE7C-B1E2-4C23-BDFD-3475AD4679B1}" type="presParOf" srcId="{CDE3F079-4D37-4ADD-BAEC-79B2F2726C58}" destId="{DD43418B-282F-4C46-9FF4-BAF8CB9BD8AE}" srcOrd="3" destOrd="0" presId="urn:microsoft.com/office/officeart/2005/8/layout/vProcess5"/>
    <dgm:cxn modelId="{E5560814-69A1-4054-A719-4E8BD6D02886}" type="presParOf" srcId="{CDE3F079-4D37-4ADD-BAEC-79B2F2726C58}" destId="{4FC803D4-9E69-4368-BB6B-E37902C808E3}" srcOrd="4" destOrd="0" presId="urn:microsoft.com/office/officeart/2005/8/layout/vProcess5"/>
    <dgm:cxn modelId="{27F16A99-012E-4E76-8494-161FFAC586F1}" type="presParOf" srcId="{CDE3F079-4D37-4ADD-BAEC-79B2F2726C58}" destId="{89F90B7F-3E2C-4054-941B-A9365D75D567}" srcOrd="5" destOrd="0" presId="urn:microsoft.com/office/officeart/2005/8/layout/vProcess5"/>
    <dgm:cxn modelId="{6716F629-9EDA-423A-9BB0-9F86493ABE1A}" type="presParOf" srcId="{CDE3F079-4D37-4ADD-BAEC-79B2F2726C58}" destId="{21F4FB1B-00D9-405B-8237-952900007B7E}" srcOrd="6" destOrd="0" presId="urn:microsoft.com/office/officeart/2005/8/layout/vProcess5"/>
    <dgm:cxn modelId="{0DDD76C5-B174-4226-98F0-D04FF4934203}" type="presParOf" srcId="{CDE3F079-4D37-4ADD-BAEC-79B2F2726C58}" destId="{B00391E1-90CF-404E-8D86-D8424072B18D}" srcOrd="7" destOrd="0" presId="urn:microsoft.com/office/officeart/2005/8/layout/vProcess5"/>
    <dgm:cxn modelId="{D653C61F-4434-4BEB-B430-AA5CCDD88A08}" type="presParOf" srcId="{CDE3F079-4D37-4ADD-BAEC-79B2F2726C58}" destId="{68C4551F-F18B-48D7-8976-993B51668F7C}" srcOrd="8" destOrd="0" presId="urn:microsoft.com/office/officeart/2005/8/layout/vProcess5"/>
    <dgm:cxn modelId="{E00ADF0A-16A4-4F4D-B0FB-6CF3A3DAD4A0}" type="presParOf" srcId="{CDE3F079-4D37-4ADD-BAEC-79B2F2726C58}" destId="{9998C314-721C-4C87-9C56-8B5B5AADD0EA}" srcOrd="9" destOrd="0" presId="urn:microsoft.com/office/officeart/2005/8/layout/vProcess5"/>
    <dgm:cxn modelId="{7601D783-E93E-44A6-BCBF-6E6F62159B38}" type="presParOf" srcId="{CDE3F079-4D37-4ADD-BAEC-79B2F2726C58}" destId="{0D7116F2-881B-4E0E-8352-55BE14457167}" srcOrd="10" destOrd="0" presId="urn:microsoft.com/office/officeart/2005/8/layout/vProcess5"/>
    <dgm:cxn modelId="{372ACBBF-3CE8-4481-B042-7D7B8DFD09A6}" type="presParOf" srcId="{CDE3F079-4D37-4ADD-BAEC-79B2F2726C58}" destId="{8BEC4F77-1495-4BB5-8A21-1D21B49D6FB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EBECF-2A7E-46B1-93E9-E8E95C9886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FA0005A-7CDF-4F1C-B0C6-744BA05D1532}">
      <dgm:prSet/>
      <dgm:spPr/>
      <dgm:t>
        <a:bodyPr/>
        <a:lstStyle/>
        <a:p>
          <a:r>
            <a:rPr lang="en"/>
            <a:t>dataset</a:t>
          </a:r>
          <a:endParaRPr lang="en-US"/>
        </a:p>
      </dgm:t>
    </dgm:pt>
    <dgm:pt modelId="{ADF328F5-ECAA-4212-91B2-BF38503CFC1F}" type="parTrans" cxnId="{D906534F-B87D-4B3D-B491-039827CC5EEC}">
      <dgm:prSet/>
      <dgm:spPr/>
      <dgm:t>
        <a:bodyPr/>
        <a:lstStyle/>
        <a:p>
          <a:endParaRPr lang="en-US"/>
        </a:p>
      </dgm:t>
    </dgm:pt>
    <dgm:pt modelId="{6941A301-00BA-4D3F-A7B4-7CB75251F479}" type="sibTrans" cxnId="{D906534F-B87D-4B3D-B491-039827CC5EEC}">
      <dgm:prSet/>
      <dgm:spPr/>
      <dgm:t>
        <a:bodyPr/>
        <a:lstStyle/>
        <a:p>
          <a:endParaRPr lang="en-US"/>
        </a:p>
      </dgm:t>
    </dgm:pt>
    <dgm:pt modelId="{AC43AB2E-CC46-4D92-AC22-1B5129F354C4}">
      <dgm:prSet/>
      <dgm:spPr/>
      <dgm:t>
        <a:bodyPr/>
        <a:lstStyle/>
        <a:p>
          <a:r>
            <a:rPr lang="en"/>
            <a:t>moving averages</a:t>
          </a:r>
          <a:endParaRPr lang="en-US"/>
        </a:p>
      </dgm:t>
    </dgm:pt>
    <dgm:pt modelId="{EA53C7F7-103D-4A91-BF18-C50726B17080}" type="parTrans" cxnId="{898314FC-9F41-4E77-BA14-70081D7C5776}">
      <dgm:prSet/>
      <dgm:spPr/>
      <dgm:t>
        <a:bodyPr/>
        <a:lstStyle/>
        <a:p>
          <a:endParaRPr lang="en-US"/>
        </a:p>
      </dgm:t>
    </dgm:pt>
    <dgm:pt modelId="{D97CB487-3AF6-4971-83C2-08EDCF0E1055}" type="sibTrans" cxnId="{898314FC-9F41-4E77-BA14-70081D7C5776}">
      <dgm:prSet/>
      <dgm:spPr/>
      <dgm:t>
        <a:bodyPr/>
        <a:lstStyle/>
        <a:p>
          <a:endParaRPr lang="en-US"/>
        </a:p>
      </dgm:t>
    </dgm:pt>
    <dgm:pt modelId="{E21CCADE-7B78-423A-B39E-0D941DDCC370}">
      <dgm:prSet/>
      <dgm:spPr/>
      <dgm:t>
        <a:bodyPr/>
        <a:lstStyle/>
        <a:p>
          <a:r>
            <a:rPr lang="en"/>
            <a:t>normalization</a:t>
          </a:r>
          <a:endParaRPr lang="en-US"/>
        </a:p>
      </dgm:t>
    </dgm:pt>
    <dgm:pt modelId="{B2D7E93A-C1CD-439D-9E9D-EA3C8AF1121A}" type="parTrans" cxnId="{2445730E-7DE9-46FD-BF31-C4F6BE9B925E}">
      <dgm:prSet/>
      <dgm:spPr/>
      <dgm:t>
        <a:bodyPr/>
        <a:lstStyle/>
        <a:p>
          <a:endParaRPr lang="en-US"/>
        </a:p>
      </dgm:t>
    </dgm:pt>
    <dgm:pt modelId="{A6545D6E-0558-4200-83FC-6315F099FF65}" type="sibTrans" cxnId="{2445730E-7DE9-46FD-BF31-C4F6BE9B925E}">
      <dgm:prSet/>
      <dgm:spPr/>
      <dgm:t>
        <a:bodyPr/>
        <a:lstStyle/>
        <a:p>
          <a:endParaRPr lang="en-US"/>
        </a:p>
      </dgm:t>
    </dgm:pt>
    <dgm:pt modelId="{E42AF524-9356-450E-955A-22ED1FB051B5}">
      <dgm:prSet/>
      <dgm:spPr/>
      <dgm:t>
        <a:bodyPr/>
        <a:lstStyle/>
        <a:p>
          <a:r>
            <a:rPr lang="en" dirty="0"/>
            <a:t>LSTM</a:t>
          </a:r>
          <a:endParaRPr lang="en-US" dirty="0"/>
        </a:p>
      </dgm:t>
    </dgm:pt>
    <dgm:pt modelId="{AA226D28-59EC-486D-9B56-50665D35692C}" type="parTrans" cxnId="{84B1B81A-2777-4DC3-921E-BBC23BE90731}">
      <dgm:prSet/>
      <dgm:spPr/>
      <dgm:t>
        <a:bodyPr/>
        <a:lstStyle/>
        <a:p>
          <a:endParaRPr lang="en-US"/>
        </a:p>
      </dgm:t>
    </dgm:pt>
    <dgm:pt modelId="{0EADE467-EFC5-4FAC-8279-0919F895E628}" type="sibTrans" cxnId="{84B1B81A-2777-4DC3-921E-BBC23BE90731}">
      <dgm:prSet/>
      <dgm:spPr/>
      <dgm:t>
        <a:bodyPr/>
        <a:lstStyle/>
        <a:p>
          <a:endParaRPr lang="en-US"/>
        </a:p>
      </dgm:t>
    </dgm:pt>
    <dgm:pt modelId="{25C11553-CC07-4D82-9246-302675740C7E}">
      <dgm:prSet/>
      <dgm:spPr/>
      <dgm:t>
        <a:bodyPr/>
        <a:lstStyle/>
        <a:p>
          <a:r>
            <a:rPr lang="en" dirty="0"/>
            <a:t>Data </a:t>
          </a:r>
          <a:r>
            <a:rPr lang="en" dirty="0" err="1"/>
            <a:t>train </a:t>
          </a:r>
          <a:r>
            <a:rPr lang="en" dirty="0"/>
            <a:t>- Data test model training</a:t>
          </a:r>
          <a:endParaRPr lang="en-US" dirty="0"/>
        </a:p>
      </dgm:t>
    </dgm:pt>
    <dgm:pt modelId="{A42214E2-5832-4EC8-BA13-17AF91B8485B}" type="parTrans" cxnId="{0F427035-BDF8-402D-ADAF-3F14BE894B84}">
      <dgm:prSet/>
      <dgm:spPr/>
      <dgm:t>
        <a:bodyPr/>
        <a:lstStyle/>
        <a:p>
          <a:endParaRPr lang="en-US"/>
        </a:p>
      </dgm:t>
    </dgm:pt>
    <dgm:pt modelId="{9EA3CC22-A007-41FC-B0BF-7A69CC624E41}" type="sibTrans" cxnId="{0F427035-BDF8-402D-ADAF-3F14BE894B84}">
      <dgm:prSet/>
      <dgm:spPr/>
      <dgm:t>
        <a:bodyPr/>
        <a:lstStyle/>
        <a:p>
          <a:endParaRPr lang="en-US"/>
        </a:p>
      </dgm:t>
    </dgm:pt>
    <dgm:pt modelId="{F2ABBFA7-9D59-46D0-8EA1-87F1691D177C}">
      <dgm:prSet/>
      <dgm:spPr/>
      <dgm:t>
        <a:bodyPr/>
        <a:lstStyle/>
        <a:p>
          <a:r>
            <a:rPr lang="en" dirty="0"/>
            <a:t>Price prediction</a:t>
          </a:r>
          <a:endParaRPr lang="en-US" dirty="0"/>
        </a:p>
      </dgm:t>
    </dgm:pt>
    <dgm:pt modelId="{00DC1FC8-79AB-43E5-BDE4-A068E234BBFB}" type="parTrans" cxnId="{77B7F4A4-C841-4EB6-94D4-EB14E7EC7498}">
      <dgm:prSet/>
      <dgm:spPr/>
      <dgm:t>
        <a:bodyPr/>
        <a:lstStyle/>
        <a:p>
          <a:endParaRPr lang="en-US"/>
        </a:p>
      </dgm:t>
    </dgm:pt>
    <dgm:pt modelId="{5DCEF728-5264-4893-BCEA-474878C4969A}" type="sibTrans" cxnId="{77B7F4A4-C841-4EB6-94D4-EB14E7EC7498}">
      <dgm:prSet/>
      <dgm:spPr/>
      <dgm:t>
        <a:bodyPr/>
        <a:lstStyle/>
        <a:p>
          <a:endParaRPr lang="en-US"/>
        </a:p>
      </dgm:t>
    </dgm:pt>
    <dgm:pt modelId="{2F811F67-06C4-489B-A816-DFDB66428AFF}">
      <dgm:prSet/>
      <dgm:spPr/>
      <dgm:t>
        <a:bodyPr/>
        <a:lstStyle/>
        <a:p>
          <a:r>
            <a:rPr lang="en" b="0" dirty="0"/>
            <a:t>LSTM AND DECISION TREE COMPARISON</a:t>
          </a:r>
          <a:endParaRPr lang="en-US" dirty="0"/>
        </a:p>
      </dgm:t>
    </dgm:pt>
    <dgm:pt modelId="{6A6CFF28-C105-4834-BFA9-C3D6AC2AEA5F}" type="parTrans" cxnId="{5CBACDCE-8436-4427-9D1A-B91CCFAF17E0}">
      <dgm:prSet/>
      <dgm:spPr/>
      <dgm:t>
        <a:bodyPr/>
        <a:lstStyle/>
        <a:p>
          <a:endParaRPr lang="tr-TR"/>
        </a:p>
      </dgm:t>
    </dgm:pt>
    <dgm:pt modelId="{3E3948BF-2689-436A-89BE-BCA09DC22057}" type="sibTrans" cxnId="{5CBACDCE-8436-4427-9D1A-B91CCFAF17E0}">
      <dgm:prSet/>
      <dgm:spPr/>
      <dgm:t>
        <a:bodyPr/>
        <a:lstStyle/>
        <a:p>
          <a:endParaRPr lang="tr-TR"/>
        </a:p>
      </dgm:t>
    </dgm:pt>
    <dgm:pt modelId="{3F542DD5-EEA2-4D74-87BB-54D568D39488}">
      <dgm:prSet/>
      <dgm:spPr/>
      <dgm:t>
        <a:bodyPr/>
        <a:lstStyle/>
        <a:p>
          <a:r>
            <a:rPr lang="en"/>
            <a:t>Epoch production</a:t>
          </a:r>
          <a:endParaRPr lang="en-US" dirty="0"/>
        </a:p>
      </dgm:t>
    </dgm:pt>
    <dgm:pt modelId="{2B3EAA84-E6FA-4C4A-9260-C34E804D7F39}" type="parTrans" cxnId="{49606B6B-8BA6-4FCB-B224-1582AED12361}">
      <dgm:prSet/>
      <dgm:spPr/>
      <dgm:t>
        <a:bodyPr/>
        <a:lstStyle/>
        <a:p>
          <a:endParaRPr lang="tr-TR"/>
        </a:p>
      </dgm:t>
    </dgm:pt>
    <dgm:pt modelId="{0136F9B8-64C2-41D5-8126-7B05F024C92B}" type="sibTrans" cxnId="{49606B6B-8BA6-4FCB-B224-1582AED12361}">
      <dgm:prSet/>
      <dgm:spPr/>
      <dgm:t>
        <a:bodyPr/>
        <a:lstStyle/>
        <a:p>
          <a:endParaRPr lang="tr-TR"/>
        </a:p>
      </dgm:t>
    </dgm:pt>
    <dgm:pt modelId="{F650702E-08C3-47FE-BA16-294DFC0879E1}">
      <dgm:prSet/>
      <dgm:spPr/>
      <dgm:t>
        <a:bodyPr/>
        <a:lstStyle/>
        <a:p>
          <a:r>
            <a:rPr lang="en" b="0" i="0"/>
            <a:t>MAE (Mean Absolute Error)</a:t>
          </a:r>
          <a:endParaRPr lang="en-US" dirty="0"/>
        </a:p>
      </dgm:t>
    </dgm:pt>
    <dgm:pt modelId="{F9685B57-979B-4213-BCB0-40F72C80E75E}" type="parTrans" cxnId="{B60A2D9E-9895-454A-A3B3-61DA083B707A}">
      <dgm:prSet/>
      <dgm:spPr/>
      <dgm:t>
        <a:bodyPr/>
        <a:lstStyle/>
        <a:p>
          <a:endParaRPr lang="tr-TR"/>
        </a:p>
      </dgm:t>
    </dgm:pt>
    <dgm:pt modelId="{5E6F78F9-F468-43AA-844F-549E63872F7E}" type="sibTrans" cxnId="{B60A2D9E-9895-454A-A3B3-61DA083B707A}">
      <dgm:prSet/>
      <dgm:spPr/>
      <dgm:t>
        <a:bodyPr/>
        <a:lstStyle/>
        <a:p>
          <a:endParaRPr lang="tr-TR"/>
        </a:p>
      </dgm:t>
    </dgm:pt>
    <dgm:pt modelId="{8D3CB33C-1D0F-4B2E-8725-07301C73E7BA}" type="pres">
      <dgm:prSet presAssocID="{64FEBECF-2A7E-46B1-93E9-E8E95C9886DF}" presName="linear" presStyleCnt="0">
        <dgm:presLayoutVars>
          <dgm:animLvl val="lvl"/>
          <dgm:resizeHandles val="exact"/>
        </dgm:presLayoutVars>
      </dgm:prSet>
      <dgm:spPr/>
    </dgm:pt>
    <dgm:pt modelId="{C2EFBB51-B4EB-4F8D-BB86-9EDBFCDBB69C}" type="pres">
      <dgm:prSet presAssocID="{0FA0005A-7CDF-4F1C-B0C6-744BA05D1532}" presName="parentText" presStyleLbl="node1" presStyleIdx="0" presStyleCnt="9">
        <dgm:presLayoutVars>
          <dgm:chMax val="0"/>
          <dgm:bulletEnabled val="1"/>
        </dgm:presLayoutVars>
      </dgm:prSet>
      <dgm:spPr/>
    </dgm:pt>
    <dgm:pt modelId="{E12CB2E7-30AD-4BD8-84FA-300CFAAAC924}" type="pres">
      <dgm:prSet presAssocID="{6941A301-00BA-4D3F-A7B4-7CB75251F479}" presName="spacer" presStyleCnt="0"/>
      <dgm:spPr/>
    </dgm:pt>
    <dgm:pt modelId="{36E3CF39-C829-4D43-8BC0-B9111DC9610E}" type="pres">
      <dgm:prSet presAssocID="{AC43AB2E-CC46-4D92-AC22-1B5129F354C4}" presName="parentText" presStyleLbl="node1" presStyleIdx="1" presStyleCnt="9">
        <dgm:presLayoutVars>
          <dgm:chMax val="0"/>
          <dgm:bulletEnabled val="1"/>
        </dgm:presLayoutVars>
      </dgm:prSet>
      <dgm:spPr/>
    </dgm:pt>
    <dgm:pt modelId="{A8902C8B-09CC-4BE5-952F-4DDF6BD8C1BE}" type="pres">
      <dgm:prSet presAssocID="{D97CB487-3AF6-4971-83C2-08EDCF0E1055}" presName="spacer" presStyleCnt="0"/>
      <dgm:spPr/>
    </dgm:pt>
    <dgm:pt modelId="{C65C4856-7482-4848-9515-4A0FA242C0C4}" type="pres">
      <dgm:prSet presAssocID="{E21CCADE-7B78-423A-B39E-0D941DDCC370}" presName="parentText" presStyleLbl="node1" presStyleIdx="2" presStyleCnt="9">
        <dgm:presLayoutVars>
          <dgm:chMax val="0"/>
          <dgm:bulletEnabled val="1"/>
        </dgm:presLayoutVars>
      </dgm:prSet>
      <dgm:spPr/>
    </dgm:pt>
    <dgm:pt modelId="{C323142F-E4F0-452A-A45F-952A107CD8CE}" type="pres">
      <dgm:prSet presAssocID="{A6545D6E-0558-4200-83FC-6315F099FF65}" presName="spacer" presStyleCnt="0"/>
      <dgm:spPr/>
    </dgm:pt>
    <dgm:pt modelId="{19532F2F-5F56-4D64-9AFC-B09A5A382886}" type="pres">
      <dgm:prSet presAssocID="{E42AF524-9356-450E-955A-22ED1FB051B5}" presName="parentText" presStyleLbl="node1" presStyleIdx="3" presStyleCnt="9">
        <dgm:presLayoutVars>
          <dgm:chMax val="0"/>
          <dgm:bulletEnabled val="1"/>
        </dgm:presLayoutVars>
      </dgm:prSet>
      <dgm:spPr/>
    </dgm:pt>
    <dgm:pt modelId="{03776D81-F40A-4796-831C-872F0C9EE496}" type="pres">
      <dgm:prSet presAssocID="{0EADE467-EFC5-4FAC-8279-0919F895E628}" presName="spacer" presStyleCnt="0"/>
      <dgm:spPr/>
    </dgm:pt>
    <dgm:pt modelId="{13DBB61D-C6BF-443A-878E-7F3D1C10DA48}" type="pres">
      <dgm:prSet presAssocID="{3F542DD5-EEA2-4D74-87BB-54D568D39488}" presName="parentText" presStyleLbl="node1" presStyleIdx="4" presStyleCnt="9">
        <dgm:presLayoutVars>
          <dgm:chMax val="0"/>
          <dgm:bulletEnabled val="1"/>
        </dgm:presLayoutVars>
      </dgm:prSet>
      <dgm:spPr/>
    </dgm:pt>
    <dgm:pt modelId="{D3B6F714-12F2-4166-9656-9AB7923DE49A}" type="pres">
      <dgm:prSet presAssocID="{0136F9B8-64C2-41D5-8126-7B05F024C92B}" presName="spacer" presStyleCnt="0"/>
      <dgm:spPr/>
    </dgm:pt>
    <dgm:pt modelId="{334A74F7-CACE-4C39-B802-2BF520407C0E}" type="pres">
      <dgm:prSet presAssocID="{25C11553-CC07-4D82-9246-302675740C7E}" presName="parentText" presStyleLbl="node1" presStyleIdx="5" presStyleCnt="9">
        <dgm:presLayoutVars>
          <dgm:chMax val="0"/>
          <dgm:bulletEnabled val="1"/>
        </dgm:presLayoutVars>
      </dgm:prSet>
      <dgm:spPr/>
    </dgm:pt>
    <dgm:pt modelId="{9E830170-3CEC-4356-9F2E-137F647CCCB2}" type="pres">
      <dgm:prSet presAssocID="{9EA3CC22-A007-41FC-B0BF-7A69CC624E41}" presName="spacer" presStyleCnt="0"/>
      <dgm:spPr/>
    </dgm:pt>
    <dgm:pt modelId="{710B18CD-BED1-48E5-9E09-816259D83F86}" type="pres">
      <dgm:prSet presAssocID="{F650702E-08C3-47FE-BA16-294DFC0879E1}" presName="parentText" presStyleLbl="node1" presStyleIdx="6" presStyleCnt="9">
        <dgm:presLayoutVars>
          <dgm:chMax val="0"/>
          <dgm:bulletEnabled val="1"/>
        </dgm:presLayoutVars>
      </dgm:prSet>
      <dgm:spPr/>
    </dgm:pt>
    <dgm:pt modelId="{6FEB2711-0B1D-4073-AE3F-E99392D36A2F}" type="pres">
      <dgm:prSet presAssocID="{5E6F78F9-F468-43AA-844F-549E63872F7E}" presName="spacer" presStyleCnt="0"/>
      <dgm:spPr/>
    </dgm:pt>
    <dgm:pt modelId="{A2693686-A27E-4AC4-9669-FE58237F97C3}" type="pres">
      <dgm:prSet presAssocID="{F2ABBFA7-9D59-46D0-8EA1-87F1691D177C}" presName="parentText" presStyleLbl="node1" presStyleIdx="7" presStyleCnt="9">
        <dgm:presLayoutVars>
          <dgm:chMax val="0"/>
          <dgm:bulletEnabled val="1"/>
        </dgm:presLayoutVars>
      </dgm:prSet>
      <dgm:spPr/>
    </dgm:pt>
    <dgm:pt modelId="{87A8121A-7551-40E8-AA29-B3D0B4C85819}" type="pres">
      <dgm:prSet presAssocID="{5DCEF728-5264-4893-BCEA-474878C4969A}" presName="spacer" presStyleCnt="0"/>
      <dgm:spPr/>
    </dgm:pt>
    <dgm:pt modelId="{438BB30B-2F5B-42CB-B782-97395905713F}" type="pres">
      <dgm:prSet presAssocID="{2F811F67-06C4-489B-A816-DFDB66428AFF}" presName="parentText" presStyleLbl="node1" presStyleIdx="8" presStyleCnt="9">
        <dgm:presLayoutVars>
          <dgm:chMax val="0"/>
          <dgm:bulletEnabled val="1"/>
        </dgm:presLayoutVars>
      </dgm:prSet>
      <dgm:spPr/>
    </dgm:pt>
  </dgm:ptLst>
  <dgm:cxnLst>
    <dgm:cxn modelId="{AB48C60D-7833-44F5-9679-331CB0CA2ED9}" type="presOf" srcId="{F2ABBFA7-9D59-46D0-8EA1-87F1691D177C}" destId="{A2693686-A27E-4AC4-9669-FE58237F97C3}" srcOrd="0" destOrd="0" presId="urn:microsoft.com/office/officeart/2005/8/layout/vList2"/>
    <dgm:cxn modelId="{2445730E-7DE9-46FD-BF31-C4F6BE9B925E}" srcId="{64FEBECF-2A7E-46B1-93E9-E8E95C9886DF}" destId="{E21CCADE-7B78-423A-B39E-0D941DDCC370}" srcOrd="2" destOrd="0" parTransId="{B2D7E93A-C1CD-439D-9E9D-EA3C8AF1121A}" sibTransId="{A6545D6E-0558-4200-83FC-6315F099FF65}"/>
    <dgm:cxn modelId="{E5665D10-286A-4BFB-BA74-06D50CC9126C}" type="presOf" srcId="{2F811F67-06C4-489B-A816-DFDB66428AFF}" destId="{438BB30B-2F5B-42CB-B782-97395905713F}" srcOrd="0" destOrd="0" presId="urn:microsoft.com/office/officeart/2005/8/layout/vList2"/>
    <dgm:cxn modelId="{84B1B81A-2777-4DC3-921E-BBC23BE90731}" srcId="{64FEBECF-2A7E-46B1-93E9-E8E95C9886DF}" destId="{E42AF524-9356-450E-955A-22ED1FB051B5}" srcOrd="3" destOrd="0" parTransId="{AA226D28-59EC-486D-9B56-50665D35692C}" sibTransId="{0EADE467-EFC5-4FAC-8279-0919F895E628}"/>
    <dgm:cxn modelId="{0F427035-BDF8-402D-ADAF-3F14BE894B84}" srcId="{64FEBECF-2A7E-46B1-93E9-E8E95C9886DF}" destId="{25C11553-CC07-4D82-9246-302675740C7E}" srcOrd="5" destOrd="0" parTransId="{A42214E2-5832-4EC8-BA13-17AF91B8485B}" sibTransId="{9EA3CC22-A007-41FC-B0BF-7A69CC624E41}"/>
    <dgm:cxn modelId="{D479D938-B1EE-4578-AD70-0B5024A08496}" type="presOf" srcId="{E42AF524-9356-450E-955A-22ED1FB051B5}" destId="{19532F2F-5F56-4D64-9AFC-B09A5A382886}" srcOrd="0" destOrd="0" presId="urn:microsoft.com/office/officeart/2005/8/layout/vList2"/>
    <dgm:cxn modelId="{B6D1975E-1988-44E3-91B5-7CF56352CCFA}" type="presOf" srcId="{E21CCADE-7B78-423A-B39E-0D941DDCC370}" destId="{C65C4856-7482-4848-9515-4A0FA242C0C4}" srcOrd="0" destOrd="0" presId="urn:microsoft.com/office/officeart/2005/8/layout/vList2"/>
    <dgm:cxn modelId="{49606B6B-8BA6-4FCB-B224-1582AED12361}" srcId="{64FEBECF-2A7E-46B1-93E9-E8E95C9886DF}" destId="{3F542DD5-EEA2-4D74-87BB-54D568D39488}" srcOrd="4" destOrd="0" parTransId="{2B3EAA84-E6FA-4C4A-9260-C34E804D7F39}" sibTransId="{0136F9B8-64C2-41D5-8126-7B05F024C92B}"/>
    <dgm:cxn modelId="{1E88566C-43DF-4F18-9FEA-F505BC108444}" type="presOf" srcId="{0FA0005A-7CDF-4F1C-B0C6-744BA05D1532}" destId="{C2EFBB51-B4EB-4F8D-BB86-9EDBFCDBB69C}" srcOrd="0" destOrd="0" presId="urn:microsoft.com/office/officeart/2005/8/layout/vList2"/>
    <dgm:cxn modelId="{D906534F-B87D-4B3D-B491-039827CC5EEC}" srcId="{64FEBECF-2A7E-46B1-93E9-E8E95C9886DF}" destId="{0FA0005A-7CDF-4F1C-B0C6-744BA05D1532}" srcOrd="0" destOrd="0" parTransId="{ADF328F5-ECAA-4212-91B2-BF38503CFC1F}" sibTransId="{6941A301-00BA-4D3F-A7B4-7CB75251F479}"/>
    <dgm:cxn modelId="{9D94E352-04AC-4A3D-9B0A-993150E906DE}" type="presOf" srcId="{3F542DD5-EEA2-4D74-87BB-54D568D39488}" destId="{13DBB61D-C6BF-443A-878E-7F3D1C10DA48}" srcOrd="0" destOrd="0" presId="urn:microsoft.com/office/officeart/2005/8/layout/vList2"/>
    <dgm:cxn modelId="{B60A2D9E-9895-454A-A3B3-61DA083B707A}" srcId="{64FEBECF-2A7E-46B1-93E9-E8E95C9886DF}" destId="{F650702E-08C3-47FE-BA16-294DFC0879E1}" srcOrd="6" destOrd="0" parTransId="{F9685B57-979B-4213-BCB0-40F72C80E75E}" sibTransId="{5E6F78F9-F468-43AA-844F-549E63872F7E}"/>
    <dgm:cxn modelId="{946F379E-D0D1-4868-B916-001F63EB16C1}" type="presOf" srcId="{25C11553-CC07-4D82-9246-302675740C7E}" destId="{334A74F7-CACE-4C39-B802-2BF520407C0E}" srcOrd="0" destOrd="0" presId="urn:microsoft.com/office/officeart/2005/8/layout/vList2"/>
    <dgm:cxn modelId="{7E09609E-023C-4211-96C1-64B3D7057BC9}" type="presOf" srcId="{AC43AB2E-CC46-4D92-AC22-1B5129F354C4}" destId="{36E3CF39-C829-4D43-8BC0-B9111DC9610E}" srcOrd="0" destOrd="0" presId="urn:microsoft.com/office/officeart/2005/8/layout/vList2"/>
    <dgm:cxn modelId="{34D1479E-CB63-4738-A8CC-DB3D4987D122}" type="presOf" srcId="{64FEBECF-2A7E-46B1-93E9-E8E95C9886DF}" destId="{8D3CB33C-1D0F-4B2E-8725-07301C73E7BA}" srcOrd="0" destOrd="0" presId="urn:microsoft.com/office/officeart/2005/8/layout/vList2"/>
    <dgm:cxn modelId="{77B7F4A4-C841-4EB6-94D4-EB14E7EC7498}" srcId="{64FEBECF-2A7E-46B1-93E9-E8E95C9886DF}" destId="{F2ABBFA7-9D59-46D0-8EA1-87F1691D177C}" srcOrd="7" destOrd="0" parTransId="{00DC1FC8-79AB-43E5-BDE4-A068E234BBFB}" sibTransId="{5DCEF728-5264-4893-BCEA-474878C4969A}"/>
    <dgm:cxn modelId="{5CBACDCE-8436-4427-9D1A-B91CCFAF17E0}" srcId="{64FEBECF-2A7E-46B1-93E9-E8E95C9886DF}" destId="{2F811F67-06C4-489B-A816-DFDB66428AFF}" srcOrd="8" destOrd="0" parTransId="{6A6CFF28-C105-4834-BFA9-C3D6AC2AEA5F}" sibTransId="{3E3948BF-2689-436A-89BE-BCA09DC22057}"/>
    <dgm:cxn modelId="{7FA531E2-478E-4821-8EF9-82F4F6E7103C}" type="presOf" srcId="{F650702E-08C3-47FE-BA16-294DFC0879E1}" destId="{710B18CD-BED1-48E5-9E09-816259D83F86}" srcOrd="0" destOrd="0" presId="urn:microsoft.com/office/officeart/2005/8/layout/vList2"/>
    <dgm:cxn modelId="{898314FC-9F41-4E77-BA14-70081D7C5776}" srcId="{64FEBECF-2A7E-46B1-93E9-E8E95C9886DF}" destId="{AC43AB2E-CC46-4D92-AC22-1B5129F354C4}" srcOrd="1" destOrd="0" parTransId="{EA53C7F7-103D-4A91-BF18-C50726B17080}" sibTransId="{D97CB487-3AF6-4971-83C2-08EDCF0E1055}"/>
    <dgm:cxn modelId="{F1DF0C57-1CF8-4A95-AD85-190DE3D012B8}" type="presParOf" srcId="{8D3CB33C-1D0F-4B2E-8725-07301C73E7BA}" destId="{C2EFBB51-B4EB-4F8D-BB86-9EDBFCDBB69C}" srcOrd="0" destOrd="0" presId="urn:microsoft.com/office/officeart/2005/8/layout/vList2"/>
    <dgm:cxn modelId="{BDB3EDEE-7DC6-447E-B966-9DD7213D69FC}" type="presParOf" srcId="{8D3CB33C-1D0F-4B2E-8725-07301C73E7BA}" destId="{E12CB2E7-30AD-4BD8-84FA-300CFAAAC924}" srcOrd="1" destOrd="0" presId="urn:microsoft.com/office/officeart/2005/8/layout/vList2"/>
    <dgm:cxn modelId="{440334B8-2125-49C9-8A9D-FB5F79686F1B}" type="presParOf" srcId="{8D3CB33C-1D0F-4B2E-8725-07301C73E7BA}" destId="{36E3CF39-C829-4D43-8BC0-B9111DC9610E}" srcOrd="2" destOrd="0" presId="urn:microsoft.com/office/officeart/2005/8/layout/vList2"/>
    <dgm:cxn modelId="{A4B9D4B9-F515-4FB8-BE89-F20695876E9F}" type="presParOf" srcId="{8D3CB33C-1D0F-4B2E-8725-07301C73E7BA}" destId="{A8902C8B-09CC-4BE5-952F-4DDF6BD8C1BE}" srcOrd="3" destOrd="0" presId="urn:microsoft.com/office/officeart/2005/8/layout/vList2"/>
    <dgm:cxn modelId="{C8D4ABAF-AE47-4ACF-8F75-CBE7FD0DE635}" type="presParOf" srcId="{8D3CB33C-1D0F-4B2E-8725-07301C73E7BA}" destId="{C65C4856-7482-4848-9515-4A0FA242C0C4}" srcOrd="4" destOrd="0" presId="urn:microsoft.com/office/officeart/2005/8/layout/vList2"/>
    <dgm:cxn modelId="{7DE3F09C-9BDC-4F0E-8AC8-81A14A19479C}" type="presParOf" srcId="{8D3CB33C-1D0F-4B2E-8725-07301C73E7BA}" destId="{C323142F-E4F0-452A-A45F-952A107CD8CE}" srcOrd="5" destOrd="0" presId="urn:microsoft.com/office/officeart/2005/8/layout/vList2"/>
    <dgm:cxn modelId="{738E67C6-AD83-422C-8D4A-35AB720E0121}" type="presParOf" srcId="{8D3CB33C-1D0F-4B2E-8725-07301C73E7BA}" destId="{19532F2F-5F56-4D64-9AFC-B09A5A382886}" srcOrd="6" destOrd="0" presId="urn:microsoft.com/office/officeart/2005/8/layout/vList2"/>
    <dgm:cxn modelId="{AFB89496-3A12-4729-9F79-05606AF89D54}" type="presParOf" srcId="{8D3CB33C-1D0F-4B2E-8725-07301C73E7BA}" destId="{03776D81-F40A-4796-831C-872F0C9EE496}" srcOrd="7" destOrd="0" presId="urn:microsoft.com/office/officeart/2005/8/layout/vList2"/>
    <dgm:cxn modelId="{1FEBFBB9-E7C5-4C47-901D-026C31A37E6B}" type="presParOf" srcId="{8D3CB33C-1D0F-4B2E-8725-07301C73E7BA}" destId="{13DBB61D-C6BF-443A-878E-7F3D1C10DA48}" srcOrd="8" destOrd="0" presId="urn:microsoft.com/office/officeart/2005/8/layout/vList2"/>
    <dgm:cxn modelId="{2495888D-8F78-4311-9B46-FA24E7CBC90F}" type="presParOf" srcId="{8D3CB33C-1D0F-4B2E-8725-07301C73E7BA}" destId="{D3B6F714-12F2-4166-9656-9AB7923DE49A}" srcOrd="9" destOrd="0" presId="urn:microsoft.com/office/officeart/2005/8/layout/vList2"/>
    <dgm:cxn modelId="{387E8E4F-F10A-47F1-A4DD-D4FAF1E7295E}" type="presParOf" srcId="{8D3CB33C-1D0F-4B2E-8725-07301C73E7BA}" destId="{334A74F7-CACE-4C39-B802-2BF520407C0E}" srcOrd="10" destOrd="0" presId="urn:microsoft.com/office/officeart/2005/8/layout/vList2"/>
    <dgm:cxn modelId="{8E4D86AD-491D-4F44-A764-76EC8CEF2AA2}" type="presParOf" srcId="{8D3CB33C-1D0F-4B2E-8725-07301C73E7BA}" destId="{9E830170-3CEC-4356-9F2E-137F647CCCB2}" srcOrd="11" destOrd="0" presId="urn:microsoft.com/office/officeart/2005/8/layout/vList2"/>
    <dgm:cxn modelId="{08E09701-281E-4598-B149-98CAF4182BFB}" type="presParOf" srcId="{8D3CB33C-1D0F-4B2E-8725-07301C73E7BA}" destId="{710B18CD-BED1-48E5-9E09-816259D83F86}" srcOrd="12" destOrd="0" presId="urn:microsoft.com/office/officeart/2005/8/layout/vList2"/>
    <dgm:cxn modelId="{266A4D4A-3105-45F6-96C3-D89B94D0E26E}" type="presParOf" srcId="{8D3CB33C-1D0F-4B2E-8725-07301C73E7BA}" destId="{6FEB2711-0B1D-4073-AE3F-E99392D36A2F}" srcOrd="13" destOrd="0" presId="urn:microsoft.com/office/officeart/2005/8/layout/vList2"/>
    <dgm:cxn modelId="{1C9DCF12-3E81-442D-9F95-7B7E961D565E}" type="presParOf" srcId="{8D3CB33C-1D0F-4B2E-8725-07301C73E7BA}" destId="{A2693686-A27E-4AC4-9669-FE58237F97C3}" srcOrd="14" destOrd="0" presId="urn:microsoft.com/office/officeart/2005/8/layout/vList2"/>
    <dgm:cxn modelId="{19FB4D39-E7C7-4E79-9C83-3E7451A18638}" type="presParOf" srcId="{8D3CB33C-1D0F-4B2E-8725-07301C73E7BA}" destId="{87A8121A-7551-40E8-AA29-B3D0B4C85819}" srcOrd="15" destOrd="0" presId="urn:microsoft.com/office/officeart/2005/8/layout/vList2"/>
    <dgm:cxn modelId="{AB1D05B4-6032-4E27-A44C-B43F06BAF9C2}" type="presParOf" srcId="{8D3CB33C-1D0F-4B2E-8725-07301C73E7BA}" destId="{438BB30B-2F5B-42CB-B782-97395905713F}"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4F84C2-93DC-4D2C-93CA-F665C6A86DD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0A8EF7-F124-44E4-9CF6-997A11F714AF}">
      <dgm:prSet/>
      <dgm:spPr/>
      <dgm:t>
        <a:bodyPr/>
        <a:lstStyle/>
        <a:p>
          <a:pPr>
            <a:defRPr b="1"/>
          </a:pPr>
          <a:r>
            <a:rPr lang="en" b="1"/>
            <a:t>Data Type:</a:t>
          </a:r>
          <a:endParaRPr lang="en-US"/>
        </a:p>
      </dgm:t>
    </dgm:pt>
    <dgm:pt modelId="{284163B0-ABD9-41FC-A1C1-31ABF855F0E5}" type="parTrans" cxnId="{D3A86542-A53B-409B-9C87-F6AFDDE54061}">
      <dgm:prSet/>
      <dgm:spPr/>
      <dgm:t>
        <a:bodyPr/>
        <a:lstStyle/>
        <a:p>
          <a:endParaRPr lang="en-US"/>
        </a:p>
      </dgm:t>
    </dgm:pt>
    <dgm:pt modelId="{84D553A7-7FF2-4508-96CD-4572EE37DC4C}" type="sibTrans" cxnId="{D3A86542-A53B-409B-9C87-F6AFDDE54061}">
      <dgm:prSet/>
      <dgm:spPr/>
      <dgm:t>
        <a:bodyPr/>
        <a:lstStyle/>
        <a:p>
          <a:endParaRPr lang="en-US"/>
        </a:p>
      </dgm:t>
    </dgm:pt>
    <dgm:pt modelId="{2D1C88ED-49D2-48D6-8E18-A16F4EB83569}">
      <dgm:prSet/>
      <dgm:spPr/>
      <dgm:t>
        <a:bodyPr/>
        <a:lstStyle/>
        <a:p>
          <a:r>
            <a:rPr lang="en"/>
            <a:t>If you are working with time-dependent data such as time series, recurrent neural networks such as LSTM may be more appropriate.</a:t>
          </a:r>
          <a:endParaRPr lang="en-US"/>
        </a:p>
      </dgm:t>
    </dgm:pt>
    <dgm:pt modelId="{317B488B-2DC3-4027-B65B-FE0C9CF2DF03}" type="parTrans" cxnId="{E3A0AEA2-AB97-4C22-89AF-475CA63D2026}">
      <dgm:prSet/>
      <dgm:spPr/>
      <dgm:t>
        <a:bodyPr/>
        <a:lstStyle/>
        <a:p>
          <a:endParaRPr lang="en-US"/>
        </a:p>
      </dgm:t>
    </dgm:pt>
    <dgm:pt modelId="{42812789-EBDF-4D3E-9B01-1A818653B325}" type="sibTrans" cxnId="{E3A0AEA2-AB97-4C22-89AF-475CA63D2026}">
      <dgm:prSet/>
      <dgm:spPr/>
      <dgm:t>
        <a:bodyPr/>
        <a:lstStyle/>
        <a:p>
          <a:endParaRPr lang="en-US"/>
        </a:p>
      </dgm:t>
    </dgm:pt>
    <dgm:pt modelId="{23ADC074-A8BB-40B5-9948-A24AF62F9F72}">
      <dgm:prSet/>
      <dgm:spPr/>
      <dgm:t>
        <a:bodyPr/>
        <a:lstStyle/>
        <a:p>
          <a:r>
            <a:rPr lang="en"/>
            <a:t>If you are working with structured and tabular data, decision trees can be more effective.</a:t>
          </a:r>
          <a:endParaRPr lang="en-US"/>
        </a:p>
      </dgm:t>
    </dgm:pt>
    <dgm:pt modelId="{68477DC8-05C5-4DBA-BAA8-430EE65A44F5}" type="parTrans" cxnId="{D9D19C0E-1B74-43D2-858D-07BEB3374224}">
      <dgm:prSet/>
      <dgm:spPr/>
      <dgm:t>
        <a:bodyPr/>
        <a:lstStyle/>
        <a:p>
          <a:endParaRPr lang="en-US"/>
        </a:p>
      </dgm:t>
    </dgm:pt>
    <dgm:pt modelId="{4CD5D33E-0B94-4252-B4E5-C8A16C970726}" type="sibTrans" cxnId="{D9D19C0E-1B74-43D2-858D-07BEB3374224}">
      <dgm:prSet/>
      <dgm:spPr/>
      <dgm:t>
        <a:bodyPr/>
        <a:lstStyle/>
        <a:p>
          <a:endParaRPr lang="en-US"/>
        </a:p>
      </dgm:t>
    </dgm:pt>
    <dgm:pt modelId="{67F1DF8F-3F5B-460B-B96F-0CBC67C6D0A6}">
      <dgm:prSet/>
      <dgm:spPr/>
      <dgm:t>
        <a:bodyPr/>
        <a:lstStyle/>
        <a:p>
          <a:pPr>
            <a:defRPr b="1"/>
          </a:pPr>
          <a:r>
            <a:rPr lang="en" b="1"/>
            <a:t>Data Amount:</a:t>
          </a:r>
          <a:endParaRPr lang="en-US"/>
        </a:p>
      </dgm:t>
    </dgm:pt>
    <dgm:pt modelId="{38303127-2A9E-4065-976C-F8B734C3BCA7}" type="parTrans" cxnId="{E49BF40C-2A84-4AA3-9CAA-05122F99160D}">
      <dgm:prSet/>
      <dgm:spPr/>
      <dgm:t>
        <a:bodyPr/>
        <a:lstStyle/>
        <a:p>
          <a:endParaRPr lang="en-US"/>
        </a:p>
      </dgm:t>
    </dgm:pt>
    <dgm:pt modelId="{AFFCF1CD-D975-469F-B8AA-DBCAFAB1EC52}" type="sibTrans" cxnId="{E49BF40C-2A84-4AA3-9CAA-05122F99160D}">
      <dgm:prSet/>
      <dgm:spPr/>
      <dgm:t>
        <a:bodyPr/>
        <a:lstStyle/>
        <a:p>
          <a:endParaRPr lang="en-US"/>
        </a:p>
      </dgm:t>
    </dgm:pt>
    <dgm:pt modelId="{C3C6490B-4012-476C-9289-66754740AB12}">
      <dgm:prSet/>
      <dgm:spPr/>
      <dgm:t>
        <a:bodyPr/>
        <a:lstStyle/>
        <a:p>
          <a:r>
            <a:rPr lang="en"/>
            <a:t>If you have a small data set, decision trees are generally faster and perform better.</a:t>
          </a:r>
          <a:endParaRPr lang="en-US"/>
        </a:p>
      </dgm:t>
    </dgm:pt>
    <dgm:pt modelId="{9C98A735-519F-4012-989B-6F08E944A131}" type="parTrans" cxnId="{8F27D829-1D6F-436B-AFA4-0F3AA1DC1767}">
      <dgm:prSet/>
      <dgm:spPr/>
      <dgm:t>
        <a:bodyPr/>
        <a:lstStyle/>
        <a:p>
          <a:endParaRPr lang="en-US"/>
        </a:p>
      </dgm:t>
    </dgm:pt>
    <dgm:pt modelId="{C2FC33B0-AD4F-4A89-BF65-1F43EDE14320}" type="sibTrans" cxnId="{8F27D829-1D6F-436B-AFA4-0F3AA1DC1767}">
      <dgm:prSet/>
      <dgm:spPr/>
      <dgm:t>
        <a:bodyPr/>
        <a:lstStyle/>
        <a:p>
          <a:endParaRPr lang="en-US"/>
        </a:p>
      </dgm:t>
    </dgm:pt>
    <dgm:pt modelId="{C8A93605-936E-4E0C-91E7-249004819CD5}">
      <dgm:prSet/>
      <dgm:spPr/>
      <dgm:t>
        <a:bodyPr/>
        <a:lstStyle/>
        <a:p>
          <a:r>
            <a:rPr lang="en"/>
            <a:t>If you have a large data set and especially want to learn complex relationships over time, deep learning models such as LSTM may be preferable.</a:t>
          </a:r>
          <a:endParaRPr lang="en-US"/>
        </a:p>
      </dgm:t>
    </dgm:pt>
    <dgm:pt modelId="{64E314E2-E8BF-4394-8BFE-8A1476A67E4C}" type="parTrans" cxnId="{CC517A41-EFA2-41E4-8F61-81DF19AB3E89}">
      <dgm:prSet/>
      <dgm:spPr/>
      <dgm:t>
        <a:bodyPr/>
        <a:lstStyle/>
        <a:p>
          <a:endParaRPr lang="en-US"/>
        </a:p>
      </dgm:t>
    </dgm:pt>
    <dgm:pt modelId="{1FAD0CC2-63E1-4C1E-AA70-8C9B31791BCF}" type="sibTrans" cxnId="{CC517A41-EFA2-41E4-8F61-81DF19AB3E89}">
      <dgm:prSet/>
      <dgm:spPr/>
      <dgm:t>
        <a:bodyPr/>
        <a:lstStyle/>
        <a:p>
          <a:endParaRPr lang="en-US"/>
        </a:p>
      </dgm:t>
    </dgm:pt>
    <dgm:pt modelId="{D7417622-D6E1-4499-BA54-656EE66B7ED4}">
      <dgm:prSet/>
      <dgm:spPr/>
      <dgm:t>
        <a:bodyPr/>
        <a:lstStyle/>
        <a:p>
          <a:pPr>
            <a:defRPr b="1"/>
          </a:pPr>
          <a:r>
            <a:rPr lang="en" b="1"/>
            <a:t>Explainability:</a:t>
          </a:r>
          <a:endParaRPr lang="en-US"/>
        </a:p>
      </dgm:t>
    </dgm:pt>
    <dgm:pt modelId="{05D15F05-9F59-458D-9281-D15AAC08005D}" type="parTrans" cxnId="{1A72FD55-16E3-498A-99E8-11EBD810F044}">
      <dgm:prSet/>
      <dgm:spPr/>
      <dgm:t>
        <a:bodyPr/>
        <a:lstStyle/>
        <a:p>
          <a:endParaRPr lang="en-US"/>
        </a:p>
      </dgm:t>
    </dgm:pt>
    <dgm:pt modelId="{881F9CE3-A9F0-41BB-BA26-9E3A83CADA03}" type="sibTrans" cxnId="{1A72FD55-16E3-498A-99E8-11EBD810F044}">
      <dgm:prSet/>
      <dgm:spPr/>
      <dgm:t>
        <a:bodyPr/>
        <a:lstStyle/>
        <a:p>
          <a:endParaRPr lang="en-US"/>
        </a:p>
      </dgm:t>
    </dgm:pt>
    <dgm:pt modelId="{B34ECFFE-9165-4C7B-8FE1-DE5B89CB642E}">
      <dgm:prSet/>
      <dgm:spPr/>
      <dgm:t>
        <a:bodyPr/>
        <a:lstStyle/>
        <a:p>
          <a:r>
            <a:rPr lang="en"/>
            <a:t>If it is important for the model to be explainable, a decision tree may be preferred. Decision trees can explain each decision under a particular feature or condition.</a:t>
          </a:r>
          <a:endParaRPr lang="en-US"/>
        </a:p>
      </dgm:t>
    </dgm:pt>
    <dgm:pt modelId="{5E245F5C-9D8A-4457-9A87-7088106FA7B9}" type="parTrans" cxnId="{3D058B85-D195-468B-8CFB-EFF01CDBB271}">
      <dgm:prSet/>
      <dgm:spPr/>
      <dgm:t>
        <a:bodyPr/>
        <a:lstStyle/>
        <a:p>
          <a:endParaRPr lang="en-US"/>
        </a:p>
      </dgm:t>
    </dgm:pt>
    <dgm:pt modelId="{27ABAA34-B218-4944-9B6B-3E772E87DE9A}" type="sibTrans" cxnId="{3D058B85-D195-468B-8CFB-EFF01CDBB271}">
      <dgm:prSet/>
      <dgm:spPr/>
      <dgm:t>
        <a:bodyPr/>
        <a:lstStyle/>
        <a:p>
          <a:endParaRPr lang="en-US"/>
        </a:p>
      </dgm:t>
    </dgm:pt>
    <dgm:pt modelId="{E7A2813E-E705-4B77-AF35-B25C12822EC2}">
      <dgm:prSet/>
      <dgm:spPr/>
      <dgm:t>
        <a:bodyPr/>
        <a:lstStyle/>
        <a:p>
          <a:r>
            <a:rPr lang="en"/>
            <a:t>If explainability is less important and more complex relationships need to be learned, deep learning models such as LSTM can be considered.</a:t>
          </a:r>
          <a:endParaRPr lang="en-US"/>
        </a:p>
      </dgm:t>
    </dgm:pt>
    <dgm:pt modelId="{6FA7C253-EF9F-4756-9126-670C0D63402F}" type="parTrans" cxnId="{97E3BA6C-DF35-473E-8A33-73DBC9EE63B0}">
      <dgm:prSet/>
      <dgm:spPr/>
      <dgm:t>
        <a:bodyPr/>
        <a:lstStyle/>
        <a:p>
          <a:endParaRPr lang="en-US"/>
        </a:p>
      </dgm:t>
    </dgm:pt>
    <dgm:pt modelId="{5DF4270F-1CCF-44CD-87E6-CC1BC9F336CF}" type="sibTrans" cxnId="{97E3BA6C-DF35-473E-8A33-73DBC9EE63B0}">
      <dgm:prSet/>
      <dgm:spPr/>
      <dgm:t>
        <a:bodyPr/>
        <a:lstStyle/>
        <a:p>
          <a:endParaRPr lang="en-US"/>
        </a:p>
      </dgm:t>
    </dgm:pt>
    <dgm:pt modelId="{CBDFF912-A081-48F6-9622-D9910CB18AD8}">
      <dgm:prSet/>
      <dgm:spPr/>
      <dgm:t>
        <a:bodyPr/>
        <a:lstStyle/>
        <a:p>
          <a:pPr>
            <a:defRPr b="1"/>
          </a:pPr>
          <a:r>
            <a:rPr lang="en" b="1"/>
            <a:t>Computing Power and Time:</a:t>
          </a:r>
          <a:endParaRPr lang="en-US"/>
        </a:p>
      </dgm:t>
    </dgm:pt>
    <dgm:pt modelId="{2480C44C-3383-450E-BE7C-F55963D283AB}" type="parTrans" cxnId="{C67A4CD8-339A-4AFE-B19C-6B5209E31B7B}">
      <dgm:prSet/>
      <dgm:spPr/>
      <dgm:t>
        <a:bodyPr/>
        <a:lstStyle/>
        <a:p>
          <a:endParaRPr lang="en-US"/>
        </a:p>
      </dgm:t>
    </dgm:pt>
    <dgm:pt modelId="{FECC9794-ECCF-4B7E-8752-A8ACDBE620B4}" type="sibTrans" cxnId="{C67A4CD8-339A-4AFE-B19C-6B5209E31B7B}">
      <dgm:prSet/>
      <dgm:spPr/>
      <dgm:t>
        <a:bodyPr/>
        <a:lstStyle/>
        <a:p>
          <a:endParaRPr lang="en-US"/>
        </a:p>
      </dgm:t>
    </dgm:pt>
    <dgm:pt modelId="{0BF2FB3B-2A55-4952-BA8C-D87F1DBB9E6C}">
      <dgm:prSet/>
      <dgm:spPr/>
      <dgm:t>
        <a:bodyPr/>
        <a:lstStyle/>
        <a:p>
          <a:r>
            <a:rPr lang="en"/>
            <a:t>LSTM and other deep learning models generally require more computing power and training time.</a:t>
          </a:r>
          <a:endParaRPr lang="en-US"/>
        </a:p>
      </dgm:t>
    </dgm:pt>
    <dgm:pt modelId="{DF578D82-5671-4AA6-A6D6-7090313125CA}" type="parTrans" cxnId="{8E775AC6-9C53-4949-8CEE-8CF822E233E6}">
      <dgm:prSet/>
      <dgm:spPr/>
      <dgm:t>
        <a:bodyPr/>
        <a:lstStyle/>
        <a:p>
          <a:endParaRPr lang="en-US"/>
        </a:p>
      </dgm:t>
    </dgm:pt>
    <dgm:pt modelId="{E69211B6-E420-41E2-B529-6425E2EEBC07}" type="sibTrans" cxnId="{8E775AC6-9C53-4949-8CEE-8CF822E233E6}">
      <dgm:prSet/>
      <dgm:spPr/>
      <dgm:t>
        <a:bodyPr/>
        <a:lstStyle/>
        <a:p>
          <a:endParaRPr lang="en-US"/>
        </a:p>
      </dgm:t>
    </dgm:pt>
    <dgm:pt modelId="{1E9AE838-50A1-4C72-8F8C-68FB9A024DEE}">
      <dgm:prSet/>
      <dgm:spPr/>
      <dgm:t>
        <a:bodyPr/>
        <a:lstStyle/>
        <a:p>
          <a:r>
            <a:rPr lang="en"/>
            <a:t>Decision trees can be trained faster and make predictions faster.</a:t>
          </a:r>
          <a:endParaRPr lang="en-US"/>
        </a:p>
      </dgm:t>
    </dgm:pt>
    <dgm:pt modelId="{6C0FE17E-C378-46B8-B648-A64A74B14D4E}" type="parTrans" cxnId="{FA0EB6F3-372D-4A9C-B03B-036607189357}">
      <dgm:prSet/>
      <dgm:spPr/>
      <dgm:t>
        <a:bodyPr/>
        <a:lstStyle/>
        <a:p>
          <a:endParaRPr lang="en-US"/>
        </a:p>
      </dgm:t>
    </dgm:pt>
    <dgm:pt modelId="{A10C1A23-5EA2-40A4-B285-8E8CF8EE68D6}" type="sibTrans" cxnId="{FA0EB6F3-372D-4A9C-B03B-036607189357}">
      <dgm:prSet/>
      <dgm:spPr/>
      <dgm:t>
        <a:bodyPr/>
        <a:lstStyle/>
        <a:p>
          <a:endParaRPr lang="en-US"/>
        </a:p>
      </dgm:t>
    </dgm:pt>
    <dgm:pt modelId="{A81E6603-ED7C-4E55-A25B-A7A93237B76A}">
      <dgm:prSet/>
      <dgm:spPr/>
      <dgm:t>
        <a:bodyPr/>
        <a:lstStyle/>
        <a:p>
          <a:pPr>
            <a:defRPr b="1"/>
          </a:pPr>
          <a:r>
            <a:rPr lang="en" b="1"/>
            <a:t>Hyperparameter Setting:</a:t>
          </a:r>
          <a:endParaRPr lang="en-US"/>
        </a:p>
      </dgm:t>
    </dgm:pt>
    <dgm:pt modelId="{A626DAED-A89C-4032-BADB-3E57DBEB0F15}" type="parTrans" cxnId="{22759E68-9DC7-468A-A8C2-B609E8DCFD06}">
      <dgm:prSet/>
      <dgm:spPr/>
      <dgm:t>
        <a:bodyPr/>
        <a:lstStyle/>
        <a:p>
          <a:endParaRPr lang="en-US"/>
        </a:p>
      </dgm:t>
    </dgm:pt>
    <dgm:pt modelId="{847E8D57-020F-4F12-BF77-843359130C61}" type="sibTrans" cxnId="{22759E68-9DC7-468A-A8C2-B609E8DCFD06}">
      <dgm:prSet/>
      <dgm:spPr/>
      <dgm:t>
        <a:bodyPr/>
        <a:lstStyle/>
        <a:p>
          <a:endParaRPr lang="en-US"/>
        </a:p>
      </dgm:t>
    </dgm:pt>
    <dgm:pt modelId="{91D05125-4944-4759-ADCB-AA1267C2D382}">
      <dgm:prSet/>
      <dgm:spPr/>
      <dgm:t>
        <a:bodyPr/>
        <a:lstStyle/>
        <a:p>
          <a:r>
            <a:rPr lang="en"/>
            <a:t>Deep learning models such as LSTM generally include more hyperparameters, and tuning these parameters is more complex.</a:t>
          </a:r>
          <a:endParaRPr lang="en-US"/>
        </a:p>
      </dgm:t>
    </dgm:pt>
    <dgm:pt modelId="{270E272D-6E73-42AB-A66C-151CBB104C81}" type="parTrans" cxnId="{2BD35BBA-39F9-4127-BC2D-2A541F46FBDC}">
      <dgm:prSet/>
      <dgm:spPr/>
      <dgm:t>
        <a:bodyPr/>
        <a:lstStyle/>
        <a:p>
          <a:endParaRPr lang="en-US"/>
        </a:p>
      </dgm:t>
    </dgm:pt>
    <dgm:pt modelId="{8CCBAF1E-DCF7-49E4-A16E-039F6E2683E2}" type="sibTrans" cxnId="{2BD35BBA-39F9-4127-BC2D-2A541F46FBDC}">
      <dgm:prSet/>
      <dgm:spPr/>
      <dgm:t>
        <a:bodyPr/>
        <a:lstStyle/>
        <a:p>
          <a:endParaRPr lang="en-US"/>
        </a:p>
      </dgm:t>
    </dgm:pt>
    <dgm:pt modelId="{59B9B44D-BB5A-4F60-ABF2-98DBB60B404D}">
      <dgm:prSet/>
      <dgm:spPr/>
      <dgm:t>
        <a:bodyPr/>
        <a:lstStyle/>
        <a:p>
          <a:r>
            <a:rPr lang="en"/>
            <a:t>Decision trees generally have fewer hyperparameters and can be tuned more easily.</a:t>
          </a:r>
          <a:endParaRPr lang="en-US"/>
        </a:p>
      </dgm:t>
    </dgm:pt>
    <dgm:pt modelId="{C29AE818-A0E3-4F59-9AA0-C1940670DA20}" type="parTrans" cxnId="{FC221830-D4B2-4AD0-BEA7-EB9A5F30136A}">
      <dgm:prSet/>
      <dgm:spPr/>
      <dgm:t>
        <a:bodyPr/>
        <a:lstStyle/>
        <a:p>
          <a:endParaRPr lang="en-US"/>
        </a:p>
      </dgm:t>
    </dgm:pt>
    <dgm:pt modelId="{C67F56FA-D8CB-4A7A-9122-EDAD1524F9AD}" type="sibTrans" cxnId="{FC221830-D4B2-4AD0-BEA7-EB9A5F30136A}">
      <dgm:prSet/>
      <dgm:spPr/>
      <dgm:t>
        <a:bodyPr/>
        <a:lstStyle/>
        <a:p>
          <a:endParaRPr lang="en-US"/>
        </a:p>
      </dgm:t>
    </dgm:pt>
    <dgm:pt modelId="{1E770C30-3BD9-4372-8A81-AF2734CEBFE5}" type="pres">
      <dgm:prSet presAssocID="{094F84C2-93DC-4D2C-93CA-F665C6A86DDB}" presName="root" presStyleCnt="0">
        <dgm:presLayoutVars>
          <dgm:dir/>
          <dgm:resizeHandles val="exact"/>
        </dgm:presLayoutVars>
      </dgm:prSet>
      <dgm:spPr/>
    </dgm:pt>
    <dgm:pt modelId="{63B59F6E-CE3B-4AF1-BFD5-C2F0266ECE97}" type="pres">
      <dgm:prSet presAssocID="{990A8EF7-F124-44E4-9CF6-997A11F714AF}" presName="compNode" presStyleCnt="0"/>
      <dgm:spPr/>
    </dgm:pt>
    <dgm:pt modelId="{93D5A5A2-3111-478A-9486-2EB70A6CE698}" type="pres">
      <dgm:prSet presAssocID="{990A8EF7-F124-44E4-9CF6-997A11F714A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ğlı değil"/>
        </a:ext>
      </dgm:extLst>
    </dgm:pt>
    <dgm:pt modelId="{3B75E7CC-31D6-419F-AAA2-76858D676789}" type="pres">
      <dgm:prSet presAssocID="{990A8EF7-F124-44E4-9CF6-997A11F714AF}" presName="iconSpace" presStyleCnt="0"/>
      <dgm:spPr/>
    </dgm:pt>
    <dgm:pt modelId="{D476FAD4-DA22-4406-8CF6-E543F08F7910}" type="pres">
      <dgm:prSet presAssocID="{990A8EF7-F124-44E4-9CF6-997A11F714AF}" presName="parTx" presStyleLbl="revTx" presStyleIdx="0" presStyleCnt="10">
        <dgm:presLayoutVars>
          <dgm:chMax val="0"/>
          <dgm:chPref val="0"/>
        </dgm:presLayoutVars>
      </dgm:prSet>
      <dgm:spPr/>
    </dgm:pt>
    <dgm:pt modelId="{53DDB196-B517-4FA7-8941-8BFB1532CD92}" type="pres">
      <dgm:prSet presAssocID="{990A8EF7-F124-44E4-9CF6-997A11F714AF}" presName="txSpace" presStyleCnt="0"/>
      <dgm:spPr/>
    </dgm:pt>
    <dgm:pt modelId="{0FC71998-2847-483C-AE5C-75C5A34FF98D}" type="pres">
      <dgm:prSet presAssocID="{990A8EF7-F124-44E4-9CF6-997A11F714AF}" presName="desTx" presStyleLbl="revTx" presStyleIdx="1" presStyleCnt="10">
        <dgm:presLayoutVars/>
      </dgm:prSet>
      <dgm:spPr/>
    </dgm:pt>
    <dgm:pt modelId="{0F24EACB-7E90-45EC-9887-00319FC3128F}" type="pres">
      <dgm:prSet presAssocID="{84D553A7-7FF2-4508-96CD-4572EE37DC4C}" presName="sibTrans" presStyleCnt="0"/>
      <dgm:spPr/>
    </dgm:pt>
    <dgm:pt modelId="{EB92A8D2-9518-47D2-9486-8EBD02D71CFC}" type="pres">
      <dgm:prSet presAssocID="{67F1DF8F-3F5B-460B-B96F-0CBC67C6D0A6}" presName="compNode" presStyleCnt="0"/>
      <dgm:spPr/>
    </dgm:pt>
    <dgm:pt modelId="{A1165ED4-74E6-4B66-8687-13576904BB97}" type="pres">
      <dgm:prSet presAssocID="{67F1DF8F-3F5B-460B-B96F-0CBC67C6D0A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ronometre"/>
        </a:ext>
      </dgm:extLst>
    </dgm:pt>
    <dgm:pt modelId="{8AA9F59D-1B95-4605-A476-B0F8DE0DBB80}" type="pres">
      <dgm:prSet presAssocID="{67F1DF8F-3F5B-460B-B96F-0CBC67C6D0A6}" presName="iconSpace" presStyleCnt="0"/>
      <dgm:spPr/>
    </dgm:pt>
    <dgm:pt modelId="{309B583B-61AB-418D-9534-62EE963E096C}" type="pres">
      <dgm:prSet presAssocID="{67F1DF8F-3F5B-460B-B96F-0CBC67C6D0A6}" presName="parTx" presStyleLbl="revTx" presStyleIdx="2" presStyleCnt="10">
        <dgm:presLayoutVars>
          <dgm:chMax val="0"/>
          <dgm:chPref val="0"/>
        </dgm:presLayoutVars>
      </dgm:prSet>
      <dgm:spPr/>
    </dgm:pt>
    <dgm:pt modelId="{BDDB2B68-12CF-4D56-828A-E1B335213622}" type="pres">
      <dgm:prSet presAssocID="{67F1DF8F-3F5B-460B-B96F-0CBC67C6D0A6}" presName="txSpace" presStyleCnt="0"/>
      <dgm:spPr/>
    </dgm:pt>
    <dgm:pt modelId="{6FC44D2F-0020-4A98-B765-8243410CBF4E}" type="pres">
      <dgm:prSet presAssocID="{67F1DF8F-3F5B-460B-B96F-0CBC67C6D0A6}" presName="desTx" presStyleLbl="revTx" presStyleIdx="3" presStyleCnt="10">
        <dgm:presLayoutVars/>
      </dgm:prSet>
      <dgm:spPr/>
    </dgm:pt>
    <dgm:pt modelId="{1CECCCD2-7884-4062-894F-E4CE5E9E0BA6}" type="pres">
      <dgm:prSet presAssocID="{AFFCF1CD-D975-469F-B8AA-DBCAFAB1EC52}" presName="sibTrans" presStyleCnt="0"/>
      <dgm:spPr/>
    </dgm:pt>
    <dgm:pt modelId="{21765357-4880-4D11-95F4-261EC8EC6CEB}" type="pres">
      <dgm:prSet presAssocID="{D7417622-D6E1-4499-BA54-656EE66B7ED4}" presName="compNode" presStyleCnt="0"/>
      <dgm:spPr/>
    </dgm:pt>
    <dgm:pt modelId="{C3449C31-B664-44BE-8C84-B835C6215E92}" type="pres">
      <dgm:prSet presAssocID="{D7417622-D6E1-4499-BA54-656EE66B7E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6D796065-CCDD-46C5-BC8F-2B6C4941C493}" type="pres">
      <dgm:prSet presAssocID="{D7417622-D6E1-4499-BA54-656EE66B7ED4}" presName="iconSpace" presStyleCnt="0"/>
      <dgm:spPr/>
    </dgm:pt>
    <dgm:pt modelId="{A5BE1B43-0FB8-4115-9274-DECE1970DE1E}" type="pres">
      <dgm:prSet presAssocID="{D7417622-D6E1-4499-BA54-656EE66B7ED4}" presName="parTx" presStyleLbl="revTx" presStyleIdx="4" presStyleCnt="10">
        <dgm:presLayoutVars>
          <dgm:chMax val="0"/>
          <dgm:chPref val="0"/>
        </dgm:presLayoutVars>
      </dgm:prSet>
      <dgm:spPr/>
    </dgm:pt>
    <dgm:pt modelId="{970ADE10-62A8-41DD-A892-DD3D2B46B4A7}" type="pres">
      <dgm:prSet presAssocID="{D7417622-D6E1-4499-BA54-656EE66B7ED4}" presName="txSpace" presStyleCnt="0"/>
      <dgm:spPr/>
    </dgm:pt>
    <dgm:pt modelId="{26EF787A-1063-497B-B0A6-D116BB477009}" type="pres">
      <dgm:prSet presAssocID="{D7417622-D6E1-4499-BA54-656EE66B7ED4}" presName="desTx" presStyleLbl="revTx" presStyleIdx="5" presStyleCnt="10">
        <dgm:presLayoutVars/>
      </dgm:prSet>
      <dgm:spPr/>
    </dgm:pt>
    <dgm:pt modelId="{107502EF-24FF-4B19-8C9A-98221FEC2687}" type="pres">
      <dgm:prSet presAssocID="{881F9CE3-A9F0-41BB-BA26-9E3A83CADA03}" presName="sibTrans" presStyleCnt="0"/>
      <dgm:spPr/>
    </dgm:pt>
    <dgm:pt modelId="{34352373-D444-4AD3-A698-22DC14C1783F}" type="pres">
      <dgm:prSet presAssocID="{CBDFF912-A081-48F6-9622-D9910CB18AD8}" presName="compNode" presStyleCnt="0"/>
      <dgm:spPr/>
    </dgm:pt>
    <dgm:pt modelId="{A8570868-2D9F-47F3-A867-C6968688E977}" type="pres">
      <dgm:prSet presAssocID="{CBDFF912-A081-48F6-9622-D9910CB18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sap makinesi"/>
        </a:ext>
      </dgm:extLst>
    </dgm:pt>
    <dgm:pt modelId="{AC9D74C9-DBBA-4AEB-A747-A75525B08B74}" type="pres">
      <dgm:prSet presAssocID="{CBDFF912-A081-48F6-9622-D9910CB18AD8}" presName="iconSpace" presStyleCnt="0"/>
      <dgm:spPr/>
    </dgm:pt>
    <dgm:pt modelId="{00148510-63C9-4448-AD3A-D9330A60D419}" type="pres">
      <dgm:prSet presAssocID="{CBDFF912-A081-48F6-9622-D9910CB18AD8}" presName="parTx" presStyleLbl="revTx" presStyleIdx="6" presStyleCnt="10">
        <dgm:presLayoutVars>
          <dgm:chMax val="0"/>
          <dgm:chPref val="0"/>
        </dgm:presLayoutVars>
      </dgm:prSet>
      <dgm:spPr/>
    </dgm:pt>
    <dgm:pt modelId="{D40573B6-107A-4599-8F89-BE71DEDB88EB}" type="pres">
      <dgm:prSet presAssocID="{CBDFF912-A081-48F6-9622-D9910CB18AD8}" presName="txSpace" presStyleCnt="0"/>
      <dgm:spPr/>
    </dgm:pt>
    <dgm:pt modelId="{079F05C5-54D9-4DE6-91B2-7603E2177066}" type="pres">
      <dgm:prSet presAssocID="{CBDFF912-A081-48F6-9622-D9910CB18AD8}" presName="desTx" presStyleLbl="revTx" presStyleIdx="7" presStyleCnt="10">
        <dgm:presLayoutVars/>
      </dgm:prSet>
      <dgm:spPr/>
    </dgm:pt>
    <dgm:pt modelId="{3D802EC1-A401-441B-A6C6-19292694CD76}" type="pres">
      <dgm:prSet presAssocID="{FECC9794-ECCF-4B7E-8752-A8ACDBE620B4}" presName="sibTrans" presStyleCnt="0"/>
      <dgm:spPr/>
    </dgm:pt>
    <dgm:pt modelId="{6544B493-B00A-4E85-B7CE-8647539F8406}" type="pres">
      <dgm:prSet presAssocID="{A81E6603-ED7C-4E55-A25B-A7A93237B76A}" presName="compNode" presStyleCnt="0"/>
      <dgm:spPr/>
    </dgm:pt>
    <dgm:pt modelId="{EBC3C8DD-29A9-45F7-A3E3-CD89D13FDA13}" type="pres">
      <dgm:prSet presAssocID="{A81E6603-ED7C-4E55-A25B-A7A93237B76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rson with Idea"/>
        </a:ext>
      </dgm:extLst>
    </dgm:pt>
    <dgm:pt modelId="{D6A8CD0A-473C-4BA4-AFB2-3EBD9AD45D75}" type="pres">
      <dgm:prSet presAssocID="{A81E6603-ED7C-4E55-A25B-A7A93237B76A}" presName="iconSpace" presStyleCnt="0"/>
      <dgm:spPr/>
    </dgm:pt>
    <dgm:pt modelId="{C30C444A-1175-4BC9-AD40-D45C02C7C8D0}" type="pres">
      <dgm:prSet presAssocID="{A81E6603-ED7C-4E55-A25B-A7A93237B76A}" presName="parTx" presStyleLbl="revTx" presStyleIdx="8" presStyleCnt="10">
        <dgm:presLayoutVars>
          <dgm:chMax val="0"/>
          <dgm:chPref val="0"/>
        </dgm:presLayoutVars>
      </dgm:prSet>
      <dgm:spPr/>
    </dgm:pt>
    <dgm:pt modelId="{2E87A816-4B9A-40DC-8996-73D748DE0D69}" type="pres">
      <dgm:prSet presAssocID="{A81E6603-ED7C-4E55-A25B-A7A93237B76A}" presName="txSpace" presStyleCnt="0"/>
      <dgm:spPr/>
    </dgm:pt>
    <dgm:pt modelId="{CF51DCC7-4170-42D4-8A79-928D46608DAC}" type="pres">
      <dgm:prSet presAssocID="{A81E6603-ED7C-4E55-A25B-A7A93237B76A}" presName="desTx" presStyleLbl="revTx" presStyleIdx="9" presStyleCnt="10">
        <dgm:presLayoutVars/>
      </dgm:prSet>
      <dgm:spPr/>
    </dgm:pt>
  </dgm:ptLst>
  <dgm:cxnLst>
    <dgm:cxn modelId="{E49BF40C-2A84-4AA3-9CAA-05122F99160D}" srcId="{094F84C2-93DC-4D2C-93CA-F665C6A86DDB}" destId="{67F1DF8F-3F5B-460B-B96F-0CBC67C6D0A6}" srcOrd="1" destOrd="0" parTransId="{38303127-2A9E-4065-976C-F8B734C3BCA7}" sibTransId="{AFFCF1CD-D975-469F-B8AA-DBCAFAB1EC52}"/>
    <dgm:cxn modelId="{5E453F0D-73BF-4307-915E-CF03D4F55B96}" type="presOf" srcId="{23ADC074-A8BB-40B5-9948-A24AF62F9F72}" destId="{0FC71998-2847-483C-AE5C-75C5A34FF98D}" srcOrd="0" destOrd="1" presId="urn:microsoft.com/office/officeart/2018/5/layout/CenteredIconLabelDescriptionList"/>
    <dgm:cxn modelId="{D9D19C0E-1B74-43D2-858D-07BEB3374224}" srcId="{990A8EF7-F124-44E4-9CF6-997A11F714AF}" destId="{23ADC074-A8BB-40B5-9948-A24AF62F9F72}" srcOrd="1" destOrd="0" parTransId="{68477DC8-05C5-4DBA-BAA8-430EE65A44F5}" sibTransId="{4CD5D33E-0B94-4252-B4E5-C8A16C970726}"/>
    <dgm:cxn modelId="{0E43C326-844E-4806-9014-70876D8FDC8F}" type="presOf" srcId="{1E9AE838-50A1-4C72-8F8C-68FB9A024DEE}" destId="{079F05C5-54D9-4DE6-91B2-7603E2177066}" srcOrd="0" destOrd="1" presId="urn:microsoft.com/office/officeart/2018/5/layout/CenteredIconLabelDescriptionList"/>
    <dgm:cxn modelId="{AC3C4328-95C8-40D7-AE4D-403863E4A6FC}" type="presOf" srcId="{67F1DF8F-3F5B-460B-B96F-0CBC67C6D0A6}" destId="{309B583B-61AB-418D-9534-62EE963E096C}" srcOrd="0" destOrd="0" presId="urn:microsoft.com/office/officeart/2018/5/layout/CenteredIconLabelDescriptionList"/>
    <dgm:cxn modelId="{8F27D829-1D6F-436B-AFA4-0F3AA1DC1767}" srcId="{67F1DF8F-3F5B-460B-B96F-0CBC67C6D0A6}" destId="{C3C6490B-4012-476C-9289-66754740AB12}" srcOrd="0" destOrd="0" parTransId="{9C98A735-519F-4012-989B-6F08E944A131}" sibTransId="{C2FC33B0-AD4F-4A89-BF65-1F43EDE14320}"/>
    <dgm:cxn modelId="{FC221830-D4B2-4AD0-BEA7-EB9A5F30136A}" srcId="{A81E6603-ED7C-4E55-A25B-A7A93237B76A}" destId="{59B9B44D-BB5A-4F60-ABF2-98DBB60B404D}" srcOrd="1" destOrd="0" parTransId="{C29AE818-A0E3-4F59-9AA0-C1940670DA20}" sibTransId="{C67F56FA-D8CB-4A7A-9122-EDAD1524F9AD}"/>
    <dgm:cxn modelId="{939FFF3A-AD5E-4B0B-A0B6-590A2413BC63}" type="presOf" srcId="{C8A93605-936E-4E0C-91E7-249004819CD5}" destId="{6FC44D2F-0020-4A98-B765-8243410CBF4E}" srcOrd="0" destOrd="1" presId="urn:microsoft.com/office/officeart/2018/5/layout/CenteredIconLabelDescriptionList"/>
    <dgm:cxn modelId="{90790E5E-906D-4F1B-BF93-11DA85A3490A}" type="presOf" srcId="{2D1C88ED-49D2-48D6-8E18-A16F4EB83569}" destId="{0FC71998-2847-483C-AE5C-75C5A34FF98D}" srcOrd="0" destOrd="0" presId="urn:microsoft.com/office/officeart/2018/5/layout/CenteredIconLabelDescriptionList"/>
    <dgm:cxn modelId="{CC517A41-EFA2-41E4-8F61-81DF19AB3E89}" srcId="{67F1DF8F-3F5B-460B-B96F-0CBC67C6D0A6}" destId="{C8A93605-936E-4E0C-91E7-249004819CD5}" srcOrd="1" destOrd="0" parTransId="{64E314E2-E8BF-4394-8BFE-8A1476A67E4C}" sibTransId="{1FAD0CC2-63E1-4C1E-AA70-8C9B31791BCF}"/>
    <dgm:cxn modelId="{D3A86542-A53B-409B-9C87-F6AFDDE54061}" srcId="{094F84C2-93DC-4D2C-93CA-F665C6A86DDB}" destId="{990A8EF7-F124-44E4-9CF6-997A11F714AF}" srcOrd="0" destOrd="0" parTransId="{284163B0-ABD9-41FC-A1C1-31ABF855F0E5}" sibTransId="{84D553A7-7FF2-4508-96CD-4572EE37DC4C}"/>
    <dgm:cxn modelId="{22759E68-9DC7-468A-A8C2-B609E8DCFD06}" srcId="{094F84C2-93DC-4D2C-93CA-F665C6A86DDB}" destId="{A81E6603-ED7C-4E55-A25B-A7A93237B76A}" srcOrd="4" destOrd="0" parTransId="{A626DAED-A89C-4032-BADB-3E57DBEB0F15}" sibTransId="{847E8D57-020F-4F12-BF77-843359130C61}"/>
    <dgm:cxn modelId="{B266F068-3F13-4DA2-8853-2729E387C434}" type="presOf" srcId="{094F84C2-93DC-4D2C-93CA-F665C6A86DDB}" destId="{1E770C30-3BD9-4372-8A81-AF2734CEBFE5}" srcOrd="0" destOrd="0" presId="urn:microsoft.com/office/officeart/2018/5/layout/CenteredIconLabelDescriptionList"/>
    <dgm:cxn modelId="{97E3BA6C-DF35-473E-8A33-73DBC9EE63B0}" srcId="{D7417622-D6E1-4499-BA54-656EE66B7ED4}" destId="{E7A2813E-E705-4B77-AF35-B25C12822EC2}" srcOrd="1" destOrd="0" parTransId="{6FA7C253-EF9F-4756-9126-670C0D63402F}" sibTransId="{5DF4270F-1CCF-44CD-87E6-CC1BC9F336CF}"/>
    <dgm:cxn modelId="{1A72FD55-16E3-498A-99E8-11EBD810F044}" srcId="{094F84C2-93DC-4D2C-93CA-F665C6A86DDB}" destId="{D7417622-D6E1-4499-BA54-656EE66B7ED4}" srcOrd="2" destOrd="0" parTransId="{05D15F05-9F59-458D-9281-D15AAC08005D}" sibTransId="{881F9CE3-A9F0-41BB-BA26-9E3A83CADA03}"/>
    <dgm:cxn modelId="{7453C480-EE90-422A-BCF8-8B9662E46725}" type="presOf" srcId="{E7A2813E-E705-4B77-AF35-B25C12822EC2}" destId="{26EF787A-1063-497B-B0A6-D116BB477009}" srcOrd="0" destOrd="1" presId="urn:microsoft.com/office/officeart/2018/5/layout/CenteredIconLabelDescriptionList"/>
    <dgm:cxn modelId="{3D058B85-D195-468B-8CFB-EFF01CDBB271}" srcId="{D7417622-D6E1-4499-BA54-656EE66B7ED4}" destId="{B34ECFFE-9165-4C7B-8FE1-DE5B89CB642E}" srcOrd="0" destOrd="0" parTransId="{5E245F5C-9D8A-4457-9A87-7088106FA7B9}" sibTransId="{27ABAA34-B218-4944-9B6B-3E772E87DE9A}"/>
    <dgm:cxn modelId="{09544186-1582-4ECA-A895-9266DF22B7A3}" type="presOf" srcId="{A81E6603-ED7C-4E55-A25B-A7A93237B76A}" destId="{C30C444A-1175-4BC9-AD40-D45C02C7C8D0}" srcOrd="0" destOrd="0" presId="urn:microsoft.com/office/officeart/2018/5/layout/CenteredIconLabelDescriptionList"/>
    <dgm:cxn modelId="{67CA3388-D23F-4B58-8F88-26E7FF403353}" type="presOf" srcId="{59B9B44D-BB5A-4F60-ABF2-98DBB60B404D}" destId="{CF51DCC7-4170-42D4-8A79-928D46608DAC}" srcOrd="0" destOrd="1" presId="urn:microsoft.com/office/officeart/2018/5/layout/CenteredIconLabelDescriptionList"/>
    <dgm:cxn modelId="{0BBF4990-66C1-4F7D-A299-CB3848CCB15E}" type="presOf" srcId="{CBDFF912-A081-48F6-9622-D9910CB18AD8}" destId="{00148510-63C9-4448-AD3A-D9330A60D419}" srcOrd="0" destOrd="0" presId="urn:microsoft.com/office/officeart/2018/5/layout/CenteredIconLabelDescriptionList"/>
    <dgm:cxn modelId="{E3A0AEA2-AB97-4C22-89AF-475CA63D2026}" srcId="{990A8EF7-F124-44E4-9CF6-997A11F714AF}" destId="{2D1C88ED-49D2-48D6-8E18-A16F4EB83569}" srcOrd="0" destOrd="0" parTransId="{317B488B-2DC3-4027-B65B-FE0C9CF2DF03}" sibTransId="{42812789-EBDF-4D3E-9B01-1A818653B325}"/>
    <dgm:cxn modelId="{BF8FE9A9-CA0C-4472-B72E-A36AF0BD2B88}" type="presOf" srcId="{990A8EF7-F124-44E4-9CF6-997A11F714AF}" destId="{D476FAD4-DA22-4406-8CF6-E543F08F7910}" srcOrd="0" destOrd="0" presId="urn:microsoft.com/office/officeart/2018/5/layout/CenteredIconLabelDescriptionList"/>
    <dgm:cxn modelId="{3F9253AB-BFD6-49CF-A82D-9FEFFAF277DB}" type="presOf" srcId="{D7417622-D6E1-4499-BA54-656EE66B7ED4}" destId="{A5BE1B43-0FB8-4115-9274-DECE1970DE1E}" srcOrd="0" destOrd="0" presId="urn:microsoft.com/office/officeart/2018/5/layout/CenteredIconLabelDescriptionList"/>
    <dgm:cxn modelId="{2BD35BBA-39F9-4127-BC2D-2A541F46FBDC}" srcId="{A81E6603-ED7C-4E55-A25B-A7A93237B76A}" destId="{91D05125-4944-4759-ADCB-AA1267C2D382}" srcOrd="0" destOrd="0" parTransId="{270E272D-6E73-42AB-A66C-151CBB104C81}" sibTransId="{8CCBAF1E-DCF7-49E4-A16E-039F6E2683E2}"/>
    <dgm:cxn modelId="{8E775AC6-9C53-4949-8CEE-8CF822E233E6}" srcId="{CBDFF912-A081-48F6-9622-D9910CB18AD8}" destId="{0BF2FB3B-2A55-4952-BA8C-D87F1DBB9E6C}" srcOrd="0" destOrd="0" parTransId="{DF578D82-5671-4AA6-A6D6-7090313125CA}" sibTransId="{E69211B6-E420-41E2-B529-6425E2EEBC07}"/>
    <dgm:cxn modelId="{65196CD2-2D38-42C4-AE80-EB0F9AC73FED}" type="presOf" srcId="{0BF2FB3B-2A55-4952-BA8C-D87F1DBB9E6C}" destId="{079F05C5-54D9-4DE6-91B2-7603E2177066}" srcOrd="0" destOrd="0" presId="urn:microsoft.com/office/officeart/2018/5/layout/CenteredIconLabelDescriptionList"/>
    <dgm:cxn modelId="{FC5FA4D4-3A4C-4210-8F95-FF7AB97CE4AD}" type="presOf" srcId="{B34ECFFE-9165-4C7B-8FE1-DE5B89CB642E}" destId="{26EF787A-1063-497B-B0A6-D116BB477009}" srcOrd="0" destOrd="0" presId="urn:microsoft.com/office/officeart/2018/5/layout/CenteredIconLabelDescriptionList"/>
    <dgm:cxn modelId="{C67A4CD8-339A-4AFE-B19C-6B5209E31B7B}" srcId="{094F84C2-93DC-4D2C-93CA-F665C6A86DDB}" destId="{CBDFF912-A081-48F6-9622-D9910CB18AD8}" srcOrd="3" destOrd="0" parTransId="{2480C44C-3383-450E-BE7C-F55963D283AB}" sibTransId="{FECC9794-ECCF-4B7E-8752-A8ACDBE620B4}"/>
    <dgm:cxn modelId="{719C02F0-0E8B-49CC-AE1B-7D9067356364}" type="presOf" srcId="{91D05125-4944-4759-ADCB-AA1267C2D382}" destId="{CF51DCC7-4170-42D4-8A79-928D46608DAC}" srcOrd="0" destOrd="0" presId="urn:microsoft.com/office/officeart/2018/5/layout/CenteredIconLabelDescriptionList"/>
    <dgm:cxn modelId="{FA0EB6F3-372D-4A9C-B03B-036607189357}" srcId="{CBDFF912-A081-48F6-9622-D9910CB18AD8}" destId="{1E9AE838-50A1-4C72-8F8C-68FB9A024DEE}" srcOrd="1" destOrd="0" parTransId="{6C0FE17E-C378-46B8-B648-A64A74B14D4E}" sibTransId="{A10C1A23-5EA2-40A4-B285-8E8CF8EE68D6}"/>
    <dgm:cxn modelId="{431A90FB-B2BA-4BBD-9C46-A711F7837E28}" type="presOf" srcId="{C3C6490B-4012-476C-9289-66754740AB12}" destId="{6FC44D2F-0020-4A98-B765-8243410CBF4E}" srcOrd="0" destOrd="0" presId="urn:microsoft.com/office/officeart/2018/5/layout/CenteredIconLabelDescriptionList"/>
    <dgm:cxn modelId="{829DE5FE-D52D-48F1-BB87-F5AB1371F4CE}" type="presParOf" srcId="{1E770C30-3BD9-4372-8A81-AF2734CEBFE5}" destId="{63B59F6E-CE3B-4AF1-BFD5-C2F0266ECE97}" srcOrd="0" destOrd="0" presId="urn:microsoft.com/office/officeart/2018/5/layout/CenteredIconLabelDescriptionList"/>
    <dgm:cxn modelId="{27C3F042-C4CA-4E51-B467-2C6FE681BBDF}" type="presParOf" srcId="{63B59F6E-CE3B-4AF1-BFD5-C2F0266ECE97}" destId="{93D5A5A2-3111-478A-9486-2EB70A6CE698}" srcOrd="0" destOrd="0" presId="urn:microsoft.com/office/officeart/2018/5/layout/CenteredIconLabelDescriptionList"/>
    <dgm:cxn modelId="{E05DF36C-AD96-4B15-A27A-2D5FA957BCEA}" type="presParOf" srcId="{63B59F6E-CE3B-4AF1-BFD5-C2F0266ECE97}" destId="{3B75E7CC-31D6-419F-AAA2-76858D676789}" srcOrd="1" destOrd="0" presId="urn:microsoft.com/office/officeart/2018/5/layout/CenteredIconLabelDescriptionList"/>
    <dgm:cxn modelId="{130FB842-77F2-4C43-841F-F1EBBDE51A79}" type="presParOf" srcId="{63B59F6E-CE3B-4AF1-BFD5-C2F0266ECE97}" destId="{D476FAD4-DA22-4406-8CF6-E543F08F7910}" srcOrd="2" destOrd="0" presId="urn:microsoft.com/office/officeart/2018/5/layout/CenteredIconLabelDescriptionList"/>
    <dgm:cxn modelId="{F446920C-A27F-408A-8F48-6327B7CF685D}" type="presParOf" srcId="{63B59F6E-CE3B-4AF1-BFD5-C2F0266ECE97}" destId="{53DDB196-B517-4FA7-8941-8BFB1532CD92}" srcOrd="3" destOrd="0" presId="urn:microsoft.com/office/officeart/2018/5/layout/CenteredIconLabelDescriptionList"/>
    <dgm:cxn modelId="{AC673893-FBDE-4DD7-8E76-2E32F0C13254}" type="presParOf" srcId="{63B59F6E-CE3B-4AF1-BFD5-C2F0266ECE97}" destId="{0FC71998-2847-483C-AE5C-75C5A34FF98D}" srcOrd="4" destOrd="0" presId="urn:microsoft.com/office/officeart/2018/5/layout/CenteredIconLabelDescriptionList"/>
    <dgm:cxn modelId="{981656A7-5C02-4636-895C-FCFD3D87A545}" type="presParOf" srcId="{1E770C30-3BD9-4372-8A81-AF2734CEBFE5}" destId="{0F24EACB-7E90-45EC-9887-00319FC3128F}" srcOrd="1" destOrd="0" presId="urn:microsoft.com/office/officeart/2018/5/layout/CenteredIconLabelDescriptionList"/>
    <dgm:cxn modelId="{93A56639-D0ED-4236-933A-E15913914B66}" type="presParOf" srcId="{1E770C30-3BD9-4372-8A81-AF2734CEBFE5}" destId="{EB92A8D2-9518-47D2-9486-8EBD02D71CFC}" srcOrd="2" destOrd="0" presId="urn:microsoft.com/office/officeart/2018/5/layout/CenteredIconLabelDescriptionList"/>
    <dgm:cxn modelId="{03108D1A-54EF-4977-A7A8-8DE26F7488DD}" type="presParOf" srcId="{EB92A8D2-9518-47D2-9486-8EBD02D71CFC}" destId="{A1165ED4-74E6-4B66-8687-13576904BB97}" srcOrd="0" destOrd="0" presId="urn:microsoft.com/office/officeart/2018/5/layout/CenteredIconLabelDescriptionList"/>
    <dgm:cxn modelId="{80C6351D-DE37-4FA6-8049-5E8B2C3EABA6}" type="presParOf" srcId="{EB92A8D2-9518-47D2-9486-8EBD02D71CFC}" destId="{8AA9F59D-1B95-4605-A476-B0F8DE0DBB80}" srcOrd="1" destOrd="0" presId="urn:microsoft.com/office/officeart/2018/5/layout/CenteredIconLabelDescriptionList"/>
    <dgm:cxn modelId="{8C14675B-1254-4778-B05A-2070AAAD4945}" type="presParOf" srcId="{EB92A8D2-9518-47D2-9486-8EBD02D71CFC}" destId="{309B583B-61AB-418D-9534-62EE963E096C}" srcOrd="2" destOrd="0" presId="urn:microsoft.com/office/officeart/2018/5/layout/CenteredIconLabelDescriptionList"/>
    <dgm:cxn modelId="{A8C34503-C727-41D7-A2AC-9FC3E0D9760D}" type="presParOf" srcId="{EB92A8D2-9518-47D2-9486-8EBD02D71CFC}" destId="{BDDB2B68-12CF-4D56-828A-E1B335213622}" srcOrd="3" destOrd="0" presId="urn:microsoft.com/office/officeart/2018/5/layout/CenteredIconLabelDescriptionList"/>
    <dgm:cxn modelId="{2D979253-370B-4CA6-A363-C22E0A5D4E3C}" type="presParOf" srcId="{EB92A8D2-9518-47D2-9486-8EBD02D71CFC}" destId="{6FC44D2F-0020-4A98-B765-8243410CBF4E}" srcOrd="4" destOrd="0" presId="urn:microsoft.com/office/officeart/2018/5/layout/CenteredIconLabelDescriptionList"/>
    <dgm:cxn modelId="{A4CE7D76-94B1-4FF5-ADBA-FD2E9FD546F9}" type="presParOf" srcId="{1E770C30-3BD9-4372-8A81-AF2734CEBFE5}" destId="{1CECCCD2-7884-4062-894F-E4CE5E9E0BA6}" srcOrd="3" destOrd="0" presId="urn:microsoft.com/office/officeart/2018/5/layout/CenteredIconLabelDescriptionList"/>
    <dgm:cxn modelId="{293DDEA7-20B5-4DF1-82BD-366DA08D56A9}" type="presParOf" srcId="{1E770C30-3BD9-4372-8A81-AF2734CEBFE5}" destId="{21765357-4880-4D11-95F4-261EC8EC6CEB}" srcOrd="4" destOrd="0" presId="urn:microsoft.com/office/officeart/2018/5/layout/CenteredIconLabelDescriptionList"/>
    <dgm:cxn modelId="{A99FE14D-31B4-4F8F-96E8-935495FF4066}" type="presParOf" srcId="{21765357-4880-4D11-95F4-261EC8EC6CEB}" destId="{C3449C31-B664-44BE-8C84-B835C6215E92}" srcOrd="0" destOrd="0" presId="urn:microsoft.com/office/officeart/2018/5/layout/CenteredIconLabelDescriptionList"/>
    <dgm:cxn modelId="{E3319AF8-79B0-4B41-BC69-22B633F466CD}" type="presParOf" srcId="{21765357-4880-4D11-95F4-261EC8EC6CEB}" destId="{6D796065-CCDD-46C5-BC8F-2B6C4941C493}" srcOrd="1" destOrd="0" presId="urn:microsoft.com/office/officeart/2018/5/layout/CenteredIconLabelDescriptionList"/>
    <dgm:cxn modelId="{5BAAC8B3-E5AF-42E6-AC83-C120FC650CF0}" type="presParOf" srcId="{21765357-4880-4D11-95F4-261EC8EC6CEB}" destId="{A5BE1B43-0FB8-4115-9274-DECE1970DE1E}" srcOrd="2" destOrd="0" presId="urn:microsoft.com/office/officeart/2018/5/layout/CenteredIconLabelDescriptionList"/>
    <dgm:cxn modelId="{59F3AC71-AD1E-4F46-A615-7CA1B8C2AC9E}" type="presParOf" srcId="{21765357-4880-4D11-95F4-261EC8EC6CEB}" destId="{970ADE10-62A8-41DD-A892-DD3D2B46B4A7}" srcOrd="3" destOrd="0" presId="urn:microsoft.com/office/officeart/2018/5/layout/CenteredIconLabelDescriptionList"/>
    <dgm:cxn modelId="{8F704AD1-6261-449E-93B7-60EED1374A14}" type="presParOf" srcId="{21765357-4880-4D11-95F4-261EC8EC6CEB}" destId="{26EF787A-1063-497B-B0A6-D116BB477009}" srcOrd="4" destOrd="0" presId="urn:microsoft.com/office/officeart/2018/5/layout/CenteredIconLabelDescriptionList"/>
    <dgm:cxn modelId="{296699E8-1BB8-4F9E-A4EC-C0B34A0D09B7}" type="presParOf" srcId="{1E770C30-3BD9-4372-8A81-AF2734CEBFE5}" destId="{107502EF-24FF-4B19-8C9A-98221FEC2687}" srcOrd="5" destOrd="0" presId="urn:microsoft.com/office/officeart/2018/5/layout/CenteredIconLabelDescriptionList"/>
    <dgm:cxn modelId="{635B678F-1AA6-4AE5-8D28-D845FD68C028}" type="presParOf" srcId="{1E770C30-3BD9-4372-8A81-AF2734CEBFE5}" destId="{34352373-D444-4AD3-A698-22DC14C1783F}" srcOrd="6" destOrd="0" presId="urn:microsoft.com/office/officeart/2018/5/layout/CenteredIconLabelDescriptionList"/>
    <dgm:cxn modelId="{D830D7C3-3CF6-45F5-84EB-E64AB374D382}" type="presParOf" srcId="{34352373-D444-4AD3-A698-22DC14C1783F}" destId="{A8570868-2D9F-47F3-A867-C6968688E977}" srcOrd="0" destOrd="0" presId="urn:microsoft.com/office/officeart/2018/5/layout/CenteredIconLabelDescriptionList"/>
    <dgm:cxn modelId="{9B25A8DC-7BFC-4B91-A35D-38AA86438479}" type="presParOf" srcId="{34352373-D444-4AD3-A698-22DC14C1783F}" destId="{AC9D74C9-DBBA-4AEB-A747-A75525B08B74}" srcOrd="1" destOrd="0" presId="urn:microsoft.com/office/officeart/2018/5/layout/CenteredIconLabelDescriptionList"/>
    <dgm:cxn modelId="{F3F2116A-BEF3-4CBE-A784-3F2F2A9E31B9}" type="presParOf" srcId="{34352373-D444-4AD3-A698-22DC14C1783F}" destId="{00148510-63C9-4448-AD3A-D9330A60D419}" srcOrd="2" destOrd="0" presId="urn:microsoft.com/office/officeart/2018/5/layout/CenteredIconLabelDescriptionList"/>
    <dgm:cxn modelId="{FFF13D4D-4B6F-4FCE-8AAF-890A55F1E980}" type="presParOf" srcId="{34352373-D444-4AD3-A698-22DC14C1783F}" destId="{D40573B6-107A-4599-8F89-BE71DEDB88EB}" srcOrd="3" destOrd="0" presId="urn:microsoft.com/office/officeart/2018/5/layout/CenteredIconLabelDescriptionList"/>
    <dgm:cxn modelId="{BE1BA8B3-0332-4370-B64D-F37E8E88D422}" type="presParOf" srcId="{34352373-D444-4AD3-A698-22DC14C1783F}" destId="{079F05C5-54D9-4DE6-91B2-7603E2177066}" srcOrd="4" destOrd="0" presId="urn:microsoft.com/office/officeart/2018/5/layout/CenteredIconLabelDescriptionList"/>
    <dgm:cxn modelId="{05A0E757-2094-4E4F-85D3-D50163EA45FB}" type="presParOf" srcId="{1E770C30-3BD9-4372-8A81-AF2734CEBFE5}" destId="{3D802EC1-A401-441B-A6C6-19292694CD76}" srcOrd="7" destOrd="0" presId="urn:microsoft.com/office/officeart/2018/5/layout/CenteredIconLabelDescriptionList"/>
    <dgm:cxn modelId="{44C39854-8C98-456E-9254-337966FB0566}" type="presParOf" srcId="{1E770C30-3BD9-4372-8A81-AF2734CEBFE5}" destId="{6544B493-B00A-4E85-B7CE-8647539F8406}" srcOrd="8" destOrd="0" presId="urn:microsoft.com/office/officeart/2018/5/layout/CenteredIconLabelDescriptionList"/>
    <dgm:cxn modelId="{8882E1BA-BAC8-43EA-A1CF-BFD3AA5601E7}" type="presParOf" srcId="{6544B493-B00A-4E85-B7CE-8647539F8406}" destId="{EBC3C8DD-29A9-45F7-A3E3-CD89D13FDA13}" srcOrd="0" destOrd="0" presId="urn:microsoft.com/office/officeart/2018/5/layout/CenteredIconLabelDescriptionList"/>
    <dgm:cxn modelId="{8F8F39AE-6102-4655-8D44-232C6037CD66}" type="presParOf" srcId="{6544B493-B00A-4E85-B7CE-8647539F8406}" destId="{D6A8CD0A-473C-4BA4-AFB2-3EBD9AD45D75}" srcOrd="1" destOrd="0" presId="urn:microsoft.com/office/officeart/2018/5/layout/CenteredIconLabelDescriptionList"/>
    <dgm:cxn modelId="{904C49AA-65BD-4048-9D89-BA4F363FD581}" type="presParOf" srcId="{6544B493-B00A-4E85-B7CE-8647539F8406}" destId="{C30C444A-1175-4BC9-AD40-D45C02C7C8D0}" srcOrd="2" destOrd="0" presId="urn:microsoft.com/office/officeart/2018/5/layout/CenteredIconLabelDescriptionList"/>
    <dgm:cxn modelId="{DAEA98AC-9D40-452F-AF74-2098FA76E611}" type="presParOf" srcId="{6544B493-B00A-4E85-B7CE-8647539F8406}" destId="{2E87A816-4B9A-40DC-8996-73D748DE0D69}" srcOrd="3" destOrd="0" presId="urn:microsoft.com/office/officeart/2018/5/layout/CenteredIconLabelDescriptionList"/>
    <dgm:cxn modelId="{FC78CF82-9BAB-4F4C-A5F8-221F861389DA}" type="presParOf" srcId="{6544B493-B00A-4E85-B7CE-8647539F8406}" destId="{CF51DCC7-4170-42D4-8A79-928D46608DA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67AEF-415D-4F91-A518-4C3AA376DBE3}">
      <dsp:nvSpPr>
        <dsp:cNvPr id="0" name=""/>
        <dsp:cNvSpPr/>
      </dsp:nvSpPr>
      <dsp:spPr>
        <a:xfrm>
          <a:off x="0" y="0"/>
          <a:ext cx="7700306" cy="752990"/>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b="0" i="0" kern="1200"/>
            <a:t>Stock analysis: fundamental and technical analysis</a:t>
          </a:r>
          <a:endParaRPr lang="en-US" sz="1900" kern="1200"/>
        </a:p>
      </dsp:txBody>
      <dsp:txXfrm>
        <a:off x="22054" y="22054"/>
        <a:ext cx="6824144" cy="708882"/>
      </dsp:txXfrm>
    </dsp:sp>
    <dsp:sp modelId="{F7DE4696-CEE1-49B1-9275-C38BDED60670}">
      <dsp:nvSpPr>
        <dsp:cNvPr id="0" name=""/>
        <dsp:cNvSpPr/>
      </dsp:nvSpPr>
      <dsp:spPr>
        <a:xfrm>
          <a:off x="644900" y="889897"/>
          <a:ext cx="7700306" cy="752990"/>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b="0" i="0" kern="1200"/>
            <a:t>Predicting stock prices with Moving Average techniques</a:t>
          </a:r>
          <a:endParaRPr lang="en-US" sz="1900" kern="1200"/>
        </a:p>
      </dsp:txBody>
      <dsp:txXfrm>
        <a:off x="666954" y="911951"/>
        <a:ext cx="6521854" cy="708882"/>
      </dsp:txXfrm>
    </dsp:sp>
    <dsp:sp modelId="{DD43418B-282F-4C46-9FF4-BAF8CB9BD8AE}">
      <dsp:nvSpPr>
        <dsp:cNvPr id="0" name=""/>
        <dsp:cNvSpPr/>
      </dsp:nvSpPr>
      <dsp:spPr>
        <a:xfrm>
          <a:off x="1280175" y="1779795"/>
          <a:ext cx="7700306" cy="752990"/>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b="0" i="0" kern="1200"/>
            <a:t>Introduction to LSTMs</a:t>
          </a:r>
          <a:endParaRPr lang="en-US" sz="1900" kern="1200"/>
        </a:p>
      </dsp:txBody>
      <dsp:txXfrm>
        <a:off x="1302229" y="1801849"/>
        <a:ext cx="6531479" cy="708882"/>
      </dsp:txXfrm>
    </dsp:sp>
    <dsp:sp modelId="{4FC803D4-9E69-4368-BB6B-E37902C808E3}">
      <dsp:nvSpPr>
        <dsp:cNvPr id="0" name=""/>
        <dsp:cNvSpPr/>
      </dsp:nvSpPr>
      <dsp:spPr>
        <a:xfrm>
          <a:off x="1925076" y="2669692"/>
          <a:ext cx="7700306" cy="752990"/>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b="0" i="0" kern="1200"/>
            <a:t>Predicting stock prices with the LSTM model</a:t>
          </a:r>
          <a:endParaRPr lang="en-US" sz="1900" kern="1200"/>
        </a:p>
      </dsp:txBody>
      <dsp:txXfrm>
        <a:off x="1947130" y="2691746"/>
        <a:ext cx="6521854" cy="708882"/>
      </dsp:txXfrm>
    </dsp:sp>
    <dsp:sp modelId="{89F90B7F-3E2C-4054-941B-A9365D75D567}">
      <dsp:nvSpPr>
        <dsp:cNvPr id="0" name=""/>
        <dsp:cNvSpPr/>
      </dsp:nvSpPr>
      <dsp:spPr>
        <a:xfrm>
          <a:off x="7210862" y="576722"/>
          <a:ext cx="489443" cy="48944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20987" y="576722"/>
        <a:ext cx="269193" cy="368306"/>
      </dsp:txXfrm>
    </dsp:sp>
    <dsp:sp modelId="{21F4FB1B-00D9-405B-8237-952900007B7E}">
      <dsp:nvSpPr>
        <dsp:cNvPr id="0" name=""/>
        <dsp:cNvSpPr/>
      </dsp:nvSpPr>
      <dsp:spPr>
        <a:xfrm>
          <a:off x="7855763" y="1466619"/>
          <a:ext cx="489443" cy="489443"/>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65888" y="1466619"/>
        <a:ext cx="269193" cy="368306"/>
      </dsp:txXfrm>
    </dsp:sp>
    <dsp:sp modelId="{B00391E1-90CF-404E-8D86-D8424072B18D}">
      <dsp:nvSpPr>
        <dsp:cNvPr id="0" name=""/>
        <dsp:cNvSpPr/>
      </dsp:nvSpPr>
      <dsp:spPr>
        <a:xfrm>
          <a:off x="8491038" y="2356517"/>
          <a:ext cx="489443" cy="489443"/>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01163" y="2356517"/>
        <a:ext cx="269193" cy="368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FBB51-B4EB-4F8D-BB86-9EDBFCDBB69C}">
      <dsp:nvSpPr>
        <dsp:cNvPr id="0" name=""/>
        <dsp:cNvSpPr/>
      </dsp:nvSpPr>
      <dsp:spPr>
        <a:xfrm>
          <a:off x="0" y="73854"/>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kern="1200"/>
            <a:t>dataset</a:t>
          </a:r>
          <a:endParaRPr lang="en-US" sz="1900" kern="1200"/>
        </a:p>
      </dsp:txBody>
      <dsp:txXfrm>
        <a:off x="22246" y="96100"/>
        <a:ext cx="5535215" cy="411223"/>
      </dsp:txXfrm>
    </dsp:sp>
    <dsp:sp modelId="{36E3CF39-C829-4D43-8BC0-B9111DC9610E}">
      <dsp:nvSpPr>
        <dsp:cNvPr id="0" name=""/>
        <dsp:cNvSpPr/>
      </dsp:nvSpPr>
      <dsp:spPr>
        <a:xfrm>
          <a:off x="0" y="584289"/>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kern="1200"/>
            <a:t>moving averages</a:t>
          </a:r>
          <a:endParaRPr lang="en-US" sz="1900" kern="1200"/>
        </a:p>
      </dsp:txBody>
      <dsp:txXfrm>
        <a:off x="22246" y="606535"/>
        <a:ext cx="5535215" cy="411223"/>
      </dsp:txXfrm>
    </dsp:sp>
    <dsp:sp modelId="{C65C4856-7482-4848-9515-4A0FA242C0C4}">
      <dsp:nvSpPr>
        <dsp:cNvPr id="0" name=""/>
        <dsp:cNvSpPr/>
      </dsp:nvSpPr>
      <dsp:spPr>
        <a:xfrm>
          <a:off x="0" y="1094724"/>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kern="1200"/>
            <a:t>normalization</a:t>
          </a:r>
          <a:endParaRPr lang="en-US" sz="1900" kern="1200"/>
        </a:p>
      </dsp:txBody>
      <dsp:txXfrm>
        <a:off x="22246" y="1116970"/>
        <a:ext cx="5535215" cy="411223"/>
      </dsp:txXfrm>
    </dsp:sp>
    <dsp:sp modelId="{19532F2F-5F56-4D64-9AFC-B09A5A382886}">
      <dsp:nvSpPr>
        <dsp:cNvPr id="0" name=""/>
        <dsp:cNvSpPr/>
      </dsp:nvSpPr>
      <dsp:spPr>
        <a:xfrm>
          <a:off x="0" y="1605159"/>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kern="1200" dirty="0"/>
            <a:t>LSTM</a:t>
          </a:r>
          <a:endParaRPr lang="en-US" sz="1900" kern="1200" dirty="0"/>
        </a:p>
      </dsp:txBody>
      <dsp:txXfrm>
        <a:off x="22246" y="1627405"/>
        <a:ext cx="5535215" cy="411223"/>
      </dsp:txXfrm>
    </dsp:sp>
    <dsp:sp modelId="{13DBB61D-C6BF-443A-878E-7F3D1C10DA48}">
      <dsp:nvSpPr>
        <dsp:cNvPr id="0" name=""/>
        <dsp:cNvSpPr/>
      </dsp:nvSpPr>
      <dsp:spPr>
        <a:xfrm>
          <a:off x="0" y="2115594"/>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kern="1200"/>
            <a:t>Epoch production</a:t>
          </a:r>
          <a:endParaRPr lang="en-US" sz="1900" kern="1200" dirty="0"/>
        </a:p>
      </dsp:txBody>
      <dsp:txXfrm>
        <a:off x="22246" y="2137840"/>
        <a:ext cx="5535215" cy="411223"/>
      </dsp:txXfrm>
    </dsp:sp>
    <dsp:sp modelId="{334A74F7-CACE-4C39-B802-2BF520407C0E}">
      <dsp:nvSpPr>
        <dsp:cNvPr id="0" name=""/>
        <dsp:cNvSpPr/>
      </dsp:nvSpPr>
      <dsp:spPr>
        <a:xfrm>
          <a:off x="0" y="2626029"/>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kern="1200" dirty="0"/>
            <a:t>Data </a:t>
          </a:r>
          <a:r>
            <a:rPr lang="en" sz="1900" kern="1200" dirty="0" err="1"/>
            <a:t>train </a:t>
          </a:r>
          <a:r>
            <a:rPr lang="en" sz="1900" kern="1200" dirty="0"/>
            <a:t>- Data test model training</a:t>
          </a:r>
          <a:endParaRPr lang="en-US" sz="1900" kern="1200" dirty="0"/>
        </a:p>
      </dsp:txBody>
      <dsp:txXfrm>
        <a:off x="22246" y="2648275"/>
        <a:ext cx="5535215" cy="411223"/>
      </dsp:txXfrm>
    </dsp:sp>
    <dsp:sp modelId="{710B18CD-BED1-48E5-9E09-816259D83F86}">
      <dsp:nvSpPr>
        <dsp:cNvPr id="0" name=""/>
        <dsp:cNvSpPr/>
      </dsp:nvSpPr>
      <dsp:spPr>
        <a:xfrm>
          <a:off x="0" y="3136464"/>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b="0" i="0" kern="1200"/>
            <a:t>MAE (Mean Absolute Error)</a:t>
          </a:r>
          <a:endParaRPr lang="en-US" sz="1900" kern="1200" dirty="0"/>
        </a:p>
      </dsp:txBody>
      <dsp:txXfrm>
        <a:off x="22246" y="3158710"/>
        <a:ext cx="5535215" cy="411223"/>
      </dsp:txXfrm>
    </dsp:sp>
    <dsp:sp modelId="{A2693686-A27E-4AC4-9669-FE58237F97C3}">
      <dsp:nvSpPr>
        <dsp:cNvPr id="0" name=""/>
        <dsp:cNvSpPr/>
      </dsp:nvSpPr>
      <dsp:spPr>
        <a:xfrm>
          <a:off x="0" y="3646899"/>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kern="1200" dirty="0"/>
            <a:t>Price prediction</a:t>
          </a:r>
          <a:endParaRPr lang="en-US" sz="1900" kern="1200" dirty="0"/>
        </a:p>
      </dsp:txBody>
      <dsp:txXfrm>
        <a:off x="22246" y="3669145"/>
        <a:ext cx="5535215" cy="411223"/>
      </dsp:txXfrm>
    </dsp:sp>
    <dsp:sp modelId="{438BB30B-2F5B-42CB-B782-97395905713F}">
      <dsp:nvSpPr>
        <dsp:cNvPr id="0" name=""/>
        <dsp:cNvSpPr/>
      </dsp:nvSpPr>
      <dsp:spPr>
        <a:xfrm>
          <a:off x="0" y="4157334"/>
          <a:ext cx="5579707"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 sz="1900" b="0" kern="1200" dirty="0"/>
            <a:t>LSTM AND DECISION TREE COMPARISON</a:t>
          </a:r>
          <a:endParaRPr lang="en-US" sz="1900" kern="1200" dirty="0"/>
        </a:p>
      </dsp:txBody>
      <dsp:txXfrm>
        <a:off x="22246" y="4179580"/>
        <a:ext cx="5535215"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5A5A2-3111-478A-9486-2EB70A6CE698}">
      <dsp:nvSpPr>
        <dsp:cNvPr id="0" name=""/>
        <dsp:cNvSpPr/>
      </dsp:nvSpPr>
      <dsp:spPr>
        <a:xfrm>
          <a:off x="560072" y="98159"/>
          <a:ext cx="589471" cy="556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76FAD4-DA22-4406-8CF6-E543F08F7910}">
      <dsp:nvSpPr>
        <dsp:cNvPr id="0" name=""/>
        <dsp:cNvSpPr/>
      </dsp:nvSpPr>
      <dsp:spPr>
        <a:xfrm>
          <a:off x="12705" y="793097"/>
          <a:ext cx="1684205" cy="37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 sz="1400" b="1" kern="1200"/>
            <a:t>Data Type:</a:t>
          </a:r>
          <a:endParaRPr lang="en-US" sz="1400" kern="1200"/>
        </a:p>
      </dsp:txBody>
      <dsp:txXfrm>
        <a:off x="12705" y="793097"/>
        <a:ext cx="1684205" cy="372822"/>
      </dsp:txXfrm>
    </dsp:sp>
    <dsp:sp modelId="{0FC71998-2847-483C-AE5C-75C5A34FF98D}">
      <dsp:nvSpPr>
        <dsp:cNvPr id="0" name=""/>
        <dsp:cNvSpPr/>
      </dsp:nvSpPr>
      <dsp:spPr>
        <a:xfrm>
          <a:off x="12705" y="1230446"/>
          <a:ext cx="1684205" cy="209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 sz="1100" kern="1200"/>
            <a:t>If you are working with time-dependent data such as time series, recurrent neural networks such as LSTM may be more appropriate.</a:t>
          </a:r>
          <a:endParaRPr lang="en-US" sz="1100" kern="1200"/>
        </a:p>
        <a:p>
          <a:pPr marL="0" lvl="0" indent="0" algn="ctr" defTabSz="488950">
            <a:lnSpc>
              <a:spcPct val="90000"/>
            </a:lnSpc>
            <a:spcBef>
              <a:spcPct val="0"/>
            </a:spcBef>
            <a:spcAft>
              <a:spcPct val="35000"/>
            </a:spcAft>
            <a:buNone/>
          </a:pPr>
          <a:r>
            <a:rPr lang="en" sz="1100" kern="1200"/>
            <a:t>If you are working with structured and tabular data, decision trees can be more effective.</a:t>
          </a:r>
          <a:endParaRPr lang="en-US" sz="1100" kern="1200"/>
        </a:p>
      </dsp:txBody>
      <dsp:txXfrm>
        <a:off x="12705" y="1230446"/>
        <a:ext cx="1684205" cy="2094076"/>
      </dsp:txXfrm>
    </dsp:sp>
    <dsp:sp modelId="{A1165ED4-74E6-4B66-8687-13576904BB97}">
      <dsp:nvSpPr>
        <dsp:cNvPr id="0" name=""/>
        <dsp:cNvSpPr/>
      </dsp:nvSpPr>
      <dsp:spPr>
        <a:xfrm>
          <a:off x="2539013" y="98159"/>
          <a:ext cx="589471" cy="556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9B583B-61AB-418D-9534-62EE963E096C}">
      <dsp:nvSpPr>
        <dsp:cNvPr id="0" name=""/>
        <dsp:cNvSpPr/>
      </dsp:nvSpPr>
      <dsp:spPr>
        <a:xfrm>
          <a:off x="1991646" y="793097"/>
          <a:ext cx="1684205" cy="37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 sz="1400" b="1" kern="1200"/>
            <a:t>Data Amount:</a:t>
          </a:r>
          <a:endParaRPr lang="en-US" sz="1400" kern="1200"/>
        </a:p>
      </dsp:txBody>
      <dsp:txXfrm>
        <a:off x="1991646" y="793097"/>
        <a:ext cx="1684205" cy="372822"/>
      </dsp:txXfrm>
    </dsp:sp>
    <dsp:sp modelId="{6FC44D2F-0020-4A98-B765-8243410CBF4E}">
      <dsp:nvSpPr>
        <dsp:cNvPr id="0" name=""/>
        <dsp:cNvSpPr/>
      </dsp:nvSpPr>
      <dsp:spPr>
        <a:xfrm>
          <a:off x="1991646" y="1230446"/>
          <a:ext cx="1684205" cy="209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 sz="1100" kern="1200"/>
            <a:t>If you have a small data set, decision trees are generally faster and perform better.</a:t>
          </a:r>
          <a:endParaRPr lang="en-US" sz="1100" kern="1200"/>
        </a:p>
        <a:p>
          <a:pPr marL="0" lvl="0" indent="0" algn="ctr" defTabSz="488950">
            <a:lnSpc>
              <a:spcPct val="90000"/>
            </a:lnSpc>
            <a:spcBef>
              <a:spcPct val="0"/>
            </a:spcBef>
            <a:spcAft>
              <a:spcPct val="35000"/>
            </a:spcAft>
            <a:buNone/>
          </a:pPr>
          <a:r>
            <a:rPr lang="en" sz="1100" kern="1200"/>
            <a:t>If you have a large data set and especially want to learn complex relationships over time, deep learning models such as LSTM may be preferable.</a:t>
          </a:r>
          <a:endParaRPr lang="en-US" sz="1100" kern="1200"/>
        </a:p>
      </dsp:txBody>
      <dsp:txXfrm>
        <a:off x="1991646" y="1230446"/>
        <a:ext cx="1684205" cy="2094076"/>
      </dsp:txXfrm>
    </dsp:sp>
    <dsp:sp modelId="{C3449C31-B664-44BE-8C84-B835C6215E92}">
      <dsp:nvSpPr>
        <dsp:cNvPr id="0" name=""/>
        <dsp:cNvSpPr/>
      </dsp:nvSpPr>
      <dsp:spPr>
        <a:xfrm>
          <a:off x="4517955" y="98159"/>
          <a:ext cx="589471" cy="556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BE1B43-0FB8-4115-9274-DECE1970DE1E}">
      <dsp:nvSpPr>
        <dsp:cNvPr id="0" name=""/>
        <dsp:cNvSpPr/>
      </dsp:nvSpPr>
      <dsp:spPr>
        <a:xfrm>
          <a:off x="3970588" y="793097"/>
          <a:ext cx="1684205" cy="37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 sz="1400" b="1" kern="1200"/>
            <a:t>Explainability:</a:t>
          </a:r>
          <a:endParaRPr lang="en-US" sz="1400" kern="1200"/>
        </a:p>
      </dsp:txBody>
      <dsp:txXfrm>
        <a:off x="3970588" y="793097"/>
        <a:ext cx="1684205" cy="372822"/>
      </dsp:txXfrm>
    </dsp:sp>
    <dsp:sp modelId="{26EF787A-1063-497B-B0A6-D116BB477009}">
      <dsp:nvSpPr>
        <dsp:cNvPr id="0" name=""/>
        <dsp:cNvSpPr/>
      </dsp:nvSpPr>
      <dsp:spPr>
        <a:xfrm>
          <a:off x="3970588" y="1230446"/>
          <a:ext cx="1684205" cy="209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 sz="1100" kern="1200"/>
            <a:t>If it is important for the model to be explainable, a decision tree may be preferred. Decision trees can explain each decision under a particular feature or condition.</a:t>
          </a:r>
          <a:endParaRPr lang="en-US" sz="1100" kern="1200"/>
        </a:p>
        <a:p>
          <a:pPr marL="0" lvl="0" indent="0" algn="ctr" defTabSz="488950">
            <a:lnSpc>
              <a:spcPct val="90000"/>
            </a:lnSpc>
            <a:spcBef>
              <a:spcPct val="0"/>
            </a:spcBef>
            <a:spcAft>
              <a:spcPct val="35000"/>
            </a:spcAft>
            <a:buNone/>
          </a:pPr>
          <a:r>
            <a:rPr lang="en" sz="1100" kern="1200"/>
            <a:t>If explainability is less important and more complex relationships need to be learned, deep learning models such as LSTM can be considered.</a:t>
          </a:r>
          <a:endParaRPr lang="en-US" sz="1100" kern="1200"/>
        </a:p>
      </dsp:txBody>
      <dsp:txXfrm>
        <a:off x="3970588" y="1230446"/>
        <a:ext cx="1684205" cy="2094076"/>
      </dsp:txXfrm>
    </dsp:sp>
    <dsp:sp modelId="{A8570868-2D9F-47F3-A867-C6968688E977}">
      <dsp:nvSpPr>
        <dsp:cNvPr id="0" name=""/>
        <dsp:cNvSpPr/>
      </dsp:nvSpPr>
      <dsp:spPr>
        <a:xfrm>
          <a:off x="6496897" y="98159"/>
          <a:ext cx="589471" cy="556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148510-63C9-4448-AD3A-D9330A60D419}">
      <dsp:nvSpPr>
        <dsp:cNvPr id="0" name=""/>
        <dsp:cNvSpPr/>
      </dsp:nvSpPr>
      <dsp:spPr>
        <a:xfrm>
          <a:off x="5949530" y="793097"/>
          <a:ext cx="1684205" cy="37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 sz="1400" b="1" kern="1200"/>
            <a:t>Computing Power and Time:</a:t>
          </a:r>
          <a:endParaRPr lang="en-US" sz="1400" kern="1200"/>
        </a:p>
      </dsp:txBody>
      <dsp:txXfrm>
        <a:off x="5949530" y="793097"/>
        <a:ext cx="1684205" cy="372822"/>
      </dsp:txXfrm>
    </dsp:sp>
    <dsp:sp modelId="{079F05C5-54D9-4DE6-91B2-7603E2177066}">
      <dsp:nvSpPr>
        <dsp:cNvPr id="0" name=""/>
        <dsp:cNvSpPr/>
      </dsp:nvSpPr>
      <dsp:spPr>
        <a:xfrm>
          <a:off x="5949530" y="1230446"/>
          <a:ext cx="1684205" cy="209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 sz="1100" kern="1200"/>
            <a:t>LSTM and other deep learning models generally require more computing power and training time.</a:t>
          </a:r>
          <a:endParaRPr lang="en-US" sz="1100" kern="1200"/>
        </a:p>
        <a:p>
          <a:pPr marL="0" lvl="0" indent="0" algn="ctr" defTabSz="488950">
            <a:lnSpc>
              <a:spcPct val="90000"/>
            </a:lnSpc>
            <a:spcBef>
              <a:spcPct val="0"/>
            </a:spcBef>
            <a:spcAft>
              <a:spcPct val="35000"/>
            </a:spcAft>
            <a:buNone/>
          </a:pPr>
          <a:r>
            <a:rPr lang="en" sz="1100" kern="1200"/>
            <a:t>Decision trees can be trained faster and make predictions faster.</a:t>
          </a:r>
          <a:endParaRPr lang="en-US" sz="1100" kern="1200"/>
        </a:p>
      </dsp:txBody>
      <dsp:txXfrm>
        <a:off x="5949530" y="1230446"/>
        <a:ext cx="1684205" cy="2094076"/>
      </dsp:txXfrm>
    </dsp:sp>
    <dsp:sp modelId="{EBC3C8DD-29A9-45F7-A3E3-CD89D13FDA13}">
      <dsp:nvSpPr>
        <dsp:cNvPr id="0" name=""/>
        <dsp:cNvSpPr/>
      </dsp:nvSpPr>
      <dsp:spPr>
        <a:xfrm>
          <a:off x="8475838" y="98159"/>
          <a:ext cx="589471" cy="5562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0C444A-1175-4BC9-AD40-D45C02C7C8D0}">
      <dsp:nvSpPr>
        <dsp:cNvPr id="0" name=""/>
        <dsp:cNvSpPr/>
      </dsp:nvSpPr>
      <dsp:spPr>
        <a:xfrm>
          <a:off x="7928472" y="793097"/>
          <a:ext cx="1684205" cy="37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 sz="1400" b="1" kern="1200"/>
            <a:t>Hyperparameter Setting:</a:t>
          </a:r>
          <a:endParaRPr lang="en-US" sz="1400" kern="1200"/>
        </a:p>
      </dsp:txBody>
      <dsp:txXfrm>
        <a:off x="7928472" y="793097"/>
        <a:ext cx="1684205" cy="372822"/>
      </dsp:txXfrm>
    </dsp:sp>
    <dsp:sp modelId="{CF51DCC7-4170-42D4-8A79-928D46608DAC}">
      <dsp:nvSpPr>
        <dsp:cNvPr id="0" name=""/>
        <dsp:cNvSpPr/>
      </dsp:nvSpPr>
      <dsp:spPr>
        <a:xfrm>
          <a:off x="7928472" y="1230446"/>
          <a:ext cx="1684205" cy="209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 sz="1100" kern="1200"/>
            <a:t>Deep learning models such as LSTM generally include more hyperparameters, and tuning these parameters is more complex.</a:t>
          </a:r>
          <a:endParaRPr lang="en-US" sz="1100" kern="1200"/>
        </a:p>
        <a:p>
          <a:pPr marL="0" lvl="0" indent="0" algn="ctr" defTabSz="488950">
            <a:lnSpc>
              <a:spcPct val="90000"/>
            </a:lnSpc>
            <a:spcBef>
              <a:spcPct val="0"/>
            </a:spcBef>
            <a:spcAft>
              <a:spcPct val="35000"/>
            </a:spcAft>
            <a:buNone/>
          </a:pPr>
          <a:r>
            <a:rPr lang="en" sz="1100" kern="1200"/>
            <a:t>Decision trees generally have fewer hyperparameters and can be tuned more easily.</a:t>
          </a:r>
          <a:endParaRPr lang="en-US" sz="1100" kern="1200"/>
        </a:p>
      </dsp:txBody>
      <dsp:txXfrm>
        <a:off x="7928472" y="1230446"/>
        <a:ext cx="1684205" cy="20940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191570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83237F-EEFA-4242-8AF0-E076F774F2BF}" type="datetimeFigureOut">
              <a:rPr lang="tr-TR" smtClean="0"/>
              <a:t>25.12.2023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239729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76666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10678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45955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83237F-EEFA-4242-8AF0-E076F774F2BF}" type="datetimeFigureOut">
              <a:rPr lang="tr-TR" smtClean="0"/>
              <a:t>25.12.2023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162575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83237F-EEFA-4242-8AF0-E076F774F2BF}" type="datetimeFigureOut">
              <a:rPr lang="tr-TR" smtClean="0"/>
              <a:t>25.12.2023</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1811471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2536686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189235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424767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83237F-EEFA-4242-8AF0-E076F774F2BF}" type="datetimeFigureOut">
              <a:rPr lang="tr-TR" smtClean="0"/>
              <a:t>25.12.2023</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327282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683237F-EEFA-4242-8AF0-E076F774F2BF}" type="datetimeFigureOut">
              <a:rPr lang="tr-TR" smtClean="0"/>
              <a:t>25.12.2023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418536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683237F-EEFA-4242-8AF0-E076F774F2BF}" type="datetimeFigureOut">
              <a:rPr lang="tr-TR" smtClean="0"/>
              <a:t>25.12.2023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64566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683237F-EEFA-4242-8AF0-E076F774F2BF}" type="datetimeFigureOut">
              <a:rPr lang="tr-TR" smtClean="0"/>
              <a:t>25.12.2023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86967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3237F-EEFA-4242-8AF0-E076F774F2BF}" type="datetimeFigureOut">
              <a:rPr lang="tr-TR" smtClean="0"/>
              <a:t>25.12.2023</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77351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83237F-EEFA-4242-8AF0-E076F774F2BF}" type="datetimeFigureOut">
              <a:rPr lang="tr-TR" smtClean="0"/>
              <a:t>25.12.2023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250708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83237F-EEFA-4242-8AF0-E076F774F2BF}" type="datetimeFigureOut">
              <a:rPr lang="tr-TR" smtClean="0"/>
              <a:t>25.12.2023</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1BC7C9-DAAD-4A44-9C8D-A8F8CB26FFCE}" type="slidenum">
              <a:rPr lang="tr-TR" smtClean="0"/>
              <a:t>‹#›</a:t>
            </a:fld>
            <a:endParaRPr lang="tr-TR"/>
          </a:p>
        </p:txBody>
      </p:sp>
    </p:spTree>
    <p:extLst>
      <p:ext uri="{BB962C8B-B14F-4D97-AF65-F5344CB8AC3E}">
        <p14:creationId xmlns:p14="http://schemas.microsoft.com/office/powerpoint/2010/main" val="379845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83237F-EEFA-4242-8AF0-E076F774F2BF}" type="datetimeFigureOut">
              <a:rPr lang="tr-TR" smtClean="0"/>
              <a:t>25.12.2023</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D1BC7C9-DAAD-4A44-9C8D-A8F8CB26FFCE}" type="slidenum">
              <a:rPr lang="tr-TR" smtClean="0"/>
              <a:t>‹#›</a:t>
            </a:fld>
            <a:endParaRPr lang="tr-TR"/>
          </a:p>
        </p:txBody>
      </p:sp>
    </p:spTree>
    <p:extLst>
      <p:ext uri="{BB962C8B-B14F-4D97-AF65-F5344CB8AC3E}">
        <p14:creationId xmlns:p14="http://schemas.microsoft.com/office/powerpoint/2010/main" val="219467831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thinkingneuron.com/predicting-stock-prices-using-deep-learning-lstm-model-in-python/" TargetMode="External"/><Relationship Id="rId3" Type="http://schemas.openxmlformats.org/officeDocument/2006/relationships/hyperlink" Target="https://towardsdatascience.com/predicting-stock-prices-using-a-keras-lstm-model-4225457f0233" TargetMode="External"/><Relationship Id="rId7" Type="http://schemas.openxmlformats.org/officeDocument/2006/relationships/hyperlink" Target="https://medium.com/neuronio/predicting-stock-prices-with-lstm-349f5a0974d4"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neptune.ai/blog/predicting-stock-prices-using-machine-learning" TargetMode="External"/><Relationship Id="rId11" Type="http://schemas.openxmlformats.org/officeDocument/2006/relationships/hyperlink" Target="https://finance.yahoo.com/" TargetMode="External"/><Relationship Id="rId5" Type="http://schemas.openxmlformats.org/officeDocument/2006/relationships/hyperlink" Target="https://pythoninoffice.com/stock-price-prediction-with-lstm-in-python/" TargetMode="External"/><Relationship Id="rId10" Type="http://schemas.openxmlformats.org/officeDocument/2006/relationships/hyperlink" Target="https://www.kaggle.com/code/bryanb/stock-prices-forecasting-with-lstm" TargetMode="External"/><Relationship Id="rId4" Type="http://schemas.openxmlformats.org/officeDocument/2006/relationships/hyperlink" Target="https://www.ris-ai.com/stock-price-prediction-with-machine-learning" TargetMode="External"/><Relationship Id="rId9" Type="http://schemas.openxmlformats.org/officeDocument/2006/relationships/hyperlink" Target="https://www.geeksforgeeks.org/stock-price-prediction-project-using-tensorflow/"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C8D0A2-E6B4-A839-B3C7-4B607DC3E95E}"/>
              </a:ext>
            </a:extLst>
          </p:cNvPr>
          <p:cNvSpPr>
            <a:spLocks noGrp="1"/>
          </p:cNvSpPr>
          <p:nvPr>
            <p:ph type="ctrTitle"/>
          </p:nvPr>
        </p:nvSpPr>
        <p:spPr>
          <a:xfrm>
            <a:off x="649975" y="4517136"/>
            <a:ext cx="10893095" cy="1174947"/>
          </a:xfrm>
        </p:spPr>
        <p:txBody>
          <a:bodyPr>
            <a:normAutofit/>
          </a:bodyPr>
          <a:lstStyle/>
          <a:p>
            <a:pPr>
              <a:lnSpc>
                <a:spcPct val="90000"/>
              </a:lnSpc>
            </a:pPr>
            <a:r>
              <a:rPr lang="en" sz="3300"/>
              <a:t>PRICE PREDICTION OF VAKKO SHARES TRADED ON THE STOCK EXCHANGE USING MACHINE LEARNING</a:t>
            </a:r>
            <a:endParaRPr lang="tr-TR" sz="3300"/>
          </a:p>
        </p:txBody>
      </p:sp>
      <p:pic>
        <p:nvPicPr>
          <p:cNvPr id="7" name="Resim 6">
            <a:extLst>
              <a:ext uri="{FF2B5EF4-FFF2-40B4-BE49-F238E27FC236}">
                <a16:creationId xmlns:a16="http://schemas.microsoft.com/office/drawing/2014/main" id="{9E33075A-6148-531C-6120-1FEBDC800770}"/>
              </a:ext>
            </a:extLst>
          </p:cNvPr>
          <p:cNvPicPr>
            <a:picLocks noChangeAspect="1"/>
          </p:cNvPicPr>
          <p:nvPr/>
        </p:nvPicPr>
        <p:blipFill>
          <a:blip r:embed="rId2"/>
          <a:stretch>
            <a:fillRect/>
          </a:stretch>
        </p:blipFill>
        <p:spPr>
          <a:xfrm>
            <a:off x="3000656" y="90665"/>
            <a:ext cx="6190688" cy="3499084"/>
          </a:xfrm>
          <a:prstGeom prst="rect">
            <a:avLst/>
          </a:prstGeom>
        </p:spPr>
      </p:pic>
      <p:pic>
        <p:nvPicPr>
          <p:cNvPr id="23" name="Resim 22">
            <a:extLst>
              <a:ext uri="{FF2B5EF4-FFF2-40B4-BE49-F238E27FC236}">
                <a16:creationId xmlns:a16="http://schemas.microsoft.com/office/drawing/2014/main" id="{69540CF3-92F0-A2A9-D67F-9B3CEAE35181}"/>
              </a:ext>
            </a:extLst>
          </p:cNvPr>
          <p:cNvPicPr>
            <a:picLocks noChangeAspect="1"/>
          </p:cNvPicPr>
          <p:nvPr/>
        </p:nvPicPr>
        <p:blipFill>
          <a:blip r:embed="rId3"/>
          <a:stretch>
            <a:fillRect/>
          </a:stretch>
        </p:blipFill>
        <p:spPr>
          <a:xfrm>
            <a:off x="457200" y="1045574"/>
            <a:ext cx="4219575" cy="2832317"/>
          </a:xfrm>
          <a:prstGeom prst="rect">
            <a:avLst/>
          </a:prstGeom>
        </p:spPr>
      </p:pic>
      <p:pic>
        <p:nvPicPr>
          <p:cNvPr id="29" name="Resim 28">
            <a:extLst>
              <a:ext uri="{FF2B5EF4-FFF2-40B4-BE49-F238E27FC236}">
                <a16:creationId xmlns:a16="http://schemas.microsoft.com/office/drawing/2014/main" id="{744071F4-C4D5-2649-A78B-706FAFA7987A}"/>
              </a:ext>
            </a:extLst>
          </p:cNvPr>
          <p:cNvPicPr>
            <a:picLocks noChangeAspect="1"/>
          </p:cNvPicPr>
          <p:nvPr/>
        </p:nvPicPr>
        <p:blipFill>
          <a:blip r:embed="rId4"/>
          <a:stretch>
            <a:fillRect/>
          </a:stretch>
        </p:blipFill>
        <p:spPr>
          <a:xfrm>
            <a:off x="7430488" y="1176515"/>
            <a:ext cx="4628624" cy="2607564"/>
          </a:xfrm>
          <a:prstGeom prst="rect">
            <a:avLst/>
          </a:prstGeom>
        </p:spPr>
      </p:pic>
    </p:spTree>
    <p:extLst>
      <p:ext uri="{BB962C8B-B14F-4D97-AF65-F5344CB8AC3E}">
        <p14:creationId xmlns:p14="http://schemas.microsoft.com/office/powerpoint/2010/main" val="119623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30" name="Freeform: Shape 29">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tr-TR"/>
          </a:p>
        </p:txBody>
      </p:sp>
      <p:sp>
        <p:nvSpPr>
          <p:cNvPr id="3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922249C9-73F6-58E0-1C71-30E453C6B39C}"/>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 sz="3300" b="0" i="0" kern="1200">
                <a:solidFill>
                  <a:srgbClr val="EBEBEB"/>
                </a:solidFill>
                <a:latin typeface="+mj-lt"/>
                <a:ea typeface="+mj-ea"/>
                <a:cs typeface="+mj-cs"/>
              </a:rPr>
              <a:t>EPOCH PRODUCTION</a:t>
            </a:r>
          </a:p>
        </p:txBody>
      </p:sp>
      <p:pic>
        <p:nvPicPr>
          <p:cNvPr id="7" name="Resim 6">
            <a:extLst>
              <a:ext uri="{FF2B5EF4-FFF2-40B4-BE49-F238E27FC236}">
                <a16:creationId xmlns:a16="http://schemas.microsoft.com/office/drawing/2014/main" id="{828ED3A5-09F7-26D7-4C95-984438A555EC}"/>
              </a:ext>
            </a:extLst>
          </p:cNvPr>
          <p:cNvPicPr>
            <a:picLocks noChangeAspect="1"/>
          </p:cNvPicPr>
          <p:nvPr/>
        </p:nvPicPr>
        <p:blipFill>
          <a:blip r:embed="rId2"/>
          <a:stretch>
            <a:fillRect/>
          </a:stretch>
        </p:blipFill>
        <p:spPr>
          <a:xfrm>
            <a:off x="4790188" y="402164"/>
            <a:ext cx="7218341" cy="5841097"/>
          </a:xfrm>
          <a:prstGeom prst="rect">
            <a:avLst/>
          </a:prstGeom>
        </p:spPr>
      </p:pic>
      <p:sp>
        <p:nvSpPr>
          <p:cNvPr id="34" name="Rectangle 3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6" name="Oval 3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8" name="Oval 3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 name="İçerik Yer Tutucusu 3">
            <a:extLst>
              <a:ext uri="{FF2B5EF4-FFF2-40B4-BE49-F238E27FC236}">
                <a16:creationId xmlns:a16="http://schemas.microsoft.com/office/drawing/2014/main" id="{315DF2E5-82A6-9D72-80D4-101350BD33CE}"/>
              </a:ext>
            </a:extLst>
          </p:cNvPr>
          <p:cNvSpPr>
            <a:spLocks noGrp="1"/>
          </p:cNvSpPr>
          <p:nvPr>
            <p:ph idx="1"/>
          </p:nvPr>
        </p:nvSpPr>
        <p:spPr>
          <a:xfrm>
            <a:off x="1154955" y="2120900"/>
            <a:ext cx="3133726" cy="3898900"/>
          </a:xfrm>
        </p:spPr>
        <p:txBody>
          <a:bodyPr vert="horz" lIns="91440" tIns="45720" rIns="91440" bIns="45720" rtlCol="0">
            <a:normAutofit/>
          </a:bodyPr>
          <a:lstStyle/>
          <a:p>
            <a:pPr>
              <a:lnSpc>
                <a:spcPct val="90000"/>
              </a:lnSpc>
            </a:pPr>
            <a:r>
              <a:rPr lang="en" sz="1700">
                <a:solidFill>
                  <a:srgbClr val="FFFFFF"/>
                </a:solidFill>
              </a:rPr>
              <a:t>a </a:t>
            </a:r>
            <a:r>
              <a:rPr lang="en" sz="1700">
                <a:solidFill>
                  <a:srgbClr val="FFFFFF"/>
                </a:solidFill>
                <a:effectLst/>
              </a:rPr>
              <a:t>machine learning model spends its entire time on the training data. An epoch represents an iteration in which the model sees all the training data once and updates its weights. Often, multiple epochs are used to train a model. Each epoch can help the model learn and generalize better.</a:t>
            </a:r>
            <a:endParaRPr lang="en-US" sz="1700">
              <a:solidFill>
                <a:srgbClr val="FFFFFF"/>
              </a:solidFill>
            </a:endParaRPr>
          </a:p>
        </p:txBody>
      </p:sp>
      <p:sp>
        <p:nvSpPr>
          <p:cNvPr id="40"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tr-TR"/>
          </a:p>
        </p:txBody>
      </p:sp>
    </p:spTree>
    <p:extLst>
      <p:ext uri="{BB962C8B-B14F-4D97-AF65-F5344CB8AC3E}">
        <p14:creationId xmlns:p14="http://schemas.microsoft.com/office/powerpoint/2010/main" val="8887747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2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tr-TR"/>
          </a:p>
        </p:txBody>
      </p:sp>
      <p:sp>
        <p:nvSpPr>
          <p:cNvPr id="27"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tr-TR"/>
          </a:p>
        </p:txBody>
      </p:sp>
      <p:sp>
        <p:nvSpPr>
          <p:cNvPr id="2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60DA65A5-10CF-8B8D-C811-F028523F94B3}"/>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 b="0" i="0" kern="1200">
                <a:solidFill>
                  <a:srgbClr val="EBEBEB"/>
                </a:solidFill>
                <a:latin typeface="+mj-lt"/>
                <a:ea typeface="+mj-ea"/>
                <a:cs typeface="+mj-cs"/>
              </a:rPr>
              <a:t>TRAINING</a:t>
            </a:r>
          </a:p>
        </p:txBody>
      </p:sp>
      <p:pic>
        <p:nvPicPr>
          <p:cNvPr id="5" name="İçerik Yer Tutucusu 4">
            <a:extLst>
              <a:ext uri="{FF2B5EF4-FFF2-40B4-BE49-F238E27FC236}">
                <a16:creationId xmlns:a16="http://schemas.microsoft.com/office/drawing/2014/main" id="{5369E4F9-F9C7-4276-146A-B327F6425906}"/>
              </a:ext>
            </a:extLst>
          </p:cNvPr>
          <p:cNvPicPr>
            <a:picLocks noGrp="1" noChangeAspect="1"/>
          </p:cNvPicPr>
          <p:nvPr>
            <p:ph idx="1"/>
          </p:nvPr>
        </p:nvPicPr>
        <p:blipFill>
          <a:blip r:embed="rId2"/>
          <a:stretch>
            <a:fillRect/>
          </a:stretch>
        </p:blipFill>
        <p:spPr>
          <a:xfrm>
            <a:off x="6714836" y="629265"/>
            <a:ext cx="4828707" cy="5447685"/>
          </a:xfrm>
          <a:prstGeom prst="rect">
            <a:avLst/>
          </a:prstGeom>
        </p:spPr>
      </p:pic>
      <p:sp>
        <p:nvSpPr>
          <p:cNvPr id="2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 name="Metin kutusu 5">
            <a:extLst>
              <a:ext uri="{FF2B5EF4-FFF2-40B4-BE49-F238E27FC236}">
                <a16:creationId xmlns:a16="http://schemas.microsoft.com/office/drawing/2014/main" id="{D8095CAB-E1B1-1D34-BA31-33623B99F9BE}"/>
              </a:ext>
            </a:extLst>
          </p:cNvPr>
          <p:cNvSpPr txBox="1"/>
          <p:nvPr/>
        </p:nvSpPr>
        <p:spPr>
          <a:xfrm>
            <a:off x="639098" y="2418735"/>
            <a:ext cx="5132439" cy="3811742"/>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
                <a:solidFill>
                  <a:srgbClr val="FFFFFF"/>
                </a:solidFill>
                <a:effectLst/>
              </a:rPr>
              <a:t>It refers to the process of a model learning a specific task </a:t>
            </a:r>
            <a:r>
              <a:rPr lang="en">
                <a:solidFill>
                  <a:srgbClr val="FFFFFF"/>
                </a:solidFill>
              </a:rPr>
              <a:t>. </a:t>
            </a:r>
            <a:r>
              <a:rPr lang="en">
                <a:solidFill>
                  <a:srgbClr val="FFFFFF"/>
                </a:solidFill>
                <a:effectLst/>
              </a:rPr>
              <a:t>In this process, the model learns to perform a specific task, usually using a training data set.</a:t>
            </a:r>
            <a:endParaRPr lang="en-US">
              <a:solidFill>
                <a:srgbClr val="FFFFFF"/>
              </a:solidFill>
            </a:endParaRPr>
          </a:p>
        </p:txBody>
      </p:sp>
    </p:spTree>
    <p:extLst>
      <p:ext uri="{BB962C8B-B14F-4D97-AF65-F5344CB8AC3E}">
        <p14:creationId xmlns:p14="http://schemas.microsoft.com/office/powerpoint/2010/main" val="192509750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C5A8FECF-5CEF-A48C-2267-59EF1C29575B}"/>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 b="0" i="0" kern="1200" dirty="0">
                <a:solidFill>
                  <a:srgbClr val="EBEBEB"/>
                </a:solidFill>
                <a:latin typeface="+mj-lt"/>
                <a:ea typeface="+mj-ea"/>
                <a:cs typeface="+mj-cs"/>
              </a:rPr>
              <a:t>DATA TRAIN – DATA TEST (80% - 20%)</a:t>
            </a:r>
          </a:p>
        </p:txBody>
      </p:sp>
      <p:pic>
        <p:nvPicPr>
          <p:cNvPr id="5" name="İçerik Yer Tutucusu 4">
            <a:extLst>
              <a:ext uri="{FF2B5EF4-FFF2-40B4-BE49-F238E27FC236}">
                <a16:creationId xmlns:a16="http://schemas.microsoft.com/office/drawing/2014/main" id="{67D44E99-651E-AD5A-BE58-470B13EF18A3}"/>
              </a:ext>
            </a:extLst>
          </p:cNvPr>
          <p:cNvPicPr>
            <a:picLocks noGrp="1" noChangeAspect="1"/>
          </p:cNvPicPr>
          <p:nvPr>
            <p:ph idx="1"/>
          </p:nvPr>
        </p:nvPicPr>
        <p:blipFill>
          <a:blip r:embed="rId3"/>
          <a:stretch>
            <a:fillRect/>
          </a:stretch>
        </p:blipFill>
        <p:spPr>
          <a:xfrm>
            <a:off x="648930" y="1340597"/>
            <a:ext cx="7559828" cy="417680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4213440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23"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4"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BB2EAB29-ED53-2355-C0F4-FA72BA8391C0}"/>
              </a:ext>
            </a:extLst>
          </p:cNvPr>
          <p:cNvSpPr>
            <a:spLocks noGrp="1"/>
          </p:cNvSpPr>
          <p:nvPr>
            <p:ph type="title"/>
          </p:nvPr>
        </p:nvSpPr>
        <p:spPr>
          <a:xfrm>
            <a:off x="649976" y="3739568"/>
            <a:ext cx="10893094" cy="1915940"/>
          </a:xfrm>
        </p:spPr>
        <p:txBody>
          <a:bodyPr vert="horz" lIns="91440" tIns="45720" rIns="91440" bIns="45720" rtlCol="0" anchor="b">
            <a:normAutofit/>
          </a:bodyPr>
          <a:lstStyle/>
          <a:p>
            <a:pPr algn="ctr">
              <a:lnSpc>
                <a:spcPct val="90000"/>
              </a:lnSpc>
            </a:pPr>
            <a:r>
              <a:rPr lang="en" sz="6600" b="0" i="0" kern="1200">
                <a:solidFill>
                  <a:srgbClr val="EBEBEB"/>
                </a:solidFill>
                <a:latin typeface="+mj-lt"/>
                <a:ea typeface="+mj-ea"/>
                <a:cs typeface="+mj-cs"/>
              </a:rPr>
              <a:t>MEAN ABSOLUTE ERROR(MAE)</a:t>
            </a:r>
          </a:p>
        </p:txBody>
      </p:sp>
      <p:pic>
        <p:nvPicPr>
          <p:cNvPr id="5" name="İçerik Yer Tutucusu 4">
            <a:extLst>
              <a:ext uri="{FF2B5EF4-FFF2-40B4-BE49-F238E27FC236}">
                <a16:creationId xmlns:a16="http://schemas.microsoft.com/office/drawing/2014/main" id="{B9B9B1AC-E599-738E-88C3-0B7AEA85FB71}"/>
              </a:ext>
            </a:extLst>
          </p:cNvPr>
          <p:cNvPicPr>
            <a:picLocks noGrp="1" noChangeAspect="1"/>
          </p:cNvPicPr>
          <p:nvPr>
            <p:ph idx="1"/>
          </p:nvPr>
        </p:nvPicPr>
        <p:blipFill>
          <a:blip r:embed="rId3"/>
          <a:stretch>
            <a:fillRect/>
          </a:stretch>
        </p:blipFill>
        <p:spPr>
          <a:xfrm>
            <a:off x="2683375" y="934065"/>
            <a:ext cx="6815418" cy="2517058"/>
          </a:xfrm>
          <a:prstGeom prst="roundRect">
            <a:avLst>
              <a:gd name="adj" fmla="val 1858"/>
            </a:avLst>
          </a:prstGeom>
          <a:effectLst>
            <a:outerShdw blurRad="50800" dist="50800" dir="5400000" algn="tl" rotWithShape="0">
              <a:srgbClr val="000000">
                <a:alpha val="43000"/>
              </a:srgbClr>
            </a:outerShdw>
          </a:effectLst>
        </p:spPr>
      </p:pic>
      <p:sp>
        <p:nvSpPr>
          <p:cNvPr id="25" name="Rectangle 17">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33983117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23"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5"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06CD6657-2EDA-8786-E273-0FFE5EA92CE6}"/>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 sz="5400" b="0" i="0" kern="1200">
                <a:solidFill>
                  <a:srgbClr val="EBEBEB"/>
                </a:solidFill>
                <a:latin typeface="+mj-lt"/>
                <a:ea typeface="+mj-ea"/>
                <a:cs typeface="+mj-cs"/>
              </a:rPr>
              <a:t>PRICE ESTIMATE</a:t>
            </a:r>
          </a:p>
        </p:txBody>
      </p:sp>
      <p:pic>
        <p:nvPicPr>
          <p:cNvPr id="5" name="İçerik Yer Tutucusu 4">
            <a:extLst>
              <a:ext uri="{FF2B5EF4-FFF2-40B4-BE49-F238E27FC236}">
                <a16:creationId xmlns:a16="http://schemas.microsoft.com/office/drawing/2014/main" id="{60D2460C-0CA9-5111-01FB-12A9FE3E8DAD}"/>
              </a:ext>
            </a:extLst>
          </p:cNvPr>
          <p:cNvPicPr>
            <a:picLocks noGrp="1" noChangeAspect="1"/>
          </p:cNvPicPr>
          <p:nvPr>
            <p:ph idx="1"/>
          </p:nvPr>
        </p:nvPicPr>
        <p:blipFill>
          <a:blip r:embed="rId3"/>
          <a:stretch>
            <a:fillRect/>
          </a:stretch>
        </p:blipFill>
        <p:spPr>
          <a:xfrm>
            <a:off x="1299981" y="1113063"/>
            <a:ext cx="6090471"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827606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Rectangle 17">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3C017F8D-5150-9E00-9FF8-9479B05FD5A2}"/>
              </a:ext>
            </a:extLst>
          </p:cNvPr>
          <p:cNvSpPr>
            <a:spLocks noGrp="1"/>
          </p:cNvSpPr>
          <p:nvPr>
            <p:ph type="title"/>
          </p:nvPr>
        </p:nvSpPr>
        <p:spPr>
          <a:xfrm>
            <a:off x="8160773" y="1277653"/>
            <a:ext cx="3020133" cy="3117366"/>
          </a:xfrm>
        </p:spPr>
        <p:txBody>
          <a:bodyPr vert="horz" lIns="91440" tIns="45720" rIns="91440" bIns="45720" rtlCol="0" anchor="b">
            <a:normAutofit/>
          </a:bodyPr>
          <a:lstStyle/>
          <a:p>
            <a:pPr>
              <a:lnSpc>
                <a:spcPct val="90000"/>
              </a:lnSpc>
            </a:pPr>
            <a:r>
              <a:rPr lang="en" sz="3400" b="0" i="0" kern="1200" dirty="0">
                <a:solidFill>
                  <a:schemeClr val="bg2"/>
                </a:solidFill>
                <a:effectLst/>
                <a:latin typeface="+mj-lt"/>
                <a:ea typeface="+mj-ea"/>
                <a:cs typeface="+mj-cs"/>
              </a:rPr>
              <a:t>ESTIMATED FUTURE PRICE</a:t>
            </a:r>
            <a:endParaRPr lang="en-US" sz="3400" b="0" i="0" kern="1200" dirty="0">
              <a:solidFill>
                <a:schemeClr val="bg2"/>
              </a:solidFill>
              <a:latin typeface="+mj-lt"/>
              <a:ea typeface="+mj-ea"/>
              <a:cs typeface="+mj-cs"/>
            </a:endParaRPr>
          </a:p>
        </p:txBody>
      </p:sp>
      <p:sp>
        <p:nvSpPr>
          <p:cNvPr id="20" name="Rectangle 19">
            <a:extLst>
              <a:ext uri="{FF2B5EF4-FFF2-40B4-BE49-F238E27FC236}">
                <a16:creationId xmlns:a16="http://schemas.microsoft.com/office/drawing/2014/main" id="{2CE4F249-AC71-406E-8410-03E1C8809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62" y="1113062"/>
            <a:ext cx="6470908" cy="4628759"/>
          </a:xfrm>
          <a:prstGeom prst="rect">
            <a:avLst/>
          </a:prstGeom>
          <a:solidFill>
            <a:srgbClr val="FFFFFE"/>
          </a:solidFill>
          <a:ln w="15875">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C08C1D2-9B5B-61EF-E8AE-CA04CE292A14}"/>
              </a:ext>
            </a:extLst>
          </p:cNvPr>
          <p:cNvPicPr>
            <a:picLocks noGrp="1" noChangeAspect="1"/>
          </p:cNvPicPr>
          <p:nvPr>
            <p:ph idx="1"/>
          </p:nvPr>
        </p:nvPicPr>
        <p:blipFill>
          <a:blip r:embed="rId3"/>
          <a:stretch>
            <a:fillRect/>
          </a:stretch>
        </p:blipFill>
        <p:spPr>
          <a:xfrm>
            <a:off x="1109762" y="867575"/>
            <a:ext cx="6586438" cy="5417970"/>
          </a:xfrm>
          <a:prstGeom prst="roundRect">
            <a:avLst>
              <a:gd name="adj" fmla="val 1858"/>
            </a:avLst>
          </a:prstGeom>
          <a:effectLst/>
        </p:spPr>
      </p:pic>
      <p:pic>
        <p:nvPicPr>
          <p:cNvPr id="9" name="Resim 8">
            <a:extLst>
              <a:ext uri="{FF2B5EF4-FFF2-40B4-BE49-F238E27FC236}">
                <a16:creationId xmlns:a16="http://schemas.microsoft.com/office/drawing/2014/main" id="{3B67C663-7467-6EF8-575E-5D01FACA96A8}"/>
              </a:ext>
            </a:extLst>
          </p:cNvPr>
          <p:cNvPicPr>
            <a:picLocks noChangeAspect="1"/>
          </p:cNvPicPr>
          <p:nvPr/>
        </p:nvPicPr>
        <p:blipFill>
          <a:blip r:embed="rId4"/>
          <a:stretch>
            <a:fillRect/>
          </a:stretch>
        </p:blipFill>
        <p:spPr>
          <a:xfrm>
            <a:off x="5670399" y="1024775"/>
            <a:ext cx="5119990" cy="1052092"/>
          </a:xfrm>
          <a:prstGeom prst="roundRect">
            <a:avLst>
              <a:gd name="adj" fmla="val 1858"/>
            </a:avLst>
          </a:prstGeom>
          <a:effectLst/>
        </p:spPr>
      </p:pic>
    </p:spTree>
    <p:extLst>
      <p:ext uri="{BB962C8B-B14F-4D97-AF65-F5344CB8AC3E}">
        <p14:creationId xmlns:p14="http://schemas.microsoft.com/office/powerpoint/2010/main" val="473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5" name="Rectangle 1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E9932E12-9111-5493-2820-97888546A5E8}"/>
              </a:ext>
            </a:extLst>
          </p:cNvPr>
          <p:cNvSpPr>
            <a:spLocks noGrp="1"/>
          </p:cNvSpPr>
          <p:nvPr>
            <p:ph type="title"/>
          </p:nvPr>
        </p:nvSpPr>
        <p:spPr>
          <a:xfrm>
            <a:off x="983901" y="891457"/>
            <a:ext cx="9453911" cy="1174947"/>
          </a:xfrm>
        </p:spPr>
        <p:txBody>
          <a:bodyPr vert="horz" lIns="91440" tIns="45720" rIns="91440" bIns="45720" rtlCol="0" anchor="b">
            <a:normAutofit/>
          </a:bodyPr>
          <a:lstStyle/>
          <a:p>
            <a:pPr>
              <a:lnSpc>
                <a:spcPct val="90000"/>
              </a:lnSpc>
            </a:pPr>
            <a:r>
              <a:rPr lang="en" sz="3800" b="0" i="0" kern="1200" dirty="0">
                <a:solidFill>
                  <a:schemeClr val="bg2"/>
                </a:solidFill>
                <a:latin typeface="+mj-lt"/>
                <a:ea typeface="+mj-ea"/>
                <a:cs typeface="+mj-cs"/>
              </a:rPr>
              <a:t>LSTM AND DECISION TREE COMPARISON</a:t>
            </a:r>
          </a:p>
        </p:txBody>
      </p:sp>
      <p:pic>
        <p:nvPicPr>
          <p:cNvPr id="6" name="Resim 5">
            <a:extLst>
              <a:ext uri="{FF2B5EF4-FFF2-40B4-BE49-F238E27FC236}">
                <a16:creationId xmlns:a16="http://schemas.microsoft.com/office/drawing/2014/main" id="{7A3746A3-CEDC-9A55-A2F3-7D5F81EB50E8}"/>
              </a:ext>
            </a:extLst>
          </p:cNvPr>
          <p:cNvPicPr>
            <a:picLocks noChangeAspect="1"/>
          </p:cNvPicPr>
          <p:nvPr/>
        </p:nvPicPr>
        <p:blipFill>
          <a:blip r:embed="rId3"/>
          <a:stretch>
            <a:fillRect/>
          </a:stretch>
        </p:blipFill>
        <p:spPr>
          <a:xfrm>
            <a:off x="811045" y="2606192"/>
            <a:ext cx="5081042" cy="3137545"/>
          </a:xfrm>
          <a:prstGeom prst="roundRect">
            <a:avLst>
              <a:gd name="adj" fmla="val 1858"/>
            </a:avLst>
          </a:prstGeom>
          <a:effectLst/>
        </p:spPr>
      </p:pic>
      <p:pic>
        <p:nvPicPr>
          <p:cNvPr id="5" name="İçerik Yer Tutucusu 4">
            <a:extLst>
              <a:ext uri="{FF2B5EF4-FFF2-40B4-BE49-F238E27FC236}">
                <a16:creationId xmlns:a16="http://schemas.microsoft.com/office/drawing/2014/main" id="{6A367C3E-0DA1-BC7D-34A3-13EAC8895A01}"/>
              </a:ext>
            </a:extLst>
          </p:cNvPr>
          <p:cNvPicPr>
            <a:picLocks noGrp="1" noChangeAspect="1"/>
          </p:cNvPicPr>
          <p:nvPr>
            <p:ph idx="1"/>
          </p:nvPr>
        </p:nvPicPr>
        <p:blipFill>
          <a:blip r:embed="rId4"/>
          <a:stretch>
            <a:fillRect/>
          </a:stretch>
        </p:blipFill>
        <p:spPr>
          <a:xfrm>
            <a:off x="6096000" y="2606191"/>
            <a:ext cx="5081047" cy="3137546"/>
          </a:xfrm>
          <a:prstGeom prst="roundRect">
            <a:avLst>
              <a:gd name="adj" fmla="val 1858"/>
            </a:avLst>
          </a:prstGeom>
          <a:effectLst/>
        </p:spPr>
      </p:pic>
    </p:spTree>
    <p:extLst>
      <p:ext uri="{BB962C8B-B14F-4D97-AF65-F5344CB8AC3E}">
        <p14:creationId xmlns:p14="http://schemas.microsoft.com/office/powerpoint/2010/main" val="147702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1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1" name="Rectangle 1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tr-TR"/>
            </a:p>
          </p:txBody>
        </p:sp>
      </p:grpSp>
      <p:sp>
        <p:nvSpPr>
          <p:cNvPr id="2" name="Başlık 1">
            <a:extLst>
              <a:ext uri="{FF2B5EF4-FFF2-40B4-BE49-F238E27FC236}">
                <a16:creationId xmlns:a16="http://schemas.microsoft.com/office/drawing/2014/main" id="{44CB9D33-15E3-EA61-4F38-29C725254493}"/>
              </a:ext>
            </a:extLst>
          </p:cNvPr>
          <p:cNvSpPr>
            <a:spLocks noGrp="1"/>
          </p:cNvSpPr>
          <p:nvPr>
            <p:ph type="title"/>
          </p:nvPr>
        </p:nvSpPr>
        <p:spPr>
          <a:xfrm>
            <a:off x="1154954" y="973668"/>
            <a:ext cx="8761413" cy="706964"/>
          </a:xfrm>
        </p:spPr>
        <p:txBody>
          <a:bodyPr>
            <a:normAutofit/>
          </a:bodyPr>
          <a:lstStyle/>
          <a:p>
            <a:r>
              <a:rPr lang="en" sz="3300" b="0" i="0" kern="1200" dirty="0">
                <a:solidFill>
                  <a:srgbClr val="FFFFFF"/>
                </a:solidFill>
                <a:latin typeface="+mj-lt"/>
                <a:ea typeface="+mj-ea"/>
                <a:cs typeface="+mj-cs"/>
              </a:rPr>
              <a:t>LSTM AND DECISION TREE COMPARISON</a:t>
            </a:r>
            <a:endParaRPr lang="tr-TR" sz="3300" dirty="0">
              <a:solidFill>
                <a:srgbClr val="FFFFFF"/>
              </a:solidFill>
            </a:endParaRPr>
          </a:p>
        </p:txBody>
      </p:sp>
      <p:sp>
        <p:nvSpPr>
          <p:cNvPr id="33" name="Rectangle 2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34" name="İçerik Yer Tutucusu 12">
            <a:extLst>
              <a:ext uri="{FF2B5EF4-FFF2-40B4-BE49-F238E27FC236}">
                <a16:creationId xmlns:a16="http://schemas.microsoft.com/office/drawing/2014/main" id="{060A513D-FEA6-5CC2-449D-64A64A8830FD}"/>
              </a:ext>
            </a:extLst>
          </p:cNvPr>
          <p:cNvGraphicFramePr>
            <a:graphicFrameLocks noGrp="1"/>
          </p:cNvGraphicFramePr>
          <p:nvPr>
            <p:ph idx="1"/>
            <p:extLst>
              <p:ext uri="{D42A27DB-BD31-4B8C-83A1-F6EECF244321}">
                <p14:modId xmlns:p14="http://schemas.microsoft.com/office/powerpoint/2010/main" val="250099202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04927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grpSp>
      <p:sp>
        <p:nvSpPr>
          <p:cNvPr id="2" name="Başlık 1">
            <a:extLst>
              <a:ext uri="{FF2B5EF4-FFF2-40B4-BE49-F238E27FC236}">
                <a16:creationId xmlns:a16="http://schemas.microsoft.com/office/drawing/2014/main" id="{22158CFC-AA4D-6F2D-C76E-5318C3753D3A}"/>
              </a:ext>
            </a:extLst>
          </p:cNvPr>
          <p:cNvSpPr>
            <a:spLocks noGrp="1"/>
          </p:cNvSpPr>
          <p:nvPr>
            <p:ph type="title"/>
          </p:nvPr>
        </p:nvSpPr>
        <p:spPr>
          <a:xfrm>
            <a:off x="836247" y="1085549"/>
            <a:ext cx="3430947" cy="4686903"/>
          </a:xfrm>
        </p:spPr>
        <p:txBody>
          <a:bodyPr anchor="ctr">
            <a:normAutofit/>
          </a:bodyPr>
          <a:lstStyle/>
          <a:p>
            <a:pPr algn="r"/>
            <a:r>
              <a:rPr lang="en">
                <a:solidFill>
                  <a:schemeClr val="tx1"/>
                </a:solidFill>
              </a:rPr>
              <a:t>LSTM ADVANTAGES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D7830F4-624C-D8B8-59BE-D8E2AAADEAAD}"/>
              </a:ext>
            </a:extLst>
          </p:cNvPr>
          <p:cNvSpPr>
            <a:spLocks noGrp="1"/>
          </p:cNvSpPr>
          <p:nvPr>
            <p:ph idx="1"/>
          </p:nvPr>
        </p:nvSpPr>
        <p:spPr>
          <a:xfrm>
            <a:off x="5041399" y="1085549"/>
            <a:ext cx="5579707" cy="4686903"/>
          </a:xfrm>
        </p:spPr>
        <p:txBody>
          <a:bodyPr anchor="ctr">
            <a:normAutofit/>
          </a:bodyPr>
          <a:lstStyle/>
          <a:p>
            <a:pPr>
              <a:lnSpc>
                <a:spcPct val="90000"/>
              </a:lnSpc>
            </a:pPr>
            <a:br>
              <a:rPr lang="tr-TR" sz="1500" b="0" i="0" dirty="0">
                <a:solidFill>
                  <a:schemeClr val="tx1"/>
                </a:solidFill>
                <a:effectLst/>
                <a:latin typeface="Google Sans"/>
              </a:rPr>
            </a:br>
            <a:r>
              <a:rPr lang="en" sz="1500" b="0" i="0" dirty="0">
                <a:solidFill>
                  <a:schemeClr val="tx1"/>
                </a:solidFill>
                <a:effectLst/>
                <a:latin typeface="Google Sans"/>
              </a:rPr>
              <a:t>LSTM is a deep learning model widely used in a variety of tasks such as natural language processing, machine translation, time series analysis, and voice recognition due to its ability to process data with long-term dependencies. The main advantages </a:t>
            </a:r>
            <a:r>
              <a:rPr lang="en" sz="1500" b="0" i="0" dirty="0" err="1">
                <a:solidFill>
                  <a:schemeClr val="tx1"/>
                </a:solidFill>
                <a:effectLst/>
                <a:latin typeface="Google Sans"/>
              </a:rPr>
              <a:t>of LSTMs </a:t>
            </a:r>
            <a:r>
              <a:rPr lang="en" sz="1500" b="0" i="0" dirty="0">
                <a:solidFill>
                  <a:schemeClr val="tx1"/>
                </a:solidFill>
                <a:effectLst/>
                <a:latin typeface="Google Sans"/>
              </a:rPr>
              <a:t>are:</a:t>
            </a:r>
          </a:p>
          <a:p>
            <a:pPr>
              <a:lnSpc>
                <a:spcPct val="90000"/>
              </a:lnSpc>
              <a:buFont typeface="Arial" panose="020B0604020202020204" pitchFamily="34" charset="0"/>
              <a:buChar char="•"/>
            </a:pPr>
            <a:r>
              <a:rPr lang="en" sz="1500" b="0" i="0" dirty="0">
                <a:solidFill>
                  <a:schemeClr val="tx1"/>
                </a:solidFill>
                <a:effectLst/>
                <a:latin typeface="Google Sans"/>
              </a:rPr>
              <a:t>- Ability to deal with long-term dependencies: </a:t>
            </a:r>
            <a:r>
              <a:rPr lang="en" sz="1500" b="0" i="0" dirty="0" err="1">
                <a:solidFill>
                  <a:schemeClr val="tx1"/>
                </a:solidFill>
                <a:effectLst/>
                <a:latin typeface="Google Sans"/>
              </a:rPr>
              <a:t>LSTMs </a:t>
            </a:r>
            <a:r>
              <a:rPr lang="en" sz="1500" b="0" i="0" dirty="0">
                <a:solidFill>
                  <a:schemeClr val="tx1"/>
                </a:solidFill>
                <a:effectLst/>
                <a:latin typeface="Google Sans"/>
              </a:rPr>
              <a:t>can store historical data in their long-term memory and use this information to improve their future predictions. This makes </a:t>
            </a:r>
            <a:r>
              <a:rPr lang="en" sz="1500" b="0" i="0" dirty="0" err="1">
                <a:solidFill>
                  <a:schemeClr val="tx1"/>
                </a:solidFill>
                <a:effectLst/>
                <a:latin typeface="Google Sans"/>
              </a:rPr>
              <a:t>LSTMs </a:t>
            </a:r>
            <a:r>
              <a:rPr lang="en" sz="1500" b="0" i="0" dirty="0">
                <a:solidFill>
                  <a:schemeClr val="tx1"/>
                </a:solidFill>
                <a:effectLst/>
                <a:latin typeface="Google Sans"/>
              </a:rPr>
              <a:t>ideal for tasks where historical data is important for predicting future behavior.</a:t>
            </a:r>
          </a:p>
          <a:p>
            <a:pPr>
              <a:lnSpc>
                <a:spcPct val="90000"/>
              </a:lnSpc>
              <a:buFont typeface="Arial" panose="020B0604020202020204" pitchFamily="34" charset="0"/>
              <a:buChar char="•"/>
            </a:pPr>
            <a:r>
              <a:rPr lang="en" sz="1500" b="0" i="0" dirty="0">
                <a:solidFill>
                  <a:schemeClr val="tx1"/>
                </a:solidFill>
                <a:effectLst/>
                <a:latin typeface="Google Sans"/>
              </a:rPr>
              <a:t>- Ability to capture complex structures of data: </a:t>
            </a:r>
            <a:r>
              <a:rPr lang="en" sz="1500" b="0" i="0" dirty="0" err="1">
                <a:solidFill>
                  <a:schemeClr val="tx1"/>
                </a:solidFill>
                <a:effectLst/>
                <a:latin typeface="Google Sans"/>
              </a:rPr>
              <a:t>LSTMs </a:t>
            </a:r>
            <a:r>
              <a:rPr lang="en" sz="1500" b="0" i="0" dirty="0">
                <a:solidFill>
                  <a:schemeClr val="tx1"/>
                </a:solidFill>
                <a:effectLst/>
                <a:latin typeface="Google Sans"/>
              </a:rPr>
              <a:t>are designed to capture complex structures of data. This makes </a:t>
            </a:r>
            <a:r>
              <a:rPr lang="en" sz="1500" b="0" i="0" dirty="0" err="1">
                <a:solidFill>
                  <a:schemeClr val="tx1"/>
                </a:solidFill>
                <a:effectLst/>
                <a:latin typeface="Google Sans"/>
              </a:rPr>
              <a:t>LSTMs </a:t>
            </a:r>
            <a:r>
              <a:rPr lang="en" sz="1500" b="0" i="0" dirty="0">
                <a:solidFill>
                  <a:schemeClr val="tx1"/>
                </a:solidFill>
                <a:effectLst/>
                <a:latin typeface="Google Sans"/>
              </a:rPr>
              <a:t>ideal for tasks such as natural language processing, since natural language often has complex structures.</a:t>
            </a:r>
          </a:p>
          <a:p>
            <a:pPr>
              <a:lnSpc>
                <a:spcPct val="90000"/>
              </a:lnSpc>
              <a:buFont typeface="Arial" panose="020B0604020202020204" pitchFamily="34" charset="0"/>
              <a:buChar char="•"/>
            </a:pPr>
            <a:r>
              <a:rPr lang="en" sz="1500" b="0" i="0" dirty="0">
                <a:solidFill>
                  <a:schemeClr val="tx1"/>
                </a:solidFill>
                <a:effectLst/>
                <a:latin typeface="Google Sans"/>
              </a:rPr>
              <a:t>- </a:t>
            </a:r>
            <a:r>
              <a:rPr lang="en" sz="1500" b="0" i="0" dirty="0" err="1">
                <a:solidFill>
                  <a:schemeClr val="tx1"/>
                </a:solidFill>
                <a:effectLst/>
                <a:latin typeface="Google Sans"/>
              </a:rPr>
              <a:t>Generalizability </a:t>
            </a:r>
            <a:r>
              <a:rPr lang="en" sz="1500" b="0" i="0" dirty="0">
                <a:solidFill>
                  <a:schemeClr val="tx1"/>
                </a:solidFill>
                <a:effectLst/>
                <a:latin typeface="Google Sans"/>
              </a:rPr>
              <a:t>: </a:t>
            </a:r>
            <a:r>
              <a:rPr lang="en" sz="1500" b="0" i="0" dirty="0" err="1">
                <a:solidFill>
                  <a:schemeClr val="tx1"/>
                </a:solidFill>
                <a:effectLst/>
                <a:latin typeface="Google Sans"/>
              </a:rPr>
              <a:t>LSTMs </a:t>
            </a:r>
            <a:r>
              <a:rPr lang="en" sz="1500" b="0" i="0" dirty="0">
                <a:solidFill>
                  <a:schemeClr val="tx1"/>
                </a:solidFill>
                <a:effectLst/>
                <a:latin typeface="Google Sans"/>
              </a:rPr>
              <a:t>can be generalized to new data. This makes </a:t>
            </a:r>
            <a:r>
              <a:rPr lang="en" sz="1500" b="0" i="0" dirty="0" err="1">
                <a:solidFill>
                  <a:schemeClr val="tx1"/>
                </a:solidFill>
                <a:effectLst/>
                <a:latin typeface="Google Sans"/>
              </a:rPr>
              <a:t>LSTMs </a:t>
            </a:r>
            <a:r>
              <a:rPr lang="en" sz="1500" b="0" i="0" dirty="0">
                <a:solidFill>
                  <a:schemeClr val="tx1"/>
                </a:solidFill>
                <a:effectLst/>
                <a:latin typeface="Google Sans"/>
              </a:rPr>
              <a:t>ideal when they need to be trained on new datasets.</a:t>
            </a:r>
          </a:p>
          <a:p>
            <a:pPr>
              <a:lnSpc>
                <a:spcPct val="90000"/>
              </a:lnSpc>
            </a:pPr>
            <a:endParaRPr lang="tr-TR" sz="1500" dirty="0">
              <a:solidFill>
                <a:schemeClr val="tx1"/>
              </a:solidFill>
            </a:endParaRPr>
          </a:p>
        </p:txBody>
      </p:sp>
    </p:spTree>
    <p:extLst>
      <p:ext uri="{BB962C8B-B14F-4D97-AF65-F5344CB8AC3E}">
        <p14:creationId xmlns:p14="http://schemas.microsoft.com/office/powerpoint/2010/main" val="23945526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12"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41CAA9E3-C7C9-2D25-955E-1DFDE86C6465}"/>
              </a:ext>
            </a:extLst>
          </p:cNvPr>
          <p:cNvSpPr>
            <a:spLocks noGrp="1"/>
          </p:cNvSpPr>
          <p:nvPr>
            <p:ph type="title"/>
          </p:nvPr>
        </p:nvSpPr>
        <p:spPr>
          <a:xfrm>
            <a:off x="639098" y="629265"/>
            <a:ext cx="3421623" cy="5601210"/>
          </a:xfrm>
        </p:spPr>
        <p:txBody>
          <a:bodyPr>
            <a:normAutofit/>
          </a:bodyPr>
          <a:lstStyle/>
          <a:p>
            <a:r>
              <a:rPr lang="en" sz="4000" dirty="0">
                <a:solidFill>
                  <a:srgbClr val="EBEBEB"/>
                </a:solidFill>
              </a:rPr>
              <a:t>SUMMARY</a:t>
            </a:r>
          </a:p>
        </p:txBody>
      </p:sp>
      <p:sp>
        <p:nvSpPr>
          <p:cNvPr id="14"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3AED5FB5-E032-6306-8BD0-6E8BCAC3082E}"/>
              </a:ext>
            </a:extLst>
          </p:cNvPr>
          <p:cNvSpPr>
            <a:spLocks noGrp="1"/>
          </p:cNvSpPr>
          <p:nvPr>
            <p:ph idx="1"/>
          </p:nvPr>
        </p:nvSpPr>
        <p:spPr>
          <a:xfrm>
            <a:off x="4719483" y="629265"/>
            <a:ext cx="6813755" cy="3811740"/>
          </a:xfrm>
        </p:spPr>
        <p:txBody>
          <a:bodyPr anchor="ctr">
            <a:normAutofit/>
          </a:bodyPr>
          <a:lstStyle/>
          <a:p>
            <a:pPr marL="0" indent="0">
              <a:lnSpc>
                <a:spcPct val="90000"/>
              </a:lnSpc>
              <a:buNone/>
            </a:pPr>
            <a:endParaRPr lang="tr-TR" dirty="0">
              <a:solidFill>
                <a:srgbClr val="FFFFFF"/>
              </a:solidFill>
            </a:endParaRPr>
          </a:p>
          <a:p>
            <a:pPr>
              <a:lnSpc>
                <a:spcPct val="90000"/>
              </a:lnSpc>
            </a:pPr>
            <a:r>
              <a:rPr lang="en" dirty="0">
                <a:solidFill>
                  <a:srgbClr val="FFFFFF"/>
                </a:solidFill>
              </a:rPr>
              <a:t>Stock price prediction is an important source of information for investors.</a:t>
            </a:r>
          </a:p>
          <a:p>
            <a:pPr>
              <a:lnSpc>
                <a:spcPct val="90000"/>
              </a:lnSpc>
            </a:pPr>
            <a:r>
              <a:rPr lang="en" dirty="0">
                <a:solidFill>
                  <a:srgbClr val="FFFFFF"/>
                </a:solidFill>
              </a:rPr>
              <a:t>Predicting stock prices is a very difficult task.</a:t>
            </a:r>
          </a:p>
          <a:p>
            <a:pPr>
              <a:lnSpc>
                <a:spcPct val="90000"/>
              </a:lnSpc>
            </a:pPr>
            <a:r>
              <a:rPr lang="en" dirty="0">
                <a:solidFill>
                  <a:srgbClr val="FFFFFF"/>
                </a:solidFill>
              </a:rPr>
              <a:t>LSTM networks are deep learning networks used to predict stock prices.</a:t>
            </a:r>
          </a:p>
          <a:p>
            <a:pPr>
              <a:lnSpc>
                <a:spcPct val="90000"/>
              </a:lnSpc>
            </a:pPr>
            <a:r>
              <a:rPr lang="en" dirty="0">
                <a:solidFill>
                  <a:srgbClr val="FFFFFF"/>
                </a:solidFill>
              </a:rPr>
              <a:t>LSTM networks can store historical data in their long-term memory and use this information to improve their future predictions.</a:t>
            </a:r>
          </a:p>
          <a:p>
            <a:pPr>
              <a:lnSpc>
                <a:spcPct val="90000"/>
              </a:lnSpc>
            </a:pPr>
            <a:r>
              <a:rPr lang="en" dirty="0">
                <a:solidFill>
                  <a:srgbClr val="FFFFFF"/>
                </a:solidFill>
              </a:rPr>
              <a:t>The project shows that LSTM networks can be effective for predicting stock prices.</a:t>
            </a:r>
          </a:p>
        </p:txBody>
      </p:sp>
      <p:pic>
        <p:nvPicPr>
          <p:cNvPr id="7" name="Graphic 6" descr="İstatistikler">
            <a:extLst>
              <a:ext uri="{FF2B5EF4-FFF2-40B4-BE49-F238E27FC236}">
                <a16:creationId xmlns:a16="http://schemas.microsoft.com/office/drawing/2014/main" id="{8CA53511-A8CA-DAFA-38E9-FEF2F6E63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85" y="4552335"/>
            <a:ext cx="1678140" cy="167814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215445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12"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5942874F-23F0-BCA3-2D45-DB506D1A87B7}"/>
              </a:ext>
            </a:extLst>
          </p:cNvPr>
          <p:cNvSpPr>
            <a:spLocks noGrp="1"/>
          </p:cNvSpPr>
          <p:nvPr>
            <p:ph type="title"/>
          </p:nvPr>
        </p:nvSpPr>
        <p:spPr>
          <a:xfrm>
            <a:off x="639098" y="629265"/>
            <a:ext cx="3799737" cy="4874890"/>
          </a:xfrm>
        </p:spPr>
        <p:txBody>
          <a:bodyPr>
            <a:normAutofit/>
          </a:bodyPr>
          <a:lstStyle/>
          <a:p>
            <a:r>
              <a:rPr lang="en" sz="4000" dirty="0">
                <a:solidFill>
                  <a:srgbClr val="EBEBEB"/>
                </a:solidFill>
              </a:rPr>
              <a:t>IMPORTANCE AND PURPOSE OF OUR PROJECT</a:t>
            </a:r>
          </a:p>
        </p:txBody>
      </p:sp>
      <p:sp>
        <p:nvSpPr>
          <p:cNvPr id="14" name="Rectangle 13">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İçerik Yer Tutucusu 2">
            <a:extLst>
              <a:ext uri="{FF2B5EF4-FFF2-40B4-BE49-F238E27FC236}">
                <a16:creationId xmlns:a16="http://schemas.microsoft.com/office/drawing/2014/main" id="{9506482C-D19D-3044-93E5-E7BF1BF06C52}"/>
              </a:ext>
            </a:extLst>
          </p:cNvPr>
          <p:cNvSpPr>
            <a:spLocks noGrp="1"/>
          </p:cNvSpPr>
          <p:nvPr>
            <p:ph idx="1"/>
          </p:nvPr>
        </p:nvSpPr>
        <p:spPr>
          <a:xfrm>
            <a:off x="4719483" y="629265"/>
            <a:ext cx="6813755" cy="3811740"/>
          </a:xfrm>
        </p:spPr>
        <p:txBody>
          <a:bodyPr anchor="ctr">
            <a:normAutofit/>
          </a:bodyPr>
          <a:lstStyle/>
          <a:p>
            <a:r>
              <a:rPr lang="en">
                <a:solidFill>
                  <a:srgbClr val="FFFFFF"/>
                </a:solidFill>
              </a:rPr>
              <a:t>Predicting stock prices is an important source of information for investors. By predicting the future direction of stock prices, investors can make better investment decisions. However, predicting stock prices is a very difficult task. Stock prices are affected by a variety of factors, and it is difficult to predict the future values of these factors. With our project, we made it easier to predict the future direction of stock prices.</a:t>
            </a:r>
          </a:p>
        </p:txBody>
      </p:sp>
      <p:pic>
        <p:nvPicPr>
          <p:cNvPr id="7" name="Graphic 6" descr="Mali">
            <a:extLst>
              <a:ext uri="{FF2B5EF4-FFF2-40B4-BE49-F238E27FC236}">
                <a16:creationId xmlns:a16="http://schemas.microsoft.com/office/drawing/2014/main" id="{7F4F13B9-EF4A-627C-90BE-EFAFC754E5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85" y="4552335"/>
            <a:ext cx="1678140" cy="167814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2027920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grpSp>
      <p:sp>
        <p:nvSpPr>
          <p:cNvPr id="2" name="Başlık 1">
            <a:extLst>
              <a:ext uri="{FF2B5EF4-FFF2-40B4-BE49-F238E27FC236}">
                <a16:creationId xmlns:a16="http://schemas.microsoft.com/office/drawing/2014/main" id="{1C93D310-C39E-9AAB-3310-3F6F63AB65B9}"/>
              </a:ext>
            </a:extLst>
          </p:cNvPr>
          <p:cNvSpPr>
            <a:spLocks noGrp="1"/>
          </p:cNvSpPr>
          <p:nvPr>
            <p:ph type="title"/>
          </p:nvPr>
        </p:nvSpPr>
        <p:spPr>
          <a:xfrm>
            <a:off x="836247" y="1085549"/>
            <a:ext cx="3430947" cy="4686903"/>
          </a:xfrm>
        </p:spPr>
        <p:txBody>
          <a:bodyPr anchor="ctr">
            <a:normAutofit/>
          </a:bodyPr>
          <a:lstStyle/>
          <a:p>
            <a:pPr algn="r"/>
            <a:r>
              <a:rPr lang="en">
                <a:solidFill>
                  <a:schemeClr val="tx1"/>
                </a:solidFill>
              </a:rPr>
              <a:t>SOURCE</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A2CC744-203C-9835-2AC2-65ED2BCBBB31}"/>
              </a:ext>
            </a:extLst>
          </p:cNvPr>
          <p:cNvSpPr>
            <a:spLocks noGrp="1"/>
          </p:cNvSpPr>
          <p:nvPr>
            <p:ph idx="1"/>
          </p:nvPr>
        </p:nvSpPr>
        <p:spPr>
          <a:xfrm>
            <a:off x="4936624" y="1085549"/>
            <a:ext cx="5817101" cy="5629577"/>
          </a:xfrm>
        </p:spPr>
        <p:txBody>
          <a:bodyPr anchor="ctr">
            <a:normAutofit/>
          </a:bodyPr>
          <a:lstStyle/>
          <a:p>
            <a:pPr>
              <a:lnSpc>
                <a:spcPct val="90000"/>
              </a:lnSpc>
            </a:pPr>
            <a:r>
              <a:rPr lang="en" sz="1500" dirty="0">
                <a:solidFill>
                  <a:schemeClr val="tx1"/>
                </a:solidFill>
                <a:hlinkClick r:id="rId3"/>
              </a:rPr>
              <a:t>https://towardsdatascience.com/predicting-stock-prices-using-a-keras-lstm-model-4225457f0233</a:t>
            </a:r>
            <a:endParaRPr lang="tr-TR" sz="1500" dirty="0">
              <a:solidFill>
                <a:schemeClr val="tx1"/>
              </a:solidFill>
            </a:endParaRPr>
          </a:p>
          <a:p>
            <a:pPr>
              <a:lnSpc>
                <a:spcPct val="90000"/>
              </a:lnSpc>
            </a:pPr>
            <a:r>
              <a:rPr lang="en" sz="1500" dirty="0">
                <a:solidFill>
                  <a:schemeClr val="tx1"/>
                </a:solidFill>
                <a:hlinkClick r:id="rId4"/>
              </a:rPr>
              <a:t>https://www.ris-ai.com/stock-price-prediction-with-machine-learning</a:t>
            </a:r>
            <a:endParaRPr lang="tr-TR" sz="1500" dirty="0">
              <a:solidFill>
                <a:schemeClr val="tx1"/>
              </a:solidFill>
            </a:endParaRPr>
          </a:p>
          <a:p>
            <a:pPr>
              <a:lnSpc>
                <a:spcPct val="90000"/>
              </a:lnSpc>
            </a:pPr>
            <a:r>
              <a:rPr lang="en" sz="1500" dirty="0">
                <a:solidFill>
                  <a:schemeClr val="tx1"/>
                </a:solidFill>
                <a:hlinkClick r:id="rId5"/>
              </a:rPr>
              <a:t>https://pythoninoffice.com/stock-price-prediction-with-lstm-in-python/</a:t>
            </a:r>
            <a:endParaRPr lang="tr-TR" sz="1500" dirty="0">
              <a:solidFill>
                <a:schemeClr val="tx1"/>
              </a:solidFill>
            </a:endParaRPr>
          </a:p>
          <a:p>
            <a:pPr>
              <a:lnSpc>
                <a:spcPct val="90000"/>
              </a:lnSpc>
            </a:pPr>
            <a:r>
              <a:rPr lang="en" sz="1500" dirty="0">
                <a:solidFill>
                  <a:schemeClr val="tx1"/>
                </a:solidFill>
                <a:hlinkClick r:id="rId6"/>
              </a:rPr>
              <a:t>https://neptune.ai/blog/predicting-stock-prices-using-machine-learning</a:t>
            </a:r>
            <a:endParaRPr lang="tr-TR" sz="1500" dirty="0">
              <a:solidFill>
                <a:schemeClr val="tx1"/>
              </a:solidFill>
            </a:endParaRPr>
          </a:p>
          <a:p>
            <a:pPr>
              <a:lnSpc>
                <a:spcPct val="90000"/>
              </a:lnSpc>
            </a:pPr>
            <a:r>
              <a:rPr lang="en" sz="1500" dirty="0">
                <a:solidFill>
                  <a:schemeClr val="tx1"/>
                </a:solidFill>
                <a:hlinkClick r:id="rId7"/>
              </a:rPr>
              <a:t>https://medium.com/neuronio/predicting-stock-prices-with-lstm-349f5a0974d4</a:t>
            </a:r>
            <a:endParaRPr lang="tr-TR" sz="1500" dirty="0">
              <a:solidFill>
                <a:schemeClr val="tx1"/>
              </a:solidFill>
            </a:endParaRPr>
          </a:p>
          <a:p>
            <a:pPr>
              <a:lnSpc>
                <a:spcPct val="90000"/>
              </a:lnSpc>
            </a:pPr>
            <a:r>
              <a:rPr lang="en" sz="1500" dirty="0">
                <a:solidFill>
                  <a:schemeClr val="tx1"/>
                </a:solidFill>
                <a:hlinkClick r:id="rId8"/>
              </a:rPr>
              <a:t>https://thinkingneuron.com/predicting-stock-prices-using-deep-learning-lstm-model-in-python/</a:t>
            </a:r>
            <a:endParaRPr lang="tr-TR" sz="1500" dirty="0">
              <a:solidFill>
                <a:schemeClr val="tx1"/>
              </a:solidFill>
            </a:endParaRPr>
          </a:p>
          <a:p>
            <a:pPr>
              <a:lnSpc>
                <a:spcPct val="90000"/>
              </a:lnSpc>
            </a:pPr>
            <a:r>
              <a:rPr lang="en" sz="1500" dirty="0">
                <a:solidFill>
                  <a:schemeClr val="tx1"/>
                </a:solidFill>
                <a:hlinkClick r:id="rId9"/>
              </a:rPr>
              <a:t>https://www.geeksforgeeks.org/stock-price-prediction-project-using-tensorflow/</a:t>
            </a:r>
            <a:endParaRPr lang="tr-TR" sz="1500" dirty="0">
              <a:solidFill>
                <a:schemeClr val="tx1"/>
              </a:solidFill>
            </a:endParaRPr>
          </a:p>
          <a:p>
            <a:pPr>
              <a:lnSpc>
                <a:spcPct val="90000"/>
              </a:lnSpc>
            </a:pPr>
            <a:r>
              <a:rPr lang="en" sz="1500" dirty="0">
                <a:solidFill>
                  <a:schemeClr val="tx1"/>
                </a:solidFill>
                <a:hlinkClick r:id="rId10"/>
              </a:rPr>
              <a:t>https://www.kaggle.com/code/bryanb/stock-prices-forecasting-with-lstm</a:t>
            </a:r>
            <a:endParaRPr lang="tr-TR" sz="1500" dirty="0">
              <a:solidFill>
                <a:schemeClr val="tx1"/>
              </a:solidFill>
            </a:endParaRPr>
          </a:p>
          <a:p>
            <a:pPr>
              <a:lnSpc>
                <a:spcPct val="90000"/>
              </a:lnSpc>
            </a:pPr>
            <a:r>
              <a:rPr lang="en" sz="1500" dirty="0">
                <a:solidFill>
                  <a:schemeClr val="tx1"/>
                </a:solidFill>
                <a:hlinkClick r:id="rId11"/>
              </a:rPr>
              <a:t>https://finance.yahoo.com/</a:t>
            </a:r>
            <a:endParaRPr lang="tr-TR" sz="1500" dirty="0">
              <a:solidFill>
                <a:schemeClr val="tx1"/>
              </a:solidFill>
            </a:endParaRPr>
          </a:p>
          <a:p>
            <a:pPr>
              <a:lnSpc>
                <a:spcPct val="90000"/>
              </a:lnSpc>
            </a:pPr>
            <a:endParaRPr lang="tr-TR" sz="1500" dirty="0">
              <a:solidFill>
                <a:schemeClr val="tx1"/>
              </a:solidFill>
            </a:endParaRPr>
          </a:p>
          <a:p>
            <a:pPr>
              <a:lnSpc>
                <a:spcPct val="90000"/>
              </a:lnSpc>
            </a:pPr>
            <a:endParaRPr lang="tr-TR" sz="1500" dirty="0">
              <a:solidFill>
                <a:schemeClr val="tx1"/>
              </a:solidFill>
            </a:endParaRPr>
          </a:p>
          <a:p>
            <a:pPr>
              <a:lnSpc>
                <a:spcPct val="90000"/>
              </a:lnSpc>
            </a:pPr>
            <a:endParaRPr lang="tr-TR" sz="1500" dirty="0">
              <a:solidFill>
                <a:schemeClr val="tx1"/>
              </a:solidFill>
            </a:endParaRPr>
          </a:p>
        </p:txBody>
      </p:sp>
    </p:spTree>
    <p:extLst>
      <p:ext uri="{BB962C8B-B14F-4D97-AF65-F5344CB8AC3E}">
        <p14:creationId xmlns:p14="http://schemas.microsoft.com/office/powerpoint/2010/main" val="153775737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grpSp>
      <p:sp>
        <p:nvSpPr>
          <p:cNvPr id="2" name="Başlık 1">
            <a:extLst>
              <a:ext uri="{FF2B5EF4-FFF2-40B4-BE49-F238E27FC236}">
                <a16:creationId xmlns:a16="http://schemas.microsoft.com/office/drawing/2014/main" id="{8A4AE0D9-0944-A72D-7E79-852B483C87F7}"/>
              </a:ext>
            </a:extLst>
          </p:cNvPr>
          <p:cNvSpPr>
            <a:spLocks noGrp="1"/>
          </p:cNvSpPr>
          <p:nvPr>
            <p:ph type="title"/>
          </p:nvPr>
        </p:nvSpPr>
        <p:spPr>
          <a:xfrm>
            <a:off x="836247" y="1085549"/>
            <a:ext cx="3430947" cy="4686903"/>
          </a:xfrm>
        </p:spPr>
        <p:txBody>
          <a:bodyPr anchor="ctr">
            <a:normAutofit/>
          </a:bodyPr>
          <a:lstStyle/>
          <a:p>
            <a:pPr algn="r"/>
            <a:r>
              <a:rPr lang="en" dirty="0">
                <a:solidFill>
                  <a:schemeClr val="tx1"/>
                </a:solidFill>
              </a:rPr>
              <a:t>ARTICLES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5" name="İçerik Yer Tutucusu 2">
            <a:extLst>
              <a:ext uri="{FF2B5EF4-FFF2-40B4-BE49-F238E27FC236}">
                <a16:creationId xmlns:a16="http://schemas.microsoft.com/office/drawing/2014/main" id="{D0267273-8AC3-21B6-CBBF-5EB840330FDA}"/>
              </a:ext>
            </a:extLst>
          </p:cNvPr>
          <p:cNvSpPr>
            <a:spLocks noGrp="1"/>
          </p:cNvSpPr>
          <p:nvPr>
            <p:ph idx="1"/>
          </p:nvPr>
        </p:nvSpPr>
        <p:spPr>
          <a:xfrm>
            <a:off x="5041399" y="1085549"/>
            <a:ext cx="5579707" cy="4686903"/>
          </a:xfrm>
        </p:spPr>
        <p:txBody>
          <a:bodyPr anchor="ctr">
            <a:normAutofit/>
          </a:bodyPr>
          <a:lstStyle/>
          <a:p>
            <a:pPr rtl="0"/>
            <a:r>
              <a:rPr lang="en" sz="1700" dirty="0">
                <a:solidFill>
                  <a:schemeClr val="tx1"/>
                </a:solidFill>
                <a:effectLst/>
              </a:rPr>
              <a:t>[1] ARSLANKAYA Seher &amp; TOPRAK Şevval (2021), Using Machine Learning </a:t>
            </a:r>
            <a:r>
              <a:rPr lang="en" sz="1700" dirty="0" err="1">
                <a:solidFill>
                  <a:schemeClr val="tx1"/>
                </a:solidFill>
                <a:effectLst/>
              </a:rPr>
              <a:t>and</a:t>
            </a:r>
            <a:r>
              <a:rPr lang="en" sz="1700" dirty="0">
                <a:solidFill>
                  <a:schemeClr val="tx1"/>
                </a:solidFill>
                <a:effectLst/>
              </a:rPr>
              <a:t> </a:t>
            </a:r>
            <a:r>
              <a:rPr lang="en" sz="1700" dirty="0" err="1">
                <a:solidFill>
                  <a:schemeClr val="tx1"/>
                </a:solidFill>
                <a:effectLst/>
              </a:rPr>
              <a:t>Deep </a:t>
            </a:r>
            <a:r>
              <a:rPr lang="en" sz="1700" dirty="0">
                <a:solidFill>
                  <a:schemeClr val="tx1"/>
                </a:solidFill>
                <a:effectLst/>
              </a:rPr>
              <a:t>Learning </a:t>
            </a:r>
            <a:r>
              <a:rPr lang="en" sz="1700" dirty="0" err="1">
                <a:solidFill>
                  <a:schemeClr val="tx1"/>
                </a:solidFill>
                <a:effectLst/>
              </a:rPr>
              <a:t>Algorithms</a:t>
            </a:r>
            <a:r>
              <a:rPr lang="en" sz="1700" dirty="0">
                <a:solidFill>
                  <a:schemeClr val="tx1"/>
                </a:solidFill>
                <a:effectLst/>
              </a:rPr>
              <a:t> </a:t>
            </a:r>
            <a:r>
              <a:rPr lang="en" sz="1700" dirty="0" err="1">
                <a:solidFill>
                  <a:schemeClr val="tx1"/>
                </a:solidFill>
                <a:effectLst/>
              </a:rPr>
              <a:t>for</a:t>
            </a:r>
            <a:r>
              <a:rPr lang="en" sz="1700" dirty="0">
                <a:solidFill>
                  <a:schemeClr val="tx1"/>
                </a:solidFill>
                <a:effectLst/>
              </a:rPr>
              <a:t> </a:t>
            </a:r>
            <a:r>
              <a:rPr lang="en" sz="1700" dirty="0" err="1">
                <a:solidFill>
                  <a:schemeClr val="tx1"/>
                </a:solidFill>
                <a:effectLst/>
              </a:rPr>
              <a:t>Stock</a:t>
            </a:r>
            <a:r>
              <a:rPr lang="en" sz="1700" dirty="0">
                <a:solidFill>
                  <a:schemeClr val="tx1"/>
                </a:solidFill>
                <a:effectLst/>
              </a:rPr>
              <a:t> </a:t>
            </a:r>
            <a:r>
              <a:rPr lang="en" sz="1700" dirty="0" err="1">
                <a:solidFill>
                  <a:schemeClr val="tx1"/>
                </a:solidFill>
                <a:effectLst/>
              </a:rPr>
              <a:t>price</a:t>
            </a:r>
            <a:r>
              <a:rPr lang="en" sz="1700" dirty="0">
                <a:solidFill>
                  <a:schemeClr val="tx1"/>
                </a:solidFill>
                <a:effectLst/>
              </a:rPr>
              <a:t> </a:t>
            </a:r>
            <a:r>
              <a:rPr lang="en" sz="1700" dirty="0" err="1">
                <a:solidFill>
                  <a:schemeClr val="tx1"/>
                </a:solidFill>
                <a:effectLst/>
              </a:rPr>
              <a:t>Prediction</a:t>
            </a:r>
            <a:endParaRPr lang="tr-TR" sz="1700" dirty="0">
              <a:solidFill>
                <a:schemeClr val="tx1"/>
              </a:solidFill>
              <a:effectLst/>
            </a:endParaRPr>
          </a:p>
          <a:p>
            <a:pPr rtl="0"/>
            <a:r>
              <a:rPr lang="en" sz="1700" dirty="0">
                <a:solidFill>
                  <a:schemeClr val="tx1"/>
                </a:solidFill>
                <a:effectLst/>
              </a:rPr>
              <a:t>[2] TOKMAK Mahmut (2022), Stock Price Prediction Using Long-Short Term Memory Network</a:t>
            </a:r>
          </a:p>
          <a:p>
            <a:pPr rtl="0"/>
            <a:r>
              <a:rPr lang="en" sz="1700" dirty="0">
                <a:solidFill>
                  <a:schemeClr val="tx1"/>
                </a:solidFill>
                <a:effectLst/>
              </a:rPr>
              <a:t>[3] </a:t>
            </a:r>
            <a:r>
              <a:rPr lang="en" sz="1700" dirty="0" err="1">
                <a:solidFill>
                  <a:schemeClr val="tx1"/>
                </a:solidFill>
                <a:effectLst/>
              </a:rPr>
              <a:t>Mehar</a:t>
            </a:r>
            <a:r>
              <a:rPr lang="en" sz="1700" dirty="0">
                <a:solidFill>
                  <a:schemeClr val="tx1"/>
                </a:solidFill>
                <a:effectLst/>
              </a:rPr>
              <a:t> </a:t>
            </a:r>
            <a:r>
              <a:rPr lang="en" sz="1700" dirty="0" err="1">
                <a:solidFill>
                  <a:schemeClr val="tx1"/>
                </a:solidFill>
                <a:effectLst/>
              </a:rPr>
              <a:t>Vijh </a:t>
            </a:r>
            <a:r>
              <a:rPr lang="en" sz="1700" dirty="0">
                <a:solidFill>
                  <a:schemeClr val="tx1"/>
                </a:solidFill>
                <a:effectLst/>
              </a:rPr>
              <a:t>&amp; </a:t>
            </a:r>
            <a:r>
              <a:rPr lang="en" sz="1700" dirty="0" err="1">
                <a:solidFill>
                  <a:schemeClr val="tx1"/>
                </a:solidFill>
                <a:effectLst/>
              </a:rPr>
              <a:t>Deeksha</a:t>
            </a:r>
            <a:r>
              <a:rPr lang="en" sz="1700" dirty="0">
                <a:solidFill>
                  <a:schemeClr val="tx1"/>
                </a:solidFill>
                <a:effectLst/>
              </a:rPr>
              <a:t> </a:t>
            </a:r>
            <a:r>
              <a:rPr lang="en" sz="1700" dirty="0" err="1">
                <a:solidFill>
                  <a:schemeClr val="tx1"/>
                </a:solidFill>
                <a:effectLst/>
              </a:rPr>
              <a:t>Chandola </a:t>
            </a:r>
            <a:r>
              <a:rPr lang="en" sz="1700" dirty="0">
                <a:solidFill>
                  <a:schemeClr val="tx1"/>
                </a:solidFill>
                <a:effectLst/>
              </a:rPr>
              <a:t>&amp; </a:t>
            </a:r>
            <a:r>
              <a:rPr lang="en" sz="1700" dirty="0" err="1">
                <a:solidFill>
                  <a:schemeClr val="tx1"/>
                </a:solidFill>
                <a:effectLst/>
              </a:rPr>
              <a:t>Vinay</a:t>
            </a:r>
            <a:r>
              <a:rPr lang="en" sz="1700" dirty="0">
                <a:solidFill>
                  <a:schemeClr val="tx1"/>
                </a:solidFill>
                <a:effectLst/>
              </a:rPr>
              <a:t> </a:t>
            </a:r>
            <a:r>
              <a:rPr lang="en" sz="1700" dirty="0" err="1">
                <a:solidFill>
                  <a:schemeClr val="tx1"/>
                </a:solidFill>
                <a:effectLst/>
              </a:rPr>
              <a:t>Anand</a:t>
            </a:r>
            <a:r>
              <a:rPr lang="en" sz="1700" dirty="0">
                <a:solidFill>
                  <a:schemeClr val="tx1"/>
                </a:solidFill>
                <a:effectLst/>
              </a:rPr>
              <a:t> </a:t>
            </a:r>
            <a:r>
              <a:rPr lang="en" sz="1700" dirty="0" err="1">
                <a:solidFill>
                  <a:schemeClr val="tx1"/>
                </a:solidFill>
                <a:effectLst/>
              </a:rPr>
              <a:t>Tikkiwal </a:t>
            </a:r>
            <a:r>
              <a:rPr lang="en" sz="1700" dirty="0">
                <a:solidFill>
                  <a:schemeClr val="tx1"/>
                </a:solidFill>
                <a:effectLst/>
              </a:rPr>
              <a:t>&amp; Arun Kumar (2020), </a:t>
            </a:r>
            <a:r>
              <a:rPr lang="en" sz="1700" dirty="0" err="1">
                <a:solidFill>
                  <a:schemeClr val="tx1"/>
                </a:solidFill>
                <a:effectLst/>
              </a:rPr>
              <a:t>Stock</a:t>
            </a:r>
            <a:r>
              <a:rPr lang="en" sz="1700" dirty="0">
                <a:solidFill>
                  <a:schemeClr val="tx1"/>
                </a:solidFill>
                <a:effectLst/>
              </a:rPr>
              <a:t> </a:t>
            </a:r>
            <a:r>
              <a:rPr lang="en" sz="1700" dirty="0" err="1">
                <a:solidFill>
                  <a:schemeClr val="tx1"/>
                </a:solidFill>
                <a:effectLst/>
              </a:rPr>
              <a:t>closing</a:t>
            </a:r>
            <a:r>
              <a:rPr lang="en" sz="1700" dirty="0">
                <a:solidFill>
                  <a:schemeClr val="tx1"/>
                </a:solidFill>
                <a:effectLst/>
              </a:rPr>
              <a:t> </a:t>
            </a:r>
            <a:r>
              <a:rPr lang="en" sz="1700" dirty="0" err="1">
                <a:solidFill>
                  <a:schemeClr val="tx1"/>
                </a:solidFill>
                <a:effectLst/>
              </a:rPr>
              <a:t>price</a:t>
            </a:r>
            <a:r>
              <a:rPr lang="en" sz="1700" dirty="0">
                <a:solidFill>
                  <a:schemeClr val="tx1"/>
                </a:solidFill>
                <a:effectLst/>
              </a:rPr>
              <a:t> </a:t>
            </a:r>
            <a:r>
              <a:rPr lang="en" sz="1700" dirty="0" err="1">
                <a:solidFill>
                  <a:schemeClr val="tx1"/>
                </a:solidFill>
                <a:effectLst/>
              </a:rPr>
              <a:t>Prediction</a:t>
            </a:r>
            <a:r>
              <a:rPr lang="en" sz="1700" dirty="0">
                <a:solidFill>
                  <a:schemeClr val="tx1"/>
                </a:solidFill>
                <a:effectLst/>
              </a:rPr>
              <a:t> </a:t>
            </a:r>
            <a:r>
              <a:rPr lang="en" sz="1700" dirty="0" err="1">
                <a:solidFill>
                  <a:schemeClr val="tx1"/>
                </a:solidFill>
                <a:effectLst/>
              </a:rPr>
              <a:t>using </a:t>
            </a:r>
            <a:r>
              <a:rPr lang="en" sz="1700" dirty="0">
                <a:solidFill>
                  <a:schemeClr val="tx1"/>
                </a:solidFill>
                <a:effectLst/>
              </a:rPr>
              <a:t>Machine Learning </a:t>
            </a:r>
            <a:r>
              <a:rPr lang="en" sz="1700" dirty="0" err="1">
                <a:solidFill>
                  <a:schemeClr val="tx1"/>
                </a:solidFill>
                <a:effectLst/>
              </a:rPr>
              <a:t>Techniques</a:t>
            </a:r>
            <a:endParaRPr lang="tr-TR" sz="1700" dirty="0">
              <a:solidFill>
                <a:schemeClr val="tx1"/>
              </a:solidFill>
              <a:effectLst/>
            </a:endParaRPr>
          </a:p>
          <a:p>
            <a:pPr rtl="0"/>
            <a:r>
              <a:rPr lang="en" sz="1700" dirty="0">
                <a:solidFill>
                  <a:schemeClr val="tx1"/>
                </a:solidFill>
                <a:effectLst/>
              </a:rPr>
              <a:t>[4] </a:t>
            </a:r>
            <a:r>
              <a:rPr lang="en" sz="1700" dirty="0" err="1">
                <a:solidFill>
                  <a:schemeClr val="tx1"/>
                </a:solidFill>
                <a:effectLst/>
              </a:rPr>
              <a:t>Jaydip </a:t>
            </a:r>
            <a:r>
              <a:rPr lang="en" sz="1700" dirty="0">
                <a:solidFill>
                  <a:schemeClr val="tx1"/>
                </a:solidFill>
                <a:effectLst/>
              </a:rPr>
              <a:t>Sen (2018), </a:t>
            </a:r>
            <a:r>
              <a:rPr lang="en" sz="1700" dirty="0" err="1">
                <a:solidFill>
                  <a:schemeClr val="tx1"/>
                </a:solidFill>
                <a:effectLst/>
              </a:rPr>
              <a:t>Stock</a:t>
            </a:r>
            <a:r>
              <a:rPr lang="en" sz="1700" dirty="0">
                <a:solidFill>
                  <a:schemeClr val="tx1"/>
                </a:solidFill>
                <a:effectLst/>
              </a:rPr>
              <a:t> </a:t>
            </a:r>
            <a:r>
              <a:rPr lang="en" sz="1700" dirty="0" err="1">
                <a:solidFill>
                  <a:schemeClr val="tx1"/>
                </a:solidFill>
                <a:effectLst/>
              </a:rPr>
              <a:t>price</a:t>
            </a:r>
            <a:r>
              <a:rPr lang="en" sz="1700" dirty="0">
                <a:solidFill>
                  <a:schemeClr val="tx1"/>
                </a:solidFill>
                <a:effectLst/>
              </a:rPr>
              <a:t> </a:t>
            </a:r>
            <a:r>
              <a:rPr lang="en" sz="1700" dirty="0" err="1">
                <a:solidFill>
                  <a:schemeClr val="tx1"/>
                </a:solidFill>
                <a:effectLst/>
              </a:rPr>
              <a:t>Prediction </a:t>
            </a:r>
            <a:r>
              <a:rPr lang="en" sz="1700" dirty="0">
                <a:solidFill>
                  <a:schemeClr val="tx1"/>
                </a:solidFill>
                <a:effectLst/>
              </a:rPr>
              <a:t>Using Machine Learning </a:t>
            </a:r>
            <a:r>
              <a:rPr lang="en" sz="1700" dirty="0" err="1">
                <a:solidFill>
                  <a:schemeClr val="tx1"/>
                </a:solidFill>
                <a:effectLst/>
              </a:rPr>
              <a:t>and</a:t>
            </a:r>
            <a:r>
              <a:rPr lang="en" sz="1700" dirty="0">
                <a:solidFill>
                  <a:schemeClr val="tx1"/>
                </a:solidFill>
                <a:effectLst/>
              </a:rPr>
              <a:t> </a:t>
            </a:r>
            <a:r>
              <a:rPr lang="en" sz="1700" dirty="0" err="1">
                <a:solidFill>
                  <a:schemeClr val="tx1"/>
                </a:solidFill>
                <a:effectLst/>
              </a:rPr>
              <a:t>Deep </a:t>
            </a:r>
            <a:r>
              <a:rPr lang="en" sz="1700" dirty="0">
                <a:solidFill>
                  <a:schemeClr val="tx1"/>
                </a:solidFill>
                <a:effectLst/>
              </a:rPr>
              <a:t>Learning </a:t>
            </a:r>
            <a:r>
              <a:rPr lang="en" sz="1700" dirty="0" err="1">
                <a:solidFill>
                  <a:schemeClr val="tx1"/>
                </a:solidFill>
                <a:effectLst/>
              </a:rPr>
              <a:t>Frameworks</a:t>
            </a:r>
            <a:endParaRPr lang="tr-TR" sz="1700" dirty="0">
              <a:solidFill>
                <a:schemeClr val="tx1"/>
              </a:solidFill>
              <a:effectLst/>
            </a:endParaRPr>
          </a:p>
          <a:p>
            <a:pPr rtl="0"/>
            <a:r>
              <a:rPr lang="en" sz="1700" dirty="0">
                <a:solidFill>
                  <a:schemeClr val="tx1"/>
                </a:solidFill>
                <a:effectLst/>
              </a:rPr>
              <a:t>[5] </a:t>
            </a:r>
            <a:r>
              <a:rPr lang="en" sz="1700" dirty="0" err="1">
                <a:solidFill>
                  <a:schemeClr val="tx1"/>
                </a:solidFill>
                <a:effectLst/>
              </a:rPr>
              <a:t>Shunrong</a:t>
            </a:r>
            <a:r>
              <a:rPr lang="en" sz="1700" dirty="0">
                <a:solidFill>
                  <a:schemeClr val="tx1"/>
                </a:solidFill>
                <a:effectLst/>
              </a:rPr>
              <a:t> </a:t>
            </a:r>
            <a:r>
              <a:rPr lang="en" sz="1700" dirty="0" err="1">
                <a:solidFill>
                  <a:schemeClr val="tx1"/>
                </a:solidFill>
                <a:effectLst/>
              </a:rPr>
              <a:t>Shen </a:t>
            </a:r>
            <a:r>
              <a:rPr lang="en" sz="1700" dirty="0">
                <a:solidFill>
                  <a:schemeClr val="tx1"/>
                </a:solidFill>
                <a:effectLst/>
              </a:rPr>
              <a:t>&amp; </a:t>
            </a:r>
            <a:r>
              <a:rPr lang="en" sz="1700" dirty="0" err="1">
                <a:solidFill>
                  <a:schemeClr val="tx1"/>
                </a:solidFill>
                <a:effectLst/>
              </a:rPr>
              <a:t>Haomiao </a:t>
            </a:r>
            <a:r>
              <a:rPr lang="en" sz="1700" dirty="0">
                <a:solidFill>
                  <a:schemeClr val="tx1"/>
                </a:solidFill>
                <a:effectLst/>
              </a:rPr>
              <a:t>Jiang &amp; </a:t>
            </a:r>
            <a:r>
              <a:rPr lang="en" sz="1700" dirty="0" err="1">
                <a:solidFill>
                  <a:schemeClr val="tx1"/>
                </a:solidFill>
                <a:effectLst/>
              </a:rPr>
              <a:t>Tongda </a:t>
            </a:r>
            <a:r>
              <a:rPr lang="en" sz="1700" dirty="0">
                <a:solidFill>
                  <a:schemeClr val="tx1"/>
                </a:solidFill>
                <a:effectLst/>
              </a:rPr>
              <a:t>Zhang (2012), </a:t>
            </a:r>
            <a:r>
              <a:rPr lang="en" sz="1700" dirty="0" err="1">
                <a:solidFill>
                  <a:schemeClr val="tx1"/>
                </a:solidFill>
                <a:effectLst/>
              </a:rPr>
              <a:t>Stock </a:t>
            </a:r>
            <a:r>
              <a:rPr lang="en" sz="1700" dirty="0">
                <a:solidFill>
                  <a:schemeClr val="tx1"/>
                </a:solidFill>
                <a:effectLst/>
              </a:rPr>
              <a:t>Market </a:t>
            </a:r>
            <a:r>
              <a:rPr lang="en" sz="1700" dirty="0" err="1">
                <a:solidFill>
                  <a:schemeClr val="tx1"/>
                </a:solidFill>
                <a:effectLst/>
              </a:rPr>
              <a:t>Forecasting </a:t>
            </a:r>
            <a:r>
              <a:rPr lang="en" sz="1700" dirty="0">
                <a:solidFill>
                  <a:schemeClr val="tx1"/>
                </a:solidFill>
                <a:effectLst/>
              </a:rPr>
              <a:t>Using Machine Learning </a:t>
            </a:r>
            <a:r>
              <a:rPr lang="en" sz="1700" dirty="0" err="1">
                <a:solidFill>
                  <a:schemeClr val="tx1"/>
                </a:solidFill>
                <a:effectLst/>
              </a:rPr>
              <a:t>Algorithms</a:t>
            </a:r>
            <a:endParaRPr lang="tr-TR" sz="1700" dirty="0">
              <a:solidFill>
                <a:schemeClr val="tx1"/>
              </a:solidFill>
              <a:effectLst/>
            </a:endParaRPr>
          </a:p>
          <a:p>
            <a:endParaRPr lang="tr-TR" sz="1700" dirty="0">
              <a:solidFill>
                <a:schemeClr val="tx1"/>
              </a:solidFill>
            </a:endParaRPr>
          </a:p>
        </p:txBody>
      </p:sp>
    </p:spTree>
    <p:extLst>
      <p:ext uri="{BB962C8B-B14F-4D97-AF65-F5344CB8AC3E}">
        <p14:creationId xmlns:p14="http://schemas.microsoft.com/office/powerpoint/2010/main" val="4597345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0320AC-13C5-465C-BE7A-C5FCBBCF6815}"/>
              </a:ext>
            </a:extLst>
          </p:cNvPr>
          <p:cNvSpPr>
            <a:spLocks noGrp="1"/>
          </p:cNvSpPr>
          <p:nvPr>
            <p:ph type="title"/>
          </p:nvPr>
        </p:nvSpPr>
        <p:spPr/>
        <p:txBody>
          <a:bodyPr>
            <a:normAutofit/>
          </a:bodyPr>
          <a:lstStyle/>
          <a:p>
            <a:r>
              <a:rPr lang="en">
                <a:solidFill>
                  <a:srgbClr val="FFFFFF"/>
                </a:solidFill>
              </a:rPr>
              <a:t>Share Price Prediction Methods</a:t>
            </a:r>
          </a:p>
        </p:txBody>
      </p:sp>
      <p:graphicFrame>
        <p:nvGraphicFramePr>
          <p:cNvPr id="16" name="İçerik Yer Tutucusu 2">
            <a:extLst>
              <a:ext uri="{FF2B5EF4-FFF2-40B4-BE49-F238E27FC236}">
                <a16:creationId xmlns:a16="http://schemas.microsoft.com/office/drawing/2014/main" id="{ADB9C510-C33E-7704-CE46-59D77C7CFB8A}"/>
              </a:ext>
            </a:extLst>
          </p:cNvPr>
          <p:cNvGraphicFramePr>
            <a:graphicFrameLocks noGrp="1"/>
          </p:cNvGraphicFramePr>
          <p:nvPr>
            <p:ph idx="1"/>
            <p:extLst>
              <p:ext uri="{D42A27DB-BD31-4B8C-83A1-F6EECF244321}">
                <p14:modId xmlns:p14="http://schemas.microsoft.com/office/powerpoint/2010/main" val="343143831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27342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BBF0A-3A1D-FC9E-21D5-05BFA2FA0F1E}"/>
              </a:ext>
            </a:extLst>
          </p:cNvPr>
          <p:cNvSpPr>
            <a:spLocks noGrp="1"/>
          </p:cNvSpPr>
          <p:nvPr>
            <p:ph type="title"/>
          </p:nvPr>
        </p:nvSpPr>
        <p:spPr>
          <a:xfrm>
            <a:off x="836247" y="1085549"/>
            <a:ext cx="3430947" cy="4686903"/>
          </a:xfrm>
        </p:spPr>
        <p:txBody>
          <a:bodyPr anchor="ctr">
            <a:normAutofit/>
          </a:bodyPr>
          <a:lstStyle/>
          <a:p>
            <a:pPr algn="r"/>
            <a:r>
              <a:rPr lang="en">
                <a:solidFill>
                  <a:schemeClr val="tx1"/>
                </a:solidFill>
              </a:rPr>
              <a:t>CONTENTS:</a:t>
            </a:r>
          </a:p>
        </p:txBody>
      </p:sp>
      <p:graphicFrame>
        <p:nvGraphicFramePr>
          <p:cNvPr id="16" name="İçerik Yer Tutucusu 2">
            <a:extLst>
              <a:ext uri="{FF2B5EF4-FFF2-40B4-BE49-F238E27FC236}">
                <a16:creationId xmlns:a16="http://schemas.microsoft.com/office/drawing/2014/main" id="{A67ABB64-8A3C-793F-CC41-7B008203CDD7}"/>
              </a:ext>
            </a:extLst>
          </p:cNvPr>
          <p:cNvGraphicFramePr>
            <a:graphicFrameLocks noGrp="1"/>
          </p:cNvGraphicFramePr>
          <p:nvPr>
            <p:ph idx="1"/>
            <p:extLst>
              <p:ext uri="{D42A27DB-BD31-4B8C-83A1-F6EECF244321}">
                <p14:modId xmlns:p14="http://schemas.microsoft.com/office/powerpoint/2010/main" val="1416143953"/>
              </p:ext>
            </p:extLst>
          </p:nvPr>
        </p:nvGraphicFramePr>
        <p:xfrm>
          <a:off x="5041399" y="1085549"/>
          <a:ext cx="5579707" cy="4686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76409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6" name="Rectangle 1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F82BBF0A-3A1D-FC9E-21D5-05BFA2FA0F1E}"/>
              </a:ext>
            </a:extLst>
          </p:cNvPr>
          <p:cNvSpPr>
            <a:spLocks noGrp="1"/>
          </p:cNvSpPr>
          <p:nvPr>
            <p:ph type="title"/>
          </p:nvPr>
        </p:nvSpPr>
        <p:spPr>
          <a:xfrm>
            <a:off x="907150" y="571500"/>
            <a:ext cx="9453911" cy="1174947"/>
          </a:xfrm>
        </p:spPr>
        <p:txBody>
          <a:bodyPr vert="horz" lIns="91440" tIns="45720" rIns="91440" bIns="45720" rtlCol="0" anchor="b">
            <a:normAutofit/>
          </a:bodyPr>
          <a:lstStyle/>
          <a:p>
            <a:r>
              <a:rPr lang="en" sz="6000" b="0" i="0" kern="1200" dirty="0">
                <a:solidFill>
                  <a:schemeClr val="bg2"/>
                </a:solidFill>
                <a:latin typeface="+mj-lt"/>
                <a:ea typeface="+mj-ea"/>
                <a:cs typeface="+mj-cs"/>
              </a:rPr>
              <a:t>DATASET</a:t>
            </a:r>
          </a:p>
        </p:txBody>
      </p:sp>
      <p:pic>
        <p:nvPicPr>
          <p:cNvPr id="5" name="İçerik Yer Tutucusu 4">
            <a:extLst>
              <a:ext uri="{FF2B5EF4-FFF2-40B4-BE49-F238E27FC236}">
                <a16:creationId xmlns:a16="http://schemas.microsoft.com/office/drawing/2014/main" id="{033BAD3E-1C74-E8C1-8D05-BFD4748CCDF2}"/>
              </a:ext>
            </a:extLst>
          </p:cNvPr>
          <p:cNvPicPr>
            <a:picLocks noGrp="1" noChangeAspect="1"/>
          </p:cNvPicPr>
          <p:nvPr>
            <p:ph idx="1"/>
          </p:nvPr>
        </p:nvPicPr>
        <p:blipFill>
          <a:blip r:embed="rId3"/>
          <a:stretch>
            <a:fillRect/>
          </a:stretch>
        </p:blipFill>
        <p:spPr>
          <a:xfrm>
            <a:off x="790749" y="2095501"/>
            <a:ext cx="4903078" cy="3861174"/>
          </a:xfrm>
          <a:prstGeom prst="roundRect">
            <a:avLst>
              <a:gd name="adj" fmla="val 1858"/>
            </a:avLst>
          </a:prstGeom>
          <a:effectLst/>
        </p:spPr>
      </p:pic>
      <p:pic>
        <p:nvPicPr>
          <p:cNvPr id="7" name="Resim 6">
            <a:extLst>
              <a:ext uri="{FF2B5EF4-FFF2-40B4-BE49-F238E27FC236}">
                <a16:creationId xmlns:a16="http://schemas.microsoft.com/office/drawing/2014/main" id="{2FED54AA-DCF9-7C17-AB75-AC1D8A722129}"/>
              </a:ext>
            </a:extLst>
          </p:cNvPr>
          <p:cNvPicPr>
            <a:picLocks noChangeAspect="1"/>
          </p:cNvPicPr>
          <p:nvPr/>
        </p:nvPicPr>
        <p:blipFill>
          <a:blip r:embed="rId4"/>
          <a:stretch>
            <a:fillRect/>
          </a:stretch>
        </p:blipFill>
        <p:spPr>
          <a:xfrm>
            <a:off x="5953931" y="2910341"/>
            <a:ext cx="5447320" cy="2287873"/>
          </a:xfrm>
          <a:prstGeom prst="roundRect">
            <a:avLst>
              <a:gd name="adj" fmla="val 1858"/>
            </a:avLst>
          </a:prstGeom>
          <a:effectLst/>
        </p:spPr>
      </p:pic>
    </p:spTree>
    <p:extLst>
      <p:ext uri="{BB962C8B-B14F-4D97-AF65-F5344CB8AC3E}">
        <p14:creationId xmlns:p14="http://schemas.microsoft.com/office/powerpoint/2010/main" val="275290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BBF0A-3A1D-FC9E-21D5-05BFA2FA0F1E}"/>
              </a:ext>
            </a:extLst>
          </p:cNvPr>
          <p:cNvSpPr>
            <a:spLocks noGrp="1"/>
          </p:cNvSpPr>
          <p:nvPr>
            <p:ph type="title"/>
          </p:nvPr>
        </p:nvSpPr>
        <p:spPr>
          <a:xfrm>
            <a:off x="838200" y="393700"/>
            <a:ext cx="10515600" cy="1325563"/>
          </a:xfrm>
        </p:spPr>
        <p:txBody>
          <a:bodyPr/>
          <a:lstStyle/>
          <a:p>
            <a:r>
              <a:rPr lang="en" dirty="0"/>
              <a:t>MOVING AVERAGE</a:t>
            </a:r>
          </a:p>
        </p:txBody>
      </p:sp>
      <p:pic>
        <p:nvPicPr>
          <p:cNvPr id="5" name="İçerik Yer Tutucusu 4">
            <a:extLst>
              <a:ext uri="{FF2B5EF4-FFF2-40B4-BE49-F238E27FC236}">
                <a16:creationId xmlns:a16="http://schemas.microsoft.com/office/drawing/2014/main" id="{58393603-9DC3-01E5-C45B-4400C9EBFF31}"/>
              </a:ext>
            </a:extLst>
          </p:cNvPr>
          <p:cNvPicPr>
            <a:picLocks noGrp="1" noChangeAspect="1"/>
          </p:cNvPicPr>
          <p:nvPr>
            <p:ph idx="1"/>
          </p:nvPr>
        </p:nvPicPr>
        <p:blipFill>
          <a:blip r:embed="rId2"/>
          <a:stretch>
            <a:fillRect/>
          </a:stretch>
        </p:blipFill>
        <p:spPr>
          <a:xfrm>
            <a:off x="330640" y="2505074"/>
            <a:ext cx="5644269" cy="4195763"/>
          </a:xfrm>
        </p:spPr>
      </p:pic>
      <p:sp>
        <p:nvSpPr>
          <p:cNvPr id="8" name="Metin kutusu 7">
            <a:extLst>
              <a:ext uri="{FF2B5EF4-FFF2-40B4-BE49-F238E27FC236}">
                <a16:creationId xmlns:a16="http://schemas.microsoft.com/office/drawing/2014/main" id="{E7672143-1D8E-1E78-A882-764D8D5B990E}"/>
              </a:ext>
            </a:extLst>
          </p:cNvPr>
          <p:cNvSpPr txBox="1"/>
          <p:nvPr/>
        </p:nvSpPr>
        <p:spPr>
          <a:xfrm>
            <a:off x="2157274" y="2192784"/>
            <a:ext cx="4989250" cy="369332"/>
          </a:xfrm>
          <a:prstGeom prst="rect">
            <a:avLst/>
          </a:prstGeom>
          <a:noFill/>
        </p:spPr>
        <p:txBody>
          <a:bodyPr wrap="square" rtlCol="0">
            <a:spAutoFit/>
          </a:bodyPr>
          <a:lstStyle/>
          <a:p>
            <a:r>
              <a:rPr lang="en" dirty="0"/>
              <a:t>100 DAYS</a:t>
            </a:r>
          </a:p>
        </p:txBody>
      </p:sp>
      <p:sp>
        <p:nvSpPr>
          <p:cNvPr id="10" name="Metin kutusu 9">
            <a:extLst>
              <a:ext uri="{FF2B5EF4-FFF2-40B4-BE49-F238E27FC236}">
                <a16:creationId xmlns:a16="http://schemas.microsoft.com/office/drawing/2014/main" id="{D9F31DD8-FBBD-DCF4-A41D-8A638525DE0B}"/>
              </a:ext>
            </a:extLst>
          </p:cNvPr>
          <p:cNvSpPr txBox="1"/>
          <p:nvPr/>
        </p:nvSpPr>
        <p:spPr>
          <a:xfrm>
            <a:off x="7963270" y="2135742"/>
            <a:ext cx="3994952" cy="369332"/>
          </a:xfrm>
          <a:prstGeom prst="rect">
            <a:avLst/>
          </a:prstGeom>
          <a:noFill/>
        </p:spPr>
        <p:txBody>
          <a:bodyPr wrap="square" rtlCol="0">
            <a:spAutoFit/>
          </a:bodyPr>
          <a:lstStyle/>
          <a:p>
            <a:r>
              <a:rPr lang="en" dirty="0"/>
              <a:t>200 DAYS</a:t>
            </a:r>
          </a:p>
        </p:txBody>
      </p:sp>
      <p:pic>
        <p:nvPicPr>
          <p:cNvPr id="12" name="Resim 11">
            <a:extLst>
              <a:ext uri="{FF2B5EF4-FFF2-40B4-BE49-F238E27FC236}">
                <a16:creationId xmlns:a16="http://schemas.microsoft.com/office/drawing/2014/main" id="{180A757D-BB5E-8ACB-1686-D6CDE0BA8EBF}"/>
              </a:ext>
            </a:extLst>
          </p:cNvPr>
          <p:cNvPicPr>
            <a:picLocks noChangeAspect="1"/>
          </p:cNvPicPr>
          <p:nvPr/>
        </p:nvPicPr>
        <p:blipFill>
          <a:blip r:embed="rId3"/>
          <a:stretch>
            <a:fillRect/>
          </a:stretch>
        </p:blipFill>
        <p:spPr>
          <a:xfrm>
            <a:off x="6054938" y="2457346"/>
            <a:ext cx="5298862" cy="4148035"/>
          </a:xfrm>
          <a:prstGeom prst="rect">
            <a:avLst/>
          </a:prstGeom>
        </p:spPr>
      </p:pic>
    </p:spTree>
    <p:extLst>
      <p:ext uri="{BB962C8B-B14F-4D97-AF65-F5344CB8AC3E}">
        <p14:creationId xmlns:p14="http://schemas.microsoft.com/office/powerpoint/2010/main" val="5782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13"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8C3A94CC-AE76-9B4B-F976-8BA47549D0F7}"/>
              </a:ext>
            </a:extLst>
          </p:cNvPr>
          <p:cNvSpPr>
            <a:spLocks noGrp="1"/>
          </p:cNvSpPr>
          <p:nvPr>
            <p:ph type="title"/>
          </p:nvPr>
        </p:nvSpPr>
        <p:spPr>
          <a:xfrm>
            <a:off x="639098" y="629265"/>
            <a:ext cx="3421623" cy="5601210"/>
          </a:xfrm>
        </p:spPr>
        <p:txBody>
          <a:bodyPr vert="horz" lIns="91440" tIns="45720" rIns="91440" bIns="45720" rtlCol="0" anchor="ctr">
            <a:normAutofit/>
          </a:bodyPr>
          <a:lstStyle/>
          <a:p>
            <a:r>
              <a:rPr lang="en" sz="2800" b="0" i="0" kern="1200">
                <a:solidFill>
                  <a:srgbClr val="EBEBEB"/>
                </a:solidFill>
                <a:latin typeface="+mj-lt"/>
                <a:ea typeface="+mj-ea"/>
                <a:cs typeface="+mj-cs"/>
              </a:rPr>
              <a:t>NORMALIZATION</a:t>
            </a:r>
          </a:p>
        </p:txBody>
      </p:sp>
      <p:sp>
        <p:nvSpPr>
          <p:cNvPr id="15" name="Rectangle 14">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 name="Metin kutusu 5">
            <a:extLst>
              <a:ext uri="{FF2B5EF4-FFF2-40B4-BE49-F238E27FC236}">
                <a16:creationId xmlns:a16="http://schemas.microsoft.com/office/drawing/2014/main" id="{805810AF-B3AE-AD67-1946-1C8D7C6B7C13}"/>
              </a:ext>
            </a:extLst>
          </p:cNvPr>
          <p:cNvSpPr txBox="1"/>
          <p:nvPr/>
        </p:nvSpPr>
        <p:spPr>
          <a:xfrm>
            <a:off x="4719483" y="629265"/>
            <a:ext cx="6813755" cy="381174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
                <a:solidFill>
                  <a:srgbClr val="FFFFFF"/>
                </a:solidFill>
              </a:rPr>
              <a:t>N </a:t>
            </a:r>
            <a:r>
              <a:rPr lang="en">
                <a:solidFill>
                  <a:srgbClr val="FFFFFF"/>
                </a:solidFill>
                <a:effectLst/>
              </a:rPr>
              <a:t>ormalization is the process of shrinking the values of a feature set to a specific range or scale. This is done to correct large value differences between features and help algorithms perform better.</a:t>
            </a:r>
            <a:endParaRPr lang="en-US">
              <a:solidFill>
                <a:srgbClr val="FFFFFF"/>
              </a:solidFill>
            </a:endParaRPr>
          </a:p>
        </p:txBody>
      </p:sp>
      <p:pic>
        <p:nvPicPr>
          <p:cNvPr id="5" name="İçerik Yer Tutucusu 4">
            <a:extLst>
              <a:ext uri="{FF2B5EF4-FFF2-40B4-BE49-F238E27FC236}">
                <a16:creationId xmlns:a16="http://schemas.microsoft.com/office/drawing/2014/main" id="{CABA39D0-9ADC-291B-7DFF-74A0D7B09205}"/>
              </a:ext>
            </a:extLst>
          </p:cNvPr>
          <p:cNvPicPr>
            <a:picLocks noGrp="1" noChangeAspect="1"/>
          </p:cNvPicPr>
          <p:nvPr>
            <p:ph idx="1"/>
          </p:nvPr>
        </p:nvPicPr>
        <p:blipFill>
          <a:blip r:embed="rId2"/>
          <a:stretch>
            <a:fillRect/>
          </a:stretch>
        </p:blipFill>
        <p:spPr>
          <a:xfrm>
            <a:off x="4060721" y="3692423"/>
            <a:ext cx="6995577" cy="212469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96196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54521-7410-A3B2-2174-6E925A64484B}"/>
              </a:ext>
            </a:extLst>
          </p:cNvPr>
          <p:cNvSpPr>
            <a:spLocks noGrp="1"/>
          </p:cNvSpPr>
          <p:nvPr>
            <p:ph type="title"/>
          </p:nvPr>
        </p:nvSpPr>
        <p:spPr/>
        <p:txBody>
          <a:bodyPr/>
          <a:lstStyle/>
          <a:p>
            <a:r>
              <a:rPr lang="en" dirty="0"/>
              <a:t>NORMALIZATION GRAPH</a:t>
            </a:r>
          </a:p>
        </p:txBody>
      </p:sp>
      <p:pic>
        <p:nvPicPr>
          <p:cNvPr id="8" name="İçerik Yer Tutucusu 7">
            <a:extLst>
              <a:ext uri="{FF2B5EF4-FFF2-40B4-BE49-F238E27FC236}">
                <a16:creationId xmlns:a16="http://schemas.microsoft.com/office/drawing/2014/main" id="{52D16AFD-3B15-D6B4-81D6-6D56A42E1B42}"/>
              </a:ext>
            </a:extLst>
          </p:cNvPr>
          <p:cNvPicPr>
            <a:picLocks noGrp="1" noChangeAspect="1"/>
          </p:cNvPicPr>
          <p:nvPr>
            <p:ph idx="1"/>
          </p:nvPr>
        </p:nvPicPr>
        <p:blipFill>
          <a:blip r:embed="rId2"/>
          <a:stretch>
            <a:fillRect/>
          </a:stretch>
        </p:blipFill>
        <p:spPr>
          <a:xfrm>
            <a:off x="695631" y="2321596"/>
            <a:ext cx="10609678" cy="4326277"/>
          </a:xfrm>
        </p:spPr>
      </p:pic>
    </p:spTree>
    <p:extLst>
      <p:ext uri="{BB962C8B-B14F-4D97-AF65-F5344CB8AC3E}">
        <p14:creationId xmlns:p14="http://schemas.microsoft.com/office/powerpoint/2010/main" val="208978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tr-TR"/>
          </a:p>
        </p:txBody>
      </p:sp>
      <p:sp>
        <p:nvSpPr>
          <p:cNvPr id="13"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2" name="Başlık 1">
            <a:extLst>
              <a:ext uri="{FF2B5EF4-FFF2-40B4-BE49-F238E27FC236}">
                <a16:creationId xmlns:a16="http://schemas.microsoft.com/office/drawing/2014/main" id="{C0A4F110-7178-B660-3EE0-F5884F1B1F14}"/>
              </a:ext>
            </a:extLst>
          </p:cNvPr>
          <p:cNvSpPr>
            <a:spLocks noGrp="1"/>
          </p:cNvSpPr>
          <p:nvPr>
            <p:ph type="title"/>
          </p:nvPr>
        </p:nvSpPr>
        <p:spPr>
          <a:xfrm>
            <a:off x="639098" y="629265"/>
            <a:ext cx="3421623" cy="5601210"/>
          </a:xfrm>
        </p:spPr>
        <p:txBody>
          <a:bodyPr vert="horz" lIns="91440" tIns="45720" rIns="91440" bIns="45720" rtlCol="0" anchor="ctr">
            <a:normAutofit/>
          </a:bodyPr>
          <a:lstStyle/>
          <a:p>
            <a:r>
              <a:rPr lang="en" sz="4000" b="0" i="0" kern="1200">
                <a:solidFill>
                  <a:srgbClr val="EBEBEB"/>
                </a:solidFill>
                <a:latin typeface="+mj-lt"/>
                <a:ea typeface="+mj-ea"/>
                <a:cs typeface="+mj-cs"/>
              </a:rPr>
              <a:t>LSTM(LONG-SHORT TERM MEMORY)</a:t>
            </a:r>
          </a:p>
        </p:txBody>
      </p:sp>
      <p:sp>
        <p:nvSpPr>
          <p:cNvPr id="15" name="Rectangle 14">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 name="Metin kutusu 5">
            <a:extLst>
              <a:ext uri="{FF2B5EF4-FFF2-40B4-BE49-F238E27FC236}">
                <a16:creationId xmlns:a16="http://schemas.microsoft.com/office/drawing/2014/main" id="{F03CC328-461C-FD66-7D0B-727D17632E59}"/>
              </a:ext>
            </a:extLst>
          </p:cNvPr>
          <p:cNvSpPr txBox="1"/>
          <p:nvPr/>
        </p:nvSpPr>
        <p:spPr>
          <a:xfrm>
            <a:off x="4719483" y="629265"/>
            <a:ext cx="6813755" cy="381174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
                <a:solidFill>
                  <a:srgbClr val="FFFFFF"/>
                </a:solidFill>
                <a:effectLst/>
              </a:rPr>
              <a:t>LSTMs are an improved version of recurrent neural networks (RNNs). (RNN: used to recognize patterns when past results have an impact on the current result.)</a:t>
            </a:r>
          </a:p>
          <a:p>
            <a:pPr>
              <a:spcBef>
                <a:spcPts val="1000"/>
              </a:spcBef>
              <a:buClr>
                <a:schemeClr val="accent1"/>
              </a:buClr>
              <a:buSzPct val="80000"/>
              <a:buFont typeface="Wingdings 3" charset="2"/>
              <a:buChar char=""/>
            </a:pPr>
            <a:r>
              <a:rPr lang="en">
                <a:solidFill>
                  <a:srgbClr val="FFFFFF"/>
                </a:solidFill>
                <a:effectLst/>
              </a:rPr>
              <a:t>LSTMs are a type of RNN that remembers information over long periods of time, making them more suitable for predicting stock prices.</a:t>
            </a:r>
            <a:endParaRPr lang="en-US">
              <a:solidFill>
                <a:srgbClr val="FFFFFF"/>
              </a:solidFill>
            </a:endParaRPr>
          </a:p>
        </p:txBody>
      </p:sp>
      <p:pic>
        <p:nvPicPr>
          <p:cNvPr id="5" name="İçerik Yer Tutucusu 4">
            <a:extLst>
              <a:ext uri="{FF2B5EF4-FFF2-40B4-BE49-F238E27FC236}">
                <a16:creationId xmlns:a16="http://schemas.microsoft.com/office/drawing/2014/main" id="{62E9B3E6-C1CB-ED46-68CB-78BF9C118061}"/>
              </a:ext>
            </a:extLst>
          </p:cNvPr>
          <p:cNvPicPr>
            <a:picLocks noGrp="1" noChangeAspect="1"/>
          </p:cNvPicPr>
          <p:nvPr>
            <p:ph idx="1"/>
          </p:nvPr>
        </p:nvPicPr>
        <p:blipFill>
          <a:blip r:embed="rId2"/>
          <a:stretch>
            <a:fillRect/>
          </a:stretch>
        </p:blipFill>
        <p:spPr>
          <a:xfrm>
            <a:off x="5138584" y="3540488"/>
            <a:ext cx="4615015" cy="268824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9540117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507</TotalTime>
  <Words>1008</Words>
  <Application>Microsoft Office PowerPoint</Application>
  <PresentationFormat>Geniş ekran</PresentationFormat>
  <Paragraphs>82</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Century Gothic</vt:lpstr>
      <vt:lpstr>Google Sans</vt:lpstr>
      <vt:lpstr>Wingdings 3</vt:lpstr>
      <vt:lpstr>İyon Toplantı Odası</vt:lpstr>
      <vt:lpstr>PRICE PREDICTION OF VAKKO SHARES TRADED ON THE STOCK EXCHANGE USING MACHINE LEARNING</vt:lpstr>
      <vt:lpstr>IMPORTANCE AND PURPOSE OF OUR PROJECT</vt:lpstr>
      <vt:lpstr>Share Price Prediction Methods</vt:lpstr>
      <vt:lpstr>CONTENTS:</vt:lpstr>
      <vt:lpstr>DATASET</vt:lpstr>
      <vt:lpstr>MOVING AVERAGE</vt:lpstr>
      <vt:lpstr>NORMALIZATION</vt:lpstr>
      <vt:lpstr>NORMALIZATION GRAPH</vt:lpstr>
      <vt:lpstr>LSTM(LONG-SHORT TERM MEMORY)</vt:lpstr>
      <vt:lpstr>EPOCH PRODUCTION</vt:lpstr>
      <vt:lpstr>TRAINING</vt:lpstr>
      <vt:lpstr>DATA TRAIN – DATA TEST (80% - 20%)</vt:lpstr>
      <vt:lpstr>MEAN ABSOLUTE ERROR(MAE)</vt:lpstr>
      <vt:lpstr>PRICE ESTIMATE</vt:lpstr>
      <vt:lpstr>ESTIMATED FUTURE PRICE</vt:lpstr>
      <vt:lpstr>LSTM AND DECISION TREE COMPARISON</vt:lpstr>
      <vt:lpstr>LSTM AND DECISION TREE COMPARISON</vt:lpstr>
      <vt:lpstr>LSTM ADVANTAGES</vt:lpstr>
      <vt:lpstr>SUMMARY</vt:lpstr>
      <vt:lpstr>SOURCE</vt:lpstr>
      <vt:lpstr>ARTICLES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OF VAKKO SHARES TRADED ON THE STOCK EXCHANGE USING MACHINE LEARNING</dc:title>
  <dc:creator>Fatoş Saylan</dc:creator>
  <cp:lastModifiedBy>Fatoş Saylan</cp:lastModifiedBy>
  <cp:revision>9</cp:revision>
  <dcterms:created xsi:type="dcterms:W3CDTF">2023-12-19T11:12:21Z</dcterms:created>
  <dcterms:modified xsi:type="dcterms:W3CDTF">2023-12-25T08:26:13Z</dcterms:modified>
</cp:coreProperties>
</file>