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4" r:id="rId3"/>
    <p:sldId id="265" r:id="rId4"/>
    <p:sldId id="261" r:id="rId5"/>
    <p:sldId id="276" r:id="rId6"/>
    <p:sldId id="278" r:id="rId7"/>
    <p:sldId id="262" r:id="rId8"/>
    <p:sldId id="263" r:id="rId9"/>
    <p:sldId id="277" r:id="rId10"/>
    <p:sldId id="266" r:id="rId11"/>
    <p:sldId id="269" r:id="rId12"/>
    <p:sldId id="267" r:id="rId13"/>
    <p:sldId id="270" r:id="rId14"/>
    <p:sldId id="271" r:id="rId15"/>
    <p:sldId id="264" r:id="rId16"/>
    <p:sldId id="273" r:id="rId17"/>
    <p:sldId id="279"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esca" initials="F" lastIdx="3" clrIdx="0">
    <p:extLst>
      <p:ext uri="{19B8F6BF-5375-455C-9EA6-DF929625EA0E}">
        <p15:presenceInfo xmlns:p15="http://schemas.microsoft.com/office/powerpoint/2012/main" userId="c5260fc6a41930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83D22"/>
    <a:srgbClr val="8E0000"/>
    <a:srgbClr val="ED7F11"/>
    <a:srgbClr val="25DA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0" autoAdjust="0"/>
    <p:restoredTop sz="95256" autoAdjust="0"/>
  </p:normalViewPr>
  <p:slideViewPr>
    <p:cSldViewPr snapToGrid="0">
      <p:cViewPr varScale="1">
        <p:scale>
          <a:sx n="86" d="100"/>
          <a:sy n="86" d="100"/>
        </p:scale>
        <p:origin x="94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DEEB2-EEF7-499A-9FE6-47B2E1C09ED7}" type="datetimeFigureOut">
              <a:rPr lang="en-GB" smtClean="0"/>
              <a:t>03/08/2020</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2ECA9-F737-4E95-80B0-16E9245D38BD}" type="slidenum">
              <a:rPr lang="en-GB" smtClean="0"/>
              <a:t>‹N›</a:t>
            </a:fld>
            <a:endParaRPr lang="en-GB"/>
          </a:p>
        </p:txBody>
      </p:sp>
    </p:spTree>
    <p:extLst>
      <p:ext uri="{BB962C8B-B14F-4D97-AF65-F5344CB8AC3E}">
        <p14:creationId xmlns:p14="http://schemas.microsoft.com/office/powerpoint/2010/main" val="2830304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66E2ECA9-F737-4E95-80B0-16E9245D38BD}" type="slidenum">
              <a:rPr lang="en-GB" smtClean="0"/>
              <a:t>2</a:t>
            </a:fld>
            <a:endParaRPr lang="en-GB"/>
          </a:p>
        </p:txBody>
      </p:sp>
    </p:spTree>
    <p:extLst>
      <p:ext uri="{BB962C8B-B14F-4D97-AF65-F5344CB8AC3E}">
        <p14:creationId xmlns:p14="http://schemas.microsoft.com/office/powerpoint/2010/main" val="710342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66E2ECA9-F737-4E95-80B0-16E9245D38BD}" type="slidenum">
              <a:rPr lang="en-GB" smtClean="0"/>
              <a:t>7</a:t>
            </a:fld>
            <a:endParaRPr lang="en-GB"/>
          </a:p>
        </p:txBody>
      </p:sp>
    </p:spTree>
    <p:extLst>
      <p:ext uri="{BB962C8B-B14F-4D97-AF65-F5344CB8AC3E}">
        <p14:creationId xmlns:p14="http://schemas.microsoft.com/office/powerpoint/2010/main" val="576832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66E2ECA9-F737-4E95-80B0-16E9245D38BD}" type="slidenum">
              <a:rPr lang="en-GB" smtClean="0"/>
              <a:t>11</a:t>
            </a:fld>
            <a:endParaRPr lang="en-GB"/>
          </a:p>
        </p:txBody>
      </p:sp>
    </p:spTree>
    <p:extLst>
      <p:ext uri="{BB962C8B-B14F-4D97-AF65-F5344CB8AC3E}">
        <p14:creationId xmlns:p14="http://schemas.microsoft.com/office/powerpoint/2010/main" val="1678879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18555-31B6-47EA-9BB0-8BB8FEE91CE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EABCE214-AE4A-4C05-A171-F75E68E2FC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2470F014-6107-4AB6-8204-5D216F3424D6}"/>
              </a:ext>
            </a:extLst>
          </p:cNvPr>
          <p:cNvSpPr>
            <a:spLocks noGrp="1"/>
          </p:cNvSpPr>
          <p:nvPr>
            <p:ph type="dt" sz="half" idx="10"/>
          </p:nvPr>
        </p:nvSpPr>
        <p:spPr/>
        <p:txBody>
          <a:bodyPr/>
          <a:lstStyle/>
          <a:p>
            <a:fld id="{BEA55B25-428C-4BC5-8573-5E03CE8B3C31}" type="datetimeFigureOut">
              <a:rPr lang="en-GB" smtClean="0"/>
              <a:t>03/08/2020</a:t>
            </a:fld>
            <a:endParaRPr lang="en-GB"/>
          </a:p>
        </p:txBody>
      </p:sp>
      <p:sp>
        <p:nvSpPr>
          <p:cNvPr id="5" name="Segnaposto piè di pagina 4">
            <a:extLst>
              <a:ext uri="{FF2B5EF4-FFF2-40B4-BE49-F238E27FC236}">
                <a16:creationId xmlns:a16="http://schemas.microsoft.com/office/drawing/2014/main" id="{13D76FEE-3AA1-4B49-97BC-72455F1C9BD6}"/>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C9A08635-A7D7-4078-87DD-4666FC950E44}"/>
              </a:ext>
            </a:extLst>
          </p:cNvPr>
          <p:cNvSpPr>
            <a:spLocks noGrp="1"/>
          </p:cNvSpPr>
          <p:nvPr>
            <p:ph type="sldNum" sz="quarter" idx="12"/>
          </p:nvPr>
        </p:nvSpPr>
        <p:spPr/>
        <p:txBody>
          <a:bodyPr/>
          <a:lstStyle/>
          <a:p>
            <a:fld id="{E8F0196F-0A41-4255-AB6B-4B06882789D8}" type="slidenum">
              <a:rPr lang="en-GB" smtClean="0"/>
              <a:t>‹N›</a:t>
            </a:fld>
            <a:endParaRPr lang="en-GB"/>
          </a:p>
        </p:txBody>
      </p:sp>
    </p:spTree>
    <p:extLst>
      <p:ext uri="{BB962C8B-B14F-4D97-AF65-F5344CB8AC3E}">
        <p14:creationId xmlns:p14="http://schemas.microsoft.com/office/powerpoint/2010/main" val="151111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E8F29-4740-42A7-BDD0-7E4EEAA12F1C}"/>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DC93812D-FCC5-4638-8DC8-0CCB98C47978}"/>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A6A67675-29FB-44A0-BF50-8F4214C22BA8}"/>
              </a:ext>
            </a:extLst>
          </p:cNvPr>
          <p:cNvSpPr>
            <a:spLocks noGrp="1"/>
          </p:cNvSpPr>
          <p:nvPr>
            <p:ph type="dt" sz="half" idx="10"/>
          </p:nvPr>
        </p:nvSpPr>
        <p:spPr/>
        <p:txBody>
          <a:bodyPr/>
          <a:lstStyle/>
          <a:p>
            <a:fld id="{BEA55B25-428C-4BC5-8573-5E03CE8B3C31}" type="datetimeFigureOut">
              <a:rPr lang="en-GB" smtClean="0"/>
              <a:t>03/08/2020</a:t>
            </a:fld>
            <a:endParaRPr lang="en-GB"/>
          </a:p>
        </p:txBody>
      </p:sp>
      <p:sp>
        <p:nvSpPr>
          <p:cNvPr id="5" name="Segnaposto piè di pagina 4">
            <a:extLst>
              <a:ext uri="{FF2B5EF4-FFF2-40B4-BE49-F238E27FC236}">
                <a16:creationId xmlns:a16="http://schemas.microsoft.com/office/drawing/2014/main" id="{2522830E-10F4-417E-95D9-C0DCE82B72AA}"/>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E4EF11DC-AA1D-4424-8815-81A5B7C88C4E}"/>
              </a:ext>
            </a:extLst>
          </p:cNvPr>
          <p:cNvSpPr>
            <a:spLocks noGrp="1"/>
          </p:cNvSpPr>
          <p:nvPr>
            <p:ph type="sldNum" sz="quarter" idx="12"/>
          </p:nvPr>
        </p:nvSpPr>
        <p:spPr/>
        <p:txBody>
          <a:bodyPr/>
          <a:lstStyle/>
          <a:p>
            <a:fld id="{E8F0196F-0A41-4255-AB6B-4B06882789D8}" type="slidenum">
              <a:rPr lang="en-GB" smtClean="0"/>
              <a:t>‹N›</a:t>
            </a:fld>
            <a:endParaRPr lang="en-GB"/>
          </a:p>
        </p:txBody>
      </p:sp>
    </p:spTree>
    <p:extLst>
      <p:ext uri="{BB962C8B-B14F-4D97-AF65-F5344CB8AC3E}">
        <p14:creationId xmlns:p14="http://schemas.microsoft.com/office/powerpoint/2010/main" val="216362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C479CA1-E3B6-4F6E-9CC9-2871842018C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71D334C1-7B9D-40E9-A9F4-CA8E4692E8A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3FDBBDE3-4577-4E02-947C-935407CEB811}"/>
              </a:ext>
            </a:extLst>
          </p:cNvPr>
          <p:cNvSpPr>
            <a:spLocks noGrp="1"/>
          </p:cNvSpPr>
          <p:nvPr>
            <p:ph type="dt" sz="half" idx="10"/>
          </p:nvPr>
        </p:nvSpPr>
        <p:spPr/>
        <p:txBody>
          <a:bodyPr/>
          <a:lstStyle/>
          <a:p>
            <a:fld id="{BEA55B25-428C-4BC5-8573-5E03CE8B3C31}" type="datetimeFigureOut">
              <a:rPr lang="en-GB" smtClean="0"/>
              <a:t>03/08/2020</a:t>
            </a:fld>
            <a:endParaRPr lang="en-GB"/>
          </a:p>
        </p:txBody>
      </p:sp>
      <p:sp>
        <p:nvSpPr>
          <p:cNvPr id="5" name="Segnaposto piè di pagina 4">
            <a:extLst>
              <a:ext uri="{FF2B5EF4-FFF2-40B4-BE49-F238E27FC236}">
                <a16:creationId xmlns:a16="http://schemas.microsoft.com/office/drawing/2014/main" id="{F51697B0-E7AD-40DA-99C3-FEAE0D9F3406}"/>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F843CE1C-8594-420B-98BA-B2D9E7AE7260}"/>
              </a:ext>
            </a:extLst>
          </p:cNvPr>
          <p:cNvSpPr>
            <a:spLocks noGrp="1"/>
          </p:cNvSpPr>
          <p:nvPr>
            <p:ph type="sldNum" sz="quarter" idx="12"/>
          </p:nvPr>
        </p:nvSpPr>
        <p:spPr/>
        <p:txBody>
          <a:bodyPr/>
          <a:lstStyle/>
          <a:p>
            <a:fld id="{E8F0196F-0A41-4255-AB6B-4B06882789D8}" type="slidenum">
              <a:rPr lang="en-GB" smtClean="0"/>
              <a:t>‹N›</a:t>
            </a:fld>
            <a:endParaRPr lang="en-GB"/>
          </a:p>
        </p:txBody>
      </p:sp>
    </p:spTree>
    <p:extLst>
      <p:ext uri="{BB962C8B-B14F-4D97-AF65-F5344CB8AC3E}">
        <p14:creationId xmlns:p14="http://schemas.microsoft.com/office/powerpoint/2010/main" val="309704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501275-A644-4AD6-B8C2-D45A7CB0FC07}"/>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419EB88C-CACA-4EB3-9EC1-F437BD0EA2A1}"/>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AF237E7C-1D78-4D2C-9A14-6A488AFB1327}"/>
              </a:ext>
            </a:extLst>
          </p:cNvPr>
          <p:cNvSpPr>
            <a:spLocks noGrp="1"/>
          </p:cNvSpPr>
          <p:nvPr>
            <p:ph type="dt" sz="half" idx="10"/>
          </p:nvPr>
        </p:nvSpPr>
        <p:spPr/>
        <p:txBody>
          <a:bodyPr/>
          <a:lstStyle/>
          <a:p>
            <a:fld id="{BEA55B25-428C-4BC5-8573-5E03CE8B3C31}" type="datetimeFigureOut">
              <a:rPr lang="en-GB" smtClean="0"/>
              <a:t>03/08/2020</a:t>
            </a:fld>
            <a:endParaRPr lang="en-GB"/>
          </a:p>
        </p:txBody>
      </p:sp>
      <p:sp>
        <p:nvSpPr>
          <p:cNvPr id="5" name="Segnaposto piè di pagina 4">
            <a:extLst>
              <a:ext uri="{FF2B5EF4-FFF2-40B4-BE49-F238E27FC236}">
                <a16:creationId xmlns:a16="http://schemas.microsoft.com/office/drawing/2014/main" id="{8077CDCF-B8F5-426A-A9FF-68AD0B0AB8BF}"/>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F6D54352-2FC0-44A5-8C71-B500F7933868}"/>
              </a:ext>
            </a:extLst>
          </p:cNvPr>
          <p:cNvSpPr>
            <a:spLocks noGrp="1"/>
          </p:cNvSpPr>
          <p:nvPr>
            <p:ph type="sldNum" sz="quarter" idx="12"/>
          </p:nvPr>
        </p:nvSpPr>
        <p:spPr/>
        <p:txBody>
          <a:bodyPr/>
          <a:lstStyle/>
          <a:p>
            <a:fld id="{E8F0196F-0A41-4255-AB6B-4B06882789D8}" type="slidenum">
              <a:rPr lang="en-GB" smtClean="0"/>
              <a:t>‹N›</a:t>
            </a:fld>
            <a:endParaRPr lang="en-GB"/>
          </a:p>
        </p:txBody>
      </p:sp>
    </p:spTree>
    <p:extLst>
      <p:ext uri="{BB962C8B-B14F-4D97-AF65-F5344CB8AC3E}">
        <p14:creationId xmlns:p14="http://schemas.microsoft.com/office/powerpoint/2010/main" val="382832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F94EEA-F3E4-4558-98E9-9C568C292D0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D9C6A7D0-4388-4161-B31F-C7EBE043AC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88F6724-B6F1-4E57-847A-EFC899C16D39}"/>
              </a:ext>
            </a:extLst>
          </p:cNvPr>
          <p:cNvSpPr>
            <a:spLocks noGrp="1"/>
          </p:cNvSpPr>
          <p:nvPr>
            <p:ph type="dt" sz="half" idx="10"/>
          </p:nvPr>
        </p:nvSpPr>
        <p:spPr/>
        <p:txBody>
          <a:bodyPr/>
          <a:lstStyle/>
          <a:p>
            <a:fld id="{BEA55B25-428C-4BC5-8573-5E03CE8B3C31}" type="datetimeFigureOut">
              <a:rPr lang="en-GB" smtClean="0"/>
              <a:t>03/08/2020</a:t>
            </a:fld>
            <a:endParaRPr lang="en-GB"/>
          </a:p>
        </p:txBody>
      </p:sp>
      <p:sp>
        <p:nvSpPr>
          <p:cNvPr id="5" name="Segnaposto piè di pagina 4">
            <a:extLst>
              <a:ext uri="{FF2B5EF4-FFF2-40B4-BE49-F238E27FC236}">
                <a16:creationId xmlns:a16="http://schemas.microsoft.com/office/drawing/2014/main" id="{7570E799-04F8-4724-9436-EABAEA1DCAF7}"/>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2315BCFD-F39F-40BF-9506-98DE6302BC06}"/>
              </a:ext>
            </a:extLst>
          </p:cNvPr>
          <p:cNvSpPr>
            <a:spLocks noGrp="1"/>
          </p:cNvSpPr>
          <p:nvPr>
            <p:ph type="sldNum" sz="quarter" idx="12"/>
          </p:nvPr>
        </p:nvSpPr>
        <p:spPr/>
        <p:txBody>
          <a:bodyPr/>
          <a:lstStyle/>
          <a:p>
            <a:fld id="{E8F0196F-0A41-4255-AB6B-4B06882789D8}" type="slidenum">
              <a:rPr lang="en-GB" smtClean="0"/>
              <a:t>‹N›</a:t>
            </a:fld>
            <a:endParaRPr lang="en-GB"/>
          </a:p>
        </p:txBody>
      </p:sp>
    </p:spTree>
    <p:extLst>
      <p:ext uri="{BB962C8B-B14F-4D97-AF65-F5344CB8AC3E}">
        <p14:creationId xmlns:p14="http://schemas.microsoft.com/office/powerpoint/2010/main" val="122244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BBCE39-5235-4E4C-97DD-5727C8584C5F}"/>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59609CDA-4DA4-4896-9FE0-BCA8EF29CB8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43B3D172-327B-4BE4-82A5-2640DAE8FBA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EC5434CC-4B1D-4A52-831A-D75102978EDC}"/>
              </a:ext>
            </a:extLst>
          </p:cNvPr>
          <p:cNvSpPr>
            <a:spLocks noGrp="1"/>
          </p:cNvSpPr>
          <p:nvPr>
            <p:ph type="dt" sz="half" idx="10"/>
          </p:nvPr>
        </p:nvSpPr>
        <p:spPr/>
        <p:txBody>
          <a:bodyPr/>
          <a:lstStyle/>
          <a:p>
            <a:fld id="{BEA55B25-428C-4BC5-8573-5E03CE8B3C31}" type="datetimeFigureOut">
              <a:rPr lang="en-GB" smtClean="0"/>
              <a:t>03/08/2020</a:t>
            </a:fld>
            <a:endParaRPr lang="en-GB"/>
          </a:p>
        </p:txBody>
      </p:sp>
      <p:sp>
        <p:nvSpPr>
          <p:cNvPr id="6" name="Segnaposto piè di pagina 5">
            <a:extLst>
              <a:ext uri="{FF2B5EF4-FFF2-40B4-BE49-F238E27FC236}">
                <a16:creationId xmlns:a16="http://schemas.microsoft.com/office/drawing/2014/main" id="{DE373537-A24F-4F9D-8BEE-CF3A03D69551}"/>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B454EB2C-E231-4C64-A58B-E1B2DF68B85E}"/>
              </a:ext>
            </a:extLst>
          </p:cNvPr>
          <p:cNvSpPr>
            <a:spLocks noGrp="1"/>
          </p:cNvSpPr>
          <p:nvPr>
            <p:ph type="sldNum" sz="quarter" idx="12"/>
          </p:nvPr>
        </p:nvSpPr>
        <p:spPr/>
        <p:txBody>
          <a:bodyPr/>
          <a:lstStyle/>
          <a:p>
            <a:fld id="{E8F0196F-0A41-4255-AB6B-4B06882789D8}" type="slidenum">
              <a:rPr lang="en-GB" smtClean="0"/>
              <a:t>‹N›</a:t>
            </a:fld>
            <a:endParaRPr lang="en-GB"/>
          </a:p>
        </p:txBody>
      </p:sp>
    </p:spTree>
    <p:extLst>
      <p:ext uri="{BB962C8B-B14F-4D97-AF65-F5344CB8AC3E}">
        <p14:creationId xmlns:p14="http://schemas.microsoft.com/office/powerpoint/2010/main" val="426096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A3CB8-912E-4CB9-9E82-738F5796BB43}"/>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B621694E-40A4-4204-8FF1-888888B82F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9785F2A-FAF6-49FE-9FD0-D3B2C0C026D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B4F91422-2AF8-4255-8526-C84CE52C1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CAA991A-6228-473E-8FC8-BB5DC3896C1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EE341E81-3868-497F-ACFC-F868A177D63B}"/>
              </a:ext>
            </a:extLst>
          </p:cNvPr>
          <p:cNvSpPr>
            <a:spLocks noGrp="1"/>
          </p:cNvSpPr>
          <p:nvPr>
            <p:ph type="dt" sz="half" idx="10"/>
          </p:nvPr>
        </p:nvSpPr>
        <p:spPr/>
        <p:txBody>
          <a:bodyPr/>
          <a:lstStyle/>
          <a:p>
            <a:fld id="{BEA55B25-428C-4BC5-8573-5E03CE8B3C31}" type="datetimeFigureOut">
              <a:rPr lang="en-GB" smtClean="0"/>
              <a:t>03/08/2020</a:t>
            </a:fld>
            <a:endParaRPr lang="en-GB"/>
          </a:p>
        </p:txBody>
      </p:sp>
      <p:sp>
        <p:nvSpPr>
          <p:cNvPr id="8" name="Segnaposto piè di pagina 7">
            <a:extLst>
              <a:ext uri="{FF2B5EF4-FFF2-40B4-BE49-F238E27FC236}">
                <a16:creationId xmlns:a16="http://schemas.microsoft.com/office/drawing/2014/main" id="{F2F38722-605F-43E6-B497-CD128C45644D}"/>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0409DE82-90C7-4976-9A33-3378D926BF00}"/>
              </a:ext>
            </a:extLst>
          </p:cNvPr>
          <p:cNvSpPr>
            <a:spLocks noGrp="1"/>
          </p:cNvSpPr>
          <p:nvPr>
            <p:ph type="sldNum" sz="quarter" idx="12"/>
          </p:nvPr>
        </p:nvSpPr>
        <p:spPr/>
        <p:txBody>
          <a:bodyPr/>
          <a:lstStyle/>
          <a:p>
            <a:fld id="{E8F0196F-0A41-4255-AB6B-4B06882789D8}" type="slidenum">
              <a:rPr lang="en-GB" smtClean="0"/>
              <a:t>‹N›</a:t>
            </a:fld>
            <a:endParaRPr lang="en-GB"/>
          </a:p>
        </p:txBody>
      </p:sp>
    </p:spTree>
    <p:extLst>
      <p:ext uri="{BB962C8B-B14F-4D97-AF65-F5344CB8AC3E}">
        <p14:creationId xmlns:p14="http://schemas.microsoft.com/office/powerpoint/2010/main" val="1452377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2A42E-0B80-4E82-A472-364DD858009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0C38A5B3-24CC-4C5B-883E-AC930DC43364}"/>
              </a:ext>
            </a:extLst>
          </p:cNvPr>
          <p:cNvSpPr>
            <a:spLocks noGrp="1"/>
          </p:cNvSpPr>
          <p:nvPr>
            <p:ph type="dt" sz="half" idx="10"/>
          </p:nvPr>
        </p:nvSpPr>
        <p:spPr/>
        <p:txBody>
          <a:bodyPr/>
          <a:lstStyle/>
          <a:p>
            <a:fld id="{BEA55B25-428C-4BC5-8573-5E03CE8B3C31}" type="datetimeFigureOut">
              <a:rPr lang="en-GB" smtClean="0"/>
              <a:t>03/08/2020</a:t>
            </a:fld>
            <a:endParaRPr lang="en-GB"/>
          </a:p>
        </p:txBody>
      </p:sp>
      <p:sp>
        <p:nvSpPr>
          <p:cNvPr id="4" name="Segnaposto piè di pagina 3">
            <a:extLst>
              <a:ext uri="{FF2B5EF4-FFF2-40B4-BE49-F238E27FC236}">
                <a16:creationId xmlns:a16="http://schemas.microsoft.com/office/drawing/2014/main" id="{9EDA2021-5E73-4046-978B-4A4A0E100C2B}"/>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1F1DC0A9-C39A-4D74-836A-292D090A7A84}"/>
              </a:ext>
            </a:extLst>
          </p:cNvPr>
          <p:cNvSpPr>
            <a:spLocks noGrp="1"/>
          </p:cNvSpPr>
          <p:nvPr>
            <p:ph type="sldNum" sz="quarter" idx="12"/>
          </p:nvPr>
        </p:nvSpPr>
        <p:spPr/>
        <p:txBody>
          <a:bodyPr/>
          <a:lstStyle/>
          <a:p>
            <a:fld id="{E8F0196F-0A41-4255-AB6B-4B06882789D8}" type="slidenum">
              <a:rPr lang="en-GB" smtClean="0"/>
              <a:t>‹N›</a:t>
            </a:fld>
            <a:endParaRPr lang="en-GB"/>
          </a:p>
        </p:txBody>
      </p:sp>
    </p:spTree>
    <p:extLst>
      <p:ext uri="{BB962C8B-B14F-4D97-AF65-F5344CB8AC3E}">
        <p14:creationId xmlns:p14="http://schemas.microsoft.com/office/powerpoint/2010/main" val="695859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A5E69B8-CE8B-435A-9ADA-A9A35D1961C7}"/>
              </a:ext>
            </a:extLst>
          </p:cNvPr>
          <p:cNvSpPr>
            <a:spLocks noGrp="1"/>
          </p:cNvSpPr>
          <p:nvPr>
            <p:ph type="dt" sz="half" idx="10"/>
          </p:nvPr>
        </p:nvSpPr>
        <p:spPr/>
        <p:txBody>
          <a:bodyPr/>
          <a:lstStyle/>
          <a:p>
            <a:fld id="{BEA55B25-428C-4BC5-8573-5E03CE8B3C31}" type="datetimeFigureOut">
              <a:rPr lang="en-GB" smtClean="0"/>
              <a:t>03/08/2020</a:t>
            </a:fld>
            <a:endParaRPr lang="en-GB"/>
          </a:p>
        </p:txBody>
      </p:sp>
      <p:sp>
        <p:nvSpPr>
          <p:cNvPr id="3" name="Segnaposto piè di pagina 2">
            <a:extLst>
              <a:ext uri="{FF2B5EF4-FFF2-40B4-BE49-F238E27FC236}">
                <a16:creationId xmlns:a16="http://schemas.microsoft.com/office/drawing/2014/main" id="{6458E57C-7511-4F39-9F59-3AA6C354253A}"/>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F6AF947C-E90B-4603-8326-4191072F1D72}"/>
              </a:ext>
            </a:extLst>
          </p:cNvPr>
          <p:cNvSpPr>
            <a:spLocks noGrp="1"/>
          </p:cNvSpPr>
          <p:nvPr>
            <p:ph type="sldNum" sz="quarter" idx="12"/>
          </p:nvPr>
        </p:nvSpPr>
        <p:spPr/>
        <p:txBody>
          <a:bodyPr/>
          <a:lstStyle/>
          <a:p>
            <a:fld id="{E8F0196F-0A41-4255-AB6B-4B06882789D8}" type="slidenum">
              <a:rPr lang="en-GB" smtClean="0"/>
              <a:t>‹N›</a:t>
            </a:fld>
            <a:endParaRPr lang="en-GB"/>
          </a:p>
        </p:txBody>
      </p:sp>
    </p:spTree>
    <p:extLst>
      <p:ext uri="{BB962C8B-B14F-4D97-AF65-F5344CB8AC3E}">
        <p14:creationId xmlns:p14="http://schemas.microsoft.com/office/powerpoint/2010/main" val="3745467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E9673-6DB6-4A18-8EE7-04E6B252110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874108C6-CD83-4E95-B429-5E37BD435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6AD21CCC-E701-4FB0-A52D-30EB8F07B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9E80E41-8A8C-4AFA-8F71-A16AAF7B622C}"/>
              </a:ext>
            </a:extLst>
          </p:cNvPr>
          <p:cNvSpPr>
            <a:spLocks noGrp="1"/>
          </p:cNvSpPr>
          <p:nvPr>
            <p:ph type="dt" sz="half" idx="10"/>
          </p:nvPr>
        </p:nvSpPr>
        <p:spPr/>
        <p:txBody>
          <a:bodyPr/>
          <a:lstStyle/>
          <a:p>
            <a:fld id="{BEA55B25-428C-4BC5-8573-5E03CE8B3C31}" type="datetimeFigureOut">
              <a:rPr lang="en-GB" smtClean="0"/>
              <a:t>03/08/2020</a:t>
            </a:fld>
            <a:endParaRPr lang="en-GB"/>
          </a:p>
        </p:txBody>
      </p:sp>
      <p:sp>
        <p:nvSpPr>
          <p:cNvPr id="6" name="Segnaposto piè di pagina 5">
            <a:extLst>
              <a:ext uri="{FF2B5EF4-FFF2-40B4-BE49-F238E27FC236}">
                <a16:creationId xmlns:a16="http://schemas.microsoft.com/office/drawing/2014/main" id="{4C4AC149-831E-4731-8AA4-BF4496F3D717}"/>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C2A568B9-FA23-4FD5-80F6-8530923D9B6E}"/>
              </a:ext>
            </a:extLst>
          </p:cNvPr>
          <p:cNvSpPr>
            <a:spLocks noGrp="1"/>
          </p:cNvSpPr>
          <p:nvPr>
            <p:ph type="sldNum" sz="quarter" idx="12"/>
          </p:nvPr>
        </p:nvSpPr>
        <p:spPr/>
        <p:txBody>
          <a:bodyPr/>
          <a:lstStyle/>
          <a:p>
            <a:fld id="{E8F0196F-0A41-4255-AB6B-4B06882789D8}" type="slidenum">
              <a:rPr lang="en-GB" smtClean="0"/>
              <a:t>‹N›</a:t>
            </a:fld>
            <a:endParaRPr lang="en-GB"/>
          </a:p>
        </p:txBody>
      </p:sp>
    </p:spTree>
    <p:extLst>
      <p:ext uri="{BB962C8B-B14F-4D97-AF65-F5344CB8AC3E}">
        <p14:creationId xmlns:p14="http://schemas.microsoft.com/office/powerpoint/2010/main" val="10379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F6EF1D-4FE6-414C-94AE-4A17757932A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42B40797-A634-42D7-B8B7-9A7E5F056D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DC35E15E-1EEE-47F3-BAA7-0B12DAB757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30A6C11-CB30-48D0-BBD1-A84A2F7E4593}"/>
              </a:ext>
            </a:extLst>
          </p:cNvPr>
          <p:cNvSpPr>
            <a:spLocks noGrp="1"/>
          </p:cNvSpPr>
          <p:nvPr>
            <p:ph type="dt" sz="half" idx="10"/>
          </p:nvPr>
        </p:nvSpPr>
        <p:spPr/>
        <p:txBody>
          <a:bodyPr/>
          <a:lstStyle/>
          <a:p>
            <a:fld id="{BEA55B25-428C-4BC5-8573-5E03CE8B3C31}" type="datetimeFigureOut">
              <a:rPr lang="en-GB" smtClean="0"/>
              <a:t>03/08/2020</a:t>
            </a:fld>
            <a:endParaRPr lang="en-GB"/>
          </a:p>
        </p:txBody>
      </p:sp>
      <p:sp>
        <p:nvSpPr>
          <p:cNvPr id="6" name="Segnaposto piè di pagina 5">
            <a:extLst>
              <a:ext uri="{FF2B5EF4-FFF2-40B4-BE49-F238E27FC236}">
                <a16:creationId xmlns:a16="http://schemas.microsoft.com/office/drawing/2014/main" id="{425972BB-F2D3-4B7F-B80B-04520BEAEDAF}"/>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77E5E850-364A-4D35-B053-EEF13B65B895}"/>
              </a:ext>
            </a:extLst>
          </p:cNvPr>
          <p:cNvSpPr>
            <a:spLocks noGrp="1"/>
          </p:cNvSpPr>
          <p:nvPr>
            <p:ph type="sldNum" sz="quarter" idx="12"/>
          </p:nvPr>
        </p:nvSpPr>
        <p:spPr/>
        <p:txBody>
          <a:bodyPr/>
          <a:lstStyle/>
          <a:p>
            <a:fld id="{E8F0196F-0A41-4255-AB6B-4B06882789D8}" type="slidenum">
              <a:rPr lang="en-GB" smtClean="0"/>
              <a:t>‹N›</a:t>
            </a:fld>
            <a:endParaRPr lang="en-GB"/>
          </a:p>
        </p:txBody>
      </p:sp>
    </p:spTree>
    <p:extLst>
      <p:ext uri="{BB962C8B-B14F-4D97-AF65-F5344CB8AC3E}">
        <p14:creationId xmlns:p14="http://schemas.microsoft.com/office/powerpoint/2010/main" val="924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4000">
              <a:schemeClr val="accent1">
                <a:lumMod val="5000"/>
                <a:lumOff val="95000"/>
              </a:schemeClr>
            </a:gs>
            <a:gs pos="76000">
              <a:schemeClr val="bg1"/>
            </a:gs>
            <a:gs pos="4000">
              <a:srgbClr val="FFC000"/>
            </a:gs>
            <a:gs pos="94000">
              <a:srgbClr val="FFC000"/>
            </a:gs>
            <a:gs pos="100000">
              <a:srgbClr val="FFC000"/>
            </a:gs>
          </a:gsLst>
          <a:lin ang="5400000" scaled="1"/>
          <a:tileRect/>
        </a:gra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365B3D2-3A4C-472E-AB2F-E5E10B8100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EEDCD193-E4DB-47AA-BA3C-9CFF4A5B9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0B4647E4-12D0-435D-9CB8-3E365D1295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55B25-428C-4BC5-8573-5E03CE8B3C31}" type="datetimeFigureOut">
              <a:rPr lang="en-GB" smtClean="0"/>
              <a:t>03/08/2020</a:t>
            </a:fld>
            <a:endParaRPr lang="en-GB"/>
          </a:p>
        </p:txBody>
      </p:sp>
      <p:sp>
        <p:nvSpPr>
          <p:cNvPr id="5" name="Segnaposto piè di pagina 4">
            <a:extLst>
              <a:ext uri="{FF2B5EF4-FFF2-40B4-BE49-F238E27FC236}">
                <a16:creationId xmlns:a16="http://schemas.microsoft.com/office/drawing/2014/main" id="{E70BFAC4-BB68-476B-B16F-4FE66FD576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D3784463-6E81-48FA-A897-0A9353E6A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0196F-0A41-4255-AB6B-4B06882789D8}" type="slidenum">
              <a:rPr lang="en-GB" smtClean="0"/>
              <a:t>‹N›</a:t>
            </a:fld>
            <a:endParaRPr lang="en-GB"/>
          </a:p>
        </p:txBody>
      </p:sp>
    </p:spTree>
    <p:extLst>
      <p:ext uri="{BB962C8B-B14F-4D97-AF65-F5344CB8AC3E}">
        <p14:creationId xmlns:p14="http://schemas.microsoft.com/office/powerpoint/2010/main" val="4154901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gi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1000" b="-61000"/>
          </a:stretch>
        </a:blipFill>
        <a:effectLst/>
      </p:bgPr>
    </p:bg>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AF7BB94-3DFA-453F-9A0C-44317B53121B}"/>
              </a:ext>
            </a:extLst>
          </p:cNvPr>
          <p:cNvSpPr/>
          <p:nvPr/>
        </p:nvSpPr>
        <p:spPr>
          <a:xfrm>
            <a:off x="2208773" y="2216358"/>
            <a:ext cx="7606501" cy="1569660"/>
          </a:xfrm>
          <a:prstGeom prst="rect">
            <a:avLst/>
          </a:prstGeom>
          <a:solidFill>
            <a:schemeClr val="accent4">
              <a:lumMod val="60000"/>
              <a:lumOff val="40000"/>
              <a:alpha val="90000"/>
            </a:schemeClr>
          </a:solidFill>
        </p:spPr>
        <p:txBody>
          <a:bodyPr wrap="square">
            <a:spAutoFit/>
          </a:bodyPr>
          <a:lstStyle/>
          <a:p>
            <a:pPr algn="ctr"/>
            <a:r>
              <a:rPr lang="en-US" sz="3200" b="1" dirty="0">
                <a:latin typeface="Perpetua" panose="02020502060401020303" pitchFamily="18" charset="0"/>
              </a:rPr>
              <a:t>EXTINCTION RATES OF  TRILOBITES IN THE PERIOD BETWEEN THE SILURIAN AND DEVONIAN</a:t>
            </a:r>
            <a:endParaRPr lang="en-GB" sz="3200" b="1" dirty="0">
              <a:latin typeface="Perpetua" panose="02020502060401020303" pitchFamily="18" charset="0"/>
            </a:endParaRPr>
          </a:p>
        </p:txBody>
      </p:sp>
      <p:pic>
        <p:nvPicPr>
          <p:cNvPr id="5" name="Immagine 4">
            <a:extLst>
              <a:ext uri="{FF2B5EF4-FFF2-40B4-BE49-F238E27FC236}">
                <a16:creationId xmlns:a16="http://schemas.microsoft.com/office/drawing/2014/main" id="{1D9790C8-A17A-4B2A-8301-6D2F73B07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10777"/>
            <a:ext cx="1633246" cy="781337"/>
          </a:xfrm>
          <a:prstGeom prst="rect">
            <a:avLst/>
          </a:prstGeom>
        </p:spPr>
      </p:pic>
      <p:pic>
        <p:nvPicPr>
          <p:cNvPr id="6" name="Immagine 5">
            <a:extLst>
              <a:ext uri="{FF2B5EF4-FFF2-40B4-BE49-F238E27FC236}">
                <a16:creationId xmlns:a16="http://schemas.microsoft.com/office/drawing/2014/main" id="{3D31DBC9-B439-4917-8675-09A0434C2975}"/>
              </a:ext>
            </a:extLst>
          </p:cNvPr>
          <p:cNvPicPr>
            <a:picLocks noChangeAspect="1"/>
          </p:cNvPicPr>
          <p:nvPr/>
        </p:nvPicPr>
        <p:blipFill>
          <a:blip r:embed="rId4"/>
          <a:stretch>
            <a:fillRect/>
          </a:stretch>
        </p:blipFill>
        <p:spPr>
          <a:xfrm>
            <a:off x="10356979" y="60649"/>
            <a:ext cx="1800807" cy="514516"/>
          </a:xfrm>
          <a:prstGeom prst="rect">
            <a:avLst/>
          </a:prstGeom>
        </p:spPr>
      </p:pic>
      <p:sp>
        <p:nvSpPr>
          <p:cNvPr id="7" name="CasellaDiTesto 6">
            <a:extLst>
              <a:ext uri="{FF2B5EF4-FFF2-40B4-BE49-F238E27FC236}">
                <a16:creationId xmlns:a16="http://schemas.microsoft.com/office/drawing/2014/main" id="{9D7FDB78-4160-446A-9160-BBF3966025E0}"/>
              </a:ext>
            </a:extLst>
          </p:cNvPr>
          <p:cNvSpPr txBox="1"/>
          <p:nvPr/>
        </p:nvSpPr>
        <p:spPr>
          <a:xfrm>
            <a:off x="9586673" y="6001446"/>
            <a:ext cx="2446504" cy="400110"/>
          </a:xfrm>
          <a:prstGeom prst="rect">
            <a:avLst/>
          </a:prstGeom>
          <a:solidFill>
            <a:schemeClr val="accent2">
              <a:lumMod val="75000"/>
              <a:alpha val="88000"/>
            </a:schemeClr>
          </a:solidFill>
        </p:spPr>
        <p:txBody>
          <a:bodyPr wrap="none" rtlCol="0">
            <a:spAutoFit/>
          </a:bodyPr>
          <a:lstStyle/>
          <a:p>
            <a:r>
              <a:rPr lang="en-GB" sz="2000" b="1" dirty="0">
                <a:latin typeface="Perpetua" panose="02020502060401020303" pitchFamily="18" charset="0"/>
              </a:rPr>
              <a:t>Francesca Cusumano</a:t>
            </a:r>
          </a:p>
        </p:txBody>
      </p:sp>
      <p:sp>
        <p:nvSpPr>
          <p:cNvPr id="10" name="Rettangolo 9">
            <a:extLst>
              <a:ext uri="{FF2B5EF4-FFF2-40B4-BE49-F238E27FC236}">
                <a16:creationId xmlns:a16="http://schemas.microsoft.com/office/drawing/2014/main" id="{9269207C-5ABD-4C49-AB0E-AE31A2DF677F}"/>
              </a:ext>
            </a:extLst>
          </p:cNvPr>
          <p:cNvSpPr/>
          <p:nvPr/>
        </p:nvSpPr>
        <p:spPr>
          <a:xfrm>
            <a:off x="3793019" y="4103033"/>
            <a:ext cx="4438010" cy="830997"/>
          </a:xfrm>
          <a:prstGeom prst="rect">
            <a:avLst/>
          </a:prstGeom>
          <a:solidFill>
            <a:schemeClr val="accent4">
              <a:lumMod val="60000"/>
              <a:lumOff val="40000"/>
              <a:alpha val="85000"/>
            </a:schemeClr>
          </a:solidFill>
        </p:spPr>
        <p:txBody>
          <a:bodyPr wrap="none">
            <a:spAutoFit/>
          </a:bodyPr>
          <a:lstStyle/>
          <a:p>
            <a:r>
              <a:rPr lang="en-GB" sz="2400" b="1" dirty="0">
                <a:latin typeface="Perpetua" panose="02020502060401020303" pitchFamily="18" charset="0"/>
              </a:rPr>
              <a:t>Analytical </a:t>
            </a:r>
            <a:r>
              <a:rPr lang="en-GB" sz="2400" b="1" dirty="0" err="1">
                <a:latin typeface="Perpetua" panose="02020502060401020303" pitchFamily="18" charset="0"/>
              </a:rPr>
              <a:t>Palaeobiology</a:t>
            </a:r>
            <a:r>
              <a:rPr lang="en-GB" sz="2400" b="1" dirty="0">
                <a:latin typeface="Perpetua" panose="02020502060401020303" pitchFamily="18" charset="0"/>
              </a:rPr>
              <a:t> project</a:t>
            </a:r>
          </a:p>
          <a:p>
            <a:pPr algn="ctr"/>
            <a:r>
              <a:rPr lang="en-GB" sz="2400" b="1" dirty="0">
                <a:latin typeface="Perpetua" panose="02020502060401020303" pitchFamily="18" charset="0"/>
              </a:rPr>
              <a:t>03.07.2020</a:t>
            </a:r>
          </a:p>
        </p:txBody>
      </p:sp>
    </p:spTree>
    <p:extLst>
      <p:ext uri="{BB962C8B-B14F-4D97-AF65-F5344CB8AC3E}">
        <p14:creationId xmlns:p14="http://schemas.microsoft.com/office/powerpoint/2010/main" val="3761998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BB1B3BBA-7B05-48D4-8BE9-A10455F40046}"/>
              </a:ext>
            </a:extLst>
          </p:cNvPr>
          <p:cNvPicPr>
            <a:picLocks noChangeAspect="1"/>
          </p:cNvPicPr>
          <p:nvPr/>
        </p:nvPicPr>
        <p:blipFill>
          <a:blip r:embed="rId2"/>
          <a:stretch>
            <a:fillRect/>
          </a:stretch>
        </p:blipFill>
        <p:spPr>
          <a:xfrm>
            <a:off x="6267518" y="1461518"/>
            <a:ext cx="5392320" cy="4143486"/>
          </a:xfrm>
          <a:prstGeom prst="rect">
            <a:avLst/>
          </a:prstGeom>
        </p:spPr>
      </p:pic>
      <p:pic>
        <p:nvPicPr>
          <p:cNvPr id="5" name="Immagine 4">
            <a:extLst>
              <a:ext uri="{FF2B5EF4-FFF2-40B4-BE49-F238E27FC236}">
                <a16:creationId xmlns:a16="http://schemas.microsoft.com/office/drawing/2014/main" id="{41C60BAA-9E1A-4607-9955-DB761E2F322F}"/>
              </a:ext>
            </a:extLst>
          </p:cNvPr>
          <p:cNvPicPr>
            <a:picLocks noChangeAspect="1"/>
          </p:cNvPicPr>
          <p:nvPr/>
        </p:nvPicPr>
        <p:blipFill>
          <a:blip r:embed="rId3"/>
          <a:stretch>
            <a:fillRect/>
          </a:stretch>
        </p:blipFill>
        <p:spPr>
          <a:xfrm>
            <a:off x="1004576" y="1461518"/>
            <a:ext cx="5044963" cy="4143486"/>
          </a:xfrm>
          <a:prstGeom prst="rect">
            <a:avLst/>
          </a:prstGeom>
        </p:spPr>
      </p:pic>
      <p:pic>
        <p:nvPicPr>
          <p:cNvPr id="6" name="Immagine 5">
            <a:extLst>
              <a:ext uri="{FF2B5EF4-FFF2-40B4-BE49-F238E27FC236}">
                <a16:creationId xmlns:a16="http://schemas.microsoft.com/office/drawing/2014/main" id="{61EFA402-0D63-47D2-B057-1ECB07E56B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171" y="74645"/>
            <a:ext cx="1107146" cy="1107146"/>
          </a:xfrm>
          <a:prstGeom prst="rect">
            <a:avLst/>
          </a:prstGeom>
        </p:spPr>
      </p:pic>
      <p:sp>
        <p:nvSpPr>
          <p:cNvPr id="7" name="CasellaDiTesto 6">
            <a:extLst>
              <a:ext uri="{FF2B5EF4-FFF2-40B4-BE49-F238E27FC236}">
                <a16:creationId xmlns:a16="http://schemas.microsoft.com/office/drawing/2014/main" id="{E873EB36-C8BE-4CED-88FA-2BABA8004297}"/>
              </a:ext>
            </a:extLst>
          </p:cNvPr>
          <p:cNvSpPr txBox="1"/>
          <p:nvPr/>
        </p:nvSpPr>
        <p:spPr>
          <a:xfrm>
            <a:off x="279171" y="1252996"/>
            <a:ext cx="966931" cy="400110"/>
          </a:xfrm>
          <a:prstGeom prst="rect">
            <a:avLst/>
          </a:prstGeom>
          <a:noFill/>
        </p:spPr>
        <p:txBody>
          <a:bodyPr wrap="none" rtlCol="0">
            <a:spAutoFit/>
          </a:bodyPr>
          <a:lstStyle/>
          <a:p>
            <a:r>
              <a:rPr lang="en-GB" sz="2000" b="1" dirty="0">
                <a:latin typeface="Perpetua" panose="02020502060401020303" pitchFamily="18" charset="0"/>
              </a:rPr>
              <a:t>Results</a:t>
            </a:r>
          </a:p>
        </p:txBody>
      </p:sp>
      <p:sp>
        <p:nvSpPr>
          <p:cNvPr id="8" name="CasellaDiTesto 7">
            <a:extLst>
              <a:ext uri="{FF2B5EF4-FFF2-40B4-BE49-F238E27FC236}">
                <a16:creationId xmlns:a16="http://schemas.microsoft.com/office/drawing/2014/main" id="{9DBE9A7D-A9B3-40B7-A8CD-511FDAA4FA6C}"/>
              </a:ext>
            </a:extLst>
          </p:cNvPr>
          <p:cNvSpPr txBox="1"/>
          <p:nvPr/>
        </p:nvSpPr>
        <p:spPr>
          <a:xfrm>
            <a:off x="3908797" y="166553"/>
            <a:ext cx="3977627" cy="461665"/>
          </a:xfrm>
          <a:prstGeom prst="rect">
            <a:avLst/>
          </a:prstGeom>
          <a:noFill/>
        </p:spPr>
        <p:txBody>
          <a:bodyPr wrap="none" rtlCol="0">
            <a:spAutoFit/>
          </a:bodyPr>
          <a:lstStyle/>
          <a:p>
            <a:r>
              <a:rPr lang="en-GB" sz="2400" b="1" dirty="0">
                <a:latin typeface="Perpetua" panose="02020502060401020303" pitchFamily="18" charset="0"/>
              </a:rPr>
              <a:t>RICHNESS  THROUGH  TIME</a:t>
            </a:r>
          </a:p>
        </p:txBody>
      </p:sp>
      <p:cxnSp>
        <p:nvCxnSpPr>
          <p:cNvPr id="14" name="Connettore diritto 13">
            <a:extLst>
              <a:ext uri="{FF2B5EF4-FFF2-40B4-BE49-F238E27FC236}">
                <a16:creationId xmlns:a16="http://schemas.microsoft.com/office/drawing/2014/main" id="{C23ADB5C-4360-4D34-837C-4394C79B70F2}"/>
              </a:ext>
            </a:extLst>
          </p:cNvPr>
          <p:cNvCxnSpPr/>
          <p:nvPr/>
        </p:nvCxnSpPr>
        <p:spPr>
          <a:xfrm flipV="1">
            <a:off x="3142695" y="1790860"/>
            <a:ext cx="0" cy="3204839"/>
          </a:xfrm>
          <a:prstGeom prst="line">
            <a:avLst/>
          </a:prstGeom>
          <a:ln w="28575">
            <a:solidFill>
              <a:srgbClr val="002060"/>
            </a:solidFill>
            <a:prstDash val="dash"/>
          </a:ln>
        </p:spPr>
        <p:style>
          <a:lnRef idx="1">
            <a:schemeClr val="dk1"/>
          </a:lnRef>
          <a:fillRef idx="0">
            <a:schemeClr val="dk1"/>
          </a:fillRef>
          <a:effectRef idx="0">
            <a:schemeClr val="dk1"/>
          </a:effectRef>
          <a:fontRef idx="minor">
            <a:schemeClr val="tx1"/>
          </a:fontRef>
        </p:style>
      </p:cxnSp>
      <p:cxnSp>
        <p:nvCxnSpPr>
          <p:cNvPr id="15" name="Connettore diritto 14">
            <a:extLst>
              <a:ext uri="{FF2B5EF4-FFF2-40B4-BE49-F238E27FC236}">
                <a16:creationId xmlns:a16="http://schemas.microsoft.com/office/drawing/2014/main" id="{F8ACEBD1-9D65-4F0B-98EC-764B0400709B}"/>
              </a:ext>
            </a:extLst>
          </p:cNvPr>
          <p:cNvCxnSpPr>
            <a:cxnSpLocks/>
          </p:cNvCxnSpPr>
          <p:nvPr/>
        </p:nvCxnSpPr>
        <p:spPr>
          <a:xfrm flipV="1">
            <a:off x="8540318" y="1817493"/>
            <a:ext cx="0" cy="3178207"/>
          </a:xfrm>
          <a:prstGeom prst="line">
            <a:avLst/>
          </a:prstGeom>
          <a:ln w="28575">
            <a:solidFill>
              <a:srgbClr val="002060"/>
            </a:solidFill>
            <a:prstDash val="dash"/>
          </a:ln>
        </p:spPr>
        <p:style>
          <a:lnRef idx="1">
            <a:schemeClr val="dk1"/>
          </a:lnRef>
          <a:fillRef idx="0">
            <a:schemeClr val="dk1"/>
          </a:fillRef>
          <a:effectRef idx="0">
            <a:schemeClr val="dk1"/>
          </a:effectRef>
          <a:fontRef idx="minor">
            <a:schemeClr val="tx1"/>
          </a:fontRef>
        </p:style>
      </p:cxnSp>
      <p:sp>
        <p:nvSpPr>
          <p:cNvPr id="17" name="Rettangolo 16">
            <a:extLst>
              <a:ext uri="{FF2B5EF4-FFF2-40B4-BE49-F238E27FC236}">
                <a16:creationId xmlns:a16="http://schemas.microsoft.com/office/drawing/2014/main" id="{F5778E33-B4E9-4726-8C79-2BF14D900D56}"/>
              </a:ext>
            </a:extLst>
          </p:cNvPr>
          <p:cNvSpPr/>
          <p:nvPr/>
        </p:nvSpPr>
        <p:spPr>
          <a:xfrm>
            <a:off x="3189542" y="3518878"/>
            <a:ext cx="1008609" cy="369332"/>
          </a:xfrm>
          <a:prstGeom prst="rect">
            <a:avLst/>
          </a:prstGeom>
        </p:spPr>
        <p:txBody>
          <a:bodyPr wrap="none">
            <a:spAutoFit/>
          </a:bodyPr>
          <a:lstStyle/>
          <a:p>
            <a:r>
              <a:rPr lang="en-GB" b="1" dirty="0">
                <a:latin typeface="Perpetua" panose="02020502060401020303" pitchFamily="18" charset="0"/>
              </a:rPr>
              <a:t>EMSIAN</a:t>
            </a:r>
            <a:endParaRPr lang="en-GB" dirty="0"/>
          </a:p>
        </p:txBody>
      </p:sp>
      <p:sp>
        <p:nvSpPr>
          <p:cNvPr id="18" name="Rettangolo 17">
            <a:extLst>
              <a:ext uri="{FF2B5EF4-FFF2-40B4-BE49-F238E27FC236}">
                <a16:creationId xmlns:a16="http://schemas.microsoft.com/office/drawing/2014/main" id="{ED9A8B0F-A8C7-42DA-84BA-3AE000171898}"/>
              </a:ext>
            </a:extLst>
          </p:cNvPr>
          <p:cNvSpPr/>
          <p:nvPr/>
        </p:nvSpPr>
        <p:spPr>
          <a:xfrm>
            <a:off x="8587165" y="4191816"/>
            <a:ext cx="1008609" cy="369332"/>
          </a:xfrm>
          <a:prstGeom prst="rect">
            <a:avLst/>
          </a:prstGeom>
        </p:spPr>
        <p:txBody>
          <a:bodyPr wrap="none">
            <a:spAutoFit/>
          </a:bodyPr>
          <a:lstStyle/>
          <a:p>
            <a:r>
              <a:rPr lang="en-GB" b="1" dirty="0">
                <a:latin typeface="Perpetua" panose="02020502060401020303" pitchFamily="18" charset="0"/>
              </a:rPr>
              <a:t>EMSIAN</a:t>
            </a:r>
            <a:endParaRPr lang="en-GB" dirty="0"/>
          </a:p>
        </p:txBody>
      </p:sp>
      <p:sp>
        <p:nvSpPr>
          <p:cNvPr id="19" name="Rettangolo 18">
            <a:extLst>
              <a:ext uri="{FF2B5EF4-FFF2-40B4-BE49-F238E27FC236}">
                <a16:creationId xmlns:a16="http://schemas.microsoft.com/office/drawing/2014/main" id="{F5BF9572-946F-4432-8105-3F99491709D9}"/>
              </a:ext>
            </a:extLst>
          </p:cNvPr>
          <p:cNvSpPr/>
          <p:nvPr/>
        </p:nvSpPr>
        <p:spPr>
          <a:xfrm>
            <a:off x="1720989" y="927515"/>
            <a:ext cx="2250681" cy="369332"/>
          </a:xfrm>
          <a:prstGeom prst="rect">
            <a:avLst/>
          </a:prstGeom>
        </p:spPr>
        <p:txBody>
          <a:bodyPr wrap="none">
            <a:spAutoFit/>
          </a:bodyPr>
          <a:lstStyle/>
          <a:p>
            <a:pPr marL="342900" indent="-342900">
              <a:buSzPct val="200000"/>
              <a:buBlip>
                <a:blip r:embed="rId5"/>
              </a:buBlip>
            </a:pPr>
            <a:r>
              <a:rPr lang="en-GB" b="1" dirty="0">
                <a:latin typeface="Perpetua" panose="02020502060401020303" pitchFamily="18" charset="0"/>
              </a:rPr>
              <a:t> </a:t>
            </a:r>
            <a:r>
              <a:rPr lang="en-GB" b="1" dirty="0" err="1">
                <a:latin typeface="Perpetua" panose="02020502060401020303" pitchFamily="18" charset="0"/>
              </a:rPr>
              <a:t>divDyn</a:t>
            </a:r>
            <a:r>
              <a:rPr lang="en-GB" b="1" dirty="0">
                <a:latin typeface="Perpetua" panose="02020502060401020303" pitchFamily="18" charset="0"/>
              </a:rPr>
              <a:t> function </a:t>
            </a:r>
            <a:endParaRPr lang="en-GB" dirty="0"/>
          </a:p>
        </p:txBody>
      </p:sp>
    </p:spTree>
    <p:extLst>
      <p:ext uri="{BB962C8B-B14F-4D97-AF65-F5344CB8AC3E}">
        <p14:creationId xmlns:p14="http://schemas.microsoft.com/office/powerpoint/2010/main" val="367460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056191E9-4714-43EB-B45E-6D708F0E505E}"/>
              </a:ext>
            </a:extLst>
          </p:cNvPr>
          <p:cNvPicPr>
            <a:picLocks noChangeAspect="1"/>
          </p:cNvPicPr>
          <p:nvPr/>
        </p:nvPicPr>
        <p:blipFill>
          <a:blip r:embed="rId3"/>
          <a:stretch>
            <a:fillRect/>
          </a:stretch>
        </p:blipFill>
        <p:spPr>
          <a:xfrm>
            <a:off x="6580182" y="1611297"/>
            <a:ext cx="5334081" cy="3621104"/>
          </a:xfrm>
          <a:prstGeom prst="rect">
            <a:avLst/>
          </a:prstGeom>
        </p:spPr>
      </p:pic>
      <p:pic>
        <p:nvPicPr>
          <p:cNvPr id="9" name="Immagine 8">
            <a:extLst>
              <a:ext uri="{FF2B5EF4-FFF2-40B4-BE49-F238E27FC236}">
                <a16:creationId xmlns:a16="http://schemas.microsoft.com/office/drawing/2014/main" id="{21CDA03D-F5A4-4102-8F9A-CBDD97C583A5}"/>
              </a:ext>
            </a:extLst>
          </p:cNvPr>
          <p:cNvPicPr>
            <a:picLocks noChangeAspect="1"/>
          </p:cNvPicPr>
          <p:nvPr/>
        </p:nvPicPr>
        <p:blipFill>
          <a:blip r:embed="rId4"/>
          <a:stretch>
            <a:fillRect/>
          </a:stretch>
        </p:blipFill>
        <p:spPr>
          <a:xfrm>
            <a:off x="1271605" y="1625599"/>
            <a:ext cx="5334081" cy="3621104"/>
          </a:xfrm>
          <a:prstGeom prst="rect">
            <a:avLst/>
          </a:prstGeom>
        </p:spPr>
      </p:pic>
      <p:sp>
        <p:nvSpPr>
          <p:cNvPr id="10" name="Rettangolo 9">
            <a:extLst>
              <a:ext uri="{FF2B5EF4-FFF2-40B4-BE49-F238E27FC236}">
                <a16:creationId xmlns:a16="http://schemas.microsoft.com/office/drawing/2014/main" id="{2D44E4DE-5B89-4B54-BF1A-5B211A850DBD}"/>
              </a:ext>
            </a:extLst>
          </p:cNvPr>
          <p:cNvSpPr/>
          <p:nvPr/>
        </p:nvSpPr>
        <p:spPr>
          <a:xfrm>
            <a:off x="4891372" y="166553"/>
            <a:ext cx="2207656" cy="461665"/>
          </a:xfrm>
          <a:prstGeom prst="rect">
            <a:avLst/>
          </a:prstGeom>
        </p:spPr>
        <p:txBody>
          <a:bodyPr wrap="none">
            <a:spAutoFit/>
          </a:bodyPr>
          <a:lstStyle/>
          <a:p>
            <a:r>
              <a:rPr lang="en-GB" sz="2400" b="1" dirty="0">
                <a:latin typeface="Perpetua" panose="02020502060401020303" pitchFamily="18" charset="0"/>
              </a:rPr>
              <a:t>SUBSAMPLING</a:t>
            </a:r>
          </a:p>
        </p:txBody>
      </p:sp>
      <p:sp>
        <p:nvSpPr>
          <p:cNvPr id="11" name="CasellaDiTesto 10">
            <a:extLst>
              <a:ext uri="{FF2B5EF4-FFF2-40B4-BE49-F238E27FC236}">
                <a16:creationId xmlns:a16="http://schemas.microsoft.com/office/drawing/2014/main" id="{FCBE332E-B2A2-4612-9944-876495EAE52E}"/>
              </a:ext>
            </a:extLst>
          </p:cNvPr>
          <p:cNvSpPr txBox="1"/>
          <p:nvPr/>
        </p:nvSpPr>
        <p:spPr>
          <a:xfrm>
            <a:off x="1601932" y="452777"/>
            <a:ext cx="2394502" cy="800219"/>
          </a:xfrm>
          <a:prstGeom prst="rect">
            <a:avLst/>
          </a:prstGeom>
          <a:noFill/>
        </p:spPr>
        <p:txBody>
          <a:bodyPr wrap="none" rtlCol="0">
            <a:spAutoFit/>
          </a:bodyPr>
          <a:lstStyle/>
          <a:p>
            <a:pPr marL="342900" indent="-342900">
              <a:lnSpc>
                <a:spcPct val="150000"/>
              </a:lnSpc>
              <a:buAutoNum type="arabicPeriod"/>
            </a:pPr>
            <a:r>
              <a:rPr lang="en-GB" sz="1600" b="1" dirty="0" err="1">
                <a:latin typeface="Perpetua" panose="02020502060401020303" pitchFamily="18" charset="0"/>
              </a:rPr>
              <a:t>cor.test</a:t>
            </a:r>
            <a:r>
              <a:rPr lang="en-GB" sz="1600" b="1" dirty="0">
                <a:latin typeface="Perpetua" panose="02020502060401020303" pitchFamily="18" charset="0"/>
              </a:rPr>
              <a:t> ();</a:t>
            </a:r>
          </a:p>
          <a:p>
            <a:pPr marL="342900" indent="-342900">
              <a:lnSpc>
                <a:spcPct val="150000"/>
              </a:lnSpc>
              <a:buAutoNum type="arabicPeriod"/>
            </a:pPr>
            <a:r>
              <a:rPr lang="de-DE" sz="1600" b="1" dirty="0" err="1">
                <a:latin typeface="Perpetua" panose="02020502060401020303" pitchFamily="18" charset="0"/>
              </a:rPr>
              <a:t>Classical</a:t>
            </a:r>
            <a:r>
              <a:rPr lang="de-DE" sz="1600" b="1" dirty="0">
                <a:latin typeface="Perpetua" panose="02020502060401020303" pitchFamily="18" charset="0"/>
              </a:rPr>
              <a:t> </a:t>
            </a:r>
            <a:r>
              <a:rPr lang="de-DE" sz="1600" b="1" dirty="0" err="1">
                <a:latin typeface="Perpetua" panose="02020502060401020303" pitchFamily="18" charset="0"/>
              </a:rPr>
              <a:t>Rarefaction</a:t>
            </a:r>
            <a:r>
              <a:rPr lang="de-DE" sz="1600" b="1" dirty="0">
                <a:latin typeface="Perpetua" panose="02020502060401020303" pitchFamily="18" charset="0"/>
              </a:rPr>
              <a:t>.</a:t>
            </a:r>
          </a:p>
        </p:txBody>
      </p:sp>
      <p:pic>
        <p:nvPicPr>
          <p:cNvPr id="14" name="Immagine 13">
            <a:extLst>
              <a:ext uri="{FF2B5EF4-FFF2-40B4-BE49-F238E27FC236}">
                <a16:creationId xmlns:a16="http://schemas.microsoft.com/office/drawing/2014/main" id="{8D1C418D-8511-498F-ABD3-405D9C004C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171" y="74645"/>
            <a:ext cx="1107146" cy="1107146"/>
          </a:xfrm>
          <a:prstGeom prst="rect">
            <a:avLst/>
          </a:prstGeom>
        </p:spPr>
      </p:pic>
      <p:sp>
        <p:nvSpPr>
          <p:cNvPr id="15" name="CasellaDiTesto 14">
            <a:extLst>
              <a:ext uri="{FF2B5EF4-FFF2-40B4-BE49-F238E27FC236}">
                <a16:creationId xmlns:a16="http://schemas.microsoft.com/office/drawing/2014/main" id="{552F7243-5488-4169-A531-804E64E95210}"/>
              </a:ext>
            </a:extLst>
          </p:cNvPr>
          <p:cNvSpPr txBox="1"/>
          <p:nvPr/>
        </p:nvSpPr>
        <p:spPr>
          <a:xfrm>
            <a:off x="279171" y="1252996"/>
            <a:ext cx="966931" cy="400110"/>
          </a:xfrm>
          <a:prstGeom prst="rect">
            <a:avLst/>
          </a:prstGeom>
          <a:noFill/>
        </p:spPr>
        <p:txBody>
          <a:bodyPr wrap="none" rtlCol="0">
            <a:spAutoFit/>
          </a:bodyPr>
          <a:lstStyle/>
          <a:p>
            <a:r>
              <a:rPr lang="en-GB" sz="2000" b="1" dirty="0">
                <a:latin typeface="Perpetua" panose="02020502060401020303" pitchFamily="18" charset="0"/>
              </a:rPr>
              <a:t>Results</a:t>
            </a:r>
          </a:p>
        </p:txBody>
      </p:sp>
      <p:sp>
        <p:nvSpPr>
          <p:cNvPr id="2" name="Rettangolo 1">
            <a:extLst>
              <a:ext uri="{FF2B5EF4-FFF2-40B4-BE49-F238E27FC236}">
                <a16:creationId xmlns:a16="http://schemas.microsoft.com/office/drawing/2014/main" id="{06B445E8-B6C9-44D8-BEA9-7C8888E501E4}"/>
              </a:ext>
            </a:extLst>
          </p:cNvPr>
          <p:cNvSpPr/>
          <p:nvPr/>
        </p:nvSpPr>
        <p:spPr>
          <a:xfrm>
            <a:off x="999087" y="5367346"/>
            <a:ext cx="1362373" cy="646331"/>
          </a:xfrm>
          <a:prstGeom prst="rect">
            <a:avLst/>
          </a:prstGeom>
        </p:spPr>
        <p:txBody>
          <a:bodyPr wrap="square">
            <a:spAutoFit/>
          </a:bodyPr>
          <a:lstStyle/>
          <a:p>
            <a:r>
              <a:rPr lang="en-GB" dirty="0">
                <a:latin typeface="Perpetua" panose="02020502060401020303" pitchFamily="18" charset="0"/>
              </a:rPr>
              <a:t>rho </a:t>
            </a:r>
          </a:p>
          <a:p>
            <a:r>
              <a:rPr lang="en-GB" dirty="0">
                <a:latin typeface="Perpetua" panose="02020502060401020303" pitchFamily="18" charset="0"/>
              </a:rPr>
              <a:t>0.9501671 </a:t>
            </a:r>
          </a:p>
        </p:txBody>
      </p:sp>
      <p:sp>
        <p:nvSpPr>
          <p:cNvPr id="3" name="Rettangolo 2">
            <a:extLst>
              <a:ext uri="{FF2B5EF4-FFF2-40B4-BE49-F238E27FC236}">
                <a16:creationId xmlns:a16="http://schemas.microsoft.com/office/drawing/2014/main" id="{2E11F4E2-37D7-4FAC-828C-56D0D4365EF9}"/>
              </a:ext>
            </a:extLst>
          </p:cNvPr>
          <p:cNvSpPr/>
          <p:nvPr/>
        </p:nvSpPr>
        <p:spPr>
          <a:xfrm>
            <a:off x="7732449" y="5367345"/>
            <a:ext cx="1802167" cy="646331"/>
          </a:xfrm>
          <a:prstGeom prst="rect">
            <a:avLst/>
          </a:prstGeom>
        </p:spPr>
        <p:txBody>
          <a:bodyPr wrap="square">
            <a:spAutoFit/>
          </a:bodyPr>
          <a:lstStyle/>
          <a:p>
            <a:r>
              <a:rPr lang="en-GB" dirty="0">
                <a:latin typeface="Perpetua" panose="02020502060401020303" pitchFamily="18" charset="0"/>
              </a:rPr>
              <a:t>rho </a:t>
            </a:r>
          </a:p>
          <a:p>
            <a:r>
              <a:rPr lang="en-GB" dirty="0">
                <a:latin typeface="Perpetua" panose="02020502060401020303" pitchFamily="18" charset="0"/>
              </a:rPr>
              <a:t>0.9070366 </a:t>
            </a:r>
          </a:p>
        </p:txBody>
      </p:sp>
      <p:sp>
        <p:nvSpPr>
          <p:cNvPr id="4" name="Ovale 3">
            <a:extLst>
              <a:ext uri="{FF2B5EF4-FFF2-40B4-BE49-F238E27FC236}">
                <a16:creationId xmlns:a16="http://schemas.microsoft.com/office/drawing/2014/main" id="{BCDB0A41-E2C5-42B4-BC70-E27C2B39BB8A}"/>
              </a:ext>
            </a:extLst>
          </p:cNvPr>
          <p:cNvSpPr/>
          <p:nvPr/>
        </p:nvSpPr>
        <p:spPr>
          <a:xfrm>
            <a:off x="2415540" y="2606040"/>
            <a:ext cx="548640" cy="670560"/>
          </a:xfrm>
          <a:prstGeom prst="ellipse">
            <a:avLst/>
          </a:prstGeom>
          <a:noFill/>
          <a:ln w="28575">
            <a:solidFill>
              <a:srgbClr val="583D2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e 16">
            <a:extLst>
              <a:ext uri="{FF2B5EF4-FFF2-40B4-BE49-F238E27FC236}">
                <a16:creationId xmlns:a16="http://schemas.microsoft.com/office/drawing/2014/main" id="{ADFDDEEB-C7A4-49C6-AA1D-E813C80E4DDE}"/>
              </a:ext>
            </a:extLst>
          </p:cNvPr>
          <p:cNvSpPr/>
          <p:nvPr/>
        </p:nvSpPr>
        <p:spPr>
          <a:xfrm>
            <a:off x="7835773" y="2138246"/>
            <a:ext cx="1104820" cy="670560"/>
          </a:xfrm>
          <a:prstGeom prst="ellipse">
            <a:avLst/>
          </a:prstGeom>
          <a:noFill/>
          <a:ln w="28575">
            <a:solidFill>
              <a:srgbClr val="583D2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asellaDiTesto 17">
            <a:extLst>
              <a:ext uri="{FF2B5EF4-FFF2-40B4-BE49-F238E27FC236}">
                <a16:creationId xmlns:a16="http://schemas.microsoft.com/office/drawing/2014/main" id="{43A1CDCE-E10C-4A33-B799-DB21CCFB1387}"/>
              </a:ext>
            </a:extLst>
          </p:cNvPr>
          <p:cNvSpPr txBox="1"/>
          <p:nvPr/>
        </p:nvSpPr>
        <p:spPr>
          <a:xfrm>
            <a:off x="3021430" y="2421374"/>
            <a:ext cx="2590389" cy="369332"/>
          </a:xfrm>
          <a:prstGeom prst="rect">
            <a:avLst/>
          </a:prstGeom>
          <a:noFill/>
        </p:spPr>
        <p:txBody>
          <a:bodyPr wrap="none" rtlCol="0">
            <a:spAutoFit/>
          </a:bodyPr>
          <a:lstStyle/>
          <a:p>
            <a:r>
              <a:rPr lang="en-GB" b="1" dirty="0">
                <a:latin typeface="Perpetua" panose="02020502060401020303" pitchFamily="18" charset="0"/>
              </a:rPr>
              <a:t>Telychian and Homerian</a:t>
            </a:r>
          </a:p>
        </p:txBody>
      </p:sp>
      <p:sp>
        <p:nvSpPr>
          <p:cNvPr id="19" name="CasellaDiTesto 18">
            <a:extLst>
              <a:ext uri="{FF2B5EF4-FFF2-40B4-BE49-F238E27FC236}">
                <a16:creationId xmlns:a16="http://schemas.microsoft.com/office/drawing/2014/main" id="{45D9D210-88B0-4CA0-B16F-EE1AC34A7EF5}"/>
              </a:ext>
            </a:extLst>
          </p:cNvPr>
          <p:cNvSpPr txBox="1"/>
          <p:nvPr/>
        </p:nvSpPr>
        <p:spPr>
          <a:xfrm>
            <a:off x="9021872" y="2288860"/>
            <a:ext cx="2399631" cy="369332"/>
          </a:xfrm>
          <a:prstGeom prst="rect">
            <a:avLst/>
          </a:prstGeom>
          <a:noFill/>
        </p:spPr>
        <p:txBody>
          <a:bodyPr wrap="none" rtlCol="0">
            <a:spAutoFit/>
          </a:bodyPr>
          <a:lstStyle/>
          <a:p>
            <a:r>
              <a:rPr lang="en-GB" b="1" dirty="0">
                <a:latin typeface="Perpetua" panose="02020502060401020303" pitchFamily="18" charset="0"/>
              </a:rPr>
              <a:t>Homerian and Pragian</a:t>
            </a:r>
          </a:p>
        </p:txBody>
      </p:sp>
    </p:spTree>
    <p:extLst>
      <p:ext uri="{BB962C8B-B14F-4D97-AF65-F5344CB8AC3E}">
        <p14:creationId xmlns:p14="http://schemas.microsoft.com/office/powerpoint/2010/main" val="384726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17" grpId="0" animBg="1"/>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4732D9CB-980E-4630-BAF1-98145F17EB0A}"/>
              </a:ext>
            </a:extLst>
          </p:cNvPr>
          <p:cNvSpPr/>
          <p:nvPr/>
        </p:nvSpPr>
        <p:spPr>
          <a:xfrm>
            <a:off x="526845" y="5500836"/>
            <a:ext cx="4656468" cy="646331"/>
          </a:xfrm>
          <a:prstGeom prst="rect">
            <a:avLst/>
          </a:prstGeom>
        </p:spPr>
        <p:txBody>
          <a:bodyPr wrap="none">
            <a:spAutoFit/>
          </a:bodyPr>
          <a:lstStyle/>
          <a:p>
            <a:pPr marL="285750" indent="-285750">
              <a:buFont typeface="Arial" panose="020B0604020202020204" pitchFamily="34" charset="0"/>
              <a:buChar char="•"/>
            </a:pPr>
            <a:r>
              <a:rPr lang="de-DE" b="1" dirty="0">
                <a:latin typeface="Perpetua" panose="02020502060401020303" pitchFamily="18" charset="0"/>
              </a:rPr>
              <a:t>Range-</a:t>
            </a:r>
            <a:r>
              <a:rPr lang="de-DE" b="1" dirty="0" err="1">
                <a:latin typeface="Perpetua" panose="02020502060401020303" pitchFamily="18" charset="0"/>
              </a:rPr>
              <a:t>through</a:t>
            </a:r>
            <a:r>
              <a:rPr lang="de-DE" b="1" dirty="0">
                <a:latin typeface="Perpetua" panose="02020502060401020303" pitchFamily="18" charset="0"/>
              </a:rPr>
              <a:t> </a:t>
            </a:r>
            <a:r>
              <a:rPr lang="de-DE" b="1" dirty="0" err="1">
                <a:latin typeface="Perpetua" panose="02020502060401020303" pitchFamily="18" charset="0"/>
              </a:rPr>
              <a:t>diversities</a:t>
            </a:r>
            <a:r>
              <a:rPr lang="de-DE" b="1" dirty="0">
                <a:latin typeface="Perpetua" panose="02020502060401020303" pitchFamily="18" charset="0"/>
              </a:rPr>
              <a:t> (RT)</a:t>
            </a:r>
            <a:endParaRPr lang="en-GB" b="1" dirty="0">
              <a:latin typeface="Perpetua" panose="02020502060401020303" pitchFamily="18" charset="0"/>
            </a:endParaRPr>
          </a:p>
          <a:p>
            <a:pPr marL="285750" indent="-285750">
              <a:buFont typeface="Arial" panose="020B0604020202020204" pitchFamily="34" charset="0"/>
              <a:buChar char="•"/>
            </a:pPr>
            <a:r>
              <a:rPr lang="en-GB" b="1" dirty="0">
                <a:latin typeface="Perpetua" panose="02020502060401020303" pitchFamily="18" charset="0"/>
              </a:rPr>
              <a:t>Corrected Sampled-in-bin (CSIB) diversity</a:t>
            </a:r>
          </a:p>
        </p:txBody>
      </p:sp>
      <p:sp>
        <p:nvSpPr>
          <p:cNvPr id="8" name="Rettangolo 7">
            <a:extLst>
              <a:ext uri="{FF2B5EF4-FFF2-40B4-BE49-F238E27FC236}">
                <a16:creationId xmlns:a16="http://schemas.microsoft.com/office/drawing/2014/main" id="{7458C308-DB55-4850-888C-CA931DB2F100}"/>
              </a:ext>
            </a:extLst>
          </p:cNvPr>
          <p:cNvSpPr/>
          <p:nvPr/>
        </p:nvSpPr>
        <p:spPr>
          <a:xfrm>
            <a:off x="3153767" y="166553"/>
            <a:ext cx="6631046" cy="461665"/>
          </a:xfrm>
          <a:prstGeom prst="rect">
            <a:avLst/>
          </a:prstGeom>
        </p:spPr>
        <p:txBody>
          <a:bodyPr wrap="none">
            <a:spAutoFit/>
          </a:bodyPr>
          <a:lstStyle/>
          <a:p>
            <a:r>
              <a:rPr lang="en-GB" sz="2400" b="1" dirty="0">
                <a:latin typeface="Perpetua" panose="02020502060401020303" pitchFamily="18" charset="0"/>
              </a:rPr>
              <a:t>SHAREHOLDER QUORUM SUBSAMPLING (SQS)</a:t>
            </a:r>
          </a:p>
        </p:txBody>
      </p:sp>
      <p:sp>
        <p:nvSpPr>
          <p:cNvPr id="9" name="Rettangolo 8">
            <a:extLst>
              <a:ext uri="{FF2B5EF4-FFF2-40B4-BE49-F238E27FC236}">
                <a16:creationId xmlns:a16="http://schemas.microsoft.com/office/drawing/2014/main" id="{C32FCF5C-2B66-4A71-85B7-60A4716C609A}"/>
              </a:ext>
            </a:extLst>
          </p:cNvPr>
          <p:cNvSpPr/>
          <p:nvPr/>
        </p:nvSpPr>
        <p:spPr>
          <a:xfrm>
            <a:off x="1570881" y="1166352"/>
            <a:ext cx="7552645" cy="369332"/>
          </a:xfrm>
          <a:prstGeom prst="rect">
            <a:avLst/>
          </a:prstGeom>
        </p:spPr>
        <p:txBody>
          <a:bodyPr wrap="none">
            <a:spAutoFit/>
          </a:bodyPr>
          <a:lstStyle/>
          <a:p>
            <a:r>
              <a:rPr lang="en-US" b="1" dirty="0">
                <a:latin typeface="Perpetua" panose="02020502060401020303" pitchFamily="18" charset="0"/>
              </a:rPr>
              <a:t>The likely trajectory of trilobites and brachiopods diversities through time:</a:t>
            </a:r>
            <a:endParaRPr lang="en-GB" b="1" dirty="0">
              <a:latin typeface="Perpetua" panose="02020502060401020303" pitchFamily="18" charset="0"/>
            </a:endParaRPr>
          </a:p>
        </p:txBody>
      </p:sp>
      <p:pic>
        <p:nvPicPr>
          <p:cNvPr id="15" name="Immagine 14">
            <a:extLst>
              <a:ext uri="{FF2B5EF4-FFF2-40B4-BE49-F238E27FC236}">
                <a16:creationId xmlns:a16="http://schemas.microsoft.com/office/drawing/2014/main" id="{79A361FC-D55A-4005-A542-B4BC1EB49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71" y="74645"/>
            <a:ext cx="1107146" cy="1107146"/>
          </a:xfrm>
          <a:prstGeom prst="rect">
            <a:avLst/>
          </a:prstGeom>
        </p:spPr>
      </p:pic>
      <p:sp>
        <p:nvSpPr>
          <p:cNvPr id="16" name="CasellaDiTesto 15">
            <a:extLst>
              <a:ext uri="{FF2B5EF4-FFF2-40B4-BE49-F238E27FC236}">
                <a16:creationId xmlns:a16="http://schemas.microsoft.com/office/drawing/2014/main" id="{9F804DAA-E74B-41CD-91E8-8503F6F70D0C}"/>
              </a:ext>
            </a:extLst>
          </p:cNvPr>
          <p:cNvSpPr txBox="1"/>
          <p:nvPr/>
        </p:nvSpPr>
        <p:spPr>
          <a:xfrm>
            <a:off x="279171" y="1252996"/>
            <a:ext cx="966931" cy="400110"/>
          </a:xfrm>
          <a:prstGeom prst="rect">
            <a:avLst/>
          </a:prstGeom>
          <a:noFill/>
        </p:spPr>
        <p:txBody>
          <a:bodyPr wrap="none" rtlCol="0">
            <a:spAutoFit/>
          </a:bodyPr>
          <a:lstStyle/>
          <a:p>
            <a:r>
              <a:rPr lang="en-GB" sz="2000" b="1" dirty="0">
                <a:latin typeface="Perpetua" panose="02020502060401020303" pitchFamily="18" charset="0"/>
              </a:rPr>
              <a:t>Results</a:t>
            </a:r>
          </a:p>
        </p:txBody>
      </p:sp>
      <p:pic>
        <p:nvPicPr>
          <p:cNvPr id="2" name="Immagine 1">
            <a:extLst>
              <a:ext uri="{FF2B5EF4-FFF2-40B4-BE49-F238E27FC236}">
                <a16:creationId xmlns:a16="http://schemas.microsoft.com/office/drawing/2014/main" id="{79832953-5307-40A3-A723-A4E4E7B1B715}"/>
              </a:ext>
            </a:extLst>
          </p:cNvPr>
          <p:cNvPicPr>
            <a:picLocks noChangeAspect="1"/>
          </p:cNvPicPr>
          <p:nvPr/>
        </p:nvPicPr>
        <p:blipFill rotWithShape="1">
          <a:blip r:embed="rId3"/>
          <a:srcRect r="8182"/>
          <a:stretch/>
        </p:blipFill>
        <p:spPr>
          <a:xfrm>
            <a:off x="6096000" y="1889577"/>
            <a:ext cx="5533748" cy="3318265"/>
          </a:xfrm>
          <a:prstGeom prst="rect">
            <a:avLst/>
          </a:prstGeom>
        </p:spPr>
      </p:pic>
      <p:pic>
        <p:nvPicPr>
          <p:cNvPr id="4" name="Immagine 3">
            <a:extLst>
              <a:ext uri="{FF2B5EF4-FFF2-40B4-BE49-F238E27FC236}">
                <a16:creationId xmlns:a16="http://schemas.microsoft.com/office/drawing/2014/main" id="{BECFDD9B-B743-48E6-A6CC-C758C61AA71D}"/>
              </a:ext>
            </a:extLst>
          </p:cNvPr>
          <p:cNvPicPr>
            <a:picLocks noChangeAspect="1"/>
          </p:cNvPicPr>
          <p:nvPr/>
        </p:nvPicPr>
        <p:blipFill rotWithShape="1">
          <a:blip r:embed="rId4"/>
          <a:srcRect r="8181"/>
          <a:stretch/>
        </p:blipFill>
        <p:spPr>
          <a:xfrm>
            <a:off x="279171" y="1889577"/>
            <a:ext cx="5533749" cy="3318264"/>
          </a:xfrm>
          <a:prstGeom prst="rect">
            <a:avLst/>
          </a:prstGeom>
        </p:spPr>
      </p:pic>
      <p:cxnSp>
        <p:nvCxnSpPr>
          <p:cNvPr id="6" name="Connettore diritto 5">
            <a:extLst>
              <a:ext uri="{FF2B5EF4-FFF2-40B4-BE49-F238E27FC236}">
                <a16:creationId xmlns:a16="http://schemas.microsoft.com/office/drawing/2014/main" id="{36C033C7-F69B-4FB6-91F2-283C46576B05}"/>
              </a:ext>
            </a:extLst>
          </p:cNvPr>
          <p:cNvCxnSpPr>
            <a:cxnSpLocks/>
          </p:cNvCxnSpPr>
          <p:nvPr/>
        </p:nvCxnSpPr>
        <p:spPr>
          <a:xfrm flipV="1">
            <a:off x="2805343" y="2237173"/>
            <a:ext cx="0" cy="2279342"/>
          </a:xfrm>
          <a:prstGeom prst="line">
            <a:avLst/>
          </a:prstGeom>
          <a:ln w="28575">
            <a:solidFill>
              <a:srgbClr val="002060"/>
            </a:solidFill>
            <a:prstDash val="dash"/>
          </a:ln>
        </p:spPr>
        <p:style>
          <a:lnRef idx="1">
            <a:schemeClr val="dk1"/>
          </a:lnRef>
          <a:fillRef idx="0">
            <a:schemeClr val="dk1"/>
          </a:fillRef>
          <a:effectRef idx="0">
            <a:schemeClr val="dk1"/>
          </a:effectRef>
          <a:fontRef idx="minor">
            <a:schemeClr val="tx1"/>
          </a:fontRef>
        </p:style>
      </p:cxnSp>
      <p:cxnSp>
        <p:nvCxnSpPr>
          <p:cNvPr id="12" name="Connettore diritto 11">
            <a:extLst>
              <a:ext uri="{FF2B5EF4-FFF2-40B4-BE49-F238E27FC236}">
                <a16:creationId xmlns:a16="http://schemas.microsoft.com/office/drawing/2014/main" id="{2F9E6CFB-F883-450A-9534-014E83C215BF}"/>
              </a:ext>
            </a:extLst>
          </p:cNvPr>
          <p:cNvCxnSpPr>
            <a:cxnSpLocks/>
          </p:cNvCxnSpPr>
          <p:nvPr/>
        </p:nvCxnSpPr>
        <p:spPr>
          <a:xfrm flipV="1">
            <a:off x="8362764" y="2289329"/>
            <a:ext cx="0" cy="2279342"/>
          </a:xfrm>
          <a:prstGeom prst="line">
            <a:avLst/>
          </a:prstGeom>
          <a:ln w="28575">
            <a:solidFill>
              <a:srgbClr val="002060"/>
            </a:solidFill>
            <a:prstDash val="dash"/>
          </a:ln>
        </p:spPr>
        <p:style>
          <a:lnRef idx="1">
            <a:schemeClr val="dk1"/>
          </a:lnRef>
          <a:fillRef idx="0">
            <a:schemeClr val="dk1"/>
          </a:fillRef>
          <a:effectRef idx="0">
            <a:schemeClr val="dk1"/>
          </a:effectRef>
          <a:fontRef idx="minor">
            <a:schemeClr val="tx1"/>
          </a:fontRef>
        </p:style>
      </p:cxnSp>
      <p:cxnSp>
        <p:nvCxnSpPr>
          <p:cNvPr id="13" name="Connettore diritto 12">
            <a:extLst>
              <a:ext uri="{FF2B5EF4-FFF2-40B4-BE49-F238E27FC236}">
                <a16:creationId xmlns:a16="http://schemas.microsoft.com/office/drawing/2014/main" id="{0A515DF6-840F-4CF0-970E-89FE94C4C11A}"/>
              </a:ext>
            </a:extLst>
          </p:cNvPr>
          <p:cNvCxnSpPr>
            <a:cxnSpLocks/>
          </p:cNvCxnSpPr>
          <p:nvPr/>
        </p:nvCxnSpPr>
        <p:spPr>
          <a:xfrm flipV="1">
            <a:off x="8629094" y="2237173"/>
            <a:ext cx="0" cy="2279342"/>
          </a:xfrm>
          <a:prstGeom prst="line">
            <a:avLst/>
          </a:prstGeom>
          <a:ln w="28575">
            <a:solidFill>
              <a:srgbClr val="002060"/>
            </a:solidFill>
            <a:prstDash val="dash"/>
          </a:ln>
        </p:spPr>
        <p:style>
          <a:lnRef idx="1">
            <a:schemeClr val="dk1"/>
          </a:lnRef>
          <a:fillRef idx="0">
            <a:schemeClr val="dk1"/>
          </a:fillRef>
          <a:effectRef idx="0">
            <a:schemeClr val="dk1"/>
          </a:effectRef>
          <a:fontRef idx="minor">
            <a:schemeClr val="tx1"/>
          </a:fontRef>
        </p:style>
      </p:cxnSp>
      <p:sp>
        <p:nvSpPr>
          <p:cNvPr id="17" name="CasellaDiTesto 16">
            <a:extLst>
              <a:ext uri="{FF2B5EF4-FFF2-40B4-BE49-F238E27FC236}">
                <a16:creationId xmlns:a16="http://schemas.microsoft.com/office/drawing/2014/main" id="{5D488EE9-06D0-4826-AE2A-055F7ECC34E3}"/>
              </a:ext>
            </a:extLst>
          </p:cNvPr>
          <p:cNvSpPr txBox="1"/>
          <p:nvPr/>
        </p:nvSpPr>
        <p:spPr>
          <a:xfrm>
            <a:off x="2805343" y="3028890"/>
            <a:ext cx="950901" cy="400110"/>
          </a:xfrm>
          <a:prstGeom prst="rect">
            <a:avLst/>
          </a:prstGeom>
          <a:noFill/>
        </p:spPr>
        <p:txBody>
          <a:bodyPr wrap="none" rtlCol="0">
            <a:spAutoFit/>
          </a:bodyPr>
          <a:lstStyle/>
          <a:p>
            <a:r>
              <a:rPr lang="en-GB" sz="2000" b="1" dirty="0" err="1">
                <a:latin typeface="Perpetua" panose="02020502060401020303" pitchFamily="18" charset="0"/>
              </a:rPr>
              <a:t>Emsian</a:t>
            </a:r>
            <a:endParaRPr lang="en-GB" sz="2000" b="1" dirty="0">
              <a:latin typeface="Perpetua" panose="02020502060401020303" pitchFamily="18" charset="0"/>
            </a:endParaRPr>
          </a:p>
        </p:txBody>
      </p:sp>
      <p:sp>
        <p:nvSpPr>
          <p:cNvPr id="18" name="CasellaDiTesto 17">
            <a:extLst>
              <a:ext uri="{FF2B5EF4-FFF2-40B4-BE49-F238E27FC236}">
                <a16:creationId xmlns:a16="http://schemas.microsoft.com/office/drawing/2014/main" id="{34901056-4C62-4B12-A58E-0CC9902BE1BB}"/>
              </a:ext>
            </a:extLst>
          </p:cNvPr>
          <p:cNvSpPr txBox="1"/>
          <p:nvPr/>
        </p:nvSpPr>
        <p:spPr>
          <a:xfrm>
            <a:off x="9027629" y="2751653"/>
            <a:ext cx="950901" cy="400110"/>
          </a:xfrm>
          <a:prstGeom prst="rect">
            <a:avLst/>
          </a:prstGeom>
          <a:noFill/>
        </p:spPr>
        <p:txBody>
          <a:bodyPr wrap="none" rtlCol="0">
            <a:spAutoFit/>
          </a:bodyPr>
          <a:lstStyle/>
          <a:p>
            <a:r>
              <a:rPr lang="en-GB" sz="2000" b="1" dirty="0" err="1">
                <a:latin typeface="Perpetua" panose="02020502060401020303" pitchFamily="18" charset="0"/>
              </a:rPr>
              <a:t>Emsian</a:t>
            </a:r>
            <a:endParaRPr lang="en-GB" sz="2000" b="1" dirty="0">
              <a:latin typeface="Perpetua" panose="02020502060401020303" pitchFamily="18" charset="0"/>
            </a:endParaRPr>
          </a:p>
        </p:txBody>
      </p:sp>
      <p:sp>
        <p:nvSpPr>
          <p:cNvPr id="19" name="CasellaDiTesto 18">
            <a:extLst>
              <a:ext uri="{FF2B5EF4-FFF2-40B4-BE49-F238E27FC236}">
                <a16:creationId xmlns:a16="http://schemas.microsoft.com/office/drawing/2014/main" id="{EEBE0690-B828-40D6-8AA0-BD0437D6738A}"/>
              </a:ext>
            </a:extLst>
          </p:cNvPr>
          <p:cNvSpPr txBox="1"/>
          <p:nvPr/>
        </p:nvSpPr>
        <p:spPr>
          <a:xfrm>
            <a:off x="7333766" y="2566987"/>
            <a:ext cx="1018549" cy="400110"/>
          </a:xfrm>
          <a:prstGeom prst="rect">
            <a:avLst/>
          </a:prstGeom>
          <a:noFill/>
        </p:spPr>
        <p:txBody>
          <a:bodyPr wrap="none" rtlCol="0">
            <a:spAutoFit/>
          </a:bodyPr>
          <a:lstStyle/>
          <a:p>
            <a:r>
              <a:rPr lang="en-GB" sz="2000" b="1" dirty="0">
                <a:latin typeface="Perpetua" panose="02020502060401020303" pitchFamily="18" charset="0"/>
              </a:rPr>
              <a:t>Pragian</a:t>
            </a:r>
          </a:p>
        </p:txBody>
      </p:sp>
    </p:spTree>
    <p:extLst>
      <p:ext uri="{BB962C8B-B14F-4D97-AF65-F5344CB8AC3E}">
        <p14:creationId xmlns:p14="http://schemas.microsoft.com/office/powerpoint/2010/main" val="535692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2F9EBE23-B070-4AA3-A4B9-205874E5AC04}"/>
              </a:ext>
            </a:extLst>
          </p:cNvPr>
          <p:cNvSpPr/>
          <p:nvPr/>
        </p:nvSpPr>
        <p:spPr>
          <a:xfrm>
            <a:off x="4563441" y="165804"/>
            <a:ext cx="2661370" cy="461665"/>
          </a:xfrm>
          <a:prstGeom prst="rect">
            <a:avLst/>
          </a:prstGeom>
        </p:spPr>
        <p:txBody>
          <a:bodyPr wrap="none">
            <a:spAutoFit/>
          </a:bodyPr>
          <a:lstStyle/>
          <a:p>
            <a:r>
              <a:rPr lang="de-DE" sz="2400" b="1" dirty="0">
                <a:latin typeface="Perpetua" panose="02020502060401020303" pitchFamily="18" charset="0"/>
              </a:rPr>
              <a:t>TURNOVER RATES</a:t>
            </a:r>
            <a:endParaRPr lang="de-DE" sz="2400" b="1" i="0" dirty="0">
              <a:effectLst/>
              <a:latin typeface="Perpetua" panose="02020502060401020303" pitchFamily="18" charset="0"/>
            </a:endParaRPr>
          </a:p>
        </p:txBody>
      </p:sp>
      <p:sp>
        <p:nvSpPr>
          <p:cNvPr id="9" name="Rettangolo 8">
            <a:extLst>
              <a:ext uri="{FF2B5EF4-FFF2-40B4-BE49-F238E27FC236}">
                <a16:creationId xmlns:a16="http://schemas.microsoft.com/office/drawing/2014/main" id="{33C8BEB6-C43E-4352-A07F-9515E464F059}"/>
              </a:ext>
            </a:extLst>
          </p:cNvPr>
          <p:cNvSpPr/>
          <p:nvPr/>
        </p:nvSpPr>
        <p:spPr>
          <a:xfrm>
            <a:off x="1816342" y="883664"/>
            <a:ext cx="6109429" cy="369332"/>
          </a:xfrm>
          <a:prstGeom prst="rect">
            <a:avLst/>
          </a:prstGeom>
        </p:spPr>
        <p:txBody>
          <a:bodyPr wrap="none">
            <a:spAutoFit/>
          </a:bodyPr>
          <a:lstStyle/>
          <a:p>
            <a:r>
              <a:rPr lang="en-US" b="1" dirty="0">
                <a:latin typeface="Perpetua" panose="02020502060401020303" pitchFamily="18" charset="0"/>
              </a:rPr>
              <a:t>per capita extinction and origination rates of Foote (1999). </a:t>
            </a:r>
            <a:endParaRPr lang="en-GB" b="1" dirty="0">
              <a:latin typeface="Perpetua" panose="02020502060401020303" pitchFamily="18" charset="0"/>
            </a:endParaRPr>
          </a:p>
        </p:txBody>
      </p:sp>
      <p:pic>
        <p:nvPicPr>
          <p:cNvPr id="12" name="Immagine 11">
            <a:extLst>
              <a:ext uri="{FF2B5EF4-FFF2-40B4-BE49-F238E27FC236}">
                <a16:creationId xmlns:a16="http://schemas.microsoft.com/office/drawing/2014/main" id="{3B140969-FE9D-4934-BC14-7941E3D5B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71" y="74645"/>
            <a:ext cx="1107146" cy="1107146"/>
          </a:xfrm>
          <a:prstGeom prst="rect">
            <a:avLst/>
          </a:prstGeom>
        </p:spPr>
      </p:pic>
      <p:sp>
        <p:nvSpPr>
          <p:cNvPr id="14" name="CasellaDiTesto 13">
            <a:extLst>
              <a:ext uri="{FF2B5EF4-FFF2-40B4-BE49-F238E27FC236}">
                <a16:creationId xmlns:a16="http://schemas.microsoft.com/office/drawing/2014/main" id="{37ECFEA1-AA07-4223-B052-138BEDF515CC}"/>
              </a:ext>
            </a:extLst>
          </p:cNvPr>
          <p:cNvSpPr txBox="1"/>
          <p:nvPr/>
        </p:nvSpPr>
        <p:spPr>
          <a:xfrm>
            <a:off x="279171" y="1252996"/>
            <a:ext cx="966931" cy="400110"/>
          </a:xfrm>
          <a:prstGeom prst="rect">
            <a:avLst/>
          </a:prstGeom>
          <a:noFill/>
        </p:spPr>
        <p:txBody>
          <a:bodyPr wrap="none" rtlCol="0">
            <a:spAutoFit/>
          </a:bodyPr>
          <a:lstStyle/>
          <a:p>
            <a:r>
              <a:rPr lang="en-GB" sz="2000" b="1" dirty="0">
                <a:latin typeface="Perpetua" panose="02020502060401020303" pitchFamily="18" charset="0"/>
              </a:rPr>
              <a:t>Results</a:t>
            </a:r>
          </a:p>
        </p:txBody>
      </p:sp>
      <p:pic>
        <p:nvPicPr>
          <p:cNvPr id="5" name="Immagine 4">
            <a:extLst>
              <a:ext uri="{FF2B5EF4-FFF2-40B4-BE49-F238E27FC236}">
                <a16:creationId xmlns:a16="http://schemas.microsoft.com/office/drawing/2014/main" id="{275B12C5-7958-4C6A-B5E1-794578AEA730}"/>
              </a:ext>
            </a:extLst>
          </p:cNvPr>
          <p:cNvPicPr>
            <a:picLocks noChangeAspect="1"/>
          </p:cNvPicPr>
          <p:nvPr/>
        </p:nvPicPr>
        <p:blipFill rotWithShape="1">
          <a:blip r:embed="rId3"/>
          <a:srcRect r="8634"/>
          <a:stretch/>
        </p:blipFill>
        <p:spPr>
          <a:xfrm>
            <a:off x="6229399" y="1740023"/>
            <a:ext cx="5418103" cy="3265000"/>
          </a:xfrm>
          <a:prstGeom prst="rect">
            <a:avLst/>
          </a:prstGeom>
        </p:spPr>
      </p:pic>
      <p:pic>
        <p:nvPicPr>
          <p:cNvPr id="6" name="Immagine 5">
            <a:extLst>
              <a:ext uri="{FF2B5EF4-FFF2-40B4-BE49-F238E27FC236}">
                <a16:creationId xmlns:a16="http://schemas.microsoft.com/office/drawing/2014/main" id="{568E21B7-2A96-491F-ADCB-3AFE9F8FC48B}"/>
              </a:ext>
            </a:extLst>
          </p:cNvPr>
          <p:cNvPicPr>
            <a:picLocks noChangeAspect="1"/>
          </p:cNvPicPr>
          <p:nvPr/>
        </p:nvPicPr>
        <p:blipFill rotWithShape="1">
          <a:blip r:embed="rId4"/>
          <a:srcRect r="8519"/>
          <a:stretch/>
        </p:blipFill>
        <p:spPr>
          <a:xfrm>
            <a:off x="393263" y="1653106"/>
            <a:ext cx="5569339" cy="3351917"/>
          </a:xfrm>
          <a:prstGeom prst="rect">
            <a:avLst/>
          </a:prstGeom>
        </p:spPr>
      </p:pic>
    </p:spTree>
    <p:extLst>
      <p:ext uri="{BB962C8B-B14F-4D97-AF65-F5344CB8AC3E}">
        <p14:creationId xmlns:p14="http://schemas.microsoft.com/office/powerpoint/2010/main" val="1181085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5B9698D6-D13D-4570-B879-47BA3BEE0106}"/>
              </a:ext>
            </a:extLst>
          </p:cNvPr>
          <p:cNvPicPr>
            <a:picLocks noChangeAspect="1"/>
          </p:cNvPicPr>
          <p:nvPr/>
        </p:nvPicPr>
        <p:blipFill>
          <a:blip r:embed="rId2"/>
          <a:stretch>
            <a:fillRect/>
          </a:stretch>
        </p:blipFill>
        <p:spPr>
          <a:xfrm>
            <a:off x="6195614" y="1653107"/>
            <a:ext cx="5512295" cy="3742087"/>
          </a:xfrm>
          <a:prstGeom prst="rect">
            <a:avLst/>
          </a:prstGeom>
        </p:spPr>
      </p:pic>
      <p:sp>
        <p:nvSpPr>
          <p:cNvPr id="7" name="Rettangolo 6">
            <a:extLst>
              <a:ext uri="{FF2B5EF4-FFF2-40B4-BE49-F238E27FC236}">
                <a16:creationId xmlns:a16="http://schemas.microsoft.com/office/drawing/2014/main" id="{7A30AD7D-942F-42E7-BAF2-C5A838A1C08E}"/>
              </a:ext>
            </a:extLst>
          </p:cNvPr>
          <p:cNvSpPr/>
          <p:nvPr/>
        </p:nvSpPr>
        <p:spPr>
          <a:xfrm>
            <a:off x="1741894" y="293086"/>
            <a:ext cx="6798336" cy="888705"/>
          </a:xfrm>
          <a:prstGeom prst="rect">
            <a:avLst/>
          </a:prstGeom>
        </p:spPr>
        <p:txBody>
          <a:bodyPr wrap="none">
            <a:spAutoFit/>
          </a:bodyPr>
          <a:lstStyle/>
          <a:p>
            <a:pPr marL="285750" indent="-285750">
              <a:lnSpc>
                <a:spcPct val="150000"/>
              </a:lnSpc>
              <a:buSzPct val="200000"/>
              <a:buBlip>
                <a:blip r:embed="rId3"/>
              </a:buBlip>
            </a:pPr>
            <a:r>
              <a:rPr lang="en-US" dirty="0">
                <a:latin typeface="Perpetua" panose="02020502060401020303" pitchFamily="18" charset="0"/>
              </a:rPr>
              <a:t> Comparing the extinction rates of  Trilobites and Brachiopods in one graph;</a:t>
            </a:r>
          </a:p>
          <a:p>
            <a:pPr marL="285750" indent="-285750">
              <a:lnSpc>
                <a:spcPct val="150000"/>
              </a:lnSpc>
              <a:buSzPct val="200000"/>
              <a:buBlip>
                <a:blip r:embed="rId3"/>
              </a:buBlip>
            </a:pPr>
            <a:r>
              <a:rPr lang="en-US" dirty="0">
                <a:latin typeface="Perpetua" panose="02020502060401020303" pitchFamily="18" charset="0"/>
              </a:rPr>
              <a:t> Statistical analysis using the test of rate split (selectivity)</a:t>
            </a:r>
            <a:endParaRPr lang="en-GB" dirty="0">
              <a:latin typeface="Perpetua" panose="02020502060401020303" pitchFamily="18" charset="0"/>
            </a:endParaRPr>
          </a:p>
        </p:txBody>
      </p:sp>
      <p:pic>
        <p:nvPicPr>
          <p:cNvPr id="10" name="Immagine 9">
            <a:extLst>
              <a:ext uri="{FF2B5EF4-FFF2-40B4-BE49-F238E27FC236}">
                <a16:creationId xmlns:a16="http://schemas.microsoft.com/office/drawing/2014/main" id="{967A5BDD-FA42-4F89-9D65-99D0E27FD0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171" y="74645"/>
            <a:ext cx="1107146" cy="1107146"/>
          </a:xfrm>
          <a:prstGeom prst="rect">
            <a:avLst/>
          </a:prstGeom>
        </p:spPr>
      </p:pic>
      <p:sp>
        <p:nvSpPr>
          <p:cNvPr id="11" name="CasellaDiTesto 10">
            <a:extLst>
              <a:ext uri="{FF2B5EF4-FFF2-40B4-BE49-F238E27FC236}">
                <a16:creationId xmlns:a16="http://schemas.microsoft.com/office/drawing/2014/main" id="{15B21920-062C-41AA-A6E7-0600C469C47B}"/>
              </a:ext>
            </a:extLst>
          </p:cNvPr>
          <p:cNvSpPr txBox="1"/>
          <p:nvPr/>
        </p:nvSpPr>
        <p:spPr>
          <a:xfrm>
            <a:off x="279171" y="1252996"/>
            <a:ext cx="966931" cy="400110"/>
          </a:xfrm>
          <a:prstGeom prst="rect">
            <a:avLst/>
          </a:prstGeom>
          <a:noFill/>
        </p:spPr>
        <p:txBody>
          <a:bodyPr wrap="none" rtlCol="0">
            <a:spAutoFit/>
          </a:bodyPr>
          <a:lstStyle/>
          <a:p>
            <a:r>
              <a:rPr lang="en-GB" sz="2000" b="1" dirty="0">
                <a:latin typeface="Perpetua" panose="02020502060401020303" pitchFamily="18" charset="0"/>
              </a:rPr>
              <a:t>Results</a:t>
            </a:r>
          </a:p>
        </p:txBody>
      </p:sp>
      <p:pic>
        <p:nvPicPr>
          <p:cNvPr id="2" name="Immagine 1">
            <a:extLst>
              <a:ext uri="{FF2B5EF4-FFF2-40B4-BE49-F238E27FC236}">
                <a16:creationId xmlns:a16="http://schemas.microsoft.com/office/drawing/2014/main" id="{0D4E190B-2EFC-421A-BC29-9FAB0FD9AE2C}"/>
              </a:ext>
            </a:extLst>
          </p:cNvPr>
          <p:cNvPicPr>
            <a:picLocks noChangeAspect="1"/>
          </p:cNvPicPr>
          <p:nvPr/>
        </p:nvPicPr>
        <p:blipFill rotWithShape="1">
          <a:blip r:embed="rId5"/>
          <a:srcRect r="7667"/>
          <a:stretch/>
        </p:blipFill>
        <p:spPr>
          <a:xfrm>
            <a:off x="327519" y="1724310"/>
            <a:ext cx="5668868" cy="3380349"/>
          </a:xfrm>
          <a:prstGeom prst="rect">
            <a:avLst/>
          </a:prstGeom>
        </p:spPr>
      </p:pic>
      <p:sp>
        <p:nvSpPr>
          <p:cNvPr id="14" name="Freccia in giù 13">
            <a:extLst>
              <a:ext uri="{FF2B5EF4-FFF2-40B4-BE49-F238E27FC236}">
                <a16:creationId xmlns:a16="http://schemas.microsoft.com/office/drawing/2014/main" id="{221AD0D4-735B-42B1-BC73-18AAAEA13E1D}"/>
              </a:ext>
            </a:extLst>
          </p:cNvPr>
          <p:cNvSpPr/>
          <p:nvPr/>
        </p:nvSpPr>
        <p:spPr>
          <a:xfrm>
            <a:off x="3501296" y="1846554"/>
            <a:ext cx="79899" cy="5326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ccia in giù 14">
            <a:extLst>
              <a:ext uri="{FF2B5EF4-FFF2-40B4-BE49-F238E27FC236}">
                <a16:creationId xmlns:a16="http://schemas.microsoft.com/office/drawing/2014/main" id="{33CF492A-7D4C-429C-888D-3E83B6191D2A}"/>
              </a:ext>
            </a:extLst>
          </p:cNvPr>
          <p:cNvSpPr/>
          <p:nvPr/>
        </p:nvSpPr>
        <p:spPr>
          <a:xfrm>
            <a:off x="3122003" y="2991490"/>
            <a:ext cx="79899" cy="532660"/>
          </a:xfrm>
          <a:prstGeom prst="down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ccia in giù 15">
            <a:extLst>
              <a:ext uri="{FF2B5EF4-FFF2-40B4-BE49-F238E27FC236}">
                <a16:creationId xmlns:a16="http://schemas.microsoft.com/office/drawing/2014/main" id="{A5B9784E-491E-434C-ADF1-1D4F092A1C61}"/>
              </a:ext>
            </a:extLst>
          </p:cNvPr>
          <p:cNvSpPr/>
          <p:nvPr/>
        </p:nvSpPr>
        <p:spPr>
          <a:xfrm>
            <a:off x="3501295" y="3027000"/>
            <a:ext cx="79899" cy="532660"/>
          </a:xfrm>
          <a:prstGeom prst="down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reccia in giù 16">
            <a:extLst>
              <a:ext uri="{FF2B5EF4-FFF2-40B4-BE49-F238E27FC236}">
                <a16:creationId xmlns:a16="http://schemas.microsoft.com/office/drawing/2014/main" id="{DC3800CB-C916-4CE4-A878-9FC17A90898B}"/>
              </a:ext>
            </a:extLst>
          </p:cNvPr>
          <p:cNvSpPr/>
          <p:nvPr/>
        </p:nvSpPr>
        <p:spPr>
          <a:xfrm>
            <a:off x="3275331" y="2991490"/>
            <a:ext cx="79899" cy="532660"/>
          </a:xfrm>
          <a:prstGeom prst="down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asellaDiTesto 11">
            <a:extLst>
              <a:ext uri="{FF2B5EF4-FFF2-40B4-BE49-F238E27FC236}">
                <a16:creationId xmlns:a16="http://schemas.microsoft.com/office/drawing/2014/main" id="{B44D85A3-5DE8-4239-8380-9D77ECC1BD8E}"/>
              </a:ext>
            </a:extLst>
          </p:cNvPr>
          <p:cNvSpPr txBox="1"/>
          <p:nvPr/>
        </p:nvSpPr>
        <p:spPr>
          <a:xfrm>
            <a:off x="2389867" y="2112884"/>
            <a:ext cx="1011815" cy="369332"/>
          </a:xfrm>
          <a:prstGeom prst="rect">
            <a:avLst/>
          </a:prstGeom>
          <a:noFill/>
        </p:spPr>
        <p:txBody>
          <a:bodyPr wrap="none" rtlCol="0">
            <a:spAutoFit/>
          </a:bodyPr>
          <a:lstStyle/>
          <a:p>
            <a:r>
              <a:rPr lang="en-GB" b="1" dirty="0">
                <a:latin typeface="Perpetua" panose="02020502060401020303" pitchFamily="18" charset="0"/>
              </a:rPr>
              <a:t>Frasnian</a:t>
            </a:r>
          </a:p>
        </p:txBody>
      </p:sp>
      <p:sp>
        <p:nvSpPr>
          <p:cNvPr id="13" name="CasellaDiTesto 12">
            <a:extLst>
              <a:ext uri="{FF2B5EF4-FFF2-40B4-BE49-F238E27FC236}">
                <a16:creationId xmlns:a16="http://schemas.microsoft.com/office/drawing/2014/main" id="{1697F337-CFE0-4F53-ABEF-D5A6F1ED67F5}"/>
              </a:ext>
            </a:extLst>
          </p:cNvPr>
          <p:cNvSpPr txBox="1"/>
          <p:nvPr/>
        </p:nvSpPr>
        <p:spPr>
          <a:xfrm>
            <a:off x="2615459" y="3927317"/>
            <a:ext cx="2210798" cy="369332"/>
          </a:xfrm>
          <a:prstGeom prst="rect">
            <a:avLst/>
          </a:prstGeom>
          <a:noFill/>
        </p:spPr>
        <p:txBody>
          <a:bodyPr wrap="none" rtlCol="0">
            <a:spAutoFit/>
          </a:bodyPr>
          <a:lstStyle/>
          <a:p>
            <a:r>
              <a:rPr lang="en-GB" b="1" dirty="0" err="1">
                <a:latin typeface="Perpetua" panose="02020502060401020303" pitchFamily="18" charset="0"/>
              </a:rPr>
              <a:t>Eifelian</a:t>
            </a:r>
            <a:r>
              <a:rPr lang="en-GB" b="1" dirty="0">
                <a:latin typeface="Perpetua" panose="02020502060401020303" pitchFamily="18" charset="0"/>
              </a:rPr>
              <a:t> and </a:t>
            </a:r>
            <a:r>
              <a:rPr lang="en-GB" b="1" dirty="0" err="1">
                <a:latin typeface="Perpetua" panose="02020502060401020303" pitchFamily="18" charset="0"/>
              </a:rPr>
              <a:t>Givetian</a:t>
            </a:r>
            <a:endParaRPr lang="en-GB" b="1" dirty="0">
              <a:latin typeface="Perpetua" panose="02020502060401020303" pitchFamily="18" charset="0"/>
            </a:endParaRPr>
          </a:p>
        </p:txBody>
      </p:sp>
      <p:sp>
        <p:nvSpPr>
          <p:cNvPr id="18" name="Freccia in giù 17">
            <a:extLst>
              <a:ext uri="{FF2B5EF4-FFF2-40B4-BE49-F238E27FC236}">
                <a16:creationId xmlns:a16="http://schemas.microsoft.com/office/drawing/2014/main" id="{7EAB0A49-105E-4C9E-A5E2-B6D711F999F5}"/>
              </a:ext>
            </a:extLst>
          </p:cNvPr>
          <p:cNvSpPr/>
          <p:nvPr/>
        </p:nvSpPr>
        <p:spPr>
          <a:xfrm>
            <a:off x="7777789" y="3763989"/>
            <a:ext cx="79899" cy="532660"/>
          </a:xfrm>
          <a:prstGeom prst="down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a:extLst>
              <a:ext uri="{FF2B5EF4-FFF2-40B4-BE49-F238E27FC236}">
                <a16:creationId xmlns:a16="http://schemas.microsoft.com/office/drawing/2014/main" id="{3CA365F7-E153-4D79-BDA6-66EBA9EC8F53}"/>
              </a:ext>
            </a:extLst>
          </p:cNvPr>
          <p:cNvSpPr txBox="1"/>
          <p:nvPr/>
        </p:nvSpPr>
        <p:spPr>
          <a:xfrm>
            <a:off x="7368675" y="3225839"/>
            <a:ext cx="1026884" cy="369332"/>
          </a:xfrm>
          <a:prstGeom prst="rect">
            <a:avLst/>
          </a:prstGeom>
          <a:noFill/>
        </p:spPr>
        <p:txBody>
          <a:bodyPr wrap="none" rtlCol="0">
            <a:spAutoFit/>
          </a:bodyPr>
          <a:lstStyle/>
          <a:p>
            <a:r>
              <a:rPr lang="en-GB" b="1" dirty="0" err="1">
                <a:latin typeface="Perpetua" panose="02020502060401020303" pitchFamily="18" charset="0"/>
              </a:rPr>
              <a:t>Gorstian</a:t>
            </a:r>
            <a:endParaRPr lang="en-GB" b="1" dirty="0">
              <a:latin typeface="Perpetua" panose="02020502060401020303" pitchFamily="18" charset="0"/>
            </a:endParaRPr>
          </a:p>
        </p:txBody>
      </p:sp>
    </p:spTree>
    <p:extLst>
      <p:ext uri="{BB962C8B-B14F-4D97-AF65-F5344CB8AC3E}">
        <p14:creationId xmlns:p14="http://schemas.microsoft.com/office/powerpoint/2010/main" val="96321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2" grpId="0"/>
      <p:bldP spid="13" grpId="0"/>
      <p:bldP spid="18"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magine 17">
            <a:extLst>
              <a:ext uri="{FF2B5EF4-FFF2-40B4-BE49-F238E27FC236}">
                <a16:creationId xmlns:a16="http://schemas.microsoft.com/office/drawing/2014/main" id="{990B7EA7-EF7E-4ED4-9B21-94211D5EF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41" y="161939"/>
            <a:ext cx="1550350" cy="1544942"/>
          </a:xfrm>
          <a:prstGeom prst="rect">
            <a:avLst/>
          </a:prstGeom>
        </p:spPr>
      </p:pic>
      <p:sp>
        <p:nvSpPr>
          <p:cNvPr id="23" name="CasellaDiTesto 22">
            <a:extLst>
              <a:ext uri="{FF2B5EF4-FFF2-40B4-BE49-F238E27FC236}">
                <a16:creationId xmlns:a16="http://schemas.microsoft.com/office/drawing/2014/main" id="{6CE3C3C4-987F-4523-970D-82FDF4FE1D98}"/>
              </a:ext>
            </a:extLst>
          </p:cNvPr>
          <p:cNvSpPr txBox="1"/>
          <p:nvPr/>
        </p:nvSpPr>
        <p:spPr>
          <a:xfrm>
            <a:off x="252537" y="1706881"/>
            <a:ext cx="1417376" cy="400110"/>
          </a:xfrm>
          <a:prstGeom prst="rect">
            <a:avLst/>
          </a:prstGeom>
          <a:noFill/>
        </p:spPr>
        <p:txBody>
          <a:bodyPr wrap="none" rtlCol="0">
            <a:spAutoFit/>
          </a:bodyPr>
          <a:lstStyle/>
          <a:p>
            <a:r>
              <a:rPr lang="en-GB" sz="2000" b="1" dirty="0">
                <a:latin typeface="Perpetua" panose="02020502060401020303" pitchFamily="18" charset="0"/>
              </a:rPr>
              <a:t>Conclusion</a:t>
            </a:r>
          </a:p>
        </p:txBody>
      </p:sp>
      <p:sp>
        <p:nvSpPr>
          <p:cNvPr id="3" name="Rettangolo 2">
            <a:extLst>
              <a:ext uri="{FF2B5EF4-FFF2-40B4-BE49-F238E27FC236}">
                <a16:creationId xmlns:a16="http://schemas.microsoft.com/office/drawing/2014/main" id="{B927767A-F052-40BC-8E7C-F6AC919EE341}"/>
              </a:ext>
            </a:extLst>
          </p:cNvPr>
          <p:cNvSpPr/>
          <p:nvPr/>
        </p:nvSpPr>
        <p:spPr>
          <a:xfrm>
            <a:off x="1882066" y="467468"/>
            <a:ext cx="10053093" cy="5036688"/>
          </a:xfrm>
          <a:prstGeom prst="rect">
            <a:avLst/>
          </a:prstGeom>
        </p:spPr>
        <p:txBody>
          <a:bodyPr wrap="square">
            <a:spAutoFit/>
          </a:bodyPr>
          <a:lstStyle/>
          <a:p>
            <a:pPr marL="285750" indent="-285750">
              <a:buSzPct val="200000"/>
              <a:buBlip>
                <a:blip r:embed="rId3"/>
              </a:buBlip>
            </a:pPr>
            <a:r>
              <a:rPr lang="en-US" dirty="0">
                <a:latin typeface="Perpetua" panose="02020502060401020303" pitchFamily="18" charset="0"/>
              </a:rPr>
              <a:t> Which is the extinction rate in the time between the Silurian and Devonian?</a:t>
            </a:r>
          </a:p>
          <a:p>
            <a:pPr marL="285750" indent="-285750">
              <a:buSzPct val="200000"/>
              <a:buBlip>
                <a:blip r:embed="rId3"/>
              </a:buBlip>
            </a:pPr>
            <a:endParaRPr lang="en-US" b="1" dirty="0">
              <a:latin typeface="Perpetua" panose="02020502060401020303" pitchFamily="18" charset="0"/>
            </a:endParaRPr>
          </a:p>
          <a:p>
            <a:pPr>
              <a:buSzPct val="200000"/>
            </a:pPr>
            <a:r>
              <a:rPr lang="en-US" b="1" dirty="0">
                <a:latin typeface="Perpetua" panose="02020502060401020303" pitchFamily="18" charset="0"/>
              </a:rPr>
              <a:t>Apparently the trilobites show and high extinction rate in the middle-late Devonian.</a:t>
            </a:r>
          </a:p>
          <a:p>
            <a:pPr>
              <a:buSzPct val="200000"/>
            </a:pPr>
            <a:endParaRPr lang="en-US" b="1" dirty="0">
              <a:latin typeface="Perpetua" panose="02020502060401020303" pitchFamily="18" charset="0"/>
            </a:endParaRPr>
          </a:p>
          <a:p>
            <a:pPr>
              <a:buSzPct val="200000"/>
            </a:pPr>
            <a:endParaRPr lang="en-US" b="1" dirty="0">
              <a:latin typeface="Perpetua" panose="02020502060401020303" pitchFamily="18" charset="0"/>
            </a:endParaRPr>
          </a:p>
          <a:p>
            <a:pPr marL="285750" indent="-285750">
              <a:buSzPct val="200000"/>
              <a:buBlip>
                <a:blip r:embed="rId3"/>
              </a:buBlip>
            </a:pPr>
            <a:endParaRPr lang="en-US" b="1" dirty="0">
              <a:latin typeface="Perpetua" panose="02020502060401020303" pitchFamily="18" charset="0"/>
            </a:endParaRPr>
          </a:p>
          <a:p>
            <a:pPr marL="285750" indent="-285750">
              <a:buSzPct val="200000"/>
              <a:buBlip>
                <a:blip r:embed="rId3"/>
              </a:buBlip>
            </a:pPr>
            <a:r>
              <a:rPr lang="en-US" b="1" dirty="0">
                <a:latin typeface="Perpetua" panose="02020502060401020303" pitchFamily="18" charset="0"/>
              </a:rPr>
              <a:t> </a:t>
            </a:r>
            <a:r>
              <a:rPr lang="en-US" dirty="0">
                <a:latin typeface="Perpetua" panose="02020502060401020303" pitchFamily="18" charset="0"/>
              </a:rPr>
              <a:t>What result we can obtain if we compare this group with another, such as the brachiopods?</a:t>
            </a:r>
          </a:p>
          <a:p>
            <a:pPr marL="285750" indent="-285750">
              <a:buSzPct val="200000"/>
              <a:buBlip>
                <a:blip r:embed="rId3"/>
              </a:buBlip>
            </a:pPr>
            <a:endParaRPr lang="en-US" b="1" dirty="0">
              <a:latin typeface="Perpetua" panose="02020502060401020303" pitchFamily="18" charset="0"/>
            </a:endParaRPr>
          </a:p>
          <a:p>
            <a:pPr>
              <a:buSzPct val="200000"/>
            </a:pPr>
            <a:r>
              <a:rPr lang="en-US" b="1" dirty="0">
                <a:latin typeface="Perpetua" panose="02020502060401020303" pitchFamily="18" charset="0"/>
              </a:rPr>
              <a:t>From the comparison of the two groups is evident how the extinction rates of trilobites is greater than the one of brachiopods.</a:t>
            </a:r>
          </a:p>
          <a:p>
            <a:pPr marL="285750" indent="-285750">
              <a:buSzPct val="200000"/>
              <a:buBlip>
                <a:blip r:embed="rId3"/>
              </a:buBlip>
            </a:pPr>
            <a:endParaRPr lang="en-US" b="1" dirty="0">
              <a:latin typeface="Perpetua" panose="02020502060401020303" pitchFamily="18" charset="0"/>
            </a:endParaRPr>
          </a:p>
          <a:p>
            <a:pPr>
              <a:buSzPct val="200000"/>
            </a:pPr>
            <a:endParaRPr lang="en-US" b="1" dirty="0">
              <a:latin typeface="Perpetua" panose="02020502060401020303" pitchFamily="18" charset="0"/>
            </a:endParaRPr>
          </a:p>
          <a:p>
            <a:pPr>
              <a:buSzPct val="200000"/>
            </a:pPr>
            <a:endParaRPr lang="en-US" b="1" dirty="0">
              <a:latin typeface="Perpetua" panose="02020502060401020303" pitchFamily="18" charset="0"/>
            </a:endParaRPr>
          </a:p>
          <a:p>
            <a:pPr marL="285750" indent="-285750">
              <a:buSzPct val="200000"/>
              <a:buBlip>
                <a:blip r:embed="rId3"/>
              </a:buBlip>
            </a:pPr>
            <a:r>
              <a:rPr lang="en-US" b="1" dirty="0">
                <a:latin typeface="Perpetua" panose="02020502060401020303" pitchFamily="18" charset="0"/>
              </a:rPr>
              <a:t> </a:t>
            </a:r>
            <a:r>
              <a:rPr lang="en-US" dirty="0">
                <a:latin typeface="Perpetua" panose="02020502060401020303" pitchFamily="18" charset="0"/>
              </a:rPr>
              <a:t>We can obtain a high extinction rate for the trilobites in the time interval selected? If yes, it is comparable  with the one of the brachiopods?</a:t>
            </a:r>
          </a:p>
          <a:p>
            <a:pPr>
              <a:buSzPct val="200000"/>
            </a:pPr>
            <a:endParaRPr lang="en-US" dirty="0">
              <a:latin typeface="Perpetua" panose="02020502060401020303" pitchFamily="18" charset="0"/>
            </a:endParaRPr>
          </a:p>
          <a:p>
            <a:pPr>
              <a:buSzPct val="200000"/>
            </a:pPr>
            <a:r>
              <a:rPr lang="en-US" b="1" dirty="0">
                <a:latin typeface="Perpetua" panose="02020502060401020303" pitchFamily="18" charset="0"/>
              </a:rPr>
              <a:t>The two groups show marked differences in the </a:t>
            </a:r>
            <a:r>
              <a:rPr lang="en-US" b="1" dirty="0" err="1">
                <a:latin typeface="Perpetua" panose="02020502060401020303" pitchFamily="18" charset="0"/>
              </a:rPr>
              <a:t>Gorstian</a:t>
            </a:r>
            <a:r>
              <a:rPr lang="en-US" b="1" dirty="0">
                <a:latin typeface="Perpetua" panose="02020502060401020303" pitchFamily="18" charset="0"/>
              </a:rPr>
              <a:t> (middle Silurian) and in the </a:t>
            </a:r>
            <a:r>
              <a:rPr lang="en-GB" b="1" dirty="0" err="1">
                <a:latin typeface="Perpetua" panose="02020502060401020303" pitchFamily="18" charset="0"/>
              </a:rPr>
              <a:t>Eifelian</a:t>
            </a:r>
            <a:r>
              <a:rPr lang="en-GB" b="1" dirty="0">
                <a:latin typeface="Perpetua" panose="02020502060401020303" pitchFamily="18" charset="0"/>
              </a:rPr>
              <a:t>, </a:t>
            </a:r>
            <a:r>
              <a:rPr lang="en-GB" b="1" dirty="0" err="1">
                <a:latin typeface="Perpetua" panose="02020502060401020303" pitchFamily="18" charset="0"/>
              </a:rPr>
              <a:t>Givetian</a:t>
            </a:r>
            <a:r>
              <a:rPr lang="en-GB" b="1" dirty="0">
                <a:latin typeface="Perpetua" panose="02020502060401020303" pitchFamily="18" charset="0"/>
              </a:rPr>
              <a:t> and Frasnian stages (middle-upper </a:t>
            </a:r>
            <a:r>
              <a:rPr lang="en-GB" b="1" dirty="0" err="1">
                <a:latin typeface="Perpetua" panose="02020502060401020303" pitchFamily="18" charset="0"/>
              </a:rPr>
              <a:t>Devonain</a:t>
            </a:r>
            <a:r>
              <a:rPr lang="en-GB" b="1" dirty="0">
                <a:latin typeface="Perpetua" panose="02020502060401020303" pitchFamily="18" charset="0"/>
              </a:rPr>
              <a:t>).</a:t>
            </a:r>
            <a:endParaRPr lang="en-US" b="1" dirty="0">
              <a:latin typeface="Perpetua" panose="02020502060401020303" pitchFamily="18" charset="0"/>
            </a:endParaRPr>
          </a:p>
        </p:txBody>
      </p:sp>
    </p:spTree>
    <p:extLst>
      <p:ext uri="{BB962C8B-B14F-4D97-AF65-F5344CB8AC3E}">
        <p14:creationId xmlns:p14="http://schemas.microsoft.com/office/powerpoint/2010/main" val="259276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t="-11000" b="-11000"/>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C2C6A4D-EC0A-41EA-9452-97D6B60A86C9}"/>
              </a:ext>
            </a:extLst>
          </p:cNvPr>
          <p:cNvSpPr txBox="1"/>
          <p:nvPr/>
        </p:nvSpPr>
        <p:spPr>
          <a:xfrm>
            <a:off x="3113992" y="1337667"/>
            <a:ext cx="5202706" cy="2862322"/>
          </a:xfrm>
          <a:prstGeom prst="rect">
            <a:avLst/>
          </a:prstGeom>
          <a:noFill/>
        </p:spPr>
        <p:txBody>
          <a:bodyPr wrap="none" rtlCol="0">
            <a:spAutoFit/>
          </a:bodyPr>
          <a:lstStyle/>
          <a:p>
            <a:pPr algn="ctr"/>
            <a:r>
              <a:rPr lang="en-GB" sz="6000" b="1" dirty="0">
                <a:latin typeface="Perpetua" panose="02020502060401020303" pitchFamily="18" charset="0"/>
              </a:rPr>
              <a:t>THANK YOU..</a:t>
            </a:r>
          </a:p>
          <a:p>
            <a:pPr algn="ctr"/>
            <a:endParaRPr lang="en-GB" sz="6000" b="1" dirty="0">
              <a:latin typeface="Perpetua" panose="02020502060401020303" pitchFamily="18" charset="0"/>
            </a:endParaRPr>
          </a:p>
          <a:p>
            <a:pPr algn="ctr"/>
            <a:r>
              <a:rPr lang="en-GB" sz="6000" b="1" dirty="0">
                <a:latin typeface="Perpetua" panose="02020502060401020303" pitchFamily="18" charset="0"/>
              </a:rPr>
              <a:t>…QUESTIONS?</a:t>
            </a:r>
          </a:p>
        </p:txBody>
      </p:sp>
    </p:spTree>
    <p:extLst>
      <p:ext uri="{BB962C8B-B14F-4D97-AF65-F5344CB8AC3E}">
        <p14:creationId xmlns:p14="http://schemas.microsoft.com/office/powerpoint/2010/main" val="1366302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11000" b="-11000"/>
          </a:stretch>
        </a:blipFill>
        <a:effectLst/>
      </p:bgPr>
    </p:bg>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6EA2F855-5AD9-4FD3-A0C1-330CF17ABC3A}"/>
              </a:ext>
            </a:extLst>
          </p:cNvPr>
          <p:cNvSpPr txBox="1"/>
          <p:nvPr/>
        </p:nvSpPr>
        <p:spPr>
          <a:xfrm>
            <a:off x="594804" y="310718"/>
            <a:ext cx="1853392" cy="523220"/>
          </a:xfrm>
          <a:prstGeom prst="rect">
            <a:avLst/>
          </a:prstGeom>
          <a:noFill/>
        </p:spPr>
        <p:txBody>
          <a:bodyPr wrap="none" rtlCol="0">
            <a:spAutoFit/>
          </a:bodyPr>
          <a:lstStyle/>
          <a:p>
            <a:r>
              <a:rPr lang="en-GB" sz="2800" b="1" dirty="0">
                <a:latin typeface="Perpetua" panose="02020502060401020303" pitchFamily="18" charset="0"/>
              </a:rPr>
              <a:t>References</a:t>
            </a:r>
          </a:p>
        </p:txBody>
      </p:sp>
      <p:sp>
        <p:nvSpPr>
          <p:cNvPr id="4" name="Rettangolo 3">
            <a:extLst>
              <a:ext uri="{FF2B5EF4-FFF2-40B4-BE49-F238E27FC236}">
                <a16:creationId xmlns:a16="http://schemas.microsoft.com/office/drawing/2014/main" id="{2B232284-856E-451A-8F8A-5155A7206180}"/>
              </a:ext>
            </a:extLst>
          </p:cNvPr>
          <p:cNvSpPr/>
          <p:nvPr/>
        </p:nvSpPr>
        <p:spPr>
          <a:xfrm>
            <a:off x="328473" y="1298256"/>
            <a:ext cx="11603115" cy="3901068"/>
          </a:xfrm>
          <a:prstGeom prst="rect">
            <a:avLst/>
          </a:prstGeom>
          <a:noFill/>
        </p:spPr>
        <p:txBody>
          <a:bodyPr wrap="square">
            <a:spAutoFit/>
          </a:bodyPr>
          <a:lstStyle/>
          <a:p>
            <a:pPr marL="285750" indent="-285750">
              <a:lnSpc>
                <a:spcPct val="200000"/>
              </a:lnSpc>
              <a:buSzPct val="160000"/>
              <a:buBlip>
                <a:blip r:embed="rId3"/>
              </a:buBlip>
            </a:pPr>
            <a:r>
              <a:rPr lang="en-GB" dirty="0">
                <a:latin typeface="Perpetua" panose="02020502060401020303" pitchFamily="18" charset="0"/>
              </a:rPr>
              <a:t>I</a:t>
            </a:r>
            <a:r>
              <a:rPr lang="en-GB" b="1" dirty="0">
                <a:latin typeface="Perpetua" panose="02020502060401020303" pitchFamily="18" charset="0"/>
              </a:rPr>
              <a:t>. </a:t>
            </a:r>
            <a:r>
              <a:rPr lang="en-GB" b="1" dirty="0" err="1">
                <a:latin typeface="Perpetua" panose="02020502060401020303" pitchFamily="18" charset="0"/>
              </a:rPr>
              <a:t>Chlupac</a:t>
            </a:r>
            <a:r>
              <a:rPr lang="en-GB" b="1" dirty="0">
                <a:latin typeface="Perpetua" panose="02020502060401020303" pitchFamily="18" charset="0"/>
              </a:rPr>
              <a:t> </a:t>
            </a:r>
            <a:r>
              <a:rPr lang="en-GB" dirty="0">
                <a:latin typeface="Perpetua" panose="02020502060401020303" pitchFamily="18" charset="0"/>
              </a:rPr>
              <a:t>(1973). </a:t>
            </a:r>
            <a:r>
              <a:rPr lang="en-GB" i="1" dirty="0">
                <a:latin typeface="Perpetua" panose="02020502060401020303" pitchFamily="18" charset="0"/>
              </a:rPr>
              <a:t>The distribution of </a:t>
            </a:r>
            <a:r>
              <a:rPr lang="en-GB" i="1" dirty="0" err="1">
                <a:latin typeface="Perpetua" panose="02020502060401020303" pitchFamily="18" charset="0"/>
              </a:rPr>
              <a:t>phacopid</a:t>
            </a:r>
            <a:r>
              <a:rPr lang="en-GB" i="1" dirty="0">
                <a:latin typeface="Perpetua" panose="02020502060401020303" pitchFamily="18" charset="0"/>
              </a:rPr>
              <a:t> trilobite s in space and time.</a:t>
            </a:r>
            <a:r>
              <a:rPr lang="en-GB" dirty="0">
                <a:latin typeface="Perpetua" panose="02020502060401020303" pitchFamily="18" charset="0"/>
              </a:rPr>
              <a:t> Fossils and Strata, No. 4, pp. 399-408.</a:t>
            </a:r>
          </a:p>
          <a:p>
            <a:pPr marL="285750" indent="-285750">
              <a:lnSpc>
                <a:spcPct val="200000"/>
              </a:lnSpc>
              <a:buSzPct val="160000"/>
              <a:buBlip>
                <a:blip r:embed="rId3"/>
              </a:buBlip>
            </a:pPr>
            <a:r>
              <a:rPr lang="en-US" b="1" dirty="0">
                <a:latin typeface="Perpetua" panose="02020502060401020303" pitchFamily="18" charset="0"/>
              </a:rPr>
              <a:t>A. J. </a:t>
            </a:r>
            <a:r>
              <a:rPr lang="en-US" b="1" dirty="0" err="1">
                <a:latin typeface="Perpetua" panose="02020502060401020303" pitchFamily="18" charset="0"/>
              </a:rPr>
              <a:t>Boucot</a:t>
            </a:r>
            <a:r>
              <a:rPr lang="en-US" b="1" dirty="0">
                <a:latin typeface="Perpetua" panose="02020502060401020303" pitchFamily="18" charset="0"/>
              </a:rPr>
              <a:t> and J. D. Lawson </a:t>
            </a:r>
            <a:r>
              <a:rPr lang="en-GB" b="1" dirty="0">
                <a:latin typeface="Perpetua" panose="02020502060401020303" pitchFamily="18" charset="0"/>
              </a:rPr>
              <a:t>(1985).</a:t>
            </a:r>
            <a:r>
              <a:rPr lang="en-GB" dirty="0">
                <a:latin typeface="Perpetua" panose="02020502060401020303" pitchFamily="18" charset="0"/>
              </a:rPr>
              <a:t> </a:t>
            </a:r>
            <a:r>
              <a:rPr lang="en-GB" i="1" dirty="0">
                <a:latin typeface="Perpetua" panose="02020502060401020303" pitchFamily="18" charset="0"/>
              </a:rPr>
              <a:t>Late Silurian-Early Devonian Biogeography, Provincialism, Evolution and Extinction. </a:t>
            </a:r>
            <a:r>
              <a:rPr lang="en-GB" dirty="0">
                <a:latin typeface="Perpetua" panose="02020502060401020303" pitchFamily="18" charset="0"/>
              </a:rPr>
              <a:t>Royal </a:t>
            </a:r>
            <a:r>
              <a:rPr lang="en-GB" dirty="0" err="1">
                <a:latin typeface="Perpetua" panose="02020502060401020303" pitchFamily="18" charset="0"/>
              </a:rPr>
              <a:t>Society.Vol</a:t>
            </a:r>
            <a:r>
              <a:rPr lang="en-GB" dirty="0">
                <a:latin typeface="Perpetua" panose="02020502060401020303" pitchFamily="18" charset="0"/>
              </a:rPr>
              <a:t>. 309.</a:t>
            </a:r>
          </a:p>
          <a:p>
            <a:pPr marL="285750" indent="-285750">
              <a:lnSpc>
                <a:spcPct val="200000"/>
              </a:lnSpc>
              <a:buSzPct val="160000"/>
              <a:buBlip>
                <a:blip r:embed="rId3"/>
              </a:buBlip>
            </a:pPr>
            <a:r>
              <a:rPr lang="en-GB" b="1" dirty="0">
                <a:latin typeface="Perpetua" panose="02020502060401020303" pitchFamily="18" charset="0"/>
              </a:rPr>
              <a:t>Nigel C. Hughes (2003). </a:t>
            </a:r>
            <a:r>
              <a:rPr lang="en-GB" i="1" dirty="0">
                <a:latin typeface="Perpetua" panose="02020502060401020303" pitchFamily="18" charset="0"/>
              </a:rPr>
              <a:t>Trilobite body patterning and the evolution of arthropod tagmosis.</a:t>
            </a:r>
            <a:r>
              <a:rPr lang="en-GB" dirty="0">
                <a:latin typeface="Perpetua" panose="02020502060401020303" pitchFamily="18" charset="0"/>
              </a:rPr>
              <a:t> </a:t>
            </a:r>
            <a:r>
              <a:rPr lang="en-US" dirty="0">
                <a:latin typeface="Perpetua" panose="02020502060401020303" pitchFamily="18" charset="0"/>
              </a:rPr>
              <a:t>Integrative and Comparative Biology, Vol. 43, pp. 185–206.</a:t>
            </a:r>
            <a:endParaRPr lang="en-GB" dirty="0">
              <a:latin typeface="Perpetua" panose="02020502060401020303" pitchFamily="18" charset="0"/>
            </a:endParaRPr>
          </a:p>
          <a:p>
            <a:pPr marL="285750" indent="-285750">
              <a:lnSpc>
                <a:spcPct val="200000"/>
              </a:lnSpc>
              <a:buSzPct val="160000"/>
              <a:buBlip>
                <a:blip r:embed="rId3"/>
              </a:buBlip>
            </a:pPr>
            <a:r>
              <a:rPr lang="en-GB" b="1" dirty="0">
                <a:latin typeface="Perpetua" panose="02020502060401020303" pitchFamily="18" charset="0"/>
              </a:rPr>
              <a:t>J. R. Paterson, G. D. </a:t>
            </a:r>
            <a:r>
              <a:rPr lang="en-GB" b="1" dirty="0" err="1">
                <a:latin typeface="Perpetua" panose="02020502060401020303" pitchFamily="18" charset="0"/>
              </a:rPr>
              <a:t>Edgecombe</a:t>
            </a:r>
            <a:r>
              <a:rPr lang="en-GB" b="1" dirty="0">
                <a:latin typeface="Perpetua" panose="02020502060401020303" pitchFamily="18" charset="0"/>
              </a:rPr>
              <a:t>, M. S. Y. Lee (2019 )</a:t>
            </a:r>
            <a:r>
              <a:rPr lang="en-GB" dirty="0">
                <a:latin typeface="Perpetua" panose="02020502060401020303" pitchFamily="18" charset="0"/>
              </a:rPr>
              <a:t>. </a:t>
            </a:r>
            <a:r>
              <a:rPr lang="en-GB" i="1" dirty="0">
                <a:latin typeface="Perpetua" panose="02020502060401020303" pitchFamily="18" charset="0"/>
              </a:rPr>
              <a:t>Trilobite evolutionary rates constrain the duration of the Cambrian explosion. </a:t>
            </a:r>
            <a:r>
              <a:rPr lang="en-US" dirty="0" err="1">
                <a:latin typeface="Perpetua" panose="02020502060401020303" pitchFamily="18" charset="0"/>
              </a:rPr>
              <a:t>PNAS,No</a:t>
            </a:r>
            <a:r>
              <a:rPr lang="en-US" dirty="0">
                <a:latin typeface="Perpetua" panose="02020502060401020303" pitchFamily="18" charset="0"/>
              </a:rPr>
              <a:t>. 116 (10) 4394-4399</a:t>
            </a:r>
            <a:endParaRPr lang="en-GB" dirty="0">
              <a:latin typeface="Perpetua" panose="02020502060401020303" pitchFamily="18" charset="0"/>
            </a:endParaRPr>
          </a:p>
        </p:txBody>
      </p:sp>
    </p:spTree>
    <p:extLst>
      <p:ext uri="{BB962C8B-B14F-4D97-AF65-F5344CB8AC3E}">
        <p14:creationId xmlns:p14="http://schemas.microsoft.com/office/powerpoint/2010/main" val="1318692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552DC0F9-AAD1-4AA8-B216-7668531FFD03}"/>
              </a:ext>
            </a:extLst>
          </p:cNvPr>
          <p:cNvSpPr/>
          <p:nvPr/>
        </p:nvSpPr>
        <p:spPr>
          <a:xfrm>
            <a:off x="1676400" y="447655"/>
            <a:ext cx="9611360" cy="646331"/>
          </a:xfrm>
          <a:prstGeom prst="rect">
            <a:avLst/>
          </a:prstGeom>
        </p:spPr>
        <p:txBody>
          <a:bodyPr wrap="square">
            <a:spAutoFit/>
          </a:bodyPr>
          <a:lstStyle/>
          <a:p>
            <a:r>
              <a:rPr lang="en-US" dirty="0">
                <a:latin typeface="Perpetua" panose="02020502060401020303" pitchFamily="18" charset="0"/>
              </a:rPr>
              <a:t>Trilobites first appeared during the Cambrian (520 Ma) and disappeared at one of the major extinction event at end of the Permian (250 Ma).</a:t>
            </a:r>
            <a:endParaRPr lang="en-GB" dirty="0">
              <a:latin typeface="Perpetua" panose="02020502060401020303" pitchFamily="18" charset="0"/>
            </a:endParaRPr>
          </a:p>
        </p:txBody>
      </p:sp>
      <p:sp>
        <p:nvSpPr>
          <p:cNvPr id="3" name="Rettangolo 2">
            <a:extLst>
              <a:ext uri="{FF2B5EF4-FFF2-40B4-BE49-F238E27FC236}">
                <a16:creationId xmlns:a16="http://schemas.microsoft.com/office/drawing/2014/main" id="{059D09C2-F11F-4F9E-9C7B-997E181FD8B1}"/>
              </a:ext>
            </a:extLst>
          </p:cNvPr>
          <p:cNvSpPr/>
          <p:nvPr/>
        </p:nvSpPr>
        <p:spPr>
          <a:xfrm>
            <a:off x="2087034" y="1352836"/>
            <a:ext cx="9611360" cy="646331"/>
          </a:xfrm>
          <a:prstGeom prst="rect">
            <a:avLst/>
          </a:prstGeom>
        </p:spPr>
        <p:txBody>
          <a:bodyPr wrap="square">
            <a:spAutoFit/>
          </a:bodyPr>
          <a:lstStyle/>
          <a:p>
            <a:r>
              <a:rPr lang="de-DE" b="1" dirty="0">
                <a:latin typeface="Perpetua" panose="02020502060401020303" pitchFamily="18" charset="0"/>
              </a:rPr>
              <a:t>10 Orders</a:t>
            </a:r>
            <a:r>
              <a:rPr lang="de-DE" dirty="0">
                <a:latin typeface="Perpetua" panose="02020502060401020303" pitchFamily="18" charset="0"/>
              </a:rPr>
              <a:t>: </a:t>
            </a:r>
            <a:r>
              <a:rPr lang="de-DE" dirty="0" err="1">
                <a:latin typeface="Perpetua" panose="02020502060401020303" pitchFamily="18" charset="0"/>
              </a:rPr>
              <a:t>Agnostida</a:t>
            </a:r>
            <a:r>
              <a:rPr lang="de-DE" dirty="0">
                <a:latin typeface="Perpetua" panose="02020502060401020303" pitchFamily="18" charset="0"/>
              </a:rPr>
              <a:t>, </a:t>
            </a:r>
            <a:r>
              <a:rPr lang="de-DE" dirty="0" err="1">
                <a:latin typeface="Perpetua" panose="02020502060401020303" pitchFamily="18" charset="0"/>
              </a:rPr>
              <a:t>Redlichiida</a:t>
            </a:r>
            <a:r>
              <a:rPr lang="de-DE" dirty="0">
                <a:latin typeface="Perpetua" panose="02020502060401020303" pitchFamily="18" charset="0"/>
              </a:rPr>
              <a:t>, </a:t>
            </a:r>
            <a:r>
              <a:rPr lang="de-DE" dirty="0" err="1">
                <a:latin typeface="Perpetua" panose="02020502060401020303" pitchFamily="18" charset="0"/>
              </a:rPr>
              <a:t>Corynexochida</a:t>
            </a:r>
            <a:r>
              <a:rPr lang="de-DE" dirty="0">
                <a:latin typeface="Perpetua" panose="02020502060401020303" pitchFamily="18" charset="0"/>
              </a:rPr>
              <a:t>, </a:t>
            </a:r>
            <a:r>
              <a:rPr lang="de-DE" dirty="0" err="1">
                <a:latin typeface="Perpetua" panose="02020502060401020303" pitchFamily="18" charset="0"/>
              </a:rPr>
              <a:t>Lichida</a:t>
            </a:r>
            <a:r>
              <a:rPr lang="de-DE" dirty="0">
                <a:latin typeface="Perpetua" panose="02020502060401020303" pitchFamily="18" charset="0"/>
              </a:rPr>
              <a:t>, </a:t>
            </a:r>
            <a:r>
              <a:rPr lang="de-DE" dirty="0" err="1">
                <a:latin typeface="Perpetua" panose="02020502060401020303" pitchFamily="18" charset="0"/>
              </a:rPr>
              <a:t>Odontopleurida</a:t>
            </a:r>
            <a:r>
              <a:rPr lang="de-DE" dirty="0">
                <a:latin typeface="Perpetua" panose="02020502060401020303" pitchFamily="18" charset="0"/>
              </a:rPr>
              <a:t>, </a:t>
            </a:r>
            <a:r>
              <a:rPr lang="de-DE" dirty="0" err="1">
                <a:latin typeface="Perpetua" panose="02020502060401020303" pitchFamily="18" charset="0"/>
              </a:rPr>
              <a:t>Phacopida</a:t>
            </a:r>
            <a:r>
              <a:rPr lang="de-DE" dirty="0">
                <a:latin typeface="Perpetua" panose="02020502060401020303" pitchFamily="18" charset="0"/>
              </a:rPr>
              <a:t>, </a:t>
            </a:r>
            <a:r>
              <a:rPr lang="de-DE" dirty="0" err="1">
                <a:latin typeface="Perpetua" panose="02020502060401020303" pitchFamily="18" charset="0"/>
              </a:rPr>
              <a:t>Proetida</a:t>
            </a:r>
            <a:r>
              <a:rPr lang="de-DE" dirty="0">
                <a:latin typeface="Perpetua" panose="02020502060401020303" pitchFamily="18" charset="0"/>
              </a:rPr>
              <a:t>, </a:t>
            </a:r>
            <a:r>
              <a:rPr lang="de-DE" dirty="0" err="1">
                <a:latin typeface="Perpetua" panose="02020502060401020303" pitchFamily="18" charset="0"/>
              </a:rPr>
              <a:t>Asaphida</a:t>
            </a:r>
            <a:r>
              <a:rPr lang="de-DE" dirty="0">
                <a:latin typeface="Perpetua" panose="02020502060401020303" pitchFamily="18" charset="0"/>
              </a:rPr>
              <a:t>, </a:t>
            </a:r>
            <a:r>
              <a:rPr lang="de-DE" dirty="0" err="1">
                <a:latin typeface="Perpetua" panose="02020502060401020303" pitchFamily="18" charset="0"/>
              </a:rPr>
              <a:t>Harpetida</a:t>
            </a:r>
            <a:r>
              <a:rPr lang="de-DE" dirty="0">
                <a:latin typeface="Perpetua" panose="02020502060401020303" pitchFamily="18" charset="0"/>
              </a:rPr>
              <a:t> and </a:t>
            </a:r>
            <a:r>
              <a:rPr lang="de-DE" dirty="0" err="1">
                <a:latin typeface="Perpetua" panose="02020502060401020303" pitchFamily="18" charset="0"/>
              </a:rPr>
              <a:t>Ptychopariida</a:t>
            </a:r>
            <a:r>
              <a:rPr lang="de-DE" dirty="0">
                <a:latin typeface="Perpetua" panose="02020502060401020303" pitchFamily="18" charset="0"/>
              </a:rPr>
              <a:t>. </a:t>
            </a:r>
            <a:endParaRPr lang="en-GB" dirty="0">
              <a:latin typeface="Perpetua" panose="02020502060401020303" pitchFamily="18" charset="0"/>
            </a:endParaRPr>
          </a:p>
        </p:txBody>
      </p:sp>
      <p:pic>
        <p:nvPicPr>
          <p:cNvPr id="4098" name="Picture 2" descr="Visualizza immagine di origine">
            <a:extLst>
              <a:ext uri="{FF2B5EF4-FFF2-40B4-BE49-F238E27FC236}">
                <a16:creationId xmlns:a16="http://schemas.microsoft.com/office/drawing/2014/main" id="{135C5083-E664-48C1-A2C2-94C2011F1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63544">
            <a:off x="4144300" y="3815206"/>
            <a:ext cx="2795351" cy="103319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Visualizza immagine di origine">
            <a:extLst>
              <a:ext uri="{FF2B5EF4-FFF2-40B4-BE49-F238E27FC236}">
                <a16:creationId xmlns:a16="http://schemas.microsoft.com/office/drawing/2014/main" id="{0FFF6601-A660-4B2F-9644-67ECCC82E1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7116" y="4643897"/>
            <a:ext cx="2650173" cy="1107535"/>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4">
            <a:extLst>
              <a:ext uri="{FF2B5EF4-FFF2-40B4-BE49-F238E27FC236}">
                <a16:creationId xmlns:a16="http://schemas.microsoft.com/office/drawing/2014/main" id="{A0BE0B80-EFF9-48E4-A72F-ED770EF9D6AE}"/>
              </a:ext>
            </a:extLst>
          </p:cNvPr>
          <p:cNvSpPr/>
          <p:nvPr/>
        </p:nvSpPr>
        <p:spPr>
          <a:xfrm>
            <a:off x="714898" y="2560166"/>
            <a:ext cx="2925801" cy="2550698"/>
          </a:xfrm>
          <a:prstGeom prst="rect">
            <a:avLst/>
          </a:prstGeom>
        </p:spPr>
        <p:txBody>
          <a:bodyPr wrap="none">
            <a:spAutoFit/>
          </a:bodyPr>
          <a:lstStyle/>
          <a:p>
            <a:pPr>
              <a:lnSpc>
                <a:spcPct val="150000"/>
              </a:lnSpc>
            </a:pPr>
            <a:r>
              <a:rPr lang="en-GB" dirty="0">
                <a:latin typeface="Perpetua" panose="02020502060401020303" pitchFamily="18" charset="0"/>
              </a:rPr>
              <a:t>Nutrition:</a:t>
            </a:r>
          </a:p>
          <a:p>
            <a:pPr>
              <a:lnSpc>
                <a:spcPct val="150000"/>
              </a:lnSpc>
            </a:pPr>
            <a:r>
              <a:rPr lang="en-GB" dirty="0">
                <a:latin typeface="Perpetua" panose="02020502060401020303" pitchFamily="18" charset="0"/>
              </a:rPr>
              <a:t>1- Predators and scavengers;</a:t>
            </a:r>
          </a:p>
          <a:p>
            <a:pPr>
              <a:lnSpc>
                <a:spcPct val="150000"/>
              </a:lnSpc>
            </a:pPr>
            <a:r>
              <a:rPr lang="en-GB" dirty="0">
                <a:latin typeface="Perpetua" panose="02020502060401020303" pitchFamily="18" charset="0"/>
              </a:rPr>
              <a:t>2- Detritivores;</a:t>
            </a:r>
          </a:p>
          <a:p>
            <a:pPr>
              <a:lnSpc>
                <a:spcPct val="150000"/>
              </a:lnSpc>
            </a:pPr>
            <a:r>
              <a:rPr lang="en-GB" dirty="0">
                <a:latin typeface="Perpetua" panose="02020502060401020303" pitchFamily="18" charset="0"/>
              </a:rPr>
              <a:t>3-  Pelagic plankton feeder;</a:t>
            </a:r>
          </a:p>
          <a:p>
            <a:pPr>
              <a:lnSpc>
                <a:spcPct val="150000"/>
              </a:lnSpc>
            </a:pPr>
            <a:r>
              <a:rPr lang="en-GB" dirty="0">
                <a:latin typeface="Perpetua" panose="02020502060401020303" pitchFamily="18" charset="0"/>
              </a:rPr>
              <a:t>4- Filter feeder;</a:t>
            </a:r>
          </a:p>
          <a:p>
            <a:pPr>
              <a:lnSpc>
                <a:spcPct val="150000"/>
              </a:lnSpc>
            </a:pPr>
            <a:r>
              <a:rPr lang="en-GB" dirty="0">
                <a:latin typeface="Perpetua" panose="02020502060401020303" pitchFamily="18" charset="0"/>
              </a:rPr>
              <a:t>5-  Planktonic/</a:t>
            </a:r>
            <a:r>
              <a:rPr lang="en-GB" dirty="0" err="1">
                <a:latin typeface="Perpetua" panose="02020502060401020303" pitchFamily="18" charset="0"/>
              </a:rPr>
              <a:t>pseudoplanktonic</a:t>
            </a:r>
            <a:endParaRPr lang="en-GB" dirty="0">
              <a:latin typeface="Perpetua" panose="02020502060401020303" pitchFamily="18" charset="0"/>
            </a:endParaRPr>
          </a:p>
        </p:txBody>
      </p:sp>
      <p:pic>
        <p:nvPicPr>
          <p:cNvPr id="24" name="Picture 4" descr="Sharing Regular Introduction svg vector icon | free icons | UIHere">
            <a:extLst>
              <a:ext uri="{FF2B5EF4-FFF2-40B4-BE49-F238E27FC236}">
                <a16:creationId xmlns:a16="http://schemas.microsoft.com/office/drawing/2014/main" id="{A4D6C8ED-6269-409E-B8F4-0527FB5CE0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972" y="141676"/>
            <a:ext cx="1252784" cy="1252784"/>
          </a:xfrm>
          <a:prstGeom prst="rect">
            <a:avLst/>
          </a:prstGeom>
          <a:noFill/>
          <a:extLst>
            <a:ext uri="{909E8E84-426E-40DD-AFC4-6F175D3DCCD1}">
              <a14:hiddenFill xmlns:a14="http://schemas.microsoft.com/office/drawing/2010/main">
                <a:solidFill>
                  <a:srgbClr val="FFFFFF"/>
                </a:solidFill>
              </a14:hiddenFill>
            </a:ext>
          </a:extLst>
        </p:spPr>
      </p:pic>
      <p:sp>
        <p:nvSpPr>
          <p:cNvPr id="25" name="CasellaDiTesto 24">
            <a:extLst>
              <a:ext uri="{FF2B5EF4-FFF2-40B4-BE49-F238E27FC236}">
                <a16:creationId xmlns:a16="http://schemas.microsoft.com/office/drawing/2014/main" id="{0CAA064B-ED71-45E6-9CD5-5822FD0F3A4D}"/>
              </a:ext>
            </a:extLst>
          </p:cNvPr>
          <p:cNvSpPr txBox="1"/>
          <p:nvPr/>
        </p:nvSpPr>
        <p:spPr>
          <a:xfrm>
            <a:off x="249438" y="1480612"/>
            <a:ext cx="1539524" cy="400110"/>
          </a:xfrm>
          <a:prstGeom prst="rect">
            <a:avLst/>
          </a:prstGeom>
          <a:noFill/>
        </p:spPr>
        <p:txBody>
          <a:bodyPr wrap="none" rtlCol="0">
            <a:spAutoFit/>
          </a:bodyPr>
          <a:lstStyle/>
          <a:p>
            <a:r>
              <a:rPr lang="en-GB" sz="2000" b="1" dirty="0">
                <a:latin typeface="Perpetua" panose="02020502060401020303" pitchFamily="18" charset="0"/>
              </a:rPr>
              <a:t>Background</a:t>
            </a:r>
          </a:p>
        </p:txBody>
      </p:sp>
    </p:spTree>
    <p:extLst>
      <p:ext uri="{BB962C8B-B14F-4D97-AF65-F5344CB8AC3E}">
        <p14:creationId xmlns:p14="http://schemas.microsoft.com/office/powerpoint/2010/main" val="10412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8C2E3373-F0F0-4960-B06C-CE02F331E330}"/>
              </a:ext>
            </a:extLst>
          </p:cNvPr>
          <p:cNvSpPr/>
          <p:nvPr/>
        </p:nvSpPr>
        <p:spPr>
          <a:xfrm>
            <a:off x="6485249" y="383889"/>
            <a:ext cx="4691737" cy="1754326"/>
          </a:xfrm>
          <a:prstGeom prst="rect">
            <a:avLst/>
          </a:prstGeom>
        </p:spPr>
        <p:txBody>
          <a:bodyPr wrap="square">
            <a:spAutoFit/>
          </a:bodyPr>
          <a:lstStyle/>
          <a:p>
            <a:r>
              <a:rPr lang="en-US" sz="1600" dirty="0">
                <a:latin typeface="Perpetua" panose="02020502060401020303" pitchFamily="18" charset="0"/>
              </a:rPr>
              <a:t>They have been studied in many aspects:</a:t>
            </a:r>
          </a:p>
          <a:p>
            <a:pPr marL="285750" indent="-285750">
              <a:lnSpc>
                <a:spcPct val="200000"/>
              </a:lnSpc>
              <a:buSzPct val="200000"/>
              <a:buBlip>
                <a:blip r:embed="rId2"/>
              </a:buBlip>
            </a:pPr>
            <a:r>
              <a:rPr lang="en-US" sz="1600" dirty="0">
                <a:latin typeface="Perpetua" panose="02020502060401020303" pitchFamily="18" charset="0"/>
              </a:rPr>
              <a:t> Body patterning and their evolution rates;</a:t>
            </a:r>
          </a:p>
          <a:p>
            <a:pPr marL="285750" indent="-285750">
              <a:lnSpc>
                <a:spcPct val="200000"/>
              </a:lnSpc>
              <a:buSzPct val="200000"/>
              <a:buBlip>
                <a:blip r:embed="rId2"/>
              </a:buBlip>
            </a:pPr>
            <a:r>
              <a:rPr lang="en-US" sz="1600" dirty="0">
                <a:latin typeface="Perpetua" panose="02020502060401020303" pitchFamily="18" charset="0"/>
              </a:rPr>
              <a:t> The distribution of some orders in space and time;</a:t>
            </a:r>
          </a:p>
          <a:p>
            <a:pPr marL="285750" indent="-285750">
              <a:lnSpc>
                <a:spcPct val="200000"/>
              </a:lnSpc>
              <a:buSzPct val="200000"/>
              <a:buBlip>
                <a:blip r:embed="rId2"/>
              </a:buBlip>
            </a:pPr>
            <a:r>
              <a:rPr lang="en-US" sz="1600" dirty="0">
                <a:latin typeface="Perpetua" panose="02020502060401020303" pitchFamily="18" charset="0"/>
              </a:rPr>
              <a:t> Phylogenetic (e.g. the work of Patterson et al., 2019).</a:t>
            </a:r>
          </a:p>
        </p:txBody>
      </p:sp>
      <p:pic>
        <p:nvPicPr>
          <p:cNvPr id="5" name="Picture 4" descr="Sharing Regular Introduction svg vector icon | free icons | UIHere">
            <a:extLst>
              <a:ext uri="{FF2B5EF4-FFF2-40B4-BE49-F238E27FC236}">
                <a16:creationId xmlns:a16="http://schemas.microsoft.com/office/drawing/2014/main" id="{2CA6C4E1-B9A7-48E5-BD85-3AF80A0D9D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72" y="141676"/>
            <a:ext cx="1252784" cy="1252784"/>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E25843FD-D87E-4D01-BD63-AB5DFDC7933F}"/>
              </a:ext>
            </a:extLst>
          </p:cNvPr>
          <p:cNvSpPr txBox="1"/>
          <p:nvPr/>
        </p:nvSpPr>
        <p:spPr>
          <a:xfrm>
            <a:off x="249438" y="1480612"/>
            <a:ext cx="1539524" cy="400110"/>
          </a:xfrm>
          <a:prstGeom prst="rect">
            <a:avLst/>
          </a:prstGeom>
          <a:noFill/>
        </p:spPr>
        <p:txBody>
          <a:bodyPr wrap="none" rtlCol="0">
            <a:spAutoFit/>
          </a:bodyPr>
          <a:lstStyle/>
          <a:p>
            <a:r>
              <a:rPr lang="en-GB" sz="2000" b="1" dirty="0">
                <a:latin typeface="Perpetua" panose="02020502060401020303" pitchFamily="18" charset="0"/>
              </a:rPr>
              <a:t>Background</a:t>
            </a:r>
          </a:p>
        </p:txBody>
      </p:sp>
      <p:pic>
        <p:nvPicPr>
          <p:cNvPr id="3" name="Immagine 2">
            <a:extLst>
              <a:ext uri="{FF2B5EF4-FFF2-40B4-BE49-F238E27FC236}">
                <a16:creationId xmlns:a16="http://schemas.microsoft.com/office/drawing/2014/main" id="{C5F3513D-8658-45F0-A75C-1A713446CE31}"/>
              </a:ext>
            </a:extLst>
          </p:cNvPr>
          <p:cNvPicPr>
            <a:picLocks noChangeAspect="1"/>
          </p:cNvPicPr>
          <p:nvPr/>
        </p:nvPicPr>
        <p:blipFill>
          <a:blip r:embed="rId4"/>
          <a:stretch>
            <a:fillRect/>
          </a:stretch>
        </p:blipFill>
        <p:spPr>
          <a:xfrm>
            <a:off x="591590" y="2138215"/>
            <a:ext cx="5681964" cy="4090771"/>
          </a:xfrm>
          <a:prstGeom prst="rect">
            <a:avLst/>
          </a:prstGeom>
        </p:spPr>
      </p:pic>
      <p:sp>
        <p:nvSpPr>
          <p:cNvPr id="4" name="Rettangolo 3">
            <a:extLst>
              <a:ext uri="{FF2B5EF4-FFF2-40B4-BE49-F238E27FC236}">
                <a16:creationId xmlns:a16="http://schemas.microsoft.com/office/drawing/2014/main" id="{76B6D23C-83D5-4E0D-B760-2304E2921185}"/>
              </a:ext>
            </a:extLst>
          </p:cNvPr>
          <p:cNvSpPr/>
          <p:nvPr/>
        </p:nvSpPr>
        <p:spPr>
          <a:xfrm>
            <a:off x="6386005" y="2581974"/>
            <a:ext cx="5681964" cy="2554545"/>
          </a:xfrm>
          <a:prstGeom prst="rect">
            <a:avLst/>
          </a:prstGeom>
        </p:spPr>
        <p:txBody>
          <a:bodyPr wrap="square">
            <a:spAutoFit/>
          </a:bodyPr>
          <a:lstStyle/>
          <a:p>
            <a:endParaRPr lang="en-US" sz="1600" dirty="0">
              <a:latin typeface="Perpetua" panose="02020502060401020303" pitchFamily="18" charset="0"/>
            </a:endParaRPr>
          </a:p>
          <a:p>
            <a:r>
              <a:rPr lang="en-US" sz="1600" dirty="0">
                <a:latin typeface="Perpetua" panose="02020502060401020303" pitchFamily="18" charset="0"/>
              </a:rPr>
              <a:t>They have shown a complex evolution</a:t>
            </a:r>
          </a:p>
          <a:p>
            <a:r>
              <a:rPr lang="en-US" sz="1600" dirty="0">
                <a:latin typeface="Perpetua" panose="02020502060401020303" pitchFamily="18" charset="0"/>
              </a:rPr>
              <a:t>Between the Middle and Late Devonian, a series of extinction events led to a dramatic taxonomic impoverishment of the trilobites . </a:t>
            </a:r>
          </a:p>
          <a:p>
            <a:endParaRPr lang="en-US" sz="1600" dirty="0">
              <a:latin typeface="Perpetua" panose="02020502060401020303" pitchFamily="18" charset="0"/>
            </a:endParaRPr>
          </a:p>
          <a:p>
            <a:endParaRPr lang="en-US" sz="1600" dirty="0">
              <a:latin typeface="Perpetua" panose="02020502060401020303" pitchFamily="18" charset="0"/>
            </a:endParaRPr>
          </a:p>
          <a:p>
            <a:endParaRPr lang="en-US" sz="1600" dirty="0">
              <a:latin typeface="Perpetua" panose="02020502060401020303" pitchFamily="18" charset="0"/>
            </a:endParaRPr>
          </a:p>
          <a:p>
            <a:r>
              <a:rPr lang="en-US" sz="1600" dirty="0">
                <a:latin typeface="Perpetua" panose="02020502060401020303" pitchFamily="18" charset="0"/>
              </a:rPr>
              <a:t>As for the time interval between the Early Silurian and the late Devonian, it was seen that many of the orders were still present and at the end of the Devonian, many orders of trilobites became extinct.</a:t>
            </a:r>
          </a:p>
        </p:txBody>
      </p:sp>
      <p:sp>
        <p:nvSpPr>
          <p:cNvPr id="7" name="CasellaDiTesto 6">
            <a:extLst>
              <a:ext uri="{FF2B5EF4-FFF2-40B4-BE49-F238E27FC236}">
                <a16:creationId xmlns:a16="http://schemas.microsoft.com/office/drawing/2014/main" id="{2B0715B7-A680-4905-BBC3-0662D536C191}"/>
              </a:ext>
            </a:extLst>
          </p:cNvPr>
          <p:cNvSpPr txBox="1"/>
          <p:nvPr/>
        </p:nvSpPr>
        <p:spPr>
          <a:xfrm>
            <a:off x="5476590" y="6228986"/>
            <a:ext cx="902811" cy="215444"/>
          </a:xfrm>
          <a:prstGeom prst="rect">
            <a:avLst/>
          </a:prstGeom>
          <a:noFill/>
        </p:spPr>
        <p:txBody>
          <a:bodyPr wrap="none" rtlCol="0">
            <a:spAutoFit/>
          </a:bodyPr>
          <a:lstStyle/>
          <a:p>
            <a:r>
              <a:rPr lang="en-GB" sz="800" dirty="0">
                <a:latin typeface="Perpetua" panose="02020502060401020303" pitchFamily="18" charset="0"/>
              </a:rPr>
              <a:t>Image from google </a:t>
            </a:r>
          </a:p>
        </p:txBody>
      </p:sp>
    </p:spTree>
    <p:extLst>
      <p:ext uri="{BB962C8B-B14F-4D97-AF65-F5344CB8AC3E}">
        <p14:creationId xmlns:p14="http://schemas.microsoft.com/office/powerpoint/2010/main" val="172962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23867410-1F93-445C-9B4B-BBD2618223B5}"/>
              </a:ext>
            </a:extLst>
          </p:cNvPr>
          <p:cNvSpPr/>
          <p:nvPr/>
        </p:nvSpPr>
        <p:spPr>
          <a:xfrm>
            <a:off x="2183919" y="631958"/>
            <a:ext cx="9611842" cy="2862322"/>
          </a:xfrm>
          <a:prstGeom prst="rect">
            <a:avLst/>
          </a:prstGeom>
        </p:spPr>
        <p:txBody>
          <a:bodyPr wrap="square">
            <a:spAutoFit/>
          </a:bodyPr>
          <a:lstStyle/>
          <a:p>
            <a:r>
              <a:rPr lang="en-US" sz="2000" b="1" dirty="0">
                <a:latin typeface="Perpetua" panose="02020502060401020303" pitchFamily="18" charset="0"/>
              </a:rPr>
              <a:t>Questions…</a:t>
            </a:r>
          </a:p>
          <a:p>
            <a:endParaRPr lang="en-US" sz="2000" dirty="0">
              <a:latin typeface="Perpetua" panose="02020502060401020303" pitchFamily="18" charset="0"/>
            </a:endParaRPr>
          </a:p>
          <a:p>
            <a:r>
              <a:rPr lang="en-US" sz="2000" dirty="0">
                <a:latin typeface="Perpetua" panose="02020502060401020303" pitchFamily="18" charset="0"/>
              </a:rPr>
              <a:t>Which is the extinction rate in the time between the Silurian and Devonian?</a:t>
            </a:r>
          </a:p>
          <a:p>
            <a:endParaRPr lang="en-US" sz="2000" dirty="0">
              <a:latin typeface="Perpetua" panose="02020502060401020303" pitchFamily="18" charset="0"/>
            </a:endParaRPr>
          </a:p>
          <a:p>
            <a:r>
              <a:rPr lang="en-US" sz="2000" dirty="0">
                <a:latin typeface="Perpetua" panose="02020502060401020303" pitchFamily="18" charset="0"/>
              </a:rPr>
              <a:t>What result we can obtain if we compare this group with another, such as the brachiopods, bivalves or gastropods ?</a:t>
            </a:r>
          </a:p>
          <a:p>
            <a:endParaRPr lang="en-US" sz="2000" dirty="0">
              <a:latin typeface="Perpetua" panose="02020502060401020303" pitchFamily="18" charset="0"/>
            </a:endParaRPr>
          </a:p>
          <a:p>
            <a:r>
              <a:rPr lang="en-US" sz="2000" dirty="0">
                <a:latin typeface="Perpetua" panose="02020502060401020303" pitchFamily="18" charset="0"/>
              </a:rPr>
              <a:t>We can obtain a high extinction rate for the trilobites in the time interval selected? If yes, it is comparable  with the one of the brachiopods?</a:t>
            </a:r>
          </a:p>
        </p:txBody>
      </p:sp>
      <p:sp>
        <p:nvSpPr>
          <p:cNvPr id="3" name="Rettangolo 2">
            <a:extLst>
              <a:ext uri="{FF2B5EF4-FFF2-40B4-BE49-F238E27FC236}">
                <a16:creationId xmlns:a16="http://schemas.microsoft.com/office/drawing/2014/main" id="{C6CD9F65-9622-4019-AEFA-D238B0FC11CE}"/>
              </a:ext>
            </a:extLst>
          </p:cNvPr>
          <p:cNvSpPr/>
          <p:nvPr/>
        </p:nvSpPr>
        <p:spPr>
          <a:xfrm>
            <a:off x="182774" y="4133748"/>
            <a:ext cx="11759682" cy="830997"/>
          </a:xfrm>
          <a:prstGeom prst="rect">
            <a:avLst/>
          </a:prstGeom>
        </p:spPr>
        <p:txBody>
          <a:bodyPr wrap="square">
            <a:spAutoFit/>
          </a:bodyPr>
          <a:lstStyle/>
          <a:p>
            <a:pPr algn="ctr"/>
            <a:r>
              <a:rPr lang="en-US" sz="2400" b="1" dirty="0">
                <a:latin typeface="Perpetua" panose="02020502060401020303" pitchFamily="18" charset="0"/>
              </a:rPr>
              <a:t>The extinction rate for trilobites, during the time interval between the Silurian and Devonian, can show higher values if compared to other groups.</a:t>
            </a:r>
          </a:p>
        </p:txBody>
      </p:sp>
      <p:pic>
        <p:nvPicPr>
          <p:cNvPr id="14" name="Immagine 13">
            <a:extLst>
              <a:ext uri="{FF2B5EF4-FFF2-40B4-BE49-F238E27FC236}">
                <a16:creationId xmlns:a16="http://schemas.microsoft.com/office/drawing/2014/main" id="{00D856BA-87F0-46ED-95D5-468CA7B0B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74" y="42923"/>
            <a:ext cx="1850333" cy="1850333"/>
          </a:xfrm>
          <a:prstGeom prst="rect">
            <a:avLst/>
          </a:prstGeom>
        </p:spPr>
      </p:pic>
      <p:sp>
        <p:nvSpPr>
          <p:cNvPr id="15" name="CasellaDiTesto 14">
            <a:extLst>
              <a:ext uri="{FF2B5EF4-FFF2-40B4-BE49-F238E27FC236}">
                <a16:creationId xmlns:a16="http://schemas.microsoft.com/office/drawing/2014/main" id="{F708F35C-A1F8-4592-AB1E-CA0311743384}"/>
              </a:ext>
            </a:extLst>
          </p:cNvPr>
          <p:cNvSpPr txBox="1"/>
          <p:nvPr/>
        </p:nvSpPr>
        <p:spPr>
          <a:xfrm>
            <a:off x="708216" y="2114287"/>
            <a:ext cx="636713" cy="400110"/>
          </a:xfrm>
          <a:prstGeom prst="rect">
            <a:avLst/>
          </a:prstGeom>
          <a:noFill/>
        </p:spPr>
        <p:txBody>
          <a:bodyPr wrap="none" rtlCol="0">
            <a:spAutoFit/>
          </a:bodyPr>
          <a:lstStyle/>
          <a:p>
            <a:r>
              <a:rPr lang="en-GB" sz="2000" b="1" dirty="0">
                <a:latin typeface="Perpetua" panose="02020502060401020303" pitchFamily="18" charset="0"/>
              </a:rPr>
              <a:t>Aim</a:t>
            </a:r>
          </a:p>
        </p:txBody>
      </p:sp>
    </p:spTree>
    <p:extLst>
      <p:ext uri="{BB962C8B-B14F-4D97-AF65-F5344CB8AC3E}">
        <p14:creationId xmlns:p14="http://schemas.microsoft.com/office/powerpoint/2010/main" val="226032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CD25ADCB-9461-4176-969A-1EA185676AA1}"/>
              </a:ext>
            </a:extLst>
          </p:cNvPr>
          <p:cNvPicPr>
            <a:picLocks noChangeAspect="1"/>
          </p:cNvPicPr>
          <p:nvPr/>
        </p:nvPicPr>
        <p:blipFill>
          <a:blip r:embed="rId2"/>
          <a:stretch>
            <a:fillRect/>
          </a:stretch>
        </p:blipFill>
        <p:spPr>
          <a:xfrm>
            <a:off x="3392301" y="1381670"/>
            <a:ext cx="5677469" cy="4094659"/>
          </a:xfrm>
          <a:prstGeom prst="rect">
            <a:avLst/>
          </a:prstGeom>
        </p:spPr>
      </p:pic>
      <p:cxnSp>
        <p:nvCxnSpPr>
          <p:cNvPr id="7" name="Connettore diritto 6">
            <a:extLst>
              <a:ext uri="{FF2B5EF4-FFF2-40B4-BE49-F238E27FC236}">
                <a16:creationId xmlns:a16="http://schemas.microsoft.com/office/drawing/2014/main" id="{7881A872-F554-4519-9C82-EC85B0A1DB8C}"/>
              </a:ext>
            </a:extLst>
          </p:cNvPr>
          <p:cNvCxnSpPr/>
          <p:nvPr/>
        </p:nvCxnSpPr>
        <p:spPr>
          <a:xfrm>
            <a:off x="3275460" y="1969593"/>
            <a:ext cx="5794310"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Connettore diritto 7">
            <a:extLst>
              <a:ext uri="{FF2B5EF4-FFF2-40B4-BE49-F238E27FC236}">
                <a16:creationId xmlns:a16="http://schemas.microsoft.com/office/drawing/2014/main" id="{B584CC09-C32F-4BE9-96B8-3DE6B2613BF0}"/>
              </a:ext>
            </a:extLst>
          </p:cNvPr>
          <p:cNvCxnSpPr/>
          <p:nvPr/>
        </p:nvCxnSpPr>
        <p:spPr>
          <a:xfrm>
            <a:off x="3392301" y="3603022"/>
            <a:ext cx="5794310"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11684FB7-CFBA-408F-B57E-A6F974B70BF3}"/>
              </a:ext>
            </a:extLst>
          </p:cNvPr>
          <p:cNvSpPr txBox="1"/>
          <p:nvPr/>
        </p:nvSpPr>
        <p:spPr>
          <a:xfrm>
            <a:off x="8166959" y="5476329"/>
            <a:ext cx="902811" cy="215444"/>
          </a:xfrm>
          <a:prstGeom prst="rect">
            <a:avLst/>
          </a:prstGeom>
          <a:noFill/>
        </p:spPr>
        <p:txBody>
          <a:bodyPr wrap="none" rtlCol="0">
            <a:spAutoFit/>
          </a:bodyPr>
          <a:lstStyle/>
          <a:p>
            <a:r>
              <a:rPr lang="en-GB" sz="800" dirty="0">
                <a:latin typeface="Perpetua" panose="02020502060401020303" pitchFamily="18" charset="0"/>
              </a:rPr>
              <a:t>Image from google </a:t>
            </a:r>
          </a:p>
        </p:txBody>
      </p:sp>
      <p:pic>
        <p:nvPicPr>
          <p:cNvPr id="9" name="Immagine 8">
            <a:extLst>
              <a:ext uri="{FF2B5EF4-FFF2-40B4-BE49-F238E27FC236}">
                <a16:creationId xmlns:a16="http://schemas.microsoft.com/office/drawing/2014/main" id="{0A974A23-9E6B-4732-A3CC-8962D1091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74" y="42923"/>
            <a:ext cx="1850333" cy="1850333"/>
          </a:xfrm>
          <a:prstGeom prst="rect">
            <a:avLst/>
          </a:prstGeom>
        </p:spPr>
      </p:pic>
      <p:sp>
        <p:nvSpPr>
          <p:cNvPr id="10" name="CasellaDiTesto 9">
            <a:extLst>
              <a:ext uri="{FF2B5EF4-FFF2-40B4-BE49-F238E27FC236}">
                <a16:creationId xmlns:a16="http://schemas.microsoft.com/office/drawing/2014/main" id="{DE41A07C-0088-4F5C-B592-20BC085FFA78}"/>
              </a:ext>
            </a:extLst>
          </p:cNvPr>
          <p:cNvSpPr txBox="1"/>
          <p:nvPr/>
        </p:nvSpPr>
        <p:spPr>
          <a:xfrm>
            <a:off x="708216" y="2114287"/>
            <a:ext cx="636713" cy="400110"/>
          </a:xfrm>
          <a:prstGeom prst="rect">
            <a:avLst/>
          </a:prstGeom>
          <a:noFill/>
        </p:spPr>
        <p:txBody>
          <a:bodyPr wrap="none" rtlCol="0">
            <a:spAutoFit/>
          </a:bodyPr>
          <a:lstStyle/>
          <a:p>
            <a:r>
              <a:rPr lang="en-GB" sz="2000" b="1" dirty="0">
                <a:latin typeface="Perpetua" panose="02020502060401020303" pitchFamily="18" charset="0"/>
              </a:rPr>
              <a:t>Aim</a:t>
            </a:r>
          </a:p>
        </p:txBody>
      </p:sp>
    </p:spTree>
    <p:extLst>
      <p:ext uri="{BB962C8B-B14F-4D97-AF65-F5344CB8AC3E}">
        <p14:creationId xmlns:p14="http://schemas.microsoft.com/office/powerpoint/2010/main" val="145543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A22FD2C4-FF6E-461A-BC41-88BDC38198E6}"/>
              </a:ext>
            </a:extLst>
          </p:cNvPr>
          <p:cNvPicPr>
            <a:picLocks noChangeAspect="1"/>
          </p:cNvPicPr>
          <p:nvPr/>
        </p:nvPicPr>
        <p:blipFill rotWithShape="1">
          <a:blip r:embed="rId2"/>
          <a:srcRect l="2118" r="5301" b="6762"/>
          <a:stretch/>
        </p:blipFill>
        <p:spPr>
          <a:xfrm>
            <a:off x="4173008" y="1197804"/>
            <a:ext cx="3631897" cy="3698742"/>
          </a:xfrm>
          <a:prstGeom prst="rect">
            <a:avLst/>
          </a:prstGeom>
          <a:ln>
            <a:noFill/>
          </a:ln>
        </p:spPr>
      </p:pic>
      <p:pic>
        <p:nvPicPr>
          <p:cNvPr id="10" name="Immagine 9">
            <a:extLst>
              <a:ext uri="{FF2B5EF4-FFF2-40B4-BE49-F238E27FC236}">
                <a16:creationId xmlns:a16="http://schemas.microsoft.com/office/drawing/2014/main" id="{F8202126-C56F-491E-A779-AFDDB84DA98B}"/>
              </a:ext>
            </a:extLst>
          </p:cNvPr>
          <p:cNvPicPr>
            <a:picLocks noChangeAspect="1"/>
          </p:cNvPicPr>
          <p:nvPr/>
        </p:nvPicPr>
        <p:blipFill rotWithShape="1">
          <a:blip r:embed="rId3"/>
          <a:srcRect t="14169" b="4822"/>
          <a:stretch/>
        </p:blipFill>
        <p:spPr>
          <a:xfrm>
            <a:off x="1443609" y="1831465"/>
            <a:ext cx="2336031" cy="2732304"/>
          </a:xfrm>
          <a:prstGeom prst="ellipse">
            <a:avLst/>
          </a:prstGeom>
          <a:ln>
            <a:noFill/>
          </a:ln>
          <a:effectLst>
            <a:softEdge rad="112500"/>
          </a:effectLst>
        </p:spPr>
      </p:pic>
      <p:pic>
        <p:nvPicPr>
          <p:cNvPr id="11" name="Immagine 10">
            <a:extLst>
              <a:ext uri="{FF2B5EF4-FFF2-40B4-BE49-F238E27FC236}">
                <a16:creationId xmlns:a16="http://schemas.microsoft.com/office/drawing/2014/main" id="{06A27DED-9E99-47A9-9944-DB5B8CBB80BF}"/>
              </a:ext>
            </a:extLst>
          </p:cNvPr>
          <p:cNvPicPr>
            <a:picLocks noChangeAspect="1"/>
          </p:cNvPicPr>
          <p:nvPr/>
        </p:nvPicPr>
        <p:blipFill rotWithShape="1">
          <a:blip r:embed="rId4"/>
          <a:srcRect l="3672" t="8874" r="57005" b="20790"/>
          <a:stretch/>
        </p:blipFill>
        <p:spPr>
          <a:xfrm rot="630744">
            <a:off x="8269456" y="2025975"/>
            <a:ext cx="2293218" cy="2246797"/>
          </a:xfrm>
          <a:prstGeom prst="ellipse">
            <a:avLst/>
          </a:prstGeom>
          <a:ln>
            <a:noFill/>
          </a:ln>
          <a:effectLst>
            <a:softEdge rad="112500"/>
          </a:effectLst>
        </p:spPr>
      </p:pic>
      <p:pic>
        <p:nvPicPr>
          <p:cNvPr id="7" name="Immagine 6">
            <a:extLst>
              <a:ext uri="{FF2B5EF4-FFF2-40B4-BE49-F238E27FC236}">
                <a16:creationId xmlns:a16="http://schemas.microsoft.com/office/drawing/2014/main" id="{0F2D1FD4-CFE3-41AF-B135-5A3D9CAF9D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774" y="42923"/>
            <a:ext cx="1850333" cy="1850333"/>
          </a:xfrm>
          <a:prstGeom prst="rect">
            <a:avLst/>
          </a:prstGeom>
        </p:spPr>
      </p:pic>
      <p:sp>
        <p:nvSpPr>
          <p:cNvPr id="8" name="CasellaDiTesto 7">
            <a:extLst>
              <a:ext uri="{FF2B5EF4-FFF2-40B4-BE49-F238E27FC236}">
                <a16:creationId xmlns:a16="http://schemas.microsoft.com/office/drawing/2014/main" id="{35BCAE24-E6BE-4C38-8B68-41B9EDDEE1B4}"/>
              </a:ext>
            </a:extLst>
          </p:cNvPr>
          <p:cNvSpPr txBox="1"/>
          <p:nvPr/>
        </p:nvSpPr>
        <p:spPr>
          <a:xfrm>
            <a:off x="708216" y="2114287"/>
            <a:ext cx="636713" cy="400110"/>
          </a:xfrm>
          <a:prstGeom prst="rect">
            <a:avLst/>
          </a:prstGeom>
          <a:noFill/>
        </p:spPr>
        <p:txBody>
          <a:bodyPr wrap="none" rtlCol="0">
            <a:spAutoFit/>
          </a:bodyPr>
          <a:lstStyle/>
          <a:p>
            <a:r>
              <a:rPr lang="en-GB" sz="2000" b="1" dirty="0">
                <a:latin typeface="Perpetua" panose="02020502060401020303" pitchFamily="18" charset="0"/>
              </a:rPr>
              <a:t>Aim</a:t>
            </a:r>
          </a:p>
        </p:txBody>
      </p:sp>
    </p:spTree>
    <p:extLst>
      <p:ext uri="{BB962C8B-B14F-4D97-AF65-F5344CB8AC3E}">
        <p14:creationId xmlns:p14="http://schemas.microsoft.com/office/powerpoint/2010/main" val="363964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814718B6-AE1C-466D-BD07-F2CF822B9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045" y="126061"/>
            <a:ext cx="1131078" cy="1131078"/>
          </a:xfrm>
          <a:prstGeom prst="rect">
            <a:avLst/>
          </a:prstGeom>
        </p:spPr>
      </p:pic>
      <p:sp>
        <p:nvSpPr>
          <p:cNvPr id="21" name="CasellaDiTesto 20">
            <a:extLst>
              <a:ext uri="{FF2B5EF4-FFF2-40B4-BE49-F238E27FC236}">
                <a16:creationId xmlns:a16="http://schemas.microsoft.com/office/drawing/2014/main" id="{622B66A3-3420-4127-96E2-7AF3F9557F92}"/>
              </a:ext>
            </a:extLst>
          </p:cNvPr>
          <p:cNvSpPr txBox="1"/>
          <p:nvPr/>
        </p:nvSpPr>
        <p:spPr>
          <a:xfrm>
            <a:off x="201573" y="1339660"/>
            <a:ext cx="1149674" cy="400110"/>
          </a:xfrm>
          <a:prstGeom prst="rect">
            <a:avLst/>
          </a:prstGeom>
          <a:noFill/>
        </p:spPr>
        <p:txBody>
          <a:bodyPr wrap="none" rtlCol="0">
            <a:spAutoFit/>
          </a:bodyPr>
          <a:lstStyle/>
          <a:p>
            <a:r>
              <a:rPr lang="en-GB" sz="2000" b="1" dirty="0">
                <a:latin typeface="Perpetua" panose="02020502060401020303" pitchFamily="18" charset="0"/>
              </a:rPr>
              <a:t>Methods</a:t>
            </a:r>
          </a:p>
        </p:txBody>
      </p:sp>
      <p:sp>
        <p:nvSpPr>
          <p:cNvPr id="2" name="Rettangolo 1">
            <a:extLst>
              <a:ext uri="{FF2B5EF4-FFF2-40B4-BE49-F238E27FC236}">
                <a16:creationId xmlns:a16="http://schemas.microsoft.com/office/drawing/2014/main" id="{A70ED497-55B5-4DBA-8B57-8EFEF1A6A7D8}"/>
              </a:ext>
            </a:extLst>
          </p:cNvPr>
          <p:cNvSpPr/>
          <p:nvPr/>
        </p:nvSpPr>
        <p:spPr>
          <a:xfrm>
            <a:off x="1480263" y="172769"/>
            <a:ext cx="4935673" cy="1131079"/>
          </a:xfrm>
          <a:prstGeom prst="rect">
            <a:avLst/>
          </a:prstGeom>
        </p:spPr>
        <p:txBody>
          <a:bodyPr wrap="square">
            <a:spAutoFit/>
          </a:bodyPr>
          <a:lstStyle/>
          <a:p>
            <a:pPr marL="342900" indent="-342900">
              <a:lnSpc>
                <a:spcPct val="200000"/>
              </a:lnSpc>
              <a:buSzPct val="250000"/>
              <a:buBlip>
                <a:blip r:embed="rId4"/>
              </a:buBlip>
            </a:pPr>
            <a:r>
              <a:rPr lang="en-US" dirty="0">
                <a:latin typeface="Perpetua" panose="02020502060401020303" pitchFamily="18" charset="0"/>
              </a:rPr>
              <a:t> Diversity dynamics of this group;</a:t>
            </a:r>
          </a:p>
          <a:p>
            <a:pPr marL="342900" indent="-342900">
              <a:lnSpc>
                <a:spcPct val="200000"/>
              </a:lnSpc>
              <a:buSzPct val="250000"/>
              <a:buBlip>
                <a:blip r:embed="rId4"/>
              </a:buBlip>
            </a:pPr>
            <a:r>
              <a:rPr lang="en-US" dirty="0">
                <a:latin typeface="Perpetua" panose="02020502060401020303" pitchFamily="18" charset="0"/>
              </a:rPr>
              <a:t> Comparing with the one obtained for brachiopods.</a:t>
            </a:r>
          </a:p>
        </p:txBody>
      </p:sp>
      <p:sp>
        <p:nvSpPr>
          <p:cNvPr id="3" name="CasellaDiTesto 2">
            <a:extLst>
              <a:ext uri="{FF2B5EF4-FFF2-40B4-BE49-F238E27FC236}">
                <a16:creationId xmlns:a16="http://schemas.microsoft.com/office/drawing/2014/main" id="{54CBAEEA-655F-4D87-85EB-F421C60CB587}"/>
              </a:ext>
            </a:extLst>
          </p:cNvPr>
          <p:cNvSpPr txBox="1"/>
          <p:nvPr/>
        </p:nvSpPr>
        <p:spPr>
          <a:xfrm>
            <a:off x="6833796" y="331692"/>
            <a:ext cx="5068908" cy="1408078"/>
          </a:xfrm>
          <a:prstGeom prst="rect">
            <a:avLst/>
          </a:prstGeom>
          <a:noFill/>
        </p:spPr>
        <p:txBody>
          <a:bodyPr wrap="square" rtlCol="0">
            <a:spAutoFit/>
          </a:bodyPr>
          <a:lstStyle/>
          <a:p>
            <a:r>
              <a:rPr lang="en-GB" b="1" dirty="0">
                <a:latin typeface="Perpetua" panose="02020502060401020303" pitchFamily="18" charset="0"/>
              </a:rPr>
              <a:t>Packages:</a:t>
            </a:r>
          </a:p>
          <a:p>
            <a:pPr marL="342900" indent="-342900">
              <a:lnSpc>
                <a:spcPct val="200000"/>
              </a:lnSpc>
              <a:buSzPct val="200000"/>
              <a:buBlip>
                <a:blip r:embed="rId5"/>
              </a:buBlip>
            </a:pPr>
            <a:r>
              <a:rPr lang="en-GB" dirty="0" err="1">
                <a:latin typeface="Perpetua" panose="02020502060401020303" pitchFamily="18" charset="0"/>
              </a:rPr>
              <a:t>Chronosphere</a:t>
            </a:r>
            <a:endParaRPr lang="en-GB" dirty="0">
              <a:latin typeface="Perpetua" panose="02020502060401020303" pitchFamily="18" charset="0"/>
            </a:endParaRPr>
          </a:p>
          <a:p>
            <a:pPr marL="342900" indent="-342900">
              <a:lnSpc>
                <a:spcPct val="200000"/>
              </a:lnSpc>
              <a:buSzPct val="200000"/>
              <a:buBlip>
                <a:blip r:embed="rId5"/>
              </a:buBlip>
            </a:pPr>
            <a:r>
              <a:rPr lang="en-GB" dirty="0" err="1">
                <a:latin typeface="Perpetua" panose="02020502060401020303" pitchFamily="18" charset="0"/>
              </a:rPr>
              <a:t>divDyn</a:t>
            </a:r>
            <a:r>
              <a:rPr lang="en-GB" dirty="0">
                <a:latin typeface="Perpetua" panose="02020502060401020303" pitchFamily="18" charset="0"/>
              </a:rPr>
              <a:t> 0.8.0</a:t>
            </a:r>
          </a:p>
        </p:txBody>
      </p:sp>
      <p:pic>
        <p:nvPicPr>
          <p:cNvPr id="5" name="Immagine 4">
            <a:extLst>
              <a:ext uri="{FF2B5EF4-FFF2-40B4-BE49-F238E27FC236}">
                <a16:creationId xmlns:a16="http://schemas.microsoft.com/office/drawing/2014/main" id="{381DEC92-1C56-42C4-9DE0-14540303D8D7}"/>
              </a:ext>
            </a:extLst>
          </p:cNvPr>
          <p:cNvPicPr>
            <a:picLocks noChangeAspect="1"/>
          </p:cNvPicPr>
          <p:nvPr/>
        </p:nvPicPr>
        <p:blipFill rotWithShape="1">
          <a:blip r:embed="rId6">
            <a:extLst>
              <a:ext uri="{28A0092B-C50C-407E-A947-70E740481C1C}">
                <a14:useLocalDpi xmlns:a14="http://schemas.microsoft.com/office/drawing/2010/main" val="0"/>
              </a:ext>
            </a:extLst>
          </a:blip>
          <a:srcRect l="22409" t="2857" r="24315" b="2585"/>
          <a:stretch/>
        </p:blipFill>
        <p:spPr>
          <a:xfrm>
            <a:off x="8782196" y="331692"/>
            <a:ext cx="1327087" cy="1324948"/>
          </a:xfrm>
          <a:prstGeom prst="rect">
            <a:avLst/>
          </a:prstGeom>
          <a:ln>
            <a:noFill/>
          </a:ln>
          <a:effectLst>
            <a:outerShdw blurRad="292100" dist="139700" dir="2700000" algn="tl" rotWithShape="0">
              <a:srgbClr val="333333">
                <a:alpha val="65000"/>
              </a:srgbClr>
            </a:outerShdw>
          </a:effectLst>
        </p:spPr>
      </p:pic>
      <p:pic>
        <p:nvPicPr>
          <p:cNvPr id="7" name="Immagine 6">
            <a:extLst>
              <a:ext uri="{FF2B5EF4-FFF2-40B4-BE49-F238E27FC236}">
                <a16:creationId xmlns:a16="http://schemas.microsoft.com/office/drawing/2014/main" id="{5AB12AFE-9600-4ACB-B6D8-2BAB17DD3C92}"/>
              </a:ext>
            </a:extLst>
          </p:cNvPr>
          <p:cNvPicPr>
            <a:picLocks noChangeAspect="1"/>
          </p:cNvPicPr>
          <p:nvPr/>
        </p:nvPicPr>
        <p:blipFill rotWithShape="1">
          <a:blip r:embed="rId7">
            <a:extLst>
              <a:ext uri="{28A0092B-C50C-407E-A947-70E740481C1C}">
                <a14:useLocalDpi xmlns:a14="http://schemas.microsoft.com/office/drawing/2010/main" val="0"/>
              </a:ext>
            </a:extLst>
          </a:blip>
          <a:srcRect l="19898" t="1838" r="21097" b="3810"/>
          <a:stretch/>
        </p:blipFill>
        <p:spPr>
          <a:xfrm>
            <a:off x="10336641" y="331692"/>
            <a:ext cx="1473036" cy="1324948"/>
          </a:xfrm>
          <a:prstGeom prst="rect">
            <a:avLst/>
          </a:prstGeom>
          <a:ln>
            <a:noFill/>
          </a:ln>
          <a:effectLst>
            <a:outerShdw blurRad="292100" dist="139700" dir="2700000" algn="tl" rotWithShape="0">
              <a:srgbClr val="333333">
                <a:alpha val="65000"/>
              </a:srgbClr>
            </a:outerShdw>
          </a:effectLst>
        </p:spPr>
      </p:pic>
      <p:sp>
        <p:nvSpPr>
          <p:cNvPr id="4" name="Rettangolo 3">
            <a:extLst>
              <a:ext uri="{FF2B5EF4-FFF2-40B4-BE49-F238E27FC236}">
                <a16:creationId xmlns:a16="http://schemas.microsoft.com/office/drawing/2014/main" id="{9990B3E8-17D9-44E1-9ACA-6B180D49DAA0}"/>
              </a:ext>
            </a:extLst>
          </p:cNvPr>
          <p:cNvSpPr/>
          <p:nvPr/>
        </p:nvSpPr>
        <p:spPr>
          <a:xfrm>
            <a:off x="2250375" y="1679800"/>
            <a:ext cx="9700582" cy="646331"/>
          </a:xfrm>
          <a:prstGeom prst="rect">
            <a:avLst/>
          </a:prstGeom>
        </p:spPr>
        <p:txBody>
          <a:bodyPr wrap="square">
            <a:spAutoFit/>
          </a:bodyPr>
          <a:lstStyle/>
          <a:p>
            <a:endParaRPr lang="en-US" dirty="0">
              <a:latin typeface="Perpetua" panose="02020502060401020303" pitchFamily="18" charset="0"/>
            </a:endParaRPr>
          </a:p>
          <a:p>
            <a:endParaRPr lang="en-US" dirty="0">
              <a:latin typeface="Perpetua" panose="02020502060401020303" pitchFamily="18" charset="0"/>
            </a:endParaRPr>
          </a:p>
        </p:txBody>
      </p:sp>
      <p:sp>
        <p:nvSpPr>
          <p:cNvPr id="6" name="CasellaDiTesto 5">
            <a:extLst>
              <a:ext uri="{FF2B5EF4-FFF2-40B4-BE49-F238E27FC236}">
                <a16:creationId xmlns:a16="http://schemas.microsoft.com/office/drawing/2014/main" id="{5EE9CB32-C7B3-435F-B91C-CA198A01DB05}"/>
              </a:ext>
            </a:extLst>
          </p:cNvPr>
          <p:cNvSpPr txBox="1"/>
          <p:nvPr/>
        </p:nvSpPr>
        <p:spPr>
          <a:xfrm>
            <a:off x="1832515" y="1679800"/>
            <a:ext cx="2540099" cy="3901068"/>
          </a:xfrm>
          <a:prstGeom prst="rect">
            <a:avLst/>
          </a:prstGeom>
          <a:noFill/>
        </p:spPr>
        <p:txBody>
          <a:bodyPr wrap="square" rtlCol="0">
            <a:spAutoFit/>
          </a:bodyPr>
          <a:lstStyle/>
          <a:p>
            <a:pPr marL="342900" indent="-342900">
              <a:lnSpc>
                <a:spcPct val="200000"/>
              </a:lnSpc>
              <a:buFont typeface="+mj-lt"/>
              <a:buAutoNum type="arabicPeriod"/>
            </a:pPr>
            <a:r>
              <a:rPr lang="en-GB" dirty="0">
                <a:latin typeface="Perpetua" panose="02020502060401020303" pitchFamily="18" charset="0"/>
              </a:rPr>
              <a:t>Data: </a:t>
            </a:r>
            <a:r>
              <a:rPr lang="en-GB" dirty="0" err="1">
                <a:latin typeface="Perpetua" panose="02020502060401020303" pitchFamily="18" charset="0"/>
              </a:rPr>
              <a:t>chronosphere</a:t>
            </a:r>
            <a:r>
              <a:rPr lang="en-GB" dirty="0">
                <a:latin typeface="Perpetua" panose="02020502060401020303" pitchFamily="18" charset="0"/>
              </a:rPr>
              <a:t>;</a:t>
            </a:r>
          </a:p>
          <a:p>
            <a:pPr marL="342900" indent="-342900">
              <a:lnSpc>
                <a:spcPct val="200000"/>
              </a:lnSpc>
              <a:buFont typeface="+mj-lt"/>
              <a:buAutoNum type="arabicPeriod"/>
            </a:pPr>
            <a:r>
              <a:rPr lang="en-GB" dirty="0">
                <a:latin typeface="Perpetua" panose="02020502060401020303" pitchFamily="18" charset="0"/>
              </a:rPr>
              <a:t>Genus level;</a:t>
            </a:r>
          </a:p>
          <a:p>
            <a:pPr marL="342900" indent="-342900">
              <a:lnSpc>
                <a:spcPct val="200000"/>
              </a:lnSpc>
              <a:buFont typeface="+mj-lt"/>
              <a:buAutoNum type="arabicPeriod"/>
            </a:pPr>
            <a:r>
              <a:rPr lang="it-IT" dirty="0">
                <a:latin typeface="Perpetua" panose="02020502060401020303" pitchFamily="18" charset="0"/>
              </a:rPr>
              <a:t>Stages and </a:t>
            </a:r>
            <a:r>
              <a:rPr lang="it-IT" dirty="0" err="1">
                <a:latin typeface="Perpetua" panose="02020502060401020303" pitchFamily="18" charset="0"/>
              </a:rPr>
              <a:t>ten</a:t>
            </a:r>
            <a:r>
              <a:rPr lang="it-IT" dirty="0">
                <a:latin typeface="Perpetua" panose="02020502060401020303" pitchFamily="18" charset="0"/>
              </a:rPr>
              <a:t>;</a:t>
            </a:r>
            <a:endParaRPr lang="en-GB" dirty="0">
              <a:latin typeface="Perpetua" panose="02020502060401020303" pitchFamily="18" charset="0"/>
            </a:endParaRPr>
          </a:p>
          <a:p>
            <a:pPr marL="342900" indent="-342900">
              <a:lnSpc>
                <a:spcPct val="200000"/>
              </a:lnSpc>
              <a:buFont typeface="+mj-lt"/>
              <a:buAutoNum type="arabicPeriod"/>
            </a:pPr>
            <a:r>
              <a:rPr lang="en-US" dirty="0" err="1">
                <a:latin typeface="Perpetua" panose="02020502060401020303" pitchFamily="18" charset="0"/>
              </a:rPr>
              <a:t>divDyn</a:t>
            </a:r>
            <a:r>
              <a:rPr lang="en-US" dirty="0">
                <a:latin typeface="Perpetua" panose="02020502060401020303" pitchFamily="18" charset="0"/>
              </a:rPr>
              <a:t>();</a:t>
            </a:r>
          </a:p>
          <a:p>
            <a:pPr marL="342900" indent="-342900">
              <a:lnSpc>
                <a:spcPct val="200000"/>
              </a:lnSpc>
              <a:buFont typeface="+mj-lt"/>
              <a:buAutoNum type="arabicPeriod"/>
            </a:pPr>
            <a:r>
              <a:rPr lang="en-US" dirty="0">
                <a:latin typeface="Perpetua" panose="02020502060401020303" pitchFamily="18" charset="0"/>
              </a:rPr>
              <a:t>Subsampling;</a:t>
            </a:r>
          </a:p>
          <a:p>
            <a:pPr marL="342900" indent="-342900">
              <a:lnSpc>
                <a:spcPct val="200000"/>
              </a:lnSpc>
              <a:buFont typeface="+mj-lt"/>
              <a:buAutoNum type="arabicPeriod"/>
            </a:pPr>
            <a:r>
              <a:rPr lang="en-US" dirty="0">
                <a:latin typeface="Perpetua" panose="02020502060401020303" pitchFamily="18" charset="0"/>
              </a:rPr>
              <a:t>Turnover rate;</a:t>
            </a:r>
          </a:p>
          <a:p>
            <a:pPr marL="342900" indent="-342900">
              <a:lnSpc>
                <a:spcPct val="200000"/>
              </a:lnSpc>
              <a:buFont typeface="+mj-lt"/>
              <a:buAutoNum type="arabicPeriod"/>
            </a:pPr>
            <a:r>
              <a:rPr lang="en-US" dirty="0">
                <a:latin typeface="Perpetua" panose="02020502060401020303" pitchFamily="18" charset="0"/>
              </a:rPr>
              <a:t>ratesplit().</a:t>
            </a:r>
          </a:p>
        </p:txBody>
      </p:sp>
    </p:spTree>
    <p:extLst>
      <p:ext uri="{BB962C8B-B14F-4D97-AF65-F5344CB8AC3E}">
        <p14:creationId xmlns:p14="http://schemas.microsoft.com/office/powerpoint/2010/main" val="1222530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A614F2C0-1A1D-4CA4-BB75-628992D70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71" y="74645"/>
            <a:ext cx="1107146" cy="1107146"/>
          </a:xfrm>
          <a:prstGeom prst="rect">
            <a:avLst/>
          </a:prstGeom>
        </p:spPr>
      </p:pic>
      <p:sp>
        <p:nvSpPr>
          <p:cNvPr id="22" name="CasellaDiTesto 21">
            <a:extLst>
              <a:ext uri="{FF2B5EF4-FFF2-40B4-BE49-F238E27FC236}">
                <a16:creationId xmlns:a16="http://schemas.microsoft.com/office/drawing/2014/main" id="{B36ABE11-B059-49A0-ADDE-0BA93EA1A3C2}"/>
              </a:ext>
            </a:extLst>
          </p:cNvPr>
          <p:cNvSpPr txBox="1"/>
          <p:nvPr/>
        </p:nvSpPr>
        <p:spPr>
          <a:xfrm>
            <a:off x="279171" y="1252996"/>
            <a:ext cx="966931" cy="400110"/>
          </a:xfrm>
          <a:prstGeom prst="rect">
            <a:avLst/>
          </a:prstGeom>
          <a:noFill/>
        </p:spPr>
        <p:txBody>
          <a:bodyPr wrap="none" rtlCol="0">
            <a:spAutoFit/>
          </a:bodyPr>
          <a:lstStyle/>
          <a:p>
            <a:r>
              <a:rPr lang="en-GB" sz="2000" b="1" dirty="0">
                <a:latin typeface="Perpetua" panose="02020502060401020303" pitchFamily="18" charset="0"/>
              </a:rPr>
              <a:t>Results</a:t>
            </a:r>
          </a:p>
        </p:txBody>
      </p:sp>
      <p:sp>
        <p:nvSpPr>
          <p:cNvPr id="3" name="Rettangolo 2">
            <a:extLst>
              <a:ext uri="{FF2B5EF4-FFF2-40B4-BE49-F238E27FC236}">
                <a16:creationId xmlns:a16="http://schemas.microsoft.com/office/drawing/2014/main" id="{A86E3C00-30DC-43C9-9ACC-37FC0E11CDA2}"/>
              </a:ext>
            </a:extLst>
          </p:cNvPr>
          <p:cNvSpPr/>
          <p:nvPr/>
        </p:nvSpPr>
        <p:spPr>
          <a:xfrm>
            <a:off x="2648201" y="166553"/>
            <a:ext cx="7120795" cy="461665"/>
          </a:xfrm>
          <a:prstGeom prst="rect">
            <a:avLst/>
          </a:prstGeom>
        </p:spPr>
        <p:txBody>
          <a:bodyPr wrap="none">
            <a:spAutoFit/>
          </a:bodyPr>
          <a:lstStyle/>
          <a:p>
            <a:r>
              <a:rPr lang="en-US" sz="2400" b="1" dirty="0">
                <a:latin typeface="Perpetua" panose="02020502060401020303" pitchFamily="18" charset="0"/>
              </a:rPr>
              <a:t>BASIC PATTERNS OF  THE STRATIGRAPHIC RANGES</a:t>
            </a:r>
            <a:endParaRPr lang="en-GB" sz="2400" b="1" dirty="0">
              <a:latin typeface="Perpetua" panose="02020502060401020303" pitchFamily="18" charset="0"/>
            </a:endParaRPr>
          </a:p>
        </p:txBody>
      </p:sp>
      <p:pic>
        <p:nvPicPr>
          <p:cNvPr id="2" name="Immagine 1">
            <a:extLst>
              <a:ext uri="{FF2B5EF4-FFF2-40B4-BE49-F238E27FC236}">
                <a16:creationId xmlns:a16="http://schemas.microsoft.com/office/drawing/2014/main" id="{C10FF621-4478-4CB0-AC72-AA48AC015D09}"/>
              </a:ext>
            </a:extLst>
          </p:cNvPr>
          <p:cNvPicPr>
            <a:picLocks noChangeAspect="1"/>
          </p:cNvPicPr>
          <p:nvPr/>
        </p:nvPicPr>
        <p:blipFill rotWithShape="1">
          <a:blip r:embed="rId3"/>
          <a:srcRect r="8699"/>
          <a:stretch/>
        </p:blipFill>
        <p:spPr>
          <a:xfrm>
            <a:off x="6096000" y="1724311"/>
            <a:ext cx="5812953" cy="3505435"/>
          </a:xfrm>
          <a:prstGeom prst="rect">
            <a:avLst/>
          </a:prstGeom>
        </p:spPr>
      </p:pic>
      <p:pic>
        <p:nvPicPr>
          <p:cNvPr id="4" name="Immagine 3">
            <a:extLst>
              <a:ext uri="{FF2B5EF4-FFF2-40B4-BE49-F238E27FC236}">
                <a16:creationId xmlns:a16="http://schemas.microsoft.com/office/drawing/2014/main" id="{B7044CEC-5E5D-4FB2-B0FC-7B7E8C9D6572}"/>
              </a:ext>
            </a:extLst>
          </p:cNvPr>
          <p:cNvPicPr>
            <a:picLocks noChangeAspect="1"/>
          </p:cNvPicPr>
          <p:nvPr/>
        </p:nvPicPr>
        <p:blipFill rotWithShape="1">
          <a:blip r:embed="rId4"/>
          <a:srcRect r="8699"/>
          <a:stretch/>
        </p:blipFill>
        <p:spPr>
          <a:xfrm>
            <a:off x="240831" y="1724311"/>
            <a:ext cx="5812953" cy="3505434"/>
          </a:xfrm>
          <a:prstGeom prst="rect">
            <a:avLst/>
          </a:prstGeom>
        </p:spPr>
      </p:pic>
      <p:sp>
        <p:nvSpPr>
          <p:cNvPr id="5" name="Rettangolo 4">
            <a:extLst>
              <a:ext uri="{FF2B5EF4-FFF2-40B4-BE49-F238E27FC236}">
                <a16:creationId xmlns:a16="http://schemas.microsoft.com/office/drawing/2014/main" id="{D3A4C8F6-FF3E-4B2D-B904-4BFF23DD0D40}"/>
              </a:ext>
            </a:extLst>
          </p:cNvPr>
          <p:cNvSpPr/>
          <p:nvPr/>
        </p:nvSpPr>
        <p:spPr>
          <a:xfrm>
            <a:off x="1835756" y="1134711"/>
            <a:ext cx="10073197" cy="369332"/>
          </a:xfrm>
          <a:prstGeom prst="rect">
            <a:avLst/>
          </a:prstGeom>
        </p:spPr>
        <p:txBody>
          <a:bodyPr wrap="square">
            <a:spAutoFit/>
          </a:bodyPr>
          <a:lstStyle/>
          <a:p>
            <a:r>
              <a:rPr lang="en-GB" dirty="0">
                <a:latin typeface="Perpetua" panose="02020502060401020303" pitchFamily="18" charset="0"/>
              </a:rPr>
              <a:t>53.671 observations and 72 variables</a:t>
            </a:r>
            <a:r>
              <a:rPr lang="en-GB" b="1" dirty="0">
                <a:latin typeface="Perpetua" panose="02020502060401020303" pitchFamily="18" charset="0"/>
              </a:rPr>
              <a:t> </a:t>
            </a:r>
            <a:r>
              <a:rPr lang="en-GB" b="1" dirty="0" err="1">
                <a:latin typeface="Perpetua" panose="02020502060401020303" pitchFamily="18" charset="0"/>
              </a:rPr>
              <a:t>trb</a:t>
            </a:r>
            <a:r>
              <a:rPr lang="en-GB" b="1" dirty="0">
                <a:latin typeface="Perpetua" panose="02020502060401020303" pitchFamily="18" charset="0"/>
              </a:rPr>
              <a:t>                                       </a:t>
            </a:r>
            <a:r>
              <a:rPr lang="en-GB" dirty="0">
                <a:latin typeface="Perpetua" panose="02020502060401020303" pitchFamily="18" charset="0"/>
              </a:rPr>
              <a:t>177.546   observations and 72 variables  for </a:t>
            </a:r>
            <a:r>
              <a:rPr lang="en-GB" b="1" dirty="0" err="1">
                <a:latin typeface="Perpetua" panose="02020502060401020303" pitchFamily="18" charset="0"/>
              </a:rPr>
              <a:t>brh</a:t>
            </a:r>
            <a:endParaRPr lang="en-GB" dirty="0"/>
          </a:p>
        </p:txBody>
      </p:sp>
    </p:spTree>
    <p:extLst>
      <p:ext uri="{BB962C8B-B14F-4D97-AF65-F5344CB8AC3E}">
        <p14:creationId xmlns:p14="http://schemas.microsoft.com/office/powerpoint/2010/main" val="3456630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45D06A15-273C-4FC7-ADA8-AC25B64463B0}"/>
              </a:ext>
            </a:extLst>
          </p:cNvPr>
          <p:cNvPicPr>
            <a:picLocks noChangeAspect="1"/>
          </p:cNvPicPr>
          <p:nvPr/>
        </p:nvPicPr>
        <p:blipFill>
          <a:blip r:embed="rId2"/>
          <a:stretch>
            <a:fillRect/>
          </a:stretch>
        </p:blipFill>
        <p:spPr>
          <a:xfrm>
            <a:off x="6350208" y="1082499"/>
            <a:ext cx="5059472" cy="3887723"/>
          </a:xfrm>
          <a:prstGeom prst="rect">
            <a:avLst/>
          </a:prstGeom>
        </p:spPr>
      </p:pic>
      <p:pic>
        <p:nvPicPr>
          <p:cNvPr id="14" name="Immagine 13">
            <a:extLst>
              <a:ext uri="{FF2B5EF4-FFF2-40B4-BE49-F238E27FC236}">
                <a16:creationId xmlns:a16="http://schemas.microsoft.com/office/drawing/2014/main" id="{5457AD28-C42C-489D-9786-C3AB2EA540CA}"/>
              </a:ext>
            </a:extLst>
          </p:cNvPr>
          <p:cNvPicPr>
            <a:picLocks noChangeAspect="1"/>
          </p:cNvPicPr>
          <p:nvPr/>
        </p:nvPicPr>
        <p:blipFill>
          <a:blip r:embed="rId3"/>
          <a:stretch>
            <a:fillRect/>
          </a:stretch>
        </p:blipFill>
        <p:spPr>
          <a:xfrm>
            <a:off x="1246102" y="1082499"/>
            <a:ext cx="4733554" cy="3887723"/>
          </a:xfrm>
          <a:prstGeom prst="rect">
            <a:avLst/>
          </a:prstGeom>
        </p:spPr>
      </p:pic>
      <p:pic>
        <p:nvPicPr>
          <p:cNvPr id="6" name="Immagine 5">
            <a:extLst>
              <a:ext uri="{FF2B5EF4-FFF2-40B4-BE49-F238E27FC236}">
                <a16:creationId xmlns:a16="http://schemas.microsoft.com/office/drawing/2014/main" id="{98BD420D-2B1B-4F2A-85EF-E772F99805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171" y="74645"/>
            <a:ext cx="1107146" cy="1107146"/>
          </a:xfrm>
          <a:prstGeom prst="rect">
            <a:avLst/>
          </a:prstGeom>
        </p:spPr>
      </p:pic>
      <p:sp>
        <p:nvSpPr>
          <p:cNvPr id="7" name="CasellaDiTesto 6">
            <a:extLst>
              <a:ext uri="{FF2B5EF4-FFF2-40B4-BE49-F238E27FC236}">
                <a16:creationId xmlns:a16="http://schemas.microsoft.com/office/drawing/2014/main" id="{9D302B2C-B55C-4A1F-B30F-F5278210912E}"/>
              </a:ext>
            </a:extLst>
          </p:cNvPr>
          <p:cNvSpPr txBox="1"/>
          <p:nvPr/>
        </p:nvSpPr>
        <p:spPr>
          <a:xfrm>
            <a:off x="279171" y="1252996"/>
            <a:ext cx="966931" cy="400110"/>
          </a:xfrm>
          <a:prstGeom prst="rect">
            <a:avLst/>
          </a:prstGeom>
          <a:noFill/>
        </p:spPr>
        <p:txBody>
          <a:bodyPr wrap="none" rtlCol="0">
            <a:spAutoFit/>
          </a:bodyPr>
          <a:lstStyle/>
          <a:p>
            <a:r>
              <a:rPr lang="en-GB" sz="2000" b="1" dirty="0">
                <a:latin typeface="Perpetua" panose="02020502060401020303" pitchFamily="18" charset="0"/>
              </a:rPr>
              <a:t>Results</a:t>
            </a:r>
          </a:p>
        </p:txBody>
      </p:sp>
      <p:sp>
        <p:nvSpPr>
          <p:cNvPr id="4" name="CasellaDiTesto 3">
            <a:extLst>
              <a:ext uri="{FF2B5EF4-FFF2-40B4-BE49-F238E27FC236}">
                <a16:creationId xmlns:a16="http://schemas.microsoft.com/office/drawing/2014/main" id="{2AF25F09-0180-4F0A-85D2-F868B0525AC1}"/>
              </a:ext>
            </a:extLst>
          </p:cNvPr>
          <p:cNvSpPr txBox="1"/>
          <p:nvPr/>
        </p:nvSpPr>
        <p:spPr>
          <a:xfrm>
            <a:off x="4044128" y="168064"/>
            <a:ext cx="4612160" cy="461665"/>
          </a:xfrm>
          <a:prstGeom prst="rect">
            <a:avLst/>
          </a:prstGeom>
          <a:noFill/>
        </p:spPr>
        <p:txBody>
          <a:bodyPr wrap="none" rtlCol="0">
            <a:spAutoFit/>
          </a:bodyPr>
          <a:lstStyle/>
          <a:p>
            <a:r>
              <a:rPr lang="en-GB" sz="2400" b="1" dirty="0">
                <a:latin typeface="Perpetua" panose="02020502060401020303" pitchFamily="18" charset="0"/>
              </a:rPr>
              <a:t>OCCURRENCES VS COLLECTIONS</a:t>
            </a:r>
          </a:p>
        </p:txBody>
      </p:sp>
      <p:cxnSp>
        <p:nvCxnSpPr>
          <p:cNvPr id="3" name="Connettore diritto 2">
            <a:extLst>
              <a:ext uri="{FF2B5EF4-FFF2-40B4-BE49-F238E27FC236}">
                <a16:creationId xmlns:a16="http://schemas.microsoft.com/office/drawing/2014/main" id="{82537DFB-B4F4-4C06-9749-C15154BEB795}"/>
              </a:ext>
            </a:extLst>
          </p:cNvPr>
          <p:cNvCxnSpPr/>
          <p:nvPr/>
        </p:nvCxnSpPr>
        <p:spPr>
          <a:xfrm>
            <a:off x="3573321" y="1383792"/>
            <a:ext cx="0" cy="2822448"/>
          </a:xfrm>
          <a:prstGeom prst="line">
            <a:avLst/>
          </a:prstGeom>
          <a:ln w="28575">
            <a:solidFill>
              <a:srgbClr val="002060"/>
            </a:solidFill>
            <a:prstDash val="sysDash"/>
          </a:ln>
        </p:spPr>
        <p:style>
          <a:lnRef idx="1">
            <a:schemeClr val="dk1"/>
          </a:lnRef>
          <a:fillRef idx="0">
            <a:schemeClr val="dk1"/>
          </a:fillRef>
          <a:effectRef idx="0">
            <a:schemeClr val="dk1"/>
          </a:effectRef>
          <a:fontRef idx="minor">
            <a:schemeClr val="tx1"/>
          </a:fontRef>
        </p:style>
      </p:cxnSp>
      <p:cxnSp>
        <p:nvCxnSpPr>
          <p:cNvPr id="9" name="Connettore diritto 8">
            <a:extLst>
              <a:ext uri="{FF2B5EF4-FFF2-40B4-BE49-F238E27FC236}">
                <a16:creationId xmlns:a16="http://schemas.microsoft.com/office/drawing/2014/main" id="{8DE3D979-BD3F-4AD7-BC43-9425D9065189}"/>
              </a:ext>
            </a:extLst>
          </p:cNvPr>
          <p:cNvCxnSpPr/>
          <p:nvPr/>
        </p:nvCxnSpPr>
        <p:spPr>
          <a:xfrm>
            <a:off x="8830322" y="1402002"/>
            <a:ext cx="0" cy="2822448"/>
          </a:xfrm>
          <a:prstGeom prst="line">
            <a:avLst/>
          </a:prstGeom>
          <a:ln w="28575">
            <a:solidFill>
              <a:srgbClr val="002060"/>
            </a:solidFill>
            <a:prstDash val="sysDash"/>
          </a:ln>
        </p:spPr>
        <p:style>
          <a:lnRef idx="1">
            <a:schemeClr val="dk1"/>
          </a:lnRef>
          <a:fillRef idx="0">
            <a:schemeClr val="dk1"/>
          </a:fillRef>
          <a:effectRef idx="0">
            <a:schemeClr val="dk1"/>
          </a:effectRef>
          <a:fontRef idx="minor">
            <a:schemeClr val="tx1"/>
          </a:fontRef>
        </p:style>
      </p:cxnSp>
      <p:sp>
        <p:nvSpPr>
          <p:cNvPr id="10" name="Rettangolo 9">
            <a:extLst>
              <a:ext uri="{FF2B5EF4-FFF2-40B4-BE49-F238E27FC236}">
                <a16:creationId xmlns:a16="http://schemas.microsoft.com/office/drawing/2014/main" id="{557903A7-F173-4BED-A151-14AB38AFA219}"/>
              </a:ext>
            </a:extLst>
          </p:cNvPr>
          <p:cNvSpPr/>
          <p:nvPr/>
        </p:nvSpPr>
        <p:spPr>
          <a:xfrm>
            <a:off x="3675753" y="2933616"/>
            <a:ext cx="1005340" cy="369332"/>
          </a:xfrm>
          <a:prstGeom prst="rect">
            <a:avLst/>
          </a:prstGeom>
        </p:spPr>
        <p:txBody>
          <a:bodyPr wrap="none">
            <a:spAutoFit/>
          </a:bodyPr>
          <a:lstStyle/>
          <a:p>
            <a:r>
              <a:rPr lang="en-GB" b="1" dirty="0" err="1">
                <a:latin typeface="Perpetua" panose="02020502060401020303" pitchFamily="18" charset="0"/>
              </a:rPr>
              <a:t>Givetian</a:t>
            </a:r>
            <a:endParaRPr lang="en-GB" b="1" dirty="0">
              <a:latin typeface="Perpetua" panose="02020502060401020303" pitchFamily="18" charset="0"/>
            </a:endParaRPr>
          </a:p>
        </p:txBody>
      </p:sp>
      <p:sp>
        <p:nvSpPr>
          <p:cNvPr id="12" name="Rettangolo 11">
            <a:extLst>
              <a:ext uri="{FF2B5EF4-FFF2-40B4-BE49-F238E27FC236}">
                <a16:creationId xmlns:a16="http://schemas.microsoft.com/office/drawing/2014/main" id="{C0D04F1B-DC58-48E5-96D5-B6295347DB82}"/>
              </a:ext>
            </a:extLst>
          </p:cNvPr>
          <p:cNvSpPr/>
          <p:nvPr/>
        </p:nvSpPr>
        <p:spPr>
          <a:xfrm>
            <a:off x="9011233" y="2116870"/>
            <a:ext cx="1005340" cy="369332"/>
          </a:xfrm>
          <a:prstGeom prst="rect">
            <a:avLst/>
          </a:prstGeom>
        </p:spPr>
        <p:txBody>
          <a:bodyPr wrap="none">
            <a:spAutoFit/>
          </a:bodyPr>
          <a:lstStyle/>
          <a:p>
            <a:r>
              <a:rPr lang="en-GB" b="1" dirty="0" err="1">
                <a:latin typeface="Perpetua" panose="02020502060401020303" pitchFamily="18" charset="0"/>
              </a:rPr>
              <a:t>Givetian</a:t>
            </a:r>
            <a:endParaRPr lang="en-GB" b="1" dirty="0">
              <a:latin typeface="Perpetua" panose="02020502060401020303" pitchFamily="18" charset="0"/>
            </a:endParaRPr>
          </a:p>
        </p:txBody>
      </p:sp>
    </p:spTree>
    <p:extLst>
      <p:ext uri="{BB962C8B-B14F-4D97-AF65-F5344CB8AC3E}">
        <p14:creationId xmlns:p14="http://schemas.microsoft.com/office/powerpoint/2010/main" val="245961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750</Words>
  <Application>Microsoft Office PowerPoint</Application>
  <PresentationFormat>Widescreen</PresentationFormat>
  <Paragraphs>117</Paragraphs>
  <Slides>17</Slides>
  <Notes>3</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17</vt:i4>
      </vt:variant>
    </vt:vector>
  </HeadingPairs>
  <TitlesOfParts>
    <vt:vector size="22" baseType="lpstr">
      <vt:lpstr>Arial</vt:lpstr>
      <vt:lpstr>Calibri</vt:lpstr>
      <vt:lpstr>Calibri Light</vt:lpstr>
      <vt:lpstr>Perpetua</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Francesca</dc:creator>
  <cp:lastModifiedBy>Francesca</cp:lastModifiedBy>
  <cp:revision>146</cp:revision>
  <dcterms:created xsi:type="dcterms:W3CDTF">2020-07-27T16:01:49Z</dcterms:created>
  <dcterms:modified xsi:type="dcterms:W3CDTF">2020-08-03T15:26:24Z</dcterms:modified>
</cp:coreProperties>
</file>