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4" r:id="rId4"/>
    <p:sldId id="269" r:id="rId5"/>
    <p:sldId id="287" r:id="rId6"/>
    <p:sldId id="258" r:id="rId7"/>
    <p:sldId id="286" r:id="rId8"/>
    <p:sldId id="259" r:id="rId9"/>
    <p:sldId id="268" r:id="rId10"/>
    <p:sldId id="260" r:id="rId11"/>
    <p:sldId id="271" r:id="rId12"/>
    <p:sldId id="272" r:id="rId13"/>
    <p:sldId id="279" r:id="rId14"/>
    <p:sldId id="273" r:id="rId15"/>
    <p:sldId id="280" r:id="rId16"/>
    <p:sldId id="281" r:id="rId17"/>
    <p:sldId id="262" r:id="rId18"/>
    <p:sldId id="276" r:id="rId19"/>
    <p:sldId id="277" r:id="rId20"/>
    <p:sldId id="278" r:id="rId21"/>
    <p:sldId id="261" r:id="rId22"/>
    <p:sldId id="266" r:id="rId23"/>
    <p:sldId id="285" r:id="rId24"/>
    <p:sldId id="274" r:id="rId25"/>
    <p:sldId id="275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la Leonhard" initials="IL" lastIdx="2" clrIdx="0">
    <p:extLst>
      <p:ext uri="{19B8F6BF-5375-455C-9EA6-DF929625EA0E}">
        <p15:presenceInfo xmlns:p15="http://schemas.microsoft.com/office/powerpoint/2012/main" userId="aec2acdd8a594621" providerId="Windows Live"/>
      </p:ext>
    </p:extLst>
  </p:cmAuthor>
  <p:cmAuthor id="2" name="ex28uvov@fauerlnue.onmicrosoft.com" initials="e" lastIdx="1" clrIdx="1">
    <p:extLst>
      <p:ext uri="{19B8F6BF-5375-455C-9EA6-DF929625EA0E}">
        <p15:presenceInfo xmlns:p15="http://schemas.microsoft.com/office/powerpoint/2012/main" userId="ex28uvov@fauerlnue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020" autoAdjust="0"/>
  </p:normalViewPr>
  <p:slideViewPr>
    <p:cSldViewPr snapToGrid="0" showGuides="1">
      <p:cViewPr varScale="1">
        <p:scale>
          <a:sx n="53" d="100"/>
          <a:sy n="53" d="100"/>
        </p:scale>
        <p:origin x="1176" y="3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9A5AF-1C8A-4B12-865F-1F0695BC6AE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49433-A930-4AB6-865A-A0D9E3A6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4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8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2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79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0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37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11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0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5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5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9433-A930-4AB6-865A-A0D9E3A6A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3545B-8472-4FD4-B752-A8D4FCA4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84525D-337F-4121-8055-1D83BC8CB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DB889-DD08-4E29-9628-A68F2A32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6FFC-8ABB-4C6C-A303-3E52C871DE89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E99CF-7640-45FD-89C7-45114B7C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D38C9-B3B0-4350-97CD-AB3EEA57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2CF94-AB5C-4BEB-95E5-3826F8EB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7C8029-33B7-4C11-A567-9D9C361A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13B75-D6BF-4F91-9CBF-00444A92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0DE-7F38-499D-B726-7A7439AF5582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76B0E-0EC8-4AEF-ABF8-88F72FD7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BA6E1-2376-4D8F-BD6A-3E2A6685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9A0C5E-C97A-4066-9464-C1F6A296A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8AA7ED-EDCF-4FBB-AD0C-FE55E86A6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44105-4C5E-48AC-8D17-D3FE2FE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48D-4BFB-4CB0-B66C-52EB96C90D98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86FD3-C6CB-4FAA-9C3F-CB342599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6C90C-2581-4005-88B3-DBD0DA4C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A93FB-B86B-4070-A560-5F1F84B4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6C488-B39B-4219-A8A0-332BA6E1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082B6-6762-44C0-91CB-C6EA3F4B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FDB2-373D-4C25-93E5-818B99122B6F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05936A-B5A8-4743-A530-3CA0449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412EB-F6C8-4144-BB48-DFF025D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8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A814C-283E-4CB8-9996-1AB78624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13072-EB02-4965-B5CA-76FD179E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EE3C8-6041-43F4-ADF3-5D2F78F5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A71-9A5C-49A1-A10C-4C7D1ECCD660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FDE46-CD82-484C-9EA6-707D276E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B2EB1-E11B-4DD8-9C08-1E6DE264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5A8F7-685B-4242-B9F0-85CCF3C1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DEDCF-9344-451E-ABF4-9EBCEC4E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FDC6A-85CF-4039-8A17-05CFF071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D5C310-13E4-4837-ACBE-FD826F9E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C475-1174-4A08-A091-AC0C63CAB9DC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B573E4-53BA-432A-B425-C459A6F7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B214B6-AF19-40FB-BE64-B3F84AAF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30F1E-FFFA-42F0-8751-B71F56F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0F596-894B-48F9-83CE-745619A3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C03E8B-EF28-46CD-9710-4E92EEBE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4E57EF-2458-41B4-9DFE-CAB8880F6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EA16C9-B5FB-46DA-9EAC-311CE4B87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0980BC-B41C-49C6-A63D-88E6F3B4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8115-30B1-49A9-9647-C05C1613EC0A}" type="datetime1">
              <a:rPr lang="en-US" smtClean="0"/>
              <a:t>8/5/2020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4F856D-6F38-4540-829C-FC628115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CE1C88-EC6A-4A86-8556-E0308094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ACC0D-C010-4EFC-8C29-BB6CBFA7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F2FC15-2D50-4974-B9A0-50A3B437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EE8A-B446-4DC9-959B-2565AED55220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9812C0-F018-4565-8C3D-140332DD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3B03A9-B15A-4D5A-BB05-2B91413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34925-7356-4CB4-A9CB-655CDB5A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D1C-AE90-4296-9345-24A40609EBF2}" type="datetime1">
              <a:rPr lang="en-US" smtClean="0"/>
              <a:t>8/5/2020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E2BA81-909D-4FE6-8E25-D713EBAB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82181A-6C67-4739-B530-5B818C06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0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10C6B-101A-4BA2-9559-FCA3C676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013FB-6D26-4979-9B28-7BC726AA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39D16C-B315-4226-96EA-5648B4EE8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8DD42-D7D5-4D19-959E-F3ACA339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D17F-8B25-45A7-B784-333A41B5E173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56C771-01AF-4E09-BE03-A1B11284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FB54A-DAA3-469D-A871-56CA7CDE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20E35-4849-45B1-A0F3-C5B622F6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5A401C-9C68-4432-9229-5822A51EF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F4B9A5-EB92-4FD0-8C09-25A9A34A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942DA6-C91D-4E7C-B903-0383D870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5D6-135A-422A-91A8-23051AD168D9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E0BE0-4713-4174-933C-EA29B9F9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53015-AD49-455F-BCEE-87B75548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E7AACE-2635-41B8-95AF-0F165DCF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434A6-D452-4CBB-8EEE-94EF88C21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2BF90-6CA7-4F10-9C82-70957CAA5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A4C-7848-4347-9452-CBA3A988ABB2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DA088-8E1B-41E9-85FB-60ED47D46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512111-188C-4266-BAC0-A923DC88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7F2C-9DD6-4BC3-9D87-5E2AD42D84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F508DA5-92CE-46D9-A16A-C0587B8B0A82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F4E61-C6FB-4F32-AE47-1520330781D5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A5818E2-682A-4C39-B2F1-3ABEAD5049C4}"/>
              </a:ext>
            </a:extLst>
          </p:cNvPr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27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ktrust.org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8A747-8056-45EB-8CC2-113AAB416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Sharks and bony fish: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K-Pg crisis as turnover event?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0EABD7-3309-4C14-B615-2F3A9A537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Analytical Paleobiology Project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Isabella Leonhard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03/08/2020</a:t>
            </a:r>
          </a:p>
        </p:txBody>
      </p:sp>
      <p:pic>
        <p:nvPicPr>
          <p:cNvPr id="7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F99856A5-8E52-4EF8-BA1E-E3D931125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0" y="5990368"/>
            <a:ext cx="3140892" cy="645355"/>
          </a:xfrm>
          <a:prstGeom prst="rect">
            <a:avLst/>
          </a:prstGeom>
        </p:spPr>
      </p:pic>
      <p:pic>
        <p:nvPicPr>
          <p:cNvPr id="9" name="Grafik 3">
            <a:extLst>
              <a:ext uri="{FF2B5EF4-FFF2-40B4-BE49-F238E27FC236}">
                <a16:creationId xmlns:a16="http://schemas.microsoft.com/office/drawing/2014/main" id="{C50F1386-AFB2-4C93-BDEF-524DD1BF0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85" y="5528377"/>
            <a:ext cx="2371165" cy="11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7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EFA08A6-9333-464C-A6B6-94F0DC1B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9" y="635662"/>
            <a:ext cx="8755748" cy="624385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FCB65-9C09-48EB-BB15-9AF44E1B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Results:  </a:t>
            </a:r>
            <a:r>
              <a:rPr lang="en-US" sz="3800" dirty="0"/>
              <a:t>Occurrence data 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BCFE47-D707-4F04-BFC4-71526F6C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09B6-F024-4738-83FD-1E1BE2CCAA5B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B36B0A-BBF1-471C-81F5-9DD8E87E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4C500A0-C3F7-41BC-9FA3-DB1B90FA781B}"/>
              </a:ext>
            </a:extLst>
          </p:cNvPr>
          <p:cNvCxnSpPr>
            <a:cxnSpLocks/>
          </p:cNvCxnSpPr>
          <p:nvPr/>
        </p:nvCxnSpPr>
        <p:spPr>
          <a:xfrm flipV="1">
            <a:off x="8930640" y="1569720"/>
            <a:ext cx="0" cy="392176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7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762D5B8-DC21-4386-897D-D9955883B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20" y="722762"/>
            <a:ext cx="8282410" cy="5906309"/>
          </a:xfr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314068-7C61-4007-AB38-471D402B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Results: </a:t>
            </a:r>
            <a:r>
              <a:rPr lang="en-US" sz="3800" dirty="0"/>
              <a:t>Simple diversity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5A1F8E-5DA2-41E6-9161-E22C7943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8CC3-71BA-40F3-B53F-E908E341F409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5D7AA-7BD0-4118-B2AF-48119FAC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2FEC45-5853-4C4F-BC54-1B7D3FE26C30}"/>
              </a:ext>
            </a:extLst>
          </p:cNvPr>
          <p:cNvSpPr/>
          <p:nvPr/>
        </p:nvSpPr>
        <p:spPr>
          <a:xfrm>
            <a:off x="7347473" y="1592132"/>
            <a:ext cx="2302136" cy="372214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4019E76-CA1E-4E48-9FCD-E9A5F7C8AE49}"/>
              </a:ext>
            </a:extLst>
          </p:cNvPr>
          <p:cNvCxnSpPr>
            <a:cxnSpLocks/>
          </p:cNvCxnSpPr>
          <p:nvPr/>
        </p:nvCxnSpPr>
        <p:spPr>
          <a:xfrm flipV="1">
            <a:off x="8610600" y="1592132"/>
            <a:ext cx="0" cy="367373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3F47F-216C-4A5B-8E4C-F92E5AD6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Results: </a:t>
            </a:r>
            <a:r>
              <a:rPr lang="en-US" sz="3800" dirty="0"/>
              <a:t>Subsampling CR and SQS 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52E68D1-4072-4398-B4BD-83A7B204D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642"/>
            <a:ext cx="6108315" cy="4355930"/>
          </a:xfr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12BA8A5-4B45-4F17-97D4-6693B39BB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14" y="1669642"/>
            <a:ext cx="6108315" cy="4355930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AFE5A87-3BDE-49EA-983F-37E85F1F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33FF-29FB-412A-8463-3302F8FE7AF6}" type="datetime1">
              <a:rPr lang="en-US" smtClean="0"/>
              <a:t>8/5/2020</a:t>
            </a:fld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B156699-87E4-4E1D-81AE-4662C963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A419C30-0A50-4C98-B8DC-10C9C59A0E62}"/>
              </a:ext>
            </a:extLst>
          </p:cNvPr>
          <p:cNvCxnSpPr>
            <a:cxnSpLocks/>
          </p:cNvCxnSpPr>
          <p:nvPr/>
        </p:nvCxnSpPr>
        <p:spPr>
          <a:xfrm flipV="1">
            <a:off x="10901082" y="2280621"/>
            <a:ext cx="0" cy="274060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F734EFC-034F-4160-A410-FF67EBECF1AE}"/>
              </a:ext>
            </a:extLst>
          </p:cNvPr>
          <p:cNvCxnSpPr>
            <a:cxnSpLocks/>
          </p:cNvCxnSpPr>
          <p:nvPr/>
        </p:nvCxnSpPr>
        <p:spPr>
          <a:xfrm flipV="1">
            <a:off x="5025614" y="2355926"/>
            <a:ext cx="0" cy="26653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AE67D95-F8C4-4106-9971-6146060C5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323"/>
            <a:ext cx="11902973" cy="449624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68E771B-0BF6-4F25-A6BD-C7FB863F593C}"/>
              </a:ext>
            </a:extLst>
          </p:cNvPr>
          <p:cNvSpPr/>
          <p:nvPr/>
        </p:nvSpPr>
        <p:spPr>
          <a:xfrm>
            <a:off x="7485254" y="1667435"/>
            <a:ext cx="3868546" cy="136179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8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A28E276-EA4D-4D78-8B1A-245172C8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/>
              <a:t>Results: </a:t>
            </a:r>
            <a:r>
              <a:rPr lang="en-US" sz="3800" dirty="0"/>
              <a:t>Subsampling CR and SQS 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D79B59-D49B-4169-9497-7CB6C913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" y="1701445"/>
            <a:ext cx="6108414" cy="4356000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6AE48E5-7349-4F23-86DB-5D3948ED2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86" y="1690688"/>
            <a:ext cx="6108414" cy="4356000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99D51EC-59D3-4879-90EF-265D0C3F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21A8-D476-4CCC-812D-708EA143D1C6}" type="datetime1">
              <a:rPr lang="en-US" smtClean="0"/>
              <a:t>8/5/2020</a:t>
            </a:fld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CB23310-B359-4D72-B24A-9B1046D9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B98C334-91D5-4B42-848B-7AA78B82BB57}"/>
              </a:ext>
            </a:extLst>
          </p:cNvPr>
          <p:cNvCxnSpPr>
            <a:cxnSpLocks/>
          </p:cNvCxnSpPr>
          <p:nvPr/>
        </p:nvCxnSpPr>
        <p:spPr>
          <a:xfrm flipV="1">
            <a:off x="5025614" y="2355925"/>
            <a:ext cx="0" cy="286790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410B489-42EC-4520-846D-6CC6DA60290D}"/>
              </a:ext>
            </a:extLst>
          </p:cNvPr>
          <p:cNvCxnSpPr>
            <a:cxnSpLocks/>
          </p:cNvCxnSpPr>
          <p:nvPr/>
        </p:nvCxnSpPr>
        <p:spPr>
          <a:xfrm flipV="1">
            <a:off x="11094720" y="2355925"/>
            <a:ext cx="0" cy="275136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5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F40CA31-44F5-4E4C-BA76-B73F8B393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4680"/>
            <a:ext cx="5951916" cy="4244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707402-4AB6-4D5F-B4E5-2D5AA9FA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</a:t>
            </a:r>
            <a:r>
              <a:rPr lang="en-US" dirty="0"/>
              <a:t>Turnover rates 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E930D0-A359-41C0-93A0-E3835E4AC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8" y="1454680"/>
            <a:ext cx="5949335" cy="42425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89C8287-1249-4357-995F-5E1C4C0C3698}"/>
              </a:ext>
            </a:extLst>
          </p:cNvPr>
          <p:cNvSpPr txBox="1"/>
          <p:nvPr/>
        </p:nvSpPr>
        <p:spPr>
          <a:xfrm>
            <a:off x="2078803" y="1359852"/>
            <a:ext cx="52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Chondrichthyes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AE2290-4889-4841-9725-62A476B099B1}"/>
              </a:ext>
            </a:extLst>
          </p:cNvPr>
          <p:cNvSpPr txBox="1"/>
          <p:nvPr/>
        </p:nvSpPr>
        <p:spPr>
          <a:xfrm>
            <a:off x="8116701" y="1359852"/>
            <a:ext cx="52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Osteichthyes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8E41C-BAE3-451D-8B98-16C3F79F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9CEF-6611-4B59-A039-7669609F3E68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46D69-8181-43B8-B2C9-8507CBE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EC3AFED-38F6-4A17-BEC2-64F03389D32B}"/>
              </a:ext>
            </a:extLst>
          </p:cNvPr>
          <p:cNvCxnSpPr>
            <a:cxnSpLocks/>
          </p:cNvCxnSpPr>
          <p:nvPr/>
        </p:nvCxnSpPr>
        <p:spPr>
          <a:xfrm flipV="1">
            <a:off x="5047129" y="2108500"/>
            <a:ext cx="0" cy="266789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93284CC-A758-4B0D-A7E8-07325937FD7C}"/>
              </a:ext>
            </a:extLst>
          </p:cNvPr>
          <p:cNvCxnSpPr>
            <a:cxnSpLocks/>
          </p:cNvCxnSpPr>
          <p:nvPr/>
        </p:nvCxnSpPr>
        <p:spPr>
          <a:xfrm flipV="1">
            <a:off x="10987143" y="2549562"/>
            <a:ext cx="0" cy="22268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D6A26-4F6D-488E-B0B7-D0609B94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Results: </a:t>
            </a:r>
            <a:r>
              <a:rPr lang="en-US" sz="3800" dirty="0"/>
              <a:t>Ground Sharks - Pattern of ranges  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10B9BD3-C2E2-4A05-97DC-F06425DE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B799-BB82-4033-B4DB-49441890C3D5}" type="datetime1">
              <a:rPr lang="en-US" smtClean="0"/>
              <a:t>8/5/2020</a:t>
            </a:fld>
            <a:endParaRPr lang="en-US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76A8DF-4227-48E2-8188-8ABB3F0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B147515-E4A1-4973-8B64-99174E0C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4" y="2251380"/>
            <a:ext cx="5627652" cy="354427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959E4A0D-9754-4A5D-B4CE-8D53C129A21C}"/>
              </a:ext>
            </a:extLst>
          </p:cNvPr>
          <p:cNvSpPr/>
          <p:nvPr/>
        </p:nvSpPr>
        <p:spPr>
          <a:xfrm>
            <a:off x="5495926" y="2271312"/>
            <a:ext cx="1220963" cy="339571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3A27FB-4DBE-4749-B5C9-FD7C2E1C19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672" r="2583" b="1610"/>
          <a:stretch/>
        </p:blipFill>
        <p:spPr>
          <a:xfrm>
            <a:off x="2387600" y="1283139"/>
            <a:ext cx="7341795" cy="5480757"/>
          </a:xfrm>
          <a:prstGeom prst="rect">
            <a:avLst/>
          </a:prstGeom>
        </p:spPr>
      </p:pic>
      <p:pic>
        <p:nvPicPr>
          <p:cNvPr id="18" name="Grafik 1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214F55E-CDCE-45FC-A66B-730ABA7DB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63" y="585210"/>
            <a:ext cx="1005822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D6A26-4F6D-488E-B0B7-D0609B94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Results: </a:t>
            </a:r>
            <a:r>
              <a:rPr lang="en-US" sz="3800" dirty="0"/>
              <a:t>Ground Sharks    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78D6E4C-7514-4B5E-8E92-CA7A01E90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4" r="3414"/>
          <a:stretch/>
        </p:blipFill>
        <p:spPr>
          <a:xfrm>
            <a:off x="107577" y="2142401"/>
            <a:ext cx="5950800" cy="385475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8B2FF0A-7865-44BD-995C-180DC389A85F}"/>
              </a:ext>
            </a:extLst>
          </p:cNvPr>
          <p:cNvSpPr txBox="1"/>
          <p:nvPr/>
        </p:nvSpPr>
        <p:spPr>
          <a:xfrm>
            <a:off x="1809862" y="1619180"/>
            <a:ext cx="52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Occurrence data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D8369C4-A708-490B-926F-237189808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6" r="3326"/>
          <a:stretch/>
        </p:blipFill>
        <p:spPr>
          <a:xfrm>
            <a:off x="6038887" y="2142400"/>
            <a:ext cx="6045536" cy="393567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47E273E-90AF-4F7E-97A6-2DCC74F1C108}"/>
              </a:ext>
            </a:extLst>
          </p:cNvPr>
          <p:cNvSpPr txBox="1"/>
          <p:nvPr/>
        </p:nvSpPr>
        <p:spPr>
          <a:xfrm>
            <a:off x="8155363" y="1619180"/>
            <a:ext cx="52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Simple diversity 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FA9C0E7-9BC2-43D9-BB15-997B8DFF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81EA-2FA6-4235-B9F9-C08C627C105A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74E4215-230E-4770-A0AD-31C88BA6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16</a:t>
            </a:fld>
            <a:endParaRPr lang="en-US" dirty="0"/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81832CA-8BF0-482F-8D3B-296731196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63" y="585210"/>
            <a:ext cx="1005822" cy="1325564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087BEB7-2FA1-441E-8A62-0427DFA04078}"/>
              </a:ext>
            </a:extLst>
          </p:cNvPr>
          <p:cNvCxnSpPr>
            <a:cxnSpLocks/>
          </p:cNvCxnSpPr>
          <p:nvPr/>
        </p:nvCxnSpPr>
        <p:spPr>
          <a:xfrm flipV="1">
            <a:off x="5068645" y="2248348"/>
            <a:ext cx="0" cy="277547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A0E764B-DA44-4D2C-A452-BBC6ABF76542}"/>
              </a:ext>
            </a:extLst>
          </p:cNvPr>
          <p:cNvCxnSpPr>
            <a:cxnSpLocks/>
          </p:cNvCxnSpPr>
          <p:nvPr/>
        </p:nvCxnSpPr>
        <p:spPr>
          <a:xfrm flipV="1">
            <a:off x="11159266" y="2325444"/>
            <a:ext cx="0" cy="277547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2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CD5C-25A4-4307-B3EC-A4FB175A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7D69073-A0D6-41ED-97F8-768D9ABB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37"/>
            <a:ext cx="10515600" cy="4351338"/>
          </a:xfrm>
        </p:spPr>
        <p:txBody>
          <a:bodyPr/>
          <a:lstStyle/>
          <a:p>
            <a:r>
              <a:rPr lang="en-US" dirty="0"/>
              <a:t>Chondrichthyes (Sharks in particular) as dominant predators were massively affected at the K-Pg boundary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DE91EB-3996-4A75-A00F-3B8158C7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A0E5-1D54-4ED5-88A2-6A4A860B68B6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C57EBE-B1B1-4CC2-B6CF-8C00BB3D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CD5C-25A4-4307-B3EC-A4FB175A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84F29B5-5252-4607-806E-349DBF22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37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Chondrichthyes (Sharks in particular) as dominant predators were massively affected at the K-Pg boundary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massive decrease in diversity; K-Pg mass extinction seems to be key event in our modern shark evolution!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Carachiniformes : Diversification in the Paleogene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9DE5D9-84F9-4ED7-8DDB-BA921DF3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D35B-3F27-4EA2-965A-75BDE4FBE6C0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43121C-0549-45C2-B4D6-16D0C168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1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CD5C-25A4-4307-B3EC-A4FB175A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5D34A45-6C89-4BA8-BB6E-E49995D5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Chondrichthyes (Sharks in particular) as dominant predators were massively affected at the K-Pg boundary</a:t>
            </a:r>
          </a:p>
          <a:p>
            <a:r>
              <a:rPr lang="en-US" dirty="0">
                <a:solidFill>
                  <a:schemeClr val="bg1"/>
                </a:solidFill>
              </a:rPr>
              <a:t> Rapid evolution after the K-Pg event towards our modern sharks </a:t>
            </a:r>
          </a:p>
          <a:p>
            <a:endParaRPr lang="en-US" dirty="0"/>
          </a:p>
          <a:p>
            <a:r>
              <a:rPr lang="en-US" dirty="0"/>
              <a:t>How much differ the origination and extinction pattern between the two classes Chondrichthyes and Osteichthyes?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C1C750-D587-4A86-9C59-3D03E193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0B93-D813-46F9-B29B-B9D5C7D21156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D557E-D448-4921-851B-6E0B8C0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3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Wasser, Tier, Fisch, Vogel enthält.&#10;&#10;Automatisch generierte Beschreibung">
            <a:extLst>
              <a:ext uri="{FF2B5EF4-FFF2-40B4-BE49-F238E27FC236}">
                <a16:creationId xmlns:a16="http://schemas.microsoft.com/office/drawing/2014/main" id="{AA8971A3-083D-43DE-B77C-BD271CE75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63" y="2201801"/>
            <a:ext cx="5401053" cy="35989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6C62413-CA6B-4D8C-A5A3-E30BB1E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84" y="395520"/>
            <a:ext cx="11077297" cy="1325563"/>
          </a:xfrm>
        </p:spPr>
        <p:txBody>
          <a:bodyPr/>
          <a:lstStyle/>
          <a:p>
            <a:r>
              <a:rPr lang="en-US" b="1" dirty="0"/>
              <a:t>Introduction: </a:t>
            </a:r>
            <a:r>
              <a:rPr lang="en-US" dirty="0"/>
              <a:t>Chondrichthyes </a:t>
            </a:r>
            <a:r>
              <a:rPr lang="en-US" sz="3400" dirty="0"/>
              <a:t>(cartilaginous fish)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08160-72FE-467C-879D-965D75F7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fik 6" descr="Ein Bild, das Wasser, Tier, Fisch, Vogel enthält.&#10;&#10;Automatisch generierte Beschreibung">
            <a:extLst>
              <a:ext uri="{FF2B5EF4-FFF2-40B4-BE49-F238E27FC236}">
                <a16:creationId xmlns:a16="http://schemas.microsoft.com/office/drawing/2014/main" id="{F8B1BB48-A810-4258-BC6D-7D456DEC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4" y="2216593"/>
            <a:ext cx="4794504" cy="3197352"/>
          </a:xfrm>
          <a:prstGeom prst="rect">
            <a:avLst/>
          </a:prstGeom>
        </p:spPr>
      </p:pic>
      <p:pic>
        <p:nvPicPr>
          <p:cNvPr id="5" name="Grafik 4" descr="Ein Bild, das Rock, Tier, draußen, Fisch enthält.&#10;&#10;Automatisch generierte Beschreibung">
            <a:extLst>
              <a:ext uri="{FF2B5EF4-FFF2-40B4-BE49-F238E27FC236}">
                <a16:creationId xmlns:a16="http://schemas.microsoft.com/office/drawing/2014/main" id="{274374E6-4AAD-47DC-93FE-67CE8221F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83" y="3392488"/>
            <a:ext cx="4667667" cy="3197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847D951-9104-47A2-8DE3-67663E8000F4}"/>
              </a:ext>
            </a:extLst>
          </p:cNvPr>
          <p:cNvSpPr txBox="1"/>
          <p:nvPr/>
        </p:nvSpPr>
        <p:spPr>
          <a:xfrm>
            <a:off x="9916757" y="6023074"/>
            <a:ext cx="4550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Source: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sharkthrust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6104164-3F41-44A9-8FDB-81FBAE72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424-92CB-46F2-8D28-834C279810C9}" type="datetime1">
              <a:rPr lang="en-US" smtClean="0"/>
              <a:t>8/5/2020</a:t>
            </a:fld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C44F28-CB3F-45B3-BDC1-C336D512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A2AB2FE-02B9-4F20-BB32-21613BCFF162}"/>
              </a:ext>
            </a:extLst>
          </p:cNvPr>
          <p:cNvSpPr txBox="1"/>
          <p:nvPr/>
        </p:nvSpPr>
        <p:spPr>
          <a:xfrm>
            <a:off x="713084" y="1832227"/>
            <a:ext cx="38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Elasmobranchii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A59A4A-5B67-40A6-9B98-E4A68A1BB933}"/>
              </a:ext>
            </a:extLst>
          </p:cNvPr>
          <p:cNvSpPr txBox="1"/>
          <p:nvPr/>
        </p:nvSpPr>
        <p:spPr>
          <a:xfrm>
            <a:off x="3110336" y="5716856"/>
            <a:ext cx="38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Holocephali</a:t>
            </a:r>
          </a:p>
        </p:txBody>
      </p:sp>
    </p:spTree>
    <p:extLst>
      <p:ext uri="{BB962C8B-B14F-4D97-AF65-F5344CB8AC3E}">
        <p14:creationId xmlns:p14="http://schemas.microsoft.com/office/powerpoint/2010/main" val="14658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CD5C-25A4-4307-B3EC-A4FB175A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5D34A45-6C89-4BA8-BB6E-E49995D5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Chondrichthyes (Sharks in particular) as dominant predators were massively affected at the K-Pg boundary</a:t>
            </a:r>
          </a:p>
          <a:p>
            <a:r>
              <a:rPr lang="en-US" dirty="0">
                <a:solidFill>
                  <a:schemeClr val="bg1"/>
                </a:solidFill>
              </a:rPr>
              <a:t> Rapid evolution after the K-Pg event towards our modern sharks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How much differ the origination and extinction pattern between the two classes Chondrichthyes and Osteichthyes?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difference is not massive, BUT the increase in diversity after the K-Pg mass extinction in Chondrichthyes is higher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turnover rates in Osteichthyes are more fluctuating than in Chondrichthyes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8ACAC6-D8C3-4D21-9784-9E08F0E1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BD47-9D2C-474B-ABF5-962A2469DDBB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267048-CFC5-47C8-822B-90BBF99A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9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A24B1-E4BF-4E1D-B427-BFD6434E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last thoughts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BC4AE-FF2F-4A65-8CFF-1DAC4F37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PBDB is not optimal for vertebrate occurrence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Peaks throughout diversity curves:  more sampling issues than real fluctuations?!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K-Pg mass extinction: “</a:t>
            </a:r>
            <a:r>
              <a:rPr lang="en-US" b="1" dirty="0"/>
              <a:t>Non-event for fishes</a:t>
            </a:r>
            <a:r>
              <a:rPr lang="en-US" dirty="0"/>
              <a:t>?” (MacLeod 1997)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99188-7F8C-4E9B-A4CD-ABAD34A2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8CD6-8B7E-4D99-9C24-4AC0A14FB3A4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07DF30-CE53-4E10-B58F-733B62FC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EFDD9-F5FD-4563-9C52-286D4881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1AD0199-C331-4AC8-870D-4F85D5574F0E}"/>
              </a:ext>
            </a:extLst>
          </p:cNvPr>
          <p:cNvSpPr txBox="1">
            <a:spLocks/>
          </p:cNvSpPr>
          <p:nvPr/>
        </p:nvSpPr>
        <p:spPr>
          <a:xfrm>
            <a:off x="2436101" y="2777210"/>
            <a:ext cx="450706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4E2D2A-8548-48AC-960A-C85F296E1278}"/>
              </a:ext>
            </a:extLst>
          </p:cNvPr>
          <p:cNvSpPr txBox="1"/>
          <p:nvPr/>
        </p:nvSpPr>
        <p:spPr>
          <a:xfrm>
            <a:off x="3581400" y="2564005"/>
            <a:ext cx="70892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Thank you!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93EADA-63E1-4E3D-8747-5A5E0AAB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EC74-7C3F-499F-99BA-12D90E4CE85C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C7139D-720D-43DB-ADCB-019559AC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AFFF8E2-9561-43D9-A026-4CE217864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05" y="1826551"/>
            <a:ext cx="1887053" cy="24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A8DBC-EFD8-4D0B-B8A5-17F192FB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further reading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F39EB-069E-4BD5-A7B1-3A45478D5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1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Kriwet</a:t>
            </a:r>
            <a:r>
              <a:rPr lang="en-US" sz="1800" dirty="0"/>
              <a:t>, J. and Benton, M.J.  2004. </a:t>
            </a:r>
            <a:r>
              <a:rPr lang="en-US" sz="1800" dirty="0" err="1"/>
              <a:t>Neoselachian</a:t>
            </a:r>
            <a:r>
              <a:rPr lang="en-US" sz="1800" dirty="0"/>
              <a:t> (Chondrichthyes, Elasmobranchii) diversity across the Cretaceous – Tertiary boundary. </a:t>
            </a:r>
            <a:r>
              <a:rPr lang="en-US" sz="1800" i="1" dirty="0" err="1"/>
              <a:t>Palaeogeography</a:t>
            </a:r>
            <a:r>
              <a:rPr lang="en-US" sz="1800" i="1" dirty="0"/>
              <a:t>, </a:t>
            </a:r>
            <a:r>
              <a:rPr lang="en-US" sz="1800" i="1" dirty="0" err="1"/>
              <a:t>Palaeoclimatology</a:t>
            </a:r>
            <a:r>
              <a:rPr lang="en-US" sz="1800" i="1" dirty="0"/>
              <a:t>, </a:t>
            </a:r>
            <a:r>
              <a:rPr lang="en-US" sz="1800" i="1" dirty="0" err="1"/>
              <a:t>Palaeoecology</a:t>
            </a:r>
            <a:r>
              <a:rPr lang="en-US" sz="1800" dirty="0"/>
              <a:t>, 214, 181 – 194.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GB" sz="1800" dirty="0"/>
              <a:t>Friedman, M., &amp; </a:t>
            </a:r>
            <a:r>
              <a:rPr lang="en-GB" sz="1800" dirty="0" err="1"/>
              <a:t>Sallan</a:t>
            </a:r>
            <a:r>
              <a:rPr lang="en-GB" sz="1800" dirty="0"/>
              <a:t>, L. C. (2012). Five hundred million years of extinction and recovery: a Phanerozoic survey of large‐scale diversity patterns in fishes. </a:t>
            </a:r>
            <a:r>
              <a:rPr lang="en-GB" sz="1800" i="1" dirty="0"/>
              <a:t>Palaeontology</a:t>
            </a:r>
            <a:r>
              <a:rPr lang="en-GB" sz="1800" dirty="0"/>
              <a:t>, 55(4), 707-742.</a:t>
            </a:r>
          </a:p>
          <a:p>
            <a:endParaRPr lang="en-GB" sz="1800" dirty="0"/>
          </a:p>
          <a:p>
            <a:r>
              <a:rPr lang="en-GB" sz="1800" dirty="0"/>
              <a:t>Sibert, E. C., &amp; Norris, R. D. (2015). New Age of Fishes initiated by the Cretaceous− Paleogene mass extinction. Proceedings of the National Academy of Sciences, 112(28), 8537-8542.</a:t>
            </a:r>
            <a:endParaRPr lang="en-US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F950B9-2231-4FB4-B8DD-B8BAC40D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2FA6-C61A-4062-A9B2-30CAAB1DD63C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002B31-A814-4437-9E32-D8EAF1E2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C8815FB-1C38-41E2-909F-1DC49762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63" y="585210"/>
            <a:ext cx="1005822" cy="132556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D3BFFC0-6D18-4FED-991B-F591DB402B41}"/>
              </a:ext>
            </a:extLst>
          </p:cNvPr>
          <p:cNvSpPr txBox="1"/>
          <p:nvPr/>
        </p:nvSpPr>
        <p:spPr>
          <a:xfrm>
            <a:off x="882781" y="4549349"/>
            <a:ext cx="52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https://www.sharktrust.org/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133CBFE4-BCE6-4F41-8227-F7DCAF831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6" y="4148177"/>
            <a:ext cx="19823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E2707-522F-41EF-B81E-C03D401A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Addition</a:t>
            </a:r>
            <a:r>
              <a:rPr lang="en-US" sz="3800" dirty="0"/>
              <a:t>: Chondrichthyes – occurrence pattern  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92DBA4B-22C5-46C3-B697-89056EC1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2" b="3509"/>
          <a:stretch/>
        </p:blipFill>
        <p:spPr>
          <a:xfrm>
            <a:off x="838200" y="1410750"/>
            <a:ext cx="9983096" cy="519622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51396-9CD1-4931-8289-6312C85C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338F-E81B-4434-ADB1-7749219F2AE9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848C0-8523-41CC-AA4C-3CCF020E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14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19836-6EF3-4B11-83BE-4CBDFF2B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Addition</a:t>
            </a:r>
            <a:r>
              <a:rPr lang="en-US" sz="3800" dirty="0"/>
              <a:t>: Osteichthyes – occurrence pattern </a:t>
            </a:r>
          </a:p>
        </p:txBody>
      </p:sp>
      <p:pic>
        <p:nvPicPr>
          <p:cNvPr id="5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EB1FFCB8-04D1-4915-AC34-7ED43B3E3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8" r="3426"/>
          <a:stretch/>
        </p:blipFill>
        <p:spPr>
          <a:xfrm>
            <a:off x="753246" y="1498393"/>
            <a:ext cx="9681671" cy="53596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C1E82C-A867-4C13-B30A-8016538F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9F30-D21C-4C9B-A310-805303803471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35D795-0E75-4D86-9405-2D8B936D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2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8154-6CF1-4DE9-B334-987FABC4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Addition: </a:t>
            </a:r>
            <a:endParaRPr lang="en-GB" b="1" dirty="0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DA1A57-BBB9-452C-9B34-92DBF1DF6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54" y="1292787"/>
            <a:ext cx="8489368" cy="48389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492E0A-31CC-46CA-88F3-3B8F8510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FDB2-373D-4C25-93E5-818B99122B6F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1F4C64-E852-4356-915B-0CD7B09C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CD8BFBD-4606-4402-B18E-717074E00B32}"/>
              </a:ext>
            </a:extLst>
          </p:cNvPr>
          <p:cNvSpPr txBox="1"/>
          <p:nvPr/>
        </p:nvSpPr>
        <p:spPr>
          <a:xfrm>
            <a:off x="9438042" y="6131727"/>
            <a:ext cx="4550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Benton 2006</a:t>
            </a:r>
          </a:p>
        </p:txBody>
      </p:sp>
    </p:spTree>
    <p:extLst>
      <p:ext uri="{BB962C8B-B14F-4D97-AF65-F5344CB8AC3E}">
        <p14:creationId xmlns:p14="http://schemas.microsoft.com/office/powerpoint/2010/main" val="178465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8700-AE57-499E-A306-D4C990F6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 </a:t>
            </a:r>
            <a:r>
              <a:rPr lang="en-US" dirty="0"/>
              <a:t>Osteichthyes </a:t>
            </a:r>
            <a:r>
              <a:rPr lang="en-US" sz="3400" dirty="0"/>
              <a:t>(bony fish)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B8CD4E-A344-4F90-8398-95CAE86867DE}"/>
              </a:ext>
            </a:extLst>
          </p:cNvPr>
          <p:cNvSpPr txBox="1"/>
          <p:nvPr/>
        </p:nvSpPr>
        <p:spPr>
          <a:xfrm>
            <a:off x="452486" y="5992387"/>
            <a:ext cx="31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Source: LifeScience.com</a:t>
            </a:r>
          </a:p>
        </p:txBody>
      </p:sp>
      <p:pic>
        <p:nvPicPr>
          <p:cNvPr id="10" name="Inhaltsplatzhalter 9" descr="Ein Bild, das Wasser, Tier, draußen, Vogel enthält.&#10;&#10;Automatisch generierte Beschreibung">
            <a:extLst>
              <a:ext uri="{FF2B5EF4-FFF2-40B4-BE49-F238E27FC236}">
                <a16:creationId xmlns:a16="http://schemas.microsoft.com/office/drawing/2014/main" id="{98C6C099-EF3C-4618-8ECA-76DBF484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6" y="2052876"/>
            <a:ext cx="5073015" cy="3835507"/>
          </a:xfrm>
        </p:spPr>
      </p:pic>
      <p:pic>
        <p:nvPicPr>
          <p:cNvPr id="4" name="Grafik 3" descr="Ein Bild, das grün, Vogel, sitzend, klein enthält.&#10;&#10;Automatisch generierte Beschreibung">
            <a:extLst>
              <a:ext uri="{FF2B5EF4-FFF2-40B4-BE49-F238E27FC236}">
                <a16:creationId xmlns:a16="http://schemas.microsoft.com/office/drawing/2014/main" id="{D883EAF6-6887-4872-B81A-A07435F61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92" y="1649232"/>
            <a:ext cx="5197427" cy="423915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1BE2AF-02DE-49C0-89C1-EC01DA1240CA}"/>
              </a:ext>
            </a:extLst>
          </p:cNvPr>
          <p:cNvSpPr txBox="1"/>
          <p:nvPr/>
        </p:nvSpPr>
        <p:spPr>
          <a:xfrm>
            <a:off x="9662825" y="5992386"/>
            <a:ext cx="31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Source: Wikipedia 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6F6C0A2-D4BD-47CF-90B7-1243B290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4BD2-41CE-4CC9-A1CF-8E33C5EA670C}" type="datetime1">
              <a:rPr lang="en-US" smtClean="0"/>
              <a:t>8/5/2020</a:t>
            </a:fld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26DB77-3C3E-413E-B23B-D543DE09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082F4-79AF-4A43-89FD-B8FDDE5E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4153" cy="1325563"/>
          </a:xfrm>
        </p:spPr>
        <p:txBody>
          <a:bodyPr>
            <a:normAutofit/>
          </a:bodyPr>
          <a:lstStyle/>
          <a:p>
            <a:r>
              <a:rPr lang="en-US" sz="3800" dirty="0"/>
              <a:t>Diversity patterns of fishes during Phanerozoic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50023A3-7736-407C-86A3-B1576A789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7" y="1357200"/>
            <a:ext cx="11586291" cy="43766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98998F-9580-43C1-B917-F9DDB4687605}"/>
              </a:ext>
            </a:extLst>
          </p:cNvPr>
          <p:cNvSpPr txBox="1"/>
          <p:nvPr/>
        </p:nvSpPr>
        <p:spPr>
          <a:xfrm>
            <a:off x="7641515" y="5733825"/>
            <a:ext cx="455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Friedman and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Sallan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2012, based on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Sepkoski`s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(2002) compendia of marine vertebrata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957935-828B-4C7A-9B08-E9B62403C293}"/>
              </a:ext>
            </a:extLst>
          </p:cNvPr>
          <p:cNvSpPr/>
          <p:nvPr/>
        </p:nvSpPr>
        <p:spPr>
          <a:xfrm>
            <a:off x="7641515" y="1495312"/>
            <a:ext cx="3815379" cy="132556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5A6DA9-EE8E-4502-806B-6E7AD4CD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424F-BF74-4CFC-8BE6-779D3FBC2BE1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AFDE25-F234-49C5-9456-757D79E5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1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EEF181B6-00D0-4744-9F61-C73027824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7" y="795612"/>
            <a:ext cx="5726003" cy="2596876"/>
          </a:xfrm>
          <a:ln w="57150"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EEAA23-5441-4B8C-97CA-8017C8065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4" y="3625221"/>
            <a:ext cx="5762516" cy="2593628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A8977D-F612-4A23-BE9A-35B9B0BC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D9F-3E5C-4A80-A6A2-474A91665EEB}" type="datetime1">
              <a:rPr lang="en-US" smtClean="0"/>
              <a:t>8/5/2020</a:t>
            </a:fld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BCD62-3B99-4084-AADC-FBA3BC64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B01ADA-B3BC-4DEF-AFE4-397E29A78680}"/>
              </a:ext>
            </a:extLst>
          </p:cNvPr>
          <p:cNvSpPr txBox="1">
            <a:spLocks/>
          </p:cNvSpPr>
          <p:nvPr/>
        </p:nvSpPr>
        <p:spPr>
          <a:xfrm>
            <a:off x="6227781" y="1549101"/>
            <a:ext cx="5762516" cy="306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Extinction/recovery pattern within   </a:t>
            </a:r>
            <a:r>
              <a:rPr lang="en-US" sz="2400" dirty="0" err="1"/>
              <a:t>neoselachian</a:t>
            </a:r>
            <a:r>
              <a:rPr lang="en-US" sz="2400" dirty="0"/>
              <a:t> </a:t>
            </a:r>
            <a:r>
              <a:rPr lang="en-US" sz="2400" dirty="0" err="1"/>
              <a:t>elasmobranchii</a:t>
            </a:r>
            <a:r>
              <a:rPr lang="en-US" sz="2400" dirty="0"/>
              <a:t> on global scale: +17% of all families went extinct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5987225-49A8-4645-A63D-0552DA6B72F0}"/>
              </a:ext>
            </a:extLst>
          </p:cNvPr>
          <p:cNvSpPr txBox="1">
            <a:spLocks/>
          </p:cNvSpPr>
          <p:nvPr/>
        </p:nvSpPr>
        <p:spPr>
          <a:xfrm>
            <a:off x="6359562" y="3789997"/>
            <a:ext cx="5762516" cy="306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Large-scale diversity pattern of fish </a:t>
            </a:r>
          </a:p>
          <a:p>
            <a:r>
              <a:rPr lang="en-US" sz="2400" dirty="0"/>
              <a:t>Reliability of our diversity pattern </a:t>
            </a:r>
          </a:p>
        </p:txBody>
      </p:sp>
    </p:spTree>
    <p:extLst>
      <p:ext uri="{BB962C8B-B14F-4D97-AF65-F5344CB8AC3E}">
        <p14:creationId xmlns:p14="http://schemas.microsoft.com/office/powerpoint/2010/main" val="8478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21416-F939-4550-8CC1-DDCCC9B8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</a:t>
            </a:r>
            <a:r>
              <a:rPr lang="en-US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FD2E4-D0F3-46AC-BA85-3A04728C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Chondrichthyes (Sharks) as </a:t>
            </a:r>
            <a:r>
              <a:rPr lang="en-US" b="1" dirty="0"/>
              <a:t>dominant predators</a:t>
            </a:r>
            <a:r>
              <a:rPr lang="en-US" dirty="0"/>
              <a:t> were massively affected at the K-Pg boundary</a:t>
            </a:r>
          </a:p>
          <a:p>
            <a:r>
              <a:rPr lang="en-US" dirty="0"/>
              <a:t> The K-Pg event as key event for the evolution of our </a:t>
            </a:r>
            <a:r>
              <a:rPr lang="en-US" b="1" dirty="0"/>
              <a:t>modern sharks ?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Diversification of </a:t>
            </a:r>
            <a:r>
              <a:rPr lang="en-US" b="1" dirty="0"/>
              <a:t>Ground Sharks</a:t>
            </a:r>
            <a:r>
              <a:rPr lang="en-US" dirty="0"/>
              <a:t> (Carachiniformes) in Paleogene?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BBD1C-3E0D-4A42-8B0F-1AF7D1B1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4D3D-37F5-40C4-A3CD-66D752D2AE1F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5CE36A-012B-4349-9B46-B7FE7EFA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21416-F939-4550-8CC1-DDCCC9B8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FD2E4-D0F3-46AC-BA85-3A04728C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much differ </a:t>
            </a:r>
            <a:r>
              <a:rPr lang="en-US" b="1" dirty="0"/>
              <a:t>origination</a:t>
            </a:r>
            <a:r>
              <a:rPr lang="en-US" dirty="0"/>
              <a:t> and </a:t>
            </a:r>
            <a:r>
              <a:rPr lang="en-US" b="1" dirty="0"/>
              <a:t>extinction patterns </a:t>
            </a:r>
            <a:r>
              <a:rPr lang="en-US" dirty="0"/>
              <a:t>between the two classes Chondrichthyes and Osteichthyes by using </a:t>
            </a:r>
            <a:r>
              <a:rPr lang="en-US" b="1" dirty="0"/>
              <a:t>occurrence data from PBDB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BBD1C-3E0D-4A42-8B0F-1AF7D1B1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4D3D-37F5-40C4-A3CD-66D752D2AE1F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5CE36A-012B-4349-9B46-B7FE7EFA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7D844-6CFF-4105-885C-AA32F857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 &amp; Methods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C7D4957-E857-47AB-8432-15A0337C8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58" y="4010866"/>
            <a:ext cx="4057708" cy="2268442"/>
          </a:xfrm>
          <a:prstGeom prst="rect">
            <a:avLst/>
          </a:prstGeom>
        </p:spPr>
      </p:pic>
      <p:pic>
        <p:nvPicPr>
          <p:cNvPr id="5" name="Inhaltsplatzhalter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B9DE94D5-748C-4ED5-97A6-D576347ED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87" y="801377"/>
            <a:ext cx="3347879" cy="3347879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74E16-B3E5-44D6-B2F7-1BAB82B57592}"/>
              </a:ext>
            </a:extLst>
          </p:cNvPr>
          <p:cNvSpPr txBox="1">
            <a:spLocks/>
          </p:cNvSpPr>
          <p:nvPr/>
        </p:nvSpPr>
        <p:spPr>
          <a:xfrm>
            <a:off x="1155941" y="1906119"/>
            <a:ext cx="5504669" cy="1486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PBDB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Occurrence data of Chondrichthyes and Osteichthyes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F3D3F6-50EB-4B08-A1CD-00D4DC434675}"/>
              </a:ext>
            </a:extLst>
          </p:cNvPr>
          <p:cNvSpPr txBox="1"/>
          <p:nvPr/>
        </p:nvSpPr>
        <p:spPr>
          <a:xfrm>
            <a:off x="1155941" y="4040626"/>
            <a:ext cx="5690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Software: R Studio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Data processing, plotting   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C005475-1966-40D3-9232-F9DA7944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5DD-90B5-430A-BA36-552C69BE6A5B}" type="datetime1">
              <a:rPr lang="en-US" smtClean="0"/>
              <a:t>8/5/2020</a:t>
            </a:fld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E2DA59-B2BA-440A-A7FE-E6A90E76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2F61C-8048-47E8-B2CB-B1F03C3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</a:t>
            </a:r>
            <a:r>
              <a:rPr lang="en-US" b="1" dirty="0"/>
              <a:t>Methods</a:t>
            </a:r>
            <a:r>
              <a:rPr lang="en-US" dirty="0"/>
              <a:t> </a:t>
            </a:r>
          </a:p>
        </p:txBody>
      </p:sp>
      <p:pic>
        <p:nvPicPr>
          <p:cNvPr id="5" name="Grafik 4" descr="Ein Bild, das Essen enthält.&#10;&#10;Automatisch generierte Beschreibung">
            <a:extLst>
              <a:ext uri="{FF2B5EF4-FFF2-40B4-BE49-F238E27FC236}">
                <a16:creationId xmlns:a16="http://schemas.microsoft.com/office/drawing/2014/main" id="{9FF28F7D-6632-43D1-B1A0-903E16CFC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24" y="849058"/>
            <a:ext cx="3459534" cy="1999172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F3EE528-1A58-4A45-82F2-3CF4CB7F134D}"/>
              </a:ext>
            </a:extLst>
          </p:cNvPr>
          <p:cNvSpPr txBox="1">
            <a:spLocks/>
          </p:cNvSpPr>
          <p:nvPr/>
        </p:nvSpPr>
        <p:spPr>
          <a:xfrm>
            <a:off x="943710" y="2058315"/>
            <a:ext cx="7172038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Packages: </a:t>
            </a:r>
            <a:r>
              <a:rPr lang="en-US" b="1" dirty="0"/>
              <a:t>divDyn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processing and</a:t>
            </a:r>
          </a:p>
          <a:p>
            <a:pPr marL="0" indent="0">
              <a:buNone/>
            </a:pPr>
            <a:r>
              <a:rPr lang="en-US" dirty="0"/>
              <a:t>    Sampling assessment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Subsampling: CR </a:t>
            </a:r>
            <a:r>
              <a:rPr lang="en-US" sz="1800" dirty="0"/>
              <a:t>(q=20)</a:t>
            </a:r>
            <a:r>
              <a:rPr lang="en-US" dirty="0"/>
              <a:t>, SQS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96290B-4FB1-49BB-B4D0-8328E612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B634-B0FD-4907-9EFC-14A360E223B8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A6D148-3074-49CC-90C9-235A21FD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F2C-9DD6-4BC3-9D87-5E2AD42D84F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Grafik 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C4724073-1F4D-4F36-B171-DB4AE14B1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24" y="3391530"/>
            <a:ext cx="4468682" cy="33299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D3B1272-9F9F-4483-A3D8-08FBE6AB7EDB}"/>
              </a:ext>
            </a:extLst>
          </p:cNvPr>
          <p:cNvSpPr txBox="1"/>
          <p:nvPr/>
        </p:nvSpPr>
        <p:spPr>
          <a:xfrm>
            <a:off x="939228" y="4549072"/>
            <a:ext cx="55537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Plotting within time-scale plots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694</Words>
  <Application>Microsoft Office PowerPoint</Application>
  <PresentationFormat>Widescreen</PresentationFormat>
  <Paragraphs>157</Paragraphs>
  <Slides>26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Gill Sans MT</vt:lpstr>
      <vt:lpstr>Symbol</vt:lpstr>
      <vt:lpstr>Wingdings</vt:lpstr>
      <vt:lpstr>Office</vt:lpstr>
      <vt:lpstr>Sharks and bony fish:  The K-Pg crisis as turnover event? </vt:lpstr>
      <vt:lpstr>Introduction: Chondrichthyes (cartilaginous fish)  </vt:lpstr>
      <vt:lpstr>Introduction: Osteichthyes (bony fish)  </vt:lpstr>
      <vt:lpstr>Diversity patterns of fishes during Phanerozoic</vt:lpstr>
      <vt:lpstr>PowerPoint Presentation</vt:lpstr>
      <vt:lpstr>Hypothesis </vt:lpstr>
      <vt:lpstr>Objective  </vt:lpstr>
      <vt:lpstr>Data &amp; Methods </vt:lpstr>
      <vt:lpstr>Data &amp; Methods </vt:lpstr>
      <vt:lpstr>Results:  Occurrence data  </vt:lpstr>
      <vt:lpstr>Results: Simple diversity </vt:lpstr>
      <vt:lpstr>Results: Subsampling CR and SQS  </vt:lpstr>
      <vt:lpstr>Results: Subsampling CR and SQS  </vt:lpstr>
      <vt:lpstr>Results: Turnover rates </vt:lpstr>
      <vt:lpstr>Results: Ground Sharks - Pattern of ranges  </vt:lpstr>
      <vt:lpstr>Results: Ground Sharks    </vt:lpstr>
      <vt:lpstr>Conclusion</vt:lpstr>
      <vt:lpstr>Conclusion</vt:lpstr>
      <vt:lpstr>Conclusion</vt:lpstr>
      <vt:lpstr>Conclusion</vt:lpstr>
      <vt:lpstr>Some last thoughts   </vt:lpstr>
      <vt:lpstr> </vt:lpstr>
      <vt:lpstr>References &amp; further reading  </vt:lpstr>
      <vt:lpstr>Addition: Chondrichthyes – occurrence pattern  </vt:lpstr>
      <vt:lpstr>Addition: Osteichthyes – occurrence pattern </vt:lpstr>
      <vt:lpstr>Addition: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Sharks at the K-Pg boundary</dc:title>
  <dc:creator>Isabella Leonhard</dc:creator>
  <cp:lastModifiedBy>Nussaibah Raja Schoob</cp:lastModifiedBy>
  <cp:revision>90</cp:revision>
  <dcterms:created xsi:type="dcterms:W3CDTF">2020-07-27T06:12:28Z</dcterms:created>
  <dcterms:modified xsi:type="dcterms:W3CDTF">2020-08-05T15:01:58Z</dcterms:modified>
</cp:coreProperties>
</file>