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36" r:id="rId4"/>
    <p:sldId id="258" r:id="rId5"/>
    <p:sldId id="335" r:id="rId6"/>
    <p:sldId id="338" r:id="rId7"/>
    <p:sldId id="339" r:id="rId8"/>
    <p:sldId id="340" r:id="rId9"/>
    <p:sldId id="302" r:id="rId10"/>
    <p:sldId id="309" r:id="rId11"/>
    <p:sldId id="342" r:id="rId12"/>
    <p:sldId id="345" r:id="rId13"/>
    <p:sldId id="333" r:id="rId14"/>
    <p:sldId id="344" r:id="rId15"/>
    <p:sldId id="343" r:id="rId16"/>
    <p:sldId id="337" r:id="rId17"/>
    <p:sldId id="260" r:id="rId18"/>
    <p:sldId id="331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29" autoAdjust="0"/>
  </p:normalViewPr>
  <p:slideViewPr>
    <p:cSldViewPr snapToGrid="0">
      <p:cViewPr varScale="1">
        <p:scale>
          <a:sx n="58" d="100"/>
          <a:sy n="58" d="100"/>
        </p:scale>
        <p:origin x="9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07701-EBE6-44F5-8FA2-985E73DB3F4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EE9A-0513-4B06-A81E-BA479BD84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focus on extinctions because we are in an extinction crisis now in the modern, trying to avert a mass extinction, but everything we will discuss can be applied to origination</a:t>
            </a:r>
          </a:p>
          <a:p>
            <a:r>
              <a:rPr lang="en-GB" dirty="0"/>
              <a:t>Use FAD instead of LAD</a:t>
            </a:r>
          </a:p>
          <a:p>
            <a:r>
              <a:rPr lang="en-GB" dirty="0"/>
              <a:t>Distinction here how differences between the means are calculated: grouping and continuous variables (slope = continuous differences in means vs relative differences in means)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the same points marked as outliers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8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‘Tests’ the assumption of 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residuals on y axis (irrespective of sign)</a:t>
            </a:r>
          </a:p>
          <a:p>
            <a:r>
              <a:rPr lang="en-GB" dirty="0"/>
              <a:t>assumes homoscedasticity, that the variance in the residuals doesn’t change as a function of 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730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Leverage is a measure of how much each data point influences the regression</a:t>
            </a:r>
          </a:p>
          <a:p>
            <a:r>
              <a:rPr lang="en-GB" dirty="0"/>
              <a:t>Cook’s distance, which measures how much the regression would change if a point was deleted. </a:t>
            </a:r>
          </a:p>
          <a:p>
            <a:r>
              <a:rPr lang="en-GB" dirty="0"/>
              <a:t>a point far from the centroid with a large residual can severely distort the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Careful if 1 is extinction or survival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 link e.g. </a:t>
            </a:r>
            <a:r>
              <a:rPr lang="de-DE" dirty="0" err="1"/>
              <a:t>binomial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0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Chigurh touring the country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are negative meaning that extinction risk is elevated if occupancy is low and occupancy changes negative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interaction of standing occupancy and change at lag 2 (ch2) could mean that longer-term decline leads to lower occupancy, which increases risk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Termplot</a:t>
            </a:r>
            <a:r>
              <a:rPr lang="en-GB" dirty="0"/>
              <a:t> Displays the effect of a variable</a:t>
            </a:r>
            <a:r>
              <a:rPr lang="en-GB" baseline="0" dirty="0"/>
              <a:t> with all others in the model held constant</a:t>
            </a:r>
          </a:p>
          <a:p>
            <a:r>
              <a:rPr lang="en-GB" baseline="0" dirty="0"/>
              <a:t>Try adding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se=TRUE  (crosses zero?)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 err="1"/>
              <a:t>Termplot</a:t>
            </a:r>
            <a:r>
              <a:rPr lang="en-GB" baseline="0" dirty="0"/>
              <a:t>: an original independent variable on x axis, dependent on y axis: fitted effects (line and partial residuals) of duration as x increases</a:t>
            </a:r>
          </a:p>
          <a:p>
            <a:r>
              <a:rPr lang="en-GB" baseline="0" dirty="0"/>
              <a:t>Partial effects are with all other variables held constant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 of model predictions (black dots) against observations (grey circles) of fossil extinctions along the regression equation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 “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dat.living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contains the occupancy histories of extant species in the late Pleistocene/Holocene bin. The predict() function yields a vector of probabilities for each species occurring over at least four consecutive time intervals to become extinct in the current interval.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8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looking at …all </a:t>
            </a:r>
            <a:r>
              <a:rPr lang="en-GB" dirty="0" err="1"/>
              <a:t>conditins</a:t>
            </a:r>
            <a:endParaRPr lang="en-GB" dirty="0"/>
          </a:p>
          <a:p>
            <a:r>
              <a:rPr lang="en-GB" dirty="0"/>
              <a:t>If looking at… sample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3B7-36EC-42B3-92BF-69FB84EE01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2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Elegant because averaging coefficients is what they</a:t>
            </a:r>
            <a:r>
              <a:rPr lang="en-GB" baseline="0" dirty="0" smtClean="0"/>
              <a:t> are built for (instead of experiments/studies we have time bins as separate studies, handled as random effects – can also incorporate time series structure). Weighting uses inverse variance weighting (more accurate coefficients are more important)</a:t>
            </a:r>
          </a:p>
          <a:p>
            <a:r>
              <a:rPr lang="en-GB" baseline="0" dirty="0" smtClean="0"/>
              <a:t>Separates within from between study variance components, which can be investigated</a:t>
            </a:r>
          </a:p>
          <a:p>
            <a:r>
              <a:rPr lang="en-GB" baseline="0" dirty="0" smtClean="0"/>
              <a:t>Between study variance can be explained by meta-regression e.g. global temperature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Will get a warning</a:t>
            </a:r>
            <a:r>
              <a:rPr lang="en-GB" baseline="0" dirty="0" smtClean="0"/>
              <a:t> from </a:t>
            </a:r>
            <a:r>
              <a:rPr lang="en-GB" baseline="0" dirty="0" err="1" smtClean="0"/>
              <a:t>glm</a:t>
            </a:r>
            <a:r>
              <a:rPr lang="en-GB" baseline="0" dirty="0" smtClean="0"/>
              <a:t> that the dependent data are non-integer but this is just to check you are aware of that. The logit link can handle non-integer values between 0 and 1, as you can see</a:t>
            </a:r>
          </a:p>
          <a:p>
            <a:r>
              <a:rPr lang="en-GB" baseline="0" dirty="0" smtClean="0"/>
              <a:t>Ideally these are balanced in their distribution i.e. equal number of extinctions and survivals = maximum information (entropy), but few intervals are well-balanced</a:t>
            </a:r>
          </a:p>
          <a:p>
            <a:r>
              <a:rPr lang="en-GB" baseline="0" dirty="0" smtClean="0"/>
              <a:t>The code for converting a extinctions matrix (e.g. built by function </a:t>
            </a:r>
            <a:r>
              <a:rPr lang="en-GB" baseline="0" dirty="0" err="1" smtClean="0"/>
              <a:t>divDyn</a:t>
            </a:r>
            <a:r>
              <a:rPr lang="en-GB" baseline="0" dirty="0" smtClean="0"/>
              <a:t>::</a:t>
            </a:r>
            <a:r>
              <a:rPr lang="en-GB" baseline="0" dirty="0" err="1" smtClean="0"/>
              <a:t>modeltab</a:t>
            </a:r>
            <a:r>
              <a:rPr lang="en-GB" baseline="0" dirty="0" smtClean="0"/>
              <a:t>() ) to a probabilistic extinctions matrix is provided at the bottom of the code but needs the original dataset to obtain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58F-9508-480A-A006-420F4950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FEA80-F845-48D2-9068-461BD9FC8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D191-F988-4A11-A711-1D42C487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862D-F3D3-41A0-89D4-B43F76C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6163-CCDC-4141-B47B-F002985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4DCD-E062-4974-B3B6-915164F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E9A5-EE30-408D-8A5A-BDB4B16D4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80B6-17B4-45EA-9BEE-AD0D774D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42E7-FCCF-4469-89B2-64C22EC0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0F6E-41A6-4B92-B3CA-48C06BEF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BEA05-F34A-407F-A88A-920BAE3E5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C8BE2-1CD1-4DEA-BF3D-35441248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E206-1384-4A9A-BE55-E66DC63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89C2-B8E1-4268-9B46-3F4C9215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7CFB-C507-4E88-B700-7A8A9A72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1C3-035B-4321-BFDE-44AA114A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669A-BEF7-4527-82D5-41675DC4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7722-CA05-4823-97E5-23B9EB0E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63C-3DA5-498A-92D2-6DD14538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CB64-5226-49F4-94D4-121E68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2393-15C5-4310-BE14-3D2AB2E6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B1-DB52-4028-B94B-577919B4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ADB0-4686-4BB2-99A5-9D34F8EE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F414-D6FB-4D6B-9B00-DD59C1B0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050-EA74-4C01-A50F-06BDA8BC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996B-A201-4CE6-BD64-6B340460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DEE1-1868-4CCD-8789-232140A9B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4972-2249-4DB3-AB80-2D9C5532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4AFA-EE35-4D66-AB6D-32F05F1E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E641-09C4-4FC5-966C-ABF52227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DC3A-D81A-44E0-873C-1BA3FA55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B6DA-84C3-4017-9C8B-76E542C3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80C0-CE21-4BBA-8AB8-0BBA5D0C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F465-50A2-45E3-BB2C-8C064FFB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5930C-ADBE-4FC4-A703-754F68EBD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53B3-4F33-44CD-A50F-951DDEBB7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E8142-B10D-4CE9-AE47-6BB76F5C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8A798-F130-411D-AC67-CDC2655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9F035-3BBB-4073-BA15-B0D3ECD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2C55-A7F3-4975-BE6E-AFF3D77C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5040F-6659-4D12-B56B-12ED36D4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11172-D4EA-47DC-91E8-DBC96F60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E245-A79E-44F1-91DF-8ABEEC7C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CA5C0-B9A5-427D-B6AC-5222C59A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9A68F-03A0-4A4A-BD5F-07DC384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FBD23-BDE5-475A-8E0F-1E3ADFC6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E368-0D38-418D-B45B-6EB5A7ED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BAE8-4267-4849-B097-1A7FC826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E54BB-8F0B-4DDB-A4A1-E3DF9EB24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5CD4-3F72-4263-941C-7A2756F5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BC73D-1F19-4735-8DD0-EF5452B3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CC421-CD6B-416E-B4D2-82D093CD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91CB-1527-41A5-ADD0-6B7002C7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E2A61-4B87-4DBA-B1D7-1C62D70C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30501-7A36-4076-BB7E-C8B340B6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0314-5355-449B-B57C-A1566E52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79A3-E4FC-4D33-91B6-9F1D717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D4A1D-52D2-45CE-B608-C2B94F6F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E1F6C-5551-4DB2-92AF-C4CFBA04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757-4EEF-455F-9905-9AE853BF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843C-EFE0-4460-90EB-87B3BB68C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828A-17B5-4901-B029-453FE8CE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6483-5BB8-48B1-B5F3-3BCB3E163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smits.github.io/paleo_book/logistic-regress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.fu-berlin.de/en/v/soga/Basics-of-statistics/Logistic-Regression/The-Logit-Function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stat.toronto.edu/~brunner/oldclass/appliedf11/handouts/2101f11StepwiseLogisticR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E78B-DCD9-4BAF-8D30-01436BFE5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Extinction/origination selectivity &amp; logistic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A527-E237-446D-9602-AB4EFFFD4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outcome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711625" y="1628800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plotGLM</a:t>
            </a:r>
            <a:r>
              <a:rPr lang="en-US" dirty="0"/>
              <a:t>(forwards)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20402"/>
            <a:ext cx="6696028" cy="520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0016" y="6223138"/>
            <a:ext cx="362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occupancy data on living species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385571" y="3756011"/>
            <a:ext cx="4282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Predicted probability of extinction, log odds</a:t>
            </a:r>
          </a:p>
        </p:txBody>
      </p:sp>
    </p:spTree>
    <p:extLst>
      <p:ext uri="{BB962C8B-B14F-4D97-AF65-F5344CB8AC3E}">
        <p14:creationId xmlns:p14="http://schemas.microsoft.com/office/powerpoint/2010/main" val="135368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B884-F2D6-4DF8-85C8-ECCA8697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948"/>
            <a:ext cx="10515600" cy="4944512"/>
          </a:xfrm>
        </p:spPr>
        <p:txBody>
          <a:bodyPr/>
          <a:lstStyle/>
          <a:p>
            <a:r>
              <a:rPr lang="en-GB" dirty="0"/>
              <a:t>Clade and trait extinction selectivity during hyperthermal </a:t>
            </a:r>
            <a:r>
              <a:rPr lang="en-GB" dirty="0" smtClean="0"/>
              <a:t>events</a:t>
            </a:r>
          </a:p>
          <a:p>
            <a:r>
              <a:rPr lang="en-GB" dirty="0" smtClean="0"/>
              <a:t>Body size as continuous trait, clades as categorical</a:t>
            </a:r>
            <a:endParaRPr lang="en-GB" dirty="0"/>
          </a:p>
          <a:p>
            <a:r>
              <a:rPr lang="en-GB" dirty="0" smtClean="0"/>
              <a:t>Meaning </a:t>
            </a:r>
            <a:r>
              <a:rPr lang="en-GB" dirty="0"/>
              <a:t>of intercept </a:t>
            </a:r>
            <a:r>
              <a:rPr lang="en-GB" dirty="0" smtClean="0"/>
              <a:t>values (continuous vs categorical regression)</a:t>
            </a:r>
          </a:p>
          <a:p>
            <a:r>
              <a:rPr lang="en-GB" dirty="0" smtClean="0"/>
              <a:t>Fixed and random effects</a:t>
            </a:r>
          </a:p>
          <a:p>
            <a:r>
              <a:rPr lang="en-GB" dirty="0" smtClean="0"/>
              <a:t>Averaging coefficients</a:t>
            </a:r>
          </a:p>
          <a:p>
            <a:r>
              <a:rPr lang="en-GB" dirty="0" smtClean="0"/>
              <a:t>Have a hypothesis of your own? Trait/clade selectivity at a stage?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6224380" cy="2232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4725" y="466972"/>
            <a:ext cx="21002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latin typeface="Whitney-Book"/>
              </a:rPr>
              <a:t>VOL 10 | March 2020 | 249–253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661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</a:t>
            </a:r>
            <a:r>
              <a:rPr lang="en-GB" dirty="0"/>
              <a:t>vs categorical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Continuous</a:t>
            </a:r>
            <a:r>
              <a:rPr lang="en-GB" dirty="0" smtClean="0"/>
              <a:t> predictor</a:t>
            </a:r>
          </a:p>
          <a:p>
            <a:r>
              <a:rPr lang="en-GB" dirty="0" smtClean="0"/>
              <a:t>Intercept is a partial mean</a:t>
            </a:r>
          </a:p>
          <a:p>
            <a:r>
              <a:rPr lang="en-GB" dirty="0" smtClean="0"/>
              <a:t>Slope is relative to intercept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Categorical</a:t>
            </a:r>
            <a:r>
              <a:rPr lang="en-GB" dirty="0" smtClean="0"/>
              <a:t> predictor</a:t>
            </a:r>
          </a:p>
          <a:p>
            <a:r>
              <a:rPr lang="en-GB" dirty="0" smtClean="0"/>
              <a:t>Intercept is reference group mean</a:t>
            </a:r>
          </a:p>
          <a:p>
            <a:r>
              <a:rPr lang="en-GB" dirty="0" smtClean="0"/>
              <a:t>Group coefficients are partial means</a:t>
            </a:r>
            <a:br>
              <a:rPr lang="en-GB" dirty="0" smtClean="0"/>
            </a:br>
            <a:r>
              <a:rPr lang="en-GB" dirty="0" smtClean="0"/>
              <a:t>relative to reference group</a:t>
            </a:r>
          </a:p>
          <a:p>
            <a:endParaRPr lang="en-GB" dirty="0"/>
          </a:p>
          <a:p>
            <a:r>
              <a:rPr lang="en-GB" dirty="0" smtClean="0"/>
              <a:t>Intercept p-value is test whether mean = zero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23" y="1825625"/>
            <a:ext cx="54292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98" y="4001294"/>
            <a:ext cx="5438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1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42122" y="1885952"/>
            <a:ext cx="11145078" cy="384730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Tw Cen MT" panose="020B0602020104020603" pitchFamily="34" charset="0"/>
              </a:rPr>
              <a:t>Fixed = All </a:t>
            </a:r>
            <a:r>
              <a:rPr lang="en-US" altLang="en-US" dirty="0"/>
              <a:t>conditions</a:t>
            </a:r>
            <a:r>
              <a:rPr lang="en-US" altLang="en-US" dirty="0">
                <a:latin typeface="Tw Cen MT" panose="020B0602020104020603" pitchFamily="34" charset="0"/>
              </a:rPr>
              <a:t> of interest have been sampled (default </a:t>
            </a:r>
            <a:r>
              <a:rPr lang="en-US" altLang="en-US" i="1" dirty="0">
                <a:latin typeface="Tw Cen MT" panose="020B0602020104020603" pitchFamily="34" charset="0"/>
              </a:rPr>
              <a:t>lm()</a:t>
            </a:r>
            <a:r>
              <a:rPr lang="en-US" altLang="en-US" dirty="0">
                <a:latin typeface="Tw Cen MT" panose="020B0602020104020603" pitchFamily="34" charset="0"/>
              </a:rPr>
              <a:t> setting).  </a:t>
            </a:r>
          </a:p>
          <a:p>
            <a:r>
              <a:rPr lang="en-US" altLang="en-US" dirty="0">
                <a:latin typeface="Tw Cen MT" panose="020B0602020104020603" pitchFamily="34" charset="0"/>
              </a:rPr>
              <a:t>Random = Only a random sample of the conditions of interest have been sampled*.</a:t>
            </a:r>
          </a:p>
          <a:p>
            <a:r>
              <a:rPr lang="en-US" altLang="en-US" dirty="0">
                <a:latin typeface="Tw Cen MT" panose="020B0602020104020603" pitchFamily="34" charset="0"/>
              </a:rPr>
              <a:t>Mixed Model</a:t>
            </a:r>
          </a:p>
          <a:p>
            <a:pPr lvl="1"/>
            <a:r>
              <a:rPr lang="en-US" altLang="en-US" sz="1800" dirty="0">
                <a:latin typeface="Tw Cen MT" panose="020B0602020104020603" pitchFamily="34" charset="0"/>
              </a:rPr>
              <a:t>Fixed covariates if all levels are sampled</a:t>
            </a:r>
          </a:p>
          <a:p>
            <a:pPr lvl="1"/>
            <a:r>
              <a:rPr lang="en-US" altLang="en-US" sz="1800" dirty="0">
                <a:latin typeface="Tw Cen MT" panose="020B0602020104020603" pitchFamily="34" charset="0"/>
              </a:rPr>
              <a:t>Remaining (random-effects) variance</a:t>
            </a:r>
          </a:p>
          <a:p>
            <a:pPr lvl="1"/>
            <a:endParaRPr lang="en-US" altLang="en-US" sz="1800" dirty="0">
              <a:latin typeface="Tw Cen MT" panose="020B0602020104020603" pitchFamily="34" charset="0"/>
            </a:endParaRPr>
          </a:p>
          <a:p>
            <a:pPr lvl="0">
              <a:buClr>
                <a:srgbClr val="D34817"/>
              </a:buClr>
            </a:pPr>
            <a:r>
              <a:rPr lang="en-US" altLang="en-US" dirty="0" smtClean="0">
                <a:latin typeface="Tw Cen MT" panose="020B0602020104020603" pitchFamily="34" charset="0"/>
              </a:rPr>
              <a:t>The </a:t>
            </a:r>
            <a:r>
              <a:rPr lang="en-US" altLang="en-US" dirty="0">
                <a:latin typeface="Tw Cen MT" panose="020B0602020104020603" pitchFamily="34" charset="0"/>
              </a:rPr>
              <a:t>standard </a:t>
            </a:r>
            <a:r>
              <a:rPr lang="en-US" altLang="en-US" u="sng" dirty="0">
                <a:latin typeface="Tw Cen MT" panose="020B0602020104020603" pitchFamily="34" charset="0"/>
              </a:rPr>
              <a:t>error</a:t>
            </a:r>
            <a:r>
              <a:rPr lang="en-US" altLang="en-US" dirty="0">
                <a:latin typeface="Tw Cen MT" panose="020B0602020104020603" pitchFamily="34" charset="0"/>
              </a:rPr>
              <a:t> of the mean </a:t>
            </a:r>
            <a:r>
              <a:rPr lang="en-US" altLang="en-US" u="sng" dirty="0">
                <a:latin typeface="Tw Cen MT" panose="020B0602020104020603" pitchFamily="34" charset="0"/>
              </a:rPr>
              <a:t>will usually be larger </a:t>
            </a:r>
            <a:r>
              <a:rPr lang="en-US" altLang="en-US" dirty="0">
                <a:latin typeface="Tw Cen MT" panose="020B0602020104020603" pitchFamily="34" charset="0"/>
              </a:rPr>
              <a:t>for random effects analyses = Larger confidence interval, less power, more samples needed</a:t>
            </a:r>
            <a:r>
              <a:rPr lang="en-US" altLang="en-US" dirty="0" smtClean="0">
                <a:latin typeface="Tw Cen MT" panose="020B0602020104020603" pitchFamily="34" charset="0"/>
              </a:rPr>
              <a:t>.</a:t>
            </a:r>
            <a:endParaRPr lang="en-US" altLang="en-US" sz="3200" dirty="0">
              <a:latin typeface="Tw Cen MT" panose="020B0602020104020603" pitchFamily="34" charset="0"/>
            </a:endParaRPr>
          </a:p>
          <a:p>
            <a:pPr marL="96012" lvl="1" indent="0">
              <a:buNone/>
            </a:pPr>
            <a:r>
              <a:rPr lang="en-US" altLang="en-US" sz="1800" dirty="0">
                <a:latin typeface="Tw Cen MT" panose="020B0602020104020603" pitchFamily="34" charset="0"/>
              </a:rPr>
              <a:t>* = although there are many other reasons and possibilities for using random </a:t>
            </a:r>
            <a:r>
              <a:rPr lang="en-US" altLang="en-US" sz="1800" dirty="0" smtClean="0">
                <a:latin typeface="Tw Cen MT" panose="020B0602020104020603" pitchFamily="34" charset="0"/>
              </a:rPr>
              <a:t>effects, including many ‘convenience’ attributes e.g. supplying the model a more accurate covariance matrix based on known dependencies in the data e.g. nesting, time series</a:t>
            </a:r>
            <a:endParaRPr lang="en-US" altLang="en-US" sz="1800" dirty="0">
              <a:latin typeface="Tw Cen MT" panose="020B06020201040206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C7E10A-E412-43E1-ACE6-458744ED1C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Fixed and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9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Averaging coefficients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34619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Coefficients from multiple GLMs can be averaged in another GLM but loses error information (standard error of coefficient)</a:t>
            </a:r>
          </a:p>
          <a:p>
            <a:r>
              <a:rPr lang="en-GB" dirty="0" smtClean="0"/>
              <a:t>Also by including all data in one GLM and a term for the time bins but then species will be in the </a:t>
            </a:r>
            <a:r>
              <a:rPr lang="en-GB" i="1" dirty="0" smtClean="0"/>
              <a:t>same </a:t>
            </a:r>
            <a:r>
              <a:rPr lang="en-GB" dirty="0" smtClean="0"/>
              <a:t>GLM multiple times</a:t>
            </a:r>
          </a:p>
          <a:p>
            <a:r>
              <a:rPr lang="en-GB" dirty="0" smtClean="0"/>
              <a:t>I find it more elegant and useful to use a meta-analysis model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48"/>
          <a:stretch/>
        </p:blipFill>
        <p:spPr>
          <a:xfrm>
            <a:off x="8280828" y="551426"/>
            <a:ext cx="3387203" cy="3095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016" y="5380672"/>
            <a:ext cx="66626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Orzechowski</a:t>
            </a:r>
            <a:r>
              <a:rPr lang="en-GB" dirty="0"/>
              <a:t> et al. (2015</a:t>
            </a:r>
            <a:r>
              <a:rPr lang="en-GB" dirty="0" smtClean="0"/>
              <a:t>). </a:t>
            </a:r>
            <a:r>
              <a:rPr lang="en-GB" dirty="0"/>
              <a:t>Global Change Biology, 21(10), 3595-3607.</a:t>
            </a:r>
          </a:p>
          <a:p>
            <a:r>
              <a:rPr lang="en-GB" dirty="0"/>
              <a:t>Reddin, Kocsis, et al. (2020). </a:t>
            </a:r>
            <a:r>
              <a:rPr lang="en-GB" dirty="0" smtClean="0"/>
              <a:t>Nature </a:t>
            </a:r>
            <a:r>
              <a:rPr lang="en-GB" dirty="0"/>
              <a:t>Climate Change, 10(3), 249-253.</a:t>
            </a:r>
          </a:p>
          <a:p>
            <a:r>
              <a:rPr lang="en-GB" dirty="0"/>
              <a:t>Reddin, Kocsis, et al. (2021). </a:t>
            </a:r>
            <a:r>
              <a:rPr lang="en-GB" dirty="0" smtClean="0"/>
              <a:t>Global </a:t>
            </a:r>
            <a:r>
              <a:rPr lang="en-GB" dirty="0"/>
              <a:t>Change Biology 27(4), 868-878</a:t>
            </a:r>
          </a:p>
          <a:p>
            <a:r>
              <a:rPr lang="en-GB" dirty="0"/>
              <a:t>Reddin, Kocsis, et al. (2022). </a:t>
            </a:r>
            <a:r>
              <a:rPr lang="en-GB" dirty="0" smtClean="0"/>
              <a:t>Global </a:t>
            </a:r>
            <a:r>
              <a:rPr lang="en-GB" dirty="0"/>
              <a:t>Change Biology.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89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Probabilistic extinctions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624191"/>
              </p:ext>
            </p:extLst>
          </p:nvPr>
        </p:nvGraphicFramePr>
        <p:xfrm>
          <a:off x="7480454" y="2971379"/>
          <a:ext cx="41423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80">
                  <a:extLst>
                    <a:ext uri="{9D8B030D-6E8A-4147-A177-3AD203B41FA5}">
                      <a16:colId xmlns:a16="http://schemas.microsoft.com/office/drawing/2014/main" val="4210073127"/>
                    </a:ext>
                  </a:extLst>
                </a:gridCol>
                <a:gridCol w="1380780">
                  <a:extLst>
                    <a:ext uri="{9D8B030D-6E8A-4147-A177-3AD203B41FA5}">
                      <a16:colId xmlns:a16="http://schemas.microsoft.com/office/drawing/2014/main" val="1755885300"/>
                    </a:ext>
                  </a:extLst>
                </a:gridCol>
                <a:gridCol w="1380780">
                  <a:extLst>
                    <a:ext uri="{9D8B030D-6E8A-4147-A177-3AD203B41FA5}">
                      <a16:colId xmlns:a16="http://schemas.microsoft.com/office/drawing/2014/main" val="659742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Classic extinction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Probabilistic extinction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6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0.936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0.756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3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3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0.865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459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0080434" y="3625475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0080434" y="3978252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0080434" y="4363364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10080434" y="4754669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2001" y="5686738"/>
            <a:ext cx="1132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Reddin, C. J., Kocsis, Á. T., Aberhan, M., &amp; </a:t>
            </a:r>
            <a:r>
              <a:rPr lang="en-GB" dirty="0" err="1"/>
              <a:t>Kiessling</a:t>
            </a:r>
            <a:r>
              <a:rPr lang="en-GB" dirty="0"/>
              <a:t>, W. (2020). Victims of ancient hyperthermal events herald the fates of marine clades and traits under global warming. Global Change Biology 27(4), 868-878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96596"/>
            <a:ext cx="5970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Probability that LAD is true extinction time bin?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Multiplies extinction (integer) by sampling completeness (proportion)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Combines sampling completeness of time bin with that of clade e.g. holothurians have a low completeness vs. </a:t>
            </a:r>
            <a:r>
              <a:rPr lang="en-GB" sz="2400" dirty="0" err="1" smtClean="0"/>
              <a:t>scleractinian</a:t>
            </a:r>
            <a:r>
              <a:rPr lang="en-GB" sz="2400" dirty="0" smtClean="0"/>
              <a:t> corals have high 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Leftover probability (e.g. 1 – 0.936 = 0.064) is pushed into the next </a:t>
            </a:r>
            <a:r>
              <a:rPr lang="en-GB" sz="2400" dirty="0"/>
              <a:t>time bin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40BEB-B79F-4B83-B812-4D0BA305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406" y="-324246"/>
            <a:ext cx="4689528" cy="3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22C8-AF49-4D49-85B0-CE71ACD3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28C5-89D2-4AE5-BFC3-F9B0438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Can an event with </a:t>
            </a:r>
            <a:r>
              <a:rPr lang="en-GB" b="1" dirty="0"/>
              <a:t>few extinctions </a:t>
            </a:r>
            <a:r>
              <a:rPr lang="en-GB" dirty="0"/>
              <a:t>be selective? E.g. PETM</a:t>
            </a:r>
          </a:p>
          <a:p>
            <a:r>
              <a:rPr lang="en-GB" b="1" dirty="0"/>
              <a:t>Signor </a:t>
            </a:r>
            <a:r>
              <a:rPr lang="en-GB" b="1" dirty="0" err="1"/>
              <a:t>Lipps</a:t>
            </a:r>
            <a:r>
              <a:rPr lang="en-GB" b="1" dirty="0"/>
              <a:t> </a:t>
            </a:r>
            <a:r>
              <a:rPr lang="en-GB" dirty="0"/>
              <a:t>effect (confidence that LAD is true disappearance), sampling completeness</a:t>
            </a:r>
          </a:p>
          <a:p>
            <a:r>
              <a:rPr lang="en-GB" dirty="0"/>
              <a:t>If one clade tends to be selected for extinction, how do we judge their </a:t>
            </a:r>
            <a:r>
              <a:rPr lang="en-GB" b="1" dirty="0"/>
              <a:t>traits independently</a:t>
            </a:r>
            <a:r>
              <a:rPr lang="en-GB" dirty="0"/>
              <a:t>? Focus on trait variation within the clade? Exclude the clade?</a:t>
            </a:r>
          </a:p>
          <a:p>
            <a:r>
              <a:rPr lang="en-GB" dirty="0"/>
              <a:t>E.g. ammonites are low duration, actively mobile, predatory, primarily aragonitic skeleton, etc</a:t>
            </a:r>
          </a:p>
          <a:p>
            <a:r>
              <a:rPr lang="en-GB" dirty="0"/>
              <a:t>Not seeing the </a:t>
            </a:r>
            <a:r>
              <a:rPr lang="en-GB" b="1" dirty="0"/>
              <a:t>wider picture</a:t>
            </a:r>
            <a:r>
              <a:rPr lang="en-GB" dirty="0"/>
              <a:t>: If an extinction-prone clade is selected for extinction at a hyperthermal event, does that mean it is sensitive to hyperthermal conditions?</a:t>
            </a:r>
          </a:p>
          <a:p>
            <a:r>
              <a:rPr lang="en-GB" dirty="0"/>
              <a:t>Analysis gives us some choices</a:t>
            </a:r>
          </a:p>
          <a:p>
            <a:endParaRPr lang="en-GB" dirty="0"/>
          </a:p>
          <a:p>
            <a:r>
              <a:rPr lang="en-US" dirty="0"/>
              <a:t>“</a:t>
            </a:r>
            <a:r>
              <a:rPr lang="en-US" i="1" dirty="0"/>
              <a:t>Selectivity describes </a:t>
            </a:r>
            <a:r>
              <a:rPr lang="en-US" i="1" u="sng" dirty="0"/>
              <a:t>variation in extinction magnitude </a:t>
            </a:r>
            <a:r>
              <a:rPr lang="en-US" i="1" dirty="0"/>
              <a:t>among taxonomic or functional groups or with respect to some parameter, such as body size or geographic range</a:t>
            </a:r>
            <a:r>
              <a:rPr lang="en-US" dirty="0"/>
              <a:t>” Bush et al. 2020</a:t>
            </a:r>
          </a:p>
        </p:txBody>
      </p:sp>
    </p:spTree>
    <p:extLst>
      <p:ext uri="{BB962C8B-B14F-4D97-AF65-F5344CB8AC3E}">
        <p14:creationId xmlns:p14="http://schemas.microsoft.com/office/powerpoint/2010/main" val="275995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E10A-E412-43E1-ACE6-458744ED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4A0F-83B1-4B31-BA98-713522D5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 with </a:t>
            </a:r>
            <a:r>
              <a:rPr lang="en-US" i="1" dirty="0"/>
              <a:t>family = binomial</a:t>
            </a:r>
            <a:endParaRPr lang="en-GB" dirty="0"/>
          </a:p>
          <a:p>
            <a:r>
              <a:rPr lang="en-GB" dirty="0"/>
              <a:t>Bayesian</a:t>
            </a:r>
          </a:p>
          <a:p>
            <a:r>
              <a:rPr lang="en-GB" dirty="0">
                <a:hlinkClick r:id="rId2"/>
              </a:rPr>
              <a:t>https://psmits.github.io/paleo_book/logistic-regression.html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Prediction via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700809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Generalized families permit more 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Binomial (logistic) regression predicts probabilities of binary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Factors are fine in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Fixed and random effects are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56310"/>
            <a:ext cx="2170584" cy="14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2132857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927648" y="1627578"/>
            <a:ext cx="581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(distance from regression line) versus fitted values</a:t>
            </a:r>
          </a:p>
          <a:p>
            <a:r>
              <a:rPr lang="en-US" dirty="0"/>
              <a:t>Potential outliers marked by numbers (positions)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Diagnostic Plot 1</a:t>
            </a:r>
          </a:p>
        </p:txBody>
      </p:sp>
      <p:sp>
        <p:nvSpPr>
          <p:cNvPr id="2" name="Rechteck 1"/>
          <p:cNvSpPr/>
          <p:nvPr/>
        </p:nvSpPr>
        <p:spPr>
          <a:xfrm>
            <a:off x="2783632" y="6453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should be no distinct trend in the distribution of errors</a:t>
            </a:r>
          </a:p>
        </p:txBody>
      </p:sp>
    </p:spTree>
    <p:extLst>
      <p:ext uri="{BB962C8B-B14F-4D97-AF65-F5344CB8AC3E}">
        <p14:creationId xmlns:p14="http://schemas.microsoft.com/office/powerpoint/2010/main" val="7420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443C-EEAB-422A-8FA0-C626FDD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EBA6-D823-493E-969C-18F45568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GB" sz="2400" dirty="0"/>
              <a:t>The study of extinction is a strength of paleobiology</a:t>
            </a:r>
          </a:p>
          <a:p>
            <a:r>
              <a:rPr lang="en-GB" sz="2400" dirty="0"/>
              <a:t>The magnitude of extinction is not the only influence on ecosystem</a:t>
            </a:r>
            <a:endParaRPr lang="en-US" sz="2400" dirty="0"/>
          </a:p>
          <a:p>
            <a:r>
              <a:rPr lang="en-US" sz="2400" dirty="0"/>
              <a:t>Why do some species go extinct while others survive? 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Selectivity describes </a:t>
            </a:r>
            <a:r>
              <a:rPr lang="en-US" sz="2400" i="1" u="sng" dirty="0"/>
              <a:t>variation in extinction magnitude </a:t>
            </a:r>
            <a:r>
              <a:rPr lang="en-US" sz="2400" i="1" dirty="0"/>
              <a:t>among taxonomic or functional groups or with respect to some parameter, such as body size or geographic range</a:t>
            </a:r>
            <a:r>
              <a:rPr lang="en-US" sz="2400" dirty="0"/>
              <a:t>” Bush et al. 2020</a:t>
            </a:r>
          </a:p>
          <a:p>
            <a:r>
              <a:rPr lang="en-US" sz="2400" dirty="0"/>
              <a:t>Different causes produce different patterns? Relevant for modern species? </a:t>
            </a:r>
          </a:p>
          <a:p>
            <a:r>
              <a:rPr lang="en-US" sz="2400" dirty="0"/>
              <a:t>Are background vs mass extinction intervals different?</a:t>
            </a:r>
          </a:p>
          <a:p>
            <a:r>
              <a:rPr lang="en-US" sz="2400" dirty="0"/>
              <a:t>Geographic range, body size, abundance, climate/latitude of habitat, functional groups (e.g. activity level, skeletal composition, diet)</a:t>
            </a:r>
          </a:p>
        </p:txBody>
      </p:sp>
    </p:spTree>
    <p:extLst>
      <p:ext uri="{BB962C8B-B14F-4D97-AF65-F5344CB8AC3E}">
        <p14:creationId xmlns:p14="http://schemas.microsoft.com/office/powerpoint/2010/main" val="266287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988841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5"/>
          <p:cNvSpPr txBox="1">
            <a:spLocks/>
          </p:cNvSpPr>
          <p:nvPr/>
        </p:nvSpPr>
        <p:spPr>
          <a:xfrm>
            <a:off x="2438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Diagnostic Plot 2 – Q-Q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24164" y="1196752"/>
            <a:ext cx="56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Q-Q Plot: Quantile-Quantile Plot</a:t>
            </a:r>
          </a:p>
          <a:p>
            <a:r>
              <a:rPr lang="en-US" dirty="0"/>
              <a:t>Quantiles of standardized residuals (residuals divided by their standard deviation) versus standardized residuals</a:t>
            </a:r>
          </a:p>
        </p:txBody>
      </p:sp>
      <p:sp>
        <p:nvSpPr>
          <p:cNvPr id="4" name="Rechteck 3"/>
          <p:cNvSpPr/>
          <p:nvPr/>
        </p:nvSpPr>
        <p:spPr>
          <a:xfrm>
            <a:off x="2824163" y="6381328"/>
            <a:ext cx="732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good if residuals are lined well on the straight dashed line.</a:t>
            </a:r>
          </a:p>
        </p:txBody>
      </p:sp>
    </p:spTree>
    <p:extLst>
      <p:ext uri="{BB962C8B-B14F-4D97-AF65-F5344CB8AC3E}">
        <p14:creationId xmlns:p14="http://schemas.microsoft.com/office/powerpoint/2010/main" val="47616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2054896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5"/>
          <p:cNvSpPr txBox="1">
            <a:spLocks/>
          </p:cNvSpPr>
          <p:nvPr/>
        </p:nvSpPr>
        <p:spPr>
          <a:xfrm>
            <a:off x="2438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Diagnostic Plot 3 – Scale-Location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848334" y="1399544"/>
            <a:ext cx="6512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Square-root transformed standardized residuals versus fitted values</a:t>
            </a:r>
          </a:p>
          <a:p>
            <a:r>
              <a:rPr lang="en-US" dirty="0"/>
              <a:t>There should be no distinct trend in the distribution of errors</a:t>
            </a:r>
          </a:p>
          <a:p>
            <a:r>
              <a:rPr lang="en-US" dirty="0"/>
              <a:t>Variance of duration increases with </a:t>
            </a:r>
            <a:r>
              <a:rPr lang="en-US" dirty="0" err="1"/>
              <a:t>geo.range</a:t>
            </a:r>
            <a:r>
              <a:rPr lang="en-US" dirty="0"/>
              <a:t> </a:t>
            </a:r>
          </a:p>
        </p:txBody>
      </p:sp>
      <p:sp>
        <p:nvSpPr>
          <p:cNvPr id="2" name="Rechteck 1"/>
          <p:cNvSpPr/>
          <p:nvPr/>
        </p:nvSpPr>
        <p:spPr>
          <a:xfrm>
            <a:off x="2351584" y="6362201"/>
            <a:ext cx="8550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good if you see a horizontal line with equally (randomly) spread points.</a:t>
            </a:r>
          </a:p>
        </p:txBody>
      </p:sp>
    </p:spTree>
    <p:extLst>
      <p:ext uri="{BB962C8B-B14F-4D97-AF65-F5344CB8AC3E}">
        <p14:creationId xmlns:p14="http://schemas.microsoft.com/office/powerpoint/2010/main" val="324751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2132857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5"/>
          <p:cNvSpPr txBox="1">
            <a:spLocks/>
          </p:cNvSpPr>
          <p:nvPr/>
        </p:nvSpPr>
        <p:spPr>
          <a:xfrm>
            <a:off x="2438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Diagnostic Plot 4 – </a:t>
            </a:r>
            <a:r>
              <a:rPr lang="de-DE" sz="3600" dirty="0" err="1"/>
              <a:t>Residuals</a:t>
            </a:r>
            <a:r>
              <a:rPr lang="de-DE" sz="3600" dirty="0"/>
              <a:t> </a:t>
            </a:r>
            <a:r>
              <a:rPr lang="de-DE" sz="3600" dirty="0" err="1"/>
              <a:t>vs</a:t>
            </a:r>
            <a:r>
              <a:rPr lang="de-DE" sz="3600" dirty="0"/>
              <a:t> </a:t>
            </a:r>
            <a:r>
              <a:rPr lang="de-DE" sz="3600" dirty="0" err="1"/>
              <a:t>Leverage</a:t>
            </a:r>
            <a:r>
              <a:rPr lang="de-DE" sz="3600" dirty="0"/>
              <a:t> </a:t>
            </a:r>
            <a:endParaRPr lang="en-US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2711625" y="177281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 of single data points versus standardized residuals. Cook’s distance: Effect of deleting a given observation (should be lower than 0.5 for all points)</a:t>
            </a:r>
          </a:p>
        </p:txBody>
      </p:sp>
      <p:sp>
        <p:nvSpPr>
          <p:cNvPr id="4" name="Rechteck 3"/>
          <p:cNvSpPr/>
          <p:nvPr/>
        </p:nvSpPr>
        <p:spPr>
          <a:xfrm>
            <a:off x="2570409" y="6381328"/>
            <a:ext cx="677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Should not exhibit a trend and points should be within Cook’s distance</a:t>
            </a:r>
          </a:p>
        </p:txBody>
      </p:sp>
    </p:spTree>
    <p:extLst>
      <p:ext uri="{BB962C8B-B14F-4D97-AF65-F5344CB8AC3E}">
        <p14:creationId xmlns:p14="http://schemas.microsoft.com/office/powerpoint/2010/main" val="395399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9B42-3289-4F3C-8582-785E9201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DD72-18EB-4F70-9AF4-AD25CFD0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442134"/>
            <a:ext cx="4639811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Hypothetical example</a:t>
            </a:r>
          </a:p>
          <a:p>
            <a:pPr marL="0" indent="0">
              <a:buNone/>
            </a:pPr>
            <a:r>
              <a:rPr lang="en-GB" dirty="0"/>
              <a:t>Extinction selectivity with three groups (blue, white, red), starting with 100 species in each</a:t>
            </a:r>
          </a:p>
          <a:p>
            <a:pPr marL="0" indent="0">
              <a:buNone/>
            </a:pPr>
            <a:r>
              <a:rPr lang="en-GB" dirty="0"/>
              <a:t>Total 300 species before extinction (time 1), after extinction (time 2) with either 270 or 150.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2372-833D-4881-92F3-51DA1408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248926"/>
            <a:ext cx="7180976" cy="2077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3EEBF-772A-4CC0-A073-AD2FB8AE3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8"/>
          <a:stretch/>
        </p:blipFill>
        <p:spPr>
          <a:xfrm>
            <a:off x="6096000" y="1027906"/>
            <a:ext cx="5319144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2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70A52-81F9-4AFD-8A27-459994DA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87279"/>
            <a:ext cx="7330755" cy="1911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6FD8-441C-410F-A3BE-5548080007A6}"/>
              </a:ext>
            </a:extLst>
          </p:cNvPr>
          <p:cNvSpPr txBox="1"/>
          <p:nvPr/>
        </p:nvSpPr>
        <p:spPr>
          <a:xfrm>
            <a:off x="870009" y="1786652"/>
            <a:ext cx="7199439" cy="6629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0F305-5F44-4281-AFF6-85AB55775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54"/>
          <a:stretch/>
        </p:blipFill>
        <p:spPr>
          <a:xfrm>
            <a:off x="4573810" y="2668766"/>
            <a:ext cx="7199440" cy="20594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3781-D097-46A1-81D8-76B5F782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41" y="2118118"/>
            <a:ext cx="4060939" cy="41415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Positive log-odds indicate a positive association between geographic range and survivorship (1 – </a:t>
            </a:r>
            <a:r>
              <a:rPr lang="en-US" dirty="0" err="1"/>
              <a:t>extinction_risk</a:t>
            </a:r>
            <a:r>
              <a:rPr lang="en-US" dirty="0"/>
              <a:t>), and negative log-odds indicate an inverse association</a:t>
            </a:r>
          </a:p>
          <a:p>
            <a:pPr marL="0" indent="0">
              <a:buNone/>
            </a:pPr>
            <a:r>
              <a:rPr lang="en-US" dirty="0"/>
              <a:t>Selectivity estimated from a single logistic regression of geographic range versus survivorship per 10-My bin</a:t>
            </a:r>
          </a:p>
          <a:p>
            <a:pPr marL="0" indent="0">
              <a:buNone/>
            </a:pPr>
            <a:r>
              <a:rPr lang="en-GB" u="sng" dirty="0"/>
              <a:t>Larger range size linked to higher survivorship</a:t>
            </a:r>
            <a:endParaRPr lang="en-US" u="sng" dirty="0"/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Note that selectivity is least pronounced at times of major extinction events (indicated with arrows)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7652" y="2419039"/>
            <a:ext cx="5264472" cy="181277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Assess dependencies with all sorts of data distributions</a:t>
            </a:r>
          </a:p>
          <a:p>
            <a:pPr algn="l"/>
            <a:r>
              <a:rPr lang="en-US" sz="2000" dirty="0"/>
              <a:t>Many model link functions </a:t>
            </a:r>
          </a:p>
          <a:p>
            <a:pPr algn="l"/>
            <a:r>
              <a:rPr lang="en-US" sz="2000" dirty="0"/>
              <a:t>Type </a:t>
            </a:r>
            <a:r>
              <a:rPr lang="en-US" sz="2000" i="1" dirty="0"/>
              <a:t>?family</a:t>
            </a:r>
          </a:p>
          <a:p>
            <a:pPr algn="l"/>
            <a:endParaRPr lang="en-US" sz="2000" i="1" dirty="0"/>
          </a:p>
          <a:p>
            <a:pPr algn="l"/>
            <a:r>
              <a:rPr lang="en-GB" sz="2000" u="sng" dirty="0"/>
              <a:t>Logistic regression</a:t>
            </a:r>
          </a:p>
          <a:p>
            <a:pPr algn="l"/>
            <a:r>
              <a:rPr lang="en-US" sz="2000" i="1" dirty="0" err="1"/>
              <a:t>glm</a:t>
            </a:r>
            <a:r>
              <a:rPr lang="en-US" sz="2000" i="1" dirty="0"/>
              <a:t>(formula, family = </a:t>
            </a:r>
            <a:r>
              <a:rPr lang="en-US" sz="2000" i="1" dirty="0" err="1"/>
              <a:t>binomial,data</a:t>
            </a:r>
            <a:r>
              <a:rPr lang="en-US" sz="2000" i="1" dirty="0"/>
              <a:t>)</a:t>
            </a:r>
          </a:p>
          <a:p>
            <a:pPr algn="l"/>
            <a:r>
              <a:rPr lang="en-US" sz="2000" dirty="0"/>
              <a:t>Binary dependent variable, </a:t>
            </a:r>
            <a:r>
              <a:rPr lang="en-US" altLang="en-US" sz="2000" i="1" dirty="0">
                <a:solidFill>
                  <a:srgbClr val="000000"/>
                </a:solidFill>
              </a:rPr>
              <a:t>binomial(link = "logit")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2000" dirty="0"/>
              <a:t>Odds: extinct or survive, heads or tails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l"/>
            <a:endParaRPr lang="en-US" sz="20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8994" y="606871"/>
            <a:ext cx="9144000" cy="1372262"/>
          </a:xfrm>
        </p:spPr>
        <p:txBody>
          <a:bodyPr/>
          <a:lstStyle/>
          <a:p>
            <a:r>
              <a:rPr lang="en-US" b="1" dirty="0"/>
              <a:t>Generalized Linear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5" y="2650725"/>
            <a:ext cx="4555433" cy="2967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B813A-FED1-4A19-84D6-3C027C99431E}"/>
              </a:ext>
            </a:extLst>
          </p:cNvPr>
          <p:cNvSpPr txBox="1"/>
          <p:nvPr/>
        </p:nvSpPr>
        <p:spPr>
          <a:xfrm>
            <a:off x="8698161" y="436674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Odds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7A3A0-2652-4671-B472-A333E455310A}"/>
              </a:ext>
            </a:extLst>
          </p:cNvPr>
          <p:cNvSpPr txBox="1"/>
          <p:nvPr/>
        </p:nvSpPr>
        <p:spPr>
          <a:xfrm rot="16200000">
            <a:off x="5930986" y="395620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Log-odds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1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E7A5-8DA3-4EE9-892F-9337E8A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logit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7117-4029-41DB-BFDF-62C72E0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Logit() transforms binomial data into a normal distribution (minus infinity to infinity)</a:t>
            </a:r>
          </a:p>
          <a:p>
            <a:r>
              <a:rPr lang="en-US" dirty="0"/>
              <a:t>Coin flips are TRUE/FALSE or 1 and 0 in reality, but probability scales 0 to 1</a:t>
            </a:r>
          </a:p>
          <a:p>
            <a:r>
              <a:rPr lang="en-US" dirty="0"/>
              <a:t>This probability scale is where our extinction risk predictions fall e.g. 0.3 = 30% chance of future extinction</a:t>
            </a:r>
          </a:p>
          <a:p>
            <a:r>
              <a:rPr lang="en-GB" dirty="0"/>
              <a:t>L</a:t>
            </a:r>
            <a:r>
              <a:rPr lang="en-US" dirty="0" err="1"/>
              <a:t>inear</a:t>
            </a:r>
            <a:r>
              <a:rPr lang="en-US" dirty="0"/>
              <a:t> models don’t like data with a binomial distribution, clipped from 0 to 1</a:t>
            </a:r>
          </a:p>
          <a:p>
            <a:r>
              <a:rPr lang="en-US" dirty="0"/>
              <a:t>Need the link to put these data on a normal distribution</a:t>
            </a:r>
          </a:p>
          <a:p>
            <a:r>
              <a:rPr lang="en-US" dirty="0">
                <a:hlinkClick r:id="rId2"/>
              </a:rPr>
              <a:t>https://www.geo.fu-berlin.de/en/v/soga/Basics-of-statistics/Logistic-Regression/The-Logit-Function/index.html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A342-9B98-403C-94AC-DD0074D4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logit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2381-BB9D-4DAC-B407-7106BE02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where logit comes from, we need to introduce the odds-ratio</a:t>
            </a:r>
          </a:p>
          <a:p>
            <a:r>
              <a:rPr lang="en-US" dirty="0"/>
              <a:t>If the probability of an event is a 0.5, the odds are even or 1:1 (often said 50:50)</a:t>
            </a:r>
          </a:p>
          <a:p>
            <a:r>
              <a:rPr lang="en-US" dirty="0"/>
              <a:t>The logarithm of the odds ratio is the log-odds</a:t>
            </a:r>
          </a:p>
          <a:p>
            <a:r>
              <a:rPr lang="en-US" dirty="0"/>
              <a:t>Negative logits represent probabilities below one half </a:t>
            </a:r>
          </a:p>
          <a:p>
            <a:r>
              <a:rPr lang="en-US" dirty="0"/>
              <a:t>Positive logits correspond to probabilities above one half.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0BEB-B79F-4B83-B812-4D0BA30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72" y="2974019"/>
            <a:ext cx="4689528" cy="3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4823-50DB-4A3C-8E1F-2B079C2C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12" y="365125"/>
            <a:ext cx="9649287" cy="1325563"/>
          </a:xfrm>
        </p:spPr>
        <p:txBody>
          <a:bodyPr/>
          <a:lstStyle/>
          <a:p>
            <a:r>
              <a:rPr lang="en-GB" dirty="0"/>
              <a:t>Simulate a coin toss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2E7E-F22F-4042-BF86-47C8463A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511" cy="4351338"/>
          </a:xfrm>
        </p:spPr>
        <p:txBody>
          <a:bodyPr/>
          <a:lstStyle/>
          <a:p>
            <a:r>
              <a:rPr lang="en-US" dirty="0"/>
              <a:t>Two coins are available, but are they equal? After observing the results, you use logistic regression to assess if how likely the results deviate from chance</a:t>
            </a:r>
          </a:p>
          <a:p>
            <a:r>
              <a:rPr lang="en-US" dirty="0"/>
              <a:t>Coin a, the reference level (“intercept”), should be log-odds ~0.5</a:t>
            </a:r>
          </a:p>
          <a:p>
            <a:r>
              <a:rPr lang="en-GB" dirty="0"/>
              <a:t>T</a:t>
            </a:r>
            <a:r>
              <a:rPr lang="en-US" dirty="0"/>
              <a:t>he second coefficient is the difference (in log-odds) of coin b from that reference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192EB-572D-4681-9025-A121027065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1" y="150413"/>
            <a:ext cx="1216407" cy="154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C0D8E-620C-46A3-9B02-A52D1EB59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53" y="365125"/>
            <a:ext cx="4283336" cy="3207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62323-4374-4BA8-92A4-6FDBDB35E71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97" y="4210559"/>
            <a:ext cx="349582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9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838200" y="2756451"/>
            <a:ext cx="10515600" cy="3983727"/>
          </a:xfrm>
        </p:spPr>
        <p:txBody>
          <a:bodyPr>
            <a:normAutofit/>
          </a:bodyPr>
          <a:lstStyle/>
          <a:p>
            <a:r>
              <a:rPr lang="en-US" dirty="0"/>
              <a:t>Dependent variable is binary (0 = survive, 1 = extinct)</a:t>
            </a:r>
          </a:p>
          <a:p>
            <a:r>
              <a:rPr lang="en-US" dirty="0"/>
              <a:t>Test with Cenozoic marine invertebrate </a:t>
            </a:r>
            <a:r>
              <a:rPr lang="en-US" dirty="0" smtClean="0"/>
              <a:t>species</a:t>
            </a:r>
          </a:p>
          <a:p>
            <a:endParaRPr lang="en-US" dirty="0"/>
          </a:p>
          <a:p>
            <a:r>
              <a:rPr lang="en-US" sz="2000" dirty="0" smtClean="0"/>
              <a:t>Suggested </a:t>
            </a:r>
            <a:r>
              <a:rPr lang="en-US" sz="2000" dirty="0"/>
              <a:t>reading: </a:t>
            </a:r>
            <a:r>
              <a:rPr lang="en-US" sz="2000" dirty="0">
                <a:hlinkClick r:id="rId3"/>
              </a:rPr>
              <a:t>http://www.utstat.toronto.edu/~brunner/oldclass/appliedf11/handouts/2101f11StepwiseLogisticR.pdf</a:t>
            </a:r>
            <a:r>
              <a:rPr lang="en-US" sz="2000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9616" y="6165304"/>
            <a:ext cx="504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dat.10 &lt;- read.table("dat10.csv", sep=";", header=T)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89" y="229487"/>
            <a:ext cx="7773228" cy="1953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3217" y="947484"/>
            <a:ext cx="3078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(2016). </a:t>
            </a:r>
            <a:r>
              <a:rPr lang="en-US" i="1" dirty="0"/>
              <a:t>Biology Letters, 12,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doi</a:t>
            </a:r>
            <a:r>
              <a:rPr lang="en-US" i="1" dirty="0"/>
              <a:t>: 10.1098/rsbl.2015.0813.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184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Microsoft Office PowerPoint</Application>
  <PresentationFormat>Widescreen</PresentationFormat>
  <Paragraphs>193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Tw Cen MT</vt:lpstr>
      <vt:lpstr>Whitney-Book</vt:lpstr>
      <vt:lpstr>Office Theme</vt:lpstr>
      <vt:lpstr>Extinction/origination selectivity &amp; logistic regression</vt:lpstr>
      <vt:lpstr>Background</vt:lpstr>
      <vt:lpstr>PowerPoint Presentation</vt:lpstr>
      <vt:lpstr>PowerPoint Presentation</vt:lpstr>
      <vt:lpstr>Generalized Linear Models</vt:lpstr>
      <vt:lpstr>The logit link</vt:lpstr>
      <vt:lpstr>The logit link</vt:lpstr>
      <vt:lpstr>Simulate a coin toss</vt:lpstr>
      <vt:lpstr>PowerPoint Presentation</vt:lpstr>
      <vt:lpstr>Plot outcome</vt:lpstr>
      <vt:lpstr>PowerPoint Presentation</vt:lpstr>
      <vt:lpstr>Continuous vs categorical regression</vt:lpstr>
      <vt:lpstr>PowerPoint Presentation</vt:lpstr>
      <vt:lpstr>Averaging coefficients</vt:lpstr>
      <vt:lpstr>Probabilistic extinctions</vt:lpstr>
      <vt:lpstr>Complications</vt:lpstr>
      <vt:lpstr>Alternative approaches</vt:lpstr>
      <vt:lpstr>Summary</vt:lpstr>
      <vt:lpstr>Diagnostic Plot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Extinction selectivity &amp; logistic regression</dc:title>
  <dc:creator>Carl Reddin</dc:creator>
  <cp:lastModifiedBy>Reddin, Carl</cp:lastModifiedBy>
  <cp:revision>42</cp:revision>
  <dcterms:created xsi:type="dcterms:W3CDTF">2022-08-22T07:03:12Z</dcterms:created>
  <dcterms:modified xsi:type="dcterms:W3CDTF">2022-08-30T10:07:47Z</dcterms:modified>
</cp:coreProperties>
</file>