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5"/>
  </p:notesMasterIdLst>
  <p:sldIdLst>
    <p:sldId id="346" r:id="rId3"/>
    <p:sldId id="257" r:id="rId4"/>
    <p:sldId id="336" r:id="rId5"/>
    <p:sldId id="258" r:id="rId6"/>
    <p:sldId id="335" r:id="rId7"/>
    <p:sldId id="338" r:id="rId8"/>
    <p:sldId id="339" r:id="rId9"/>
    <p:sldId id="340" r:id="rId10"/>
    <p:sldId id="302" r:id="rId11"/>
    <p:sldId id="309" r:id="rId12"/>
    <p:sldId id="342" r:id="rId13"/>
    <p:sldId id="345" r:id="rId14"/>
    <p:sldId id="333" r:id="rId15"/>
    <p:sldId id="344" r:id="rId16"/>
    <p:sldId id="343" r:id="rId17"/>
    <p:sldId id="337" r:id="rId18"/>
    <p:sldId id="260" r:id="rId19"/>
    <p:sldId id="331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29" autoAdjust="0"/>
  </p:normalViewPr>
  <p:slideViewPr>
    <p:cSldViewPr snapToGrid="0">
      <p:cViewPr varScale="1">
        <p:scale>
          <a:sx n="86" d="100"/>
          <a:sy n="86" d="100"/>
        </p:scale>
        <p:origin x="5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07701-EBE6-44F5-8FA2-985E73DB3F4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EE9A-0513-4B06-A81E-BA479BD84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8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Will get a warning</a:t>
            </a:r>
            <a:r>
              <a:rPr lang="en-GB" baseline="0" dirty="0" smtClean="0"/>
              <a:t> from </a:t>
            </a:r>
            <a:r>
              <a:rPr lang="en-GB" baseline="0" dirty="0" err="1" smtClean="0"/>
              <a:t>glm</a:t>
            </a:r>
            <a:r>
              <a:rPr lang="en-GB" baseline="0" dirty="0" smtClean="0"/>
              <a:t> that the dependent data are non-integer but this is just to check you are aware of that. The logit link can handle non-integer values between 0 and 1, as you can see</a:t>
            </a:r>
          </a:p>
          <a:p>
            <a:r>
              <a:rPr lang="en-GB" baseline="0" dirty="0" smtClean="0"/>
              <a:t>Ideally these are balanced in their distribution i.e. equal number of extinctions and survivals = maximum information (entropy), but few intervals are well-balanced</a:t>
            </a:r>
          </a:p>
          <a:p>
            <a:r>
              <a:rPr lang="en-GB" baseline="0" dirty="0" smtClean="0"/>
              <a:t>The code for converting a extinctions matrix (e.g. built by function </a:t>
            </a:r>
            <a:r>
              <a:rPr lang="en-GB" baseline="0" dirty="0" err="1" smtClean="0"/>
              <a:t>divDyn</a:t>
            </a:r>
            <a:r>
              <a:rPr lang="en-GB" baseline="0" dirty="0" smtClean="0"/>
              <a:t>::</a:t>
            </a:r>
            <a:r>
              <a:rPr lang="en-GB" baseline="0" dirty="0" err="1" smtClean="0"/>
              <a:t>modeltab</a:t>
            </a:r>
            <a:r>
              <a:rPr lang="en-GB" baseline="0" dirty="0" smtClean="0"/>
              <a:t>() ) to a probabilistic extinctions matrix is provided at the bottom of the code but needs the original dataset to obtain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the same points marked as outliers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688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‘Tests’ the assumption of normality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5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of residuals on y axis (irrespective of sign)</a:t>
            </a:r>
          </a:p>
          <a:p>
            <a:r>
              <a:rPr lang="en-GB" dirty="0"/>
              <a:t>assumes homoscedasticity, that the variance in the residuals doesn’t change as a function of x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730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Leverage is a measure of how much each data point influences the regression</a:t>
            </a:r>
          </a:p>
          <a:p>
            <a:r>
              <a:rPr lang="en-GB" dirty="0"/>
              <a:t>Cook’s distance, which measures how much the regression would change if a point was deleted. </a:t>
            </a:r>
          </a:p>
          <a:p>
            <a:r>
              <a:rPr lang="en-GB" dirty="0"/>
              <a:t>a point far from the centroid with a large residual can severely distort the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17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focus on extinctions because we are in an extinction crisis now in the modern, trying to avert a mass extinction, but everything we will discuss can be applied to origination</a:t>
            </a:r>
          </a:p>
          <a:p>
            <a:r>
              <a:rPr lang="en-GB" dirty="0"/>
              <a:t>Use FAD instead of LAD</a:t>
            </a:r>
          </a:p>
          <a:p>
            <a:r>
              <a:rPr lang="en-GB" dirty="0"/>
              <a:t>Distinction here how differences between the means are calculated: grouping and continuous variables (slope = continuous differences in means vs relative differences in means)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Careful if 1 is extinction or survival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distribution</a:t>
            </a:r>
            <a:r>
              <a:rPr lang="de-DE" dirty="0"/>
              <a:t> link e.g. </a:t>
            </a:r>
            <a:r>
              <a:rPr lang="de-DE" dirty="0" err="1"/>
              <a:t>binomial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50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Imagine Chigurh touring the country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are negative meaning that extinction risk is elevated if occupancy is low and occupancy changes negative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interaction of standing occupancy and change at lag 2 (ch2) could mean that longer-term decline leads to lower occupancy, which increases risk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Termplot</a:t>
            </a:r>
            <a:r>
              <a:rPr lang="en-GB" dirty="0"/>
              <a:t> Displays the effect of a variable</a:t>
            </a:r>
            <a:r>
              <a:rPr lang="en-GB" baseline="0" dirty="0"/>
              <a:t> with all others in the model held constant</a:t>
            </a:r>
          </a:p>
          <a:p>
            <a:r>
              <a:rPr lang="en-GB" baseline="0" dirty="0"/>
              <a:t>Try adding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se=TRUE  (crosses zero?)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 err="1"/>
              <a:t>Termplot</a:t>
            </a:r>
            <a:r>
              <a:rPr lang="en-GB" baseline="0" dirty="0"/>
              <a:t>: an original independent variable on x axis, dependent on y axis: fitted effects (line and partial residuals) of duration as x increases</a:t>
            </a:r>
          </a:p>
          <a:p>
            <a:r>
              <a:rPr lang="en-GB" baseline="0" dirty="0"/>
              <a:t>Partial effects are with all other variables held constant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2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 of model predictions (black dots) against observations (grey circles) of fossil extinctions along the regression equation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 “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dat.living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contains the occupancy histories of extant species in the late Pleistocene/Holocene bin. The predict() function yields a vector of probabilities for each species occurring over at least four consecutive time intervals to become extinct in the current interval.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08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looking at …all </a:t>
            </a:r>
            <a:r>
              <a:rPr lang="en-GB" dirty="0" err="1"/>
              <a:t>conditins</a:t>
            </a:r>
            <a:endParaRPr lang="en-GB" dirty="0"/>
          </a:p>
          <a:p>
            <a:r>
              <a:rPr lang="en-GB" dirty="0"/>
              <a:t>If looking at… sample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BE3B7-36EC-42B3-92BF-69FB84EE01D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2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Elegant because averaging coefficients is what they</a:t>
            </a:r>
            <a:r>
              <a:rPr lang="en-GB" baseline="0" dirty="0" smtClean="0"/>
              <a:t> are built for (instead of experiments/studies we have time bins as separate studies, handled as random effects – can also incorporate time series structure). Weighting uses inverse variance weighting (more accurate coefficients are more important)</a:t>
            </a:r>
          </a:p>
          <a:p>
            <a:r>
              <a:rPr lang="en-GB" baseline="0" dirty="0" smtClean="0"/>
              <a:t>Separates within from between study variance components, which can be investigated</a:t>
            </a:r>
          </a:p>
          <a:p>
            <a:r>
              <a:rPr lang="en-GB" baseline="0" dirty="0" smtClean="0"/>
              <a:t>Between study variance can be explained by meta-regression e.g. global temperature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EE9A-0513-4B06-A81E-BA479BD843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907ACF-6631-8503-3AB0-370672453107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BA2E-3DD5-9EEF-65FC-1274B057E9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9715"/>
            <a:ext cx="9144000" cy="169076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AB867-8071-3A07-90C3-B0446D90E1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27869"/>
            <a:ext cx="9144000" cy="4925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Instructor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35EDC9-CBE9-6C7D-C5EE-552F87BD0B02}"/>
              </a:ext>
            </a:extLst>
          </p:cNvPr>
          <p:cNvCxnSpPr>
            <a:cxnSpLocks/>
          </p:cNvCxnSpPr>
          <p:nvPr/>
        </p:nvCxnSpPr>
        <p:spPr>
          <a:xfrm>
            <a:off x="1524000" y="3138576"/>
            <a:ext cx="437575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67B2FA-4770-AC75-34E8-98A02A7BC7A4}"/>
              </a:ext>
            </a:extLst>
          </p:cNvPr>
          <p:cNvCxnSpPr>
            <a:cxnSpLocks/>
          </p:cNvCxnSpPr>
          <p:nvPr/>
        </p:nvCxnSpPr>
        <p:spPr>
          <a:xfrm>
            <a:off x="6292241" y="3138576"/>
            <a:ext cx="437575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BAB29DA-33A6-D3C6-EFA2-CD5276295A2D}"/>
              </a:ext>
            </a:extLst>
          </p:cNvPr>
          <p:cNvSpPr/>
          <p:nvPr/>
        </p:nvSpPr>
        <p:spPr>
          <a:xfrm>
            <a:off x="6045895" y="3092538"/>
            <a:ext cx="100209" cy="1002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aleoSynthesis">
            <a:extLst>
              <a:ext uri="{FF2B5EF4-FFF2-40B4-BE49-F238E27FC236}">
                <a16:creationId xmlns:a16="http://schemas.microsoft.com/office/drawing/2014/main" id="{9F0A00A6-CFB0-4456-C694-2C4AAE00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4" y="5206318"/>
            <a:ext cx="1110923" cy="111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96F1CC-A9EE-F7C1-9769-C1842DA14AA8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404C7-6801-8C64-40D6-7E8E47C52FBE}"/>
              </a:ext>
            </a:extLst>
          </p:cNvPr>
          <p:cNvSpPr/>
          <p:nvPr/>
        </p:nvSpPr>
        <p:spPr>
          <a:xfrm>
            <a:off x="0" y="0"/>
            <a:ext cx="12192000" cy="120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4" descr="Mit frischem Schwung und neuem Markenauftritt ins Wintersemester |  Friedrich-Alexander-Universität Erlangen-Nürnberg">
            <a:extLst>
              <a:ext uri="{FF2B5EF4-FFF2-40B4-BE49-F238E27FC236}">
                <a16:creationId xmlns:a16="http://schemas.microsoft.com/office/drawing/2014/main" id="{F26D803E-5397-ECDC-8661-03817304E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56" y="5678059"/>
            <a:ext cx="3492719" cy="6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49A5543-88FD-1DEE-B059-9DE9F8398F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20613" y="5349216"/>
            <a:ext cx="1653849" cy="93884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dirty="0"/>
              <a:t>Institution logo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BF0F1B4-6CF0-547A-BE44-1C17E11658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971317"/>
            <a:ext cx="9144000" cy="49253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Institution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991261BE-2F20-6EE1-D74E-306B6837D7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9264" y="4659701"/>
            <a:ext cx="3273469" cy="49253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FF1D53B-1A7F-42E0-659B-9D801FD116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907ACF-6631-8503-3AB0-370672453107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35EDC9-CBE9-6C7D-C5EE-552F87BD0B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138576"/>
            <a:ext cx="437575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67B2FA-4770-AC75-34E8-98A02A7BC7A4}"/>
              </a:ext>
            </a:extLst>
          </p:cNvPr>
          <p:cNvCxnSpPr>
            <a:cxnSpLocks/>
          </p:cNvCxnSpPr>
          <p:nvPr userDrawn="1"/>
        </p:nvCxnSpPr>
        <p:spPr>
          <a:xfrm>
            <a:off x="6292241" y="3138576"/>
            <a:ext cx="437575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BAB29DA-33A6-D3C6-EFA2-CD5276295A2D}"/>
              </a:ext>
            </a:extLst>
          </p:cNvPr>
          <p:cNvSpPr/>
          <p:nvPr userDrawn="1"/>
        </p:nvSpPr>
        <p:spPr>
          <a:xfrm>
            <a:off x="6045895" y="3092538"/>
            <a:ext cx="100209" cy="1002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" descr="PaleoSynthesis">
            <a:extLst>
              <a:ext uri="{FF2B5EF4-FFF2-40B4-BE49-F238E27FC236}">
                <a16:creationId xmlns:a16="http://schemas.microsoft.com/office/drawing/2014/main" id="{9F0A00A6-CFB0-4456-C694-2C4AAE00E3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4" y="5206318"/>
            <a:ext cx="1110923" cy="111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96F1CC-A9EE-F7C1-9769-C1842DA14AA8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5404C7-6801-8C64-40D6-7E8E47C52FBE}"/>
              </a:ext>
            </a:extLst>
          </p:cNvPr>
          <p:cNvSpPr/>
          <p:nvPr userDrawn="1"/>
        </p:nvSpPr>
        <p:spPr>
          <a:xfrm>
            <a:off x="0" y="0"/>
            <a:ext cx="12192000" cy="120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4" descr="Mit frischem Schwung und neuem Markenauftritt ins Wintersemester |  Friedrich-Alexander-Universität Erlangen-Nürnberg">
            <a:extLst>
              <a:ext uri="{FF2B5EF4-FFF2-40B4-BE49-F238E27FC236}">
                <a16:creationId xmlns:a16="http://schemas.microsoft.com/office/drawing/2014/main" id="{F26D803E-5397-ECDC-8661-03817304EE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56" y="5678059"/>
            <a:ext cx="3492719" cy="6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21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D87-DF96-F632-A1C5-33A0D141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B9CDF-434D-09A7-DEB8-636A6152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C843-F404-45A0-FC5C-17133F11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4567-137B-2451-FD81-01056E2E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721F-6618-CB50-1AB1-CBBEEF8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13B75-CD35-29D1-4E64-1E9A4C854E8F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13B75-CD35-29D1-4E64-1E9A4C854E8F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9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C9C3F-BCAB-CB5B-8E7B-5DD3F2DBE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876F0-CC2F-52D1-857F-BB312287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9128-B7BC-641B-90C9-7300A985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995D-A9F6-E997-339C-29D25D4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5ADD-DB8B-72CD-3FEA-412EBD63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53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907ACF-6631-8503-3AB0-370672453107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BA2E-3DD5-9EEF-65FC-1274B057E9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9715"/>
            <a:ext cx="9144000" cy="169076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AB867-8071-3A07-90C3-B0446D90E1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27869"/>
            <a:ext cx="9144000" cy="4925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Instructor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35EDC9-CBE9-6C7D-C5EE-552F87BD0B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138576"/>
            <a:ext cx="437575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67B2FA-4770-AC75-34E8-98A02A7BC7A4}"/>
              </a:ext>
            </a:extLst>
          </p:cNvPr>
          <p:cNvCxnSpPr>
            <a:cxnSpLocks/>
          </p:cNvCxnSpPr>
          <p:nvPr userDrawn="1"/>
        </p:nvCxnSpPr>
        <p:spPr>
          <a:xfrm>
            <a:off x="6292241" y="3138576"/>
            <a:ext cx="437575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BAB29DA-33A6-D3C6-EFA2-CD5276295A2D}"/>
              </a:ext>
            </a:extLst>
          </p:cNvPr>
          <p:cNvSpPr/>
          <p:nvPr userDrawn="1"/>
        </p:nvSpPr>
        <p:spPr>
          <a:xfrm>
            <a:off x="6045895" y="3092538"/>
            <a:ext cx="100209" cy="1002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aleoSynthesis">
            <a:extLst>
              <a:ext uri="{FF2B5EF4-FFF2-40B4-BE49-F238E27FC236}">
                <a16:creationId xmlns:a16="http://schemas.microsoft.com/office/drawing/2014/main" id="{9F0A00A6-CFB0-4456-C694-2C4AAE00E3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4" y="5206318"/>
            <a:ext cx="1110923" cy="111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96F1CC-A9EE-F7C1-9769-C1842DA14AA8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404C7-6801-8C64-40D6-7E8E47C52FBE}"/>
              </a:ext>
            </a:extLst>
          </p:cNvPr>
          <p:cNvSpPr/>
          <p:nvPr userDrawn="1"/>
        </p:nvSpPr>
        <p:spPr>
          <a:xfrm>
            <a:off x="0" y="0"/>
            <a:ext cx="12192000" cy="120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4" descr="Mit frischem Schwung und neuem Markenauftritt ins Wintersemester |  Friedrich-Alexander-Universität Erlangen-Nürnberg">
            <a:extLst>
              <a:ext uri="{FF2B5EF4-FFF2-40B4-BE49-F238E27FC236}">
                <a16:creationId xmlns:a16="http://schemas.microsoft.com/office/drawing/2014/main" id="{F26D803E-5397-ECDC-8661-03817304EE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56" y="5678059"/>
            <a:ext cx="3492719" cy="6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49A5543-88FD-1DEE-B059-9DE9F8398F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20613" y="5349216"/>
            <a:ext cx="1653849" cy="93884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dirty="0"/>
              <a:t>Institution logo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BF0F1B4-6CF0-547A-BE44-1C17E11658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971317"/>
            <a:ext cx="9144000" cy="49253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Institution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991261BE-2F20-6EE1-D74E-306B6837D7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9264" y="4659701"/>
            <a:ext cx="3273469" cy="49253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FF1D53B-1A7F-42E0-659B-9D801FD116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</p:spTree>
    <p:extLst>
      <p:ext uri="{BB962C8B-B14F-4D97-AF65-F5344CB8AC3E}">
        <p14:creationId xmlns:p14="http://schemas.microsoft.com/office/powerpoint/2010/main" val="203599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6E08-1A9E-D679-65EC-6DA0CA32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1C6A-7621-00CC-0F38-03C9AA42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BFA5-C3A4-7023-35DF-4D2F8A08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CEE3-6596-2F80-0232-72AE1CBB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5136-641E-2BFF-6BEA-62F2E585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AF351-DF3A-7E8B-855B-84F92ACC0FFF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B2972-8BE1-6DEA-7D43-197A54AE973B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8863E867-41C7-6343-4901-116CB65CEE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42AEF-E494-4050-B971-404EFD6ACCCC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0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B54C-EBF9-F6C1-A033-F4B5BB92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906FD-5F4B-BEF0-18D0-E5B8CE18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1880F-BD8C-373F-8F4A-B9A1A1A4E8ED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D6B1D-8BC0-9221-A791-40B79651BBC7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90AA7ADC-048C-5C97-8378-1DBE92167D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47A17-8360-F95D-1C36-6099BE4CB5AD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6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1217-3817-CB4C-590E-2EB960BC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CEFB-8F18-61FB-3800-A09D53424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F1B6-A72F-7159-C9C2-BF56AB5F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0EDA9-E824-8EAB-7F21-9F8811DC51D5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F6A6-F0B7-4B66-5B7A-A6F29357ADB1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38D9A273-F717-8B0F-AF6D-DBE2588B80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292039-8F82-FD8A-DC37-213E9BD71508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0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388D-8883-2D54-E51A-75281D1B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41334-F88B-0D66-1BAA-4C7BA078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E2DA-F27D-E36C-BA14-CC5F55A6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C4D35-637C-CCF9-CDBA-46EB77F4A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61B64-2EE9-48AE-BBEF-F5058C60A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C6409-BB1F-5B10-3C94-7CE7D3924CEF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E11CD-A9ED-9977-1A77-BF0E29640A88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6E05359F-F98E-039C-9853-7899D940F7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92B317-C06B-6F7D-A3BC-BBF07BBED81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43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741B-5111-1699-5FB1-F119A84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7194F-820A-743C-971A-C236B08EA2F4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2C72C-1FB3-5974-A671-A53314969AF0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7B06ED1F-B9F9-0A48-0DFD-A0B10AF83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DF130-00A1-C525-1D7E-2B7F9BFB42E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82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BD4-6225-5BB6-7F2F-4B48227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6AB93-0334-D64C-C455-11DBAB2B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208BF-E32B-B856-7980-4ACE0DBA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B2015-0FBC-5F6B-A0F7-CA14B0678D31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841B0-A750-9089-0C82-FC290A3B95A2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9" name="Text Placeholder 38">
            <a:extLst>
              <a:ext uri="{FF2B5EF4-FFF2-40B4-BE49-F238E27FC236}">
                <a16:creationId xmlns:a16="http://schemas.microsoft.com/office/drawing/2014/main" id="{CAFB699D-47BB-B097-682A-D21EE610B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B450A-C214-7722-FB6F-C6C939EDF098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68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9474-2721-D4D6-037C-80F636E3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3361-2866-B191-1EA2-8E3911C8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45194-F452-D313-2372-4929ED99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8A55-F7E2-D916-D6C9-50CA3037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4AA5-8338-4597-7C9C-076EEA48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8B0A-2DF8-B9B1-22BB-FF13D21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B49AA-B755-5FCB-1195-3BDBA8931D5A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63636-0DD4-7503-E2BF-1133CF9CEA6C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E099875A-507E-DEDA-00B1-FC5F9BC784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71CFE-F00A-A0FC-4FE3-A660DFBFB1E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1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6E08-1A9E-D679-65EC-6DA0CA32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1C6A-7621-00CC-0F38-03C9AA42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BFA5-C3A4-7023-35DF-4D2F8A08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CEE3-6596-2F80-0232-72AE1CBB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5136-641E-2BFF-6BEA-62F2E585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AF351-DF3A-7E8B-855B-84F92ACC0FFF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B2972-8BE1-6DEA-7D43-197A54AE973B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8863E867-41C7-6343-4901-116CB65CEE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42AEF-E494-4050-B971-404EFD6ACCCC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EAF351-DF3A-7E8B-855B-84F92ACC0FFF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B2972-8BE1-6DEA-7D43-197A54AE973B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42AEF-E494-4050-B971-404EFD6ACCCC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948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C906-7B22-A116-7AD4-CD886DA1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36EAE-1C0D-915E-6449-75BB23262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F0B4A-ECEB-4E45-F0D4-1C5843B6D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CB76-31B4-C45F-40D1-4AEED352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23DD-6C47-0105-FFA8-BF9DFCC2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63159-8BBA-67E2-1D3B-5BB6357D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21D21-D280-539C-2907-56ECFA81BB61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63441-8399-F401-9E28-94AA41C7D292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C07165E2-A225-C5B4-134C-63C24D206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B2C11-B3B3-FA20-29B9-64112DD1D44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48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907ACF-6631-8503-3AB0-370672453107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BA2E-3DD5-9EEF-65FC-1274B057E9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9715"/>
            <a:ext cx="9144000" cy="169076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AB867-8071-3A07-90C3-B0446D90E1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27869"/>
            <a:ext cx="9144000" cy="4925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Instructor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35EDC9-CBE9-6C7D-C5EE-552F87BD0B02}"/>
              </a:ext>
            </a:extLst>
          </p:cNvPr>
          <p:cNvCxnSpPr>
            <a:cxnSpLocks/>
          </p:cNvCxnSpPr>
          <p:nvPr/>
        </p:nvCxnSpPr>
        <p:spPr>
          <a:xfrm>
            <a:off x="1524000" y="3138576"/>
            <a:ext cx="437575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67B2FA-4770-AC75-34E8-98A02A7BC7A4}"/>
              </a:ext>
            </a:extLst>
          </p:cNvPr>
          <p:cNvCxnSpPr>
            <a:cxnSpLocks/>
          </p:cNvCxnSpPr>
          <p:nvPr/>
        </p:nvCxnSpPr>
        <p:spPr>
          <a:xfrm>
            <a:off x="6292241" y="3138576"/>
            <a:ext cx="437575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BAB29DA-33A6-D3C6-EFA2-CD5276295A2D}"/>
              </a:ext>
            </a:extLst>
          </p:cNvPr>
          <p:cNvSpPr/>
          <p:nvPr/>
        </p:nvSpPr>
        <p:spPr>
          <a:xfrm>
            <a:off x="6045895" y="3092538"/>
            <a:ext cx="100209" cy="1002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aleoSynthesis">
            <a:extLst>
              <a:ext uri="{FF2B5EF4-FFF2-40B4-BE49-F238E27FC236}">
                <a16:creationId xmlns:a16="http://schemas.microsoft.com/office/drawing/2014/main" id="{9F0A00A6-CFB0-4456-C694-2C4AAE00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4" y="5206318"/>
            <a:ext cx="1110923" cy="111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96F1CC-A9EE-F7C1-9769-C1842DA14AA8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404C7-6801-8C64-40D6-7E8E47C52FBE}"/>
              </a:ext>
            </a:extLst>
          </p:cNvPr>
          <p:cNvSpPr/>
          <p:nvPr/>
        </p:nvSpPr>
        <p:spPr>
          <a:xfrm>
            <a:off x="0" y="0"/>
            <a:ext cx="12192000" cy="120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4" descr="Mit frischem Schwung und neuem Markenauftritt ins Wintersemester |  Friedrich-Alexander-Universität Erlangen-Nürnberg">
            <a:extLst>
              <a:ext uri="{FF2B5EF4-FFF2-40B4-BE49-F238E27FC236}">
                <a16:creationId xmlns:a16="http://schemas.microsoft.com/office/drawing/2014/main" id="{F26D803E-5397-ECDC-8661-03817304E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56" y="5678059"/>
            <a:ext cx="3492719" cy="6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49A5543-88FD-1DEE-B059-9DE9F8398F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20613" y="5349216"/>
            <a:ext cx="1653849" cy="93884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dirty="0"/>
              <a:t>Institution logo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BF0F1B4-6CF0-547A-BE44-1C17E11658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971317"/>
            <a:ext cx="9144000" cy="49253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Institution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991261BE-2F20-6EE1-D74E-306B6837D7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9264" y="4659701"/>
            <a:ext cx="3273469" cy="49253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FF1D53B-1A7F-42E0-659B-9D801FD116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</p:spTree>
    <p:extLst>
      <p:ext uri="{BB962C8B-B14F-4D97-AF65-F5344CB8AC3E}">
        <p14:creationId xmlns:p14="http://schemas.microsoft.com/office/powerpoint/2010/main" val="235324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6E08-1A9E-D679-65EC-6DA0CA32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1C6A-7621-00CC-0F38-03C9AA42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BFA5-C3A4-7023-35DF-4D2F8A08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CEE3-6596-2F80-0232-72AE1CBB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5136-641E-2BFF-6BEA-62F2E585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AF351-DF3A-7E8B-855B-84F92ACC0FFF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B2972-8BE1-6DEA-7D43-197A54AE973B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8863E867-41C7-6343-4901-116CB65CEE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42AEF-E494-4050-B971-404EFD6ACCCC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75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B54C-EBF9-F6C1-A033-F4B5BB92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906FD-5F4B-BEF0-18D0-E5B8CE18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1880F-BD8C-373F-8F4A-B9A1A1A4E8ED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D6B1D-8BC0-9221-A791-40B79651BBC7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90AA7ADC-048C-5C97-8378-1DBE92167D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47A17-8360-F95D-1C36-6099BE4CB5AD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62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1217-3817-CB4C-590E-2EB960BC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CEFB-8F18-61FB-3800-A09D53424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F1B6-A72F-7159-C9C2-BF56AB5F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0EDA9-E824-8EAB-7F21-9F8811DC51D5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F6A6-F0B7-4B66-5B7A-A6F29357ADB1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38D9A273-F717-8B0F-AF6D-DBE2588B80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292039-8F82-FD8A-DC37-213E9BD71508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967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388D-8883-2D54-E51A-75281D1B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41334-F88B-0D66-1BAA-4C7BA078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E2DA-F27D-E36C-BA14-CC5F55A6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C4D35-637C-CCF9-CDBA-46EB77F4A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61B64-2EE9-48AE-BBEF-F5058C60A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C6409-BB1F-5B10-3C94-7CE7D3924CEF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E11CD-A9ED-9977-1A77-BF0E29640A88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6E05359F-F98E-039C-9853-7899D940F7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92B317-C06B-6F7D-A3BC-BBF07BBED81E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54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741B-5111-1699-5FB1-F119A84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7194F-820A-743C-971A-C236B08EA2F4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2C72C-1FB3-5974-A671-A53314969AF0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7B06ED1F-B9F9-0A48-0DFD-A0B10AF83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DF130-00A1-C525-1D7E-2B7F9BFB42E4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9473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BD4-6225-5BB6-7F2F-4B48227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6AB93-0334-D64C-C455-11DBAB2B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208BF-E32B-B856-7980-4ACE0DBA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B2015-0FBC-5F6B-A0F7-CA14B0678D31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841B0-A750-9089-0C82-FC290A3B95A2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9" name="Text Placeholder 38">
            <a:extLst>
              <a:ext uri="{FF2B5EF4-FFF2-40B4-BE49-F238E27FC236}">
                <a16:creationId xmlns:a16="http://schemas.microsoft.com/office/drawing/2014/main" id="{CAFB699D-47BB-B097-682A-D21EE610B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B450A-C214-7722-FB6F-C6C939EDF098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185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9474-2721-D4D6-037C-80F636E3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3361-2866-B191-1EA2-8E3911C8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45194-F452-D313-2372-4929ED99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8A55-F7E2-D916-D6C9-50CA3037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4AA5-8338-4597-7C9C-076EEA48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8B0A-2DF8-B9B1-22BB-FF13D21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B49AA-B755-5FCB-1195-3BDBA8931D5A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63636-0DD4-7503-E2BF-1133CF9CEA6C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E099875A-507E-DEDA-00B1-FC5F9BC784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71CFE-F00A-A0FC-4FE3-A660DFBFB1E2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66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C906-7B22-A116-7AD4-CD886DA1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36EAE-1C0D-915E-6449-75BB23262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F0B4A-ECEB-4E45-F0D4-1C5843B6D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CB76-31B4-C45F-40D1-4AEED352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23DD-6C47-0105-FFA8-BF9DFCC2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63159-8BBA-67E2-1D3B-5BB6357D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21D21-D280-539C-2907-56ECFA81BB61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63441-8399-F401-9E28-94AA41C7D292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C07165E2-A225-C5B4-134C-63C24D206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B2C11-B3B3-FA20-29B9-64112DD1D442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9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B54C-EBF9-F6C1-A033-F4B5BB92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906FD-5F4B-BEF0-18D0-E5B8CE18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1880F-BD8C-373F-8F4A-B9A1A1A4E8ED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D6B1D-8BC0-9221-A791-40B79651BBC7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90AA7ADC-048C-5C97-8378-1DBE92167D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47A17-8360-F95D-1C36-6099BE4CB5AD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1880F-BD8C-373F-8F4A-B9A1A1A4E8ED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D6B1D-8BC0-9221-A791-40B79651BBC7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647A17-8360-F95D-1C36-6099BE4CB5AD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88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D87-DF96-F632-A1C5-33A0D141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B9CDF-434D-09A7-DEB8-636A6152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C843-F404-45A0-FC5C-17133F11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4567-137B-2451-FD81-01056E2E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721F-6618-CB50-1AB1-CBBEEF8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13B75-CD35-29D1-4E64-1E9A4C854E8F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05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C9C3F-BCAB-CB5B-8E7B-5DD3F2DBE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876F0-CC2F-52D1-857F-BB312287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9128-B7BC-641B-90C9-7300A985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995D-A9F6-E997-339C-29D25D4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5ADD-DB8B-72CD-3FEA-412EBD63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2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58F-9508-480A-A006-420F4950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FEA80-F845-48D2-9068-461BD9FC8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D191-F988-4A11-A711-1D42C487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862D-F3D3-41A0-89D4-B43F76C6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6163-CCDC-4141-B47B-F0029851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3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1C3-035B-4321-BFDE-44AA114A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669A-BEF7-4527-82D5-41675DC4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7722-CA05-4823-97E5-23B9EB0E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63C-3DA5-498A-92D2-6DD14538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CB64-5226-49F4-94D4-121E68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52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2C55-A7F3-4975-BE6E-AFF3D77C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5040F-6659-4D12-B56B-12ED36D4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11172-D4EA-47DC-91E8-DBC96F60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E245-A79E-44F1-91DF-8ABEEC7C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2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CA5C0-B9A5-427D-B6AC-5222C59A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9A68F-03A0-4A4A-BD5F-07DC3843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FBD23-BDE5-475A-8E0F-1E3ADFC6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9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1217-3817-CB4C-590E-2EB960BC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CEFB-8F18-61FB-3800-A09D53424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F1B6-A72F-7159-C9C2-BF56AB5F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0EDA9-E824-8EAB-7F21-9F8811DC51D5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F6A6-F0B7-4B66-5B7A-A6F29357ADB1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38D9A273-F717-8B0F-AF6D-DBE2588B80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292039-8F82-FD8A-DC37-213E9BD71508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0EDA9-E824-8EAB-7F21-9F8811DC51D5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CF6A6-F0B7-4B66-5B7A-A6F29357ADB1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92039-8F82-FD8A-DC37-213E9BD71508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388D-8883-2D54-E51A-75281D1B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41334-F88B-0D66-1BAA-4C7BA078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E2DA-F27D-E36C-BA14-CC5F55A6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C4D35-637C-CCF9-CDBA-46EB77F4A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61B64-2EE9-48AE-BBEF-F5058C60A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C6409-BB1F-5B10-3C94-7CE7D3924CEF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E11CD-A9ED-9977-1A77-BF0E29640A88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6E05359F-F98E-039C-9853-7899D940F7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92B317-C06B-6F7D-A3BC-BBF07BBED81E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C6409-BB1F-5B10-3C94-7CE7D3924CEF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E11CD-A9ED-9977-1A77-BF0E29640A88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2B317-C06B-6F7D-A3BC-BBF07BBED81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741B-5111-1699-5FB1-F119A84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7194F-820A-743C-971A-C236B08EA2F4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2C72C-1FB3-5974-A671-A53314969AF0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7B06ED1F-B9F9-0A48-0DFD-A0B10AF83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DF130-00A1-C525-1D7E-2B7F9BFB42E4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7194F-820A-743C-971A-C236B08EA2F4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2C72C-1FB3-5974-A671-A53314969AF0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DF130-00A1-C525-1D7E-2B7F9BFB42E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5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BD4-6225-5BB6-7F2F-4B48227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6AB93-0334-D64C-C455-11DBAB2B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208BF-E32B-B856-7980-4ACE0DBA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B2015-0FBC-5F6B-A0F7-CA14B0678D31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841B0-A750-9089-0C82-FC290A3B95A2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9" name="Text Placeholder 38">
            <a:extLst>
              <a:ext uri="{FF2B5EF4-FFF2-40B4-BE49-F238E27FC236}">
                <a16:creationId xmlns:a16="http://schemas.microsoft.com/office/drawing/2014/main" id="{CAFB699D-47BB-B097-682A-D21EE610B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B450A-C214-7722-FB6F-C6C939EDF098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4B2015-0FBC-5F6B-A0F7-CA14B0678D31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841B0-A750-9089-0C82-FC290A3B95A2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0B450A-C214-7722-FB6F-C6C939EDF098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2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9474-2721-D4D6-037C-80F636E3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3361-2866-B191-1EA2-8E3911C8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45194-F452-D313-2372-4929ED99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8A55-F7E2-D916-D6C9-50CA3037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4AA5-8338-4597-7C9C-076EEA48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8B0A-2DF8-B9B1-22BB-FF13D21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B49AA-B755-5FCB-1195-3BDBA8931D5A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63636-0DD4-7503-E2BF-1133CF9CEA6C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E099875A-507E-DEDA-00B1-FC5F9BC784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71CFE-F00A-A0FC-4FE3-A660DFBFB1E2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B49AA-B755-5FCB-1195-3BDBA8931D5A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63636-0DD4-7503-E2BF-1133CF9CEA6C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A71CFE-F00A-A0FC-4FE3-A660DFBFB1E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1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C906-7B22-A116-7AD4-CD886DA1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36EAE-1C0D-915E-6449-75BB23262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F0B4A-ECEB-4E45-F0D4-1C5843B6D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CB76-31B4-C45F-40D1-4AEED352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EA0-037E-4F4F-A79F-C3FA81445B52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23DD-6C47-0105-FFA8-BF9DFCC2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63159-8BBA-67E2-1D3B-5BB6357D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56D-03BC-854B-83B0-122A4EA8508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21D21-D280-539C-2907-56ECFA81BB61}"/>
              </a:ext>
            </a:extLst>
          </p:cNvPr>
          <p:cNvSpPr/>
          <p:nvPr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63441-8399-F401-9E28-94AA41C7D292}"/>
              </a:ext>
            </a:extLst>
          </p:cNvPr>
          <p:cNvSpPr txBox="1"/>
          <p:nvPr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C07165E2-A225-C5B4-134C-63C24D206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265" y="6548438"/>
            <a:ext cx="2428875" cy="24980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Instructor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B2C11-B3B3-FA20-29B9-64112DD1D442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21D21-D280-539C-2907-56ECFA81BB61}"/>
              </a:ext>
            </a:extLst>
          </p:cNvPr>
          <p:cNvSpPr/>
          <p:nvPr userDrawn="1"/>
        </p:nvSpPr>
        <p:spPr>
          <a:xfrm>
            <a:off x="0" y="6466432"/>
            <a:ext cx="12192000" cy="391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63441-8399-F401-9E28-94AA41C7D292}"/>
              </a:ext>
            </a:extLst>
          </p:cNvPr>
          <p:cNvSpPr txBox="1"/>
          <p:nvPr userDrawn="1"/>
        </p:nvSpPr>
        <p:spPr>
          <a:xfrm>
            <a:off x="93616" y="6521244"/>
            <a:ext cx="646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Analytical Paleobiology Workshop 2022, Erlangen, Germany  |   ©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0B2C11-B3B3-FA20-29B9-64112DD1D44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6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5F539-C2C5-CB64-2930-2DF7A827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8263-ED11-A24F-A0AA-39058F8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4100-A1F3-0FE9-9330-C1B11A182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7AD3-DF40-88F4-724E-F1F98CA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A80A-5132-B993-4847-846EAD5BA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5F539-C2C5-CB64-2930-2DF7A827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8263-ED11-A24F-A0AA-39058F8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4100-A1F3-0FE9-9330-C1B11A182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E34A-9372-45EE-AF01-F56DBBA8BFC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7AD3-DF40-88F4-724E-F1F98CA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A80A-5132-B993-4847-846EAD5BA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3416-E2EC-4790-AF56-23072A80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smits.github.io/paleo_book/logistic-regression.html" TargetMode="Externa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.fu-berlin.de/en/v/soga/Basics-of-statistics/Logistic-Regression/The-Logit-Function/index.html" TargetMode="Externa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stat.toronto.edu/~brunner/oldclass/appliedf11/handouts/2101f11StepwiseLogisticR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DB75-754B-F110-CC5B-FE716D3B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Extinction/origination selectivity &amp; logistic regression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891C8-F0EB-0094-89AD-A7D5AF505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 J Reddin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A50A3-8210-4CFE-0AFE-D64FF0A632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Museum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Naturkunde</a:t>
            </a:r>
            <a:r>
              <a:rPr lang="en-GB" dirty="0"/>
              <a:t> - Leibniz Institute for Evolution and Biodiversity Science (</a:t>
            </a:r>
            <a:r>
              <a:rPr lang="en-GB" dirty="0" err="1"/>
              <a:t>MfN</a:t>
            </a:r>
            <a:r>
              <a:rPr lang="en-GB" dirty="0"/>
              <a:t>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A0CBCE-D0E5-2AA7-F095-EBE12D584D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31.08.2022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8A8538-ABD6-5486-C697-44CE672F9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Carl J Reddin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85" y="5000549"/>
            <a:ext cx="1877151" cy="1408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72" y="5105182"/>
            <a:ext cx="1460160" cy="11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3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outcome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711625" y="1628800"/>
            <a:ext cx="20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plotGLM</a:t>
            </a:r>
            <a:r>
              <a:rPr lang="en-US" dirty="0"/>
              <a:t>(forwards)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20402"/>
            <a:ext cx="6696028" cy="520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0016" y="6223138"/>
            <a:ext cx="362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occupancy data on living species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385571" y="3756011"/>
            <a:ext cx="4282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Predicted probability of extinction, log odds</a:t>
            </a:r>
          </a:p>
        </p:txBody>
      </p:sp>
    </p:spTree>
    <p:extLst>
      <p:ext uri="{BB962C8B-B14F-4D97-AF65-F5344CB8AC3E}">
        <p14:creationId xmlns:p14="http://schemas.microsoft.com/office/powerpoint/2010/main" val="135368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B884-F2D6-4DF8-85C8-ECCA8697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948"/>
            <a:ext cx="10515600" cy="4944512"/>
          </a:xfrm>
        </p:spPr>
        <p:txBody>
          <a:bodyPr/>
          <a:lstStyle/>
          <a:p>
            <a:r>
              <a:rPr lang="en-GB" dirty="0"/>
              <a:t>Clade and trait extinction selectivity during hyperthermal </a:t>
            </a:r>
            <a:r>
              <a:rPr lang="en-GB" dirty="0" smtClean="0"/>
              <a:t>events</a:t>
            </a:r>
          </a:p>
          <a:p>
            <a:r>
              <a:rPr lang="en-GB" dirty="0" smtClean="0"/>
              <a:t>Body size as continuous trait, clades as categorical</a:t>
            </a:r>
            <a:endParaRPr lang="en-GB" dirty="0"/>
          </a:p>
          <a:p>
            <a:r>
              <a:rPr lang="en-GB" dirty="0" smtClean="0"/>
              <a:t>Meaning </a:t>
            </a:r>
            <a:r>
              <a:rPr lang="en-GB" dirty="0"/>
              <a:t>of intercept </a:t>
            </a:r>
            <a:r>
              <a:rPr lang="en-GB" dirty="0" smtClean="0"/>
              <a:t>values (continuous vs categorical regression)</a:t>
            </a:r>
          </a:p>
          <a:p>
            <a:r>
              <a:rPr lang="en-GB" dirty="0" smtClean="0"/>
              <a:t>Fixed and random effects</a:t>
            </a:r>
          </a:p>
          <a:p>
            <a:r>
              <a:rPr lang="en-GB" dirty="0" smtClean="0"/>
              <a:t>Averaging coefficients</a:t>
            </a:r>
          </a:p>
          <a:p>
            <a:r>
              <a:rPr lang="en-GB" dirty="0" smtClean="0"/>
              <a:t>Have a hypothesis of your own? Trait/clade selectivity at a stage?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6224380" cy="22326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4725" y="466972"/>
            <a:ext cx="21002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latin typeface="Whitney-Book"/>
              </a:rPr>
              <a:t>VOL 10 | March 2020 | 249–253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661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</a:t>
            </a:r>
            <a:r>
              <a:rPr lang="en-GB" dirty="0"/>
              <a:t>vs categorical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Continuous</a:t>
            </a:r>
            <a:r>
              <a:rPr lang="en-GB" dirty="0" smtClean="0"/>
              <a:t> predictor</a:t>
            </a:r>
          </a:p>
          <a:p>
            <a:r>
              <a:rPr lang="en-GB" dirty="0" smtClean="0"/>
              <a:t>Intercept is a partial mean</a:t>
            </a:r>
          </a:p>
          <a:p>
            <a:r>
              <a:rPr lang="en-GB" dirty="0" smtClean="0"/>
              <a:t>Slope is relative to intercept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Categorical</a:t>
            </a:r>
            <a:r>
              <a:rPr lang="en-GB" dirty="0" smtClean="0"/>
              <a:t> predictor</a:t>
            </a:r>
          </a:p>
          <a:p>
            <a:r>
              <a:rPr lang="en-GB" dirty="0" smtClean="0"/>
              <a:t>Intercept is reference group mean</a:t>
            </a:r>
          </a:p>
          <a:p>
            <a:r>
              <a:rPr lang="en-GB" dirty="0" smtClean="0"/>
              <a:t>Group coefficients are partial means</a:t>
            </a:r>
            <a:br>
              <a:rPr lang="en-GB" dirty="0" smtClean="0"/>
            </a:br>
            <a:r>
              <a:rPr lang="en-GB" dirty="0" smtClean="0"/>
              <a:t>relative to reference group</a:t>
            </a:r>
          </a:p>
          <a:p>
            <a:endParaRPr lang="en-GB" dirty="0"/>
          </a:p>
          <a:p>
            <a:r>
              <a:rPr lang="en-GB" dirty="0" smtClean="0"/>
              <a:t>Intercept p-value is test whether mean = zero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123" y="1825625"/>
            <a:ext cx="542925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98" y="4001294"/>
            <a:ext cx="5438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1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42122" y="1885952"/>
            <a:ext cx="11145078" cy="384730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latin typeface="Tw Cen MT" panose="020B0602020104020603" pitchFamily="34" charset="0"/>
              </a:rPr>
              <a:t>Fixed = All </a:t>
            </a:r>
            <a:r>
              <a:rPr lang="en-US" altLang="en-US" dirty="0"/>
              <a:t>conditions</a:t>
            </a:r>
            <a:r>
              <a:rPr lang="en-US" altLang="en-US" dirty="0">
                <a:latin typeface="Tw Cen MT" panose="020B0602020104020603" pitchFamily="34" charset="0"/>
              </a:rPr>
              <a:t> of interest have been sampled (default </a:t>
            </a:r>
            <a:r>
              <a:rPr lang="en-US" altLang="en-US" i="1" dirty="0">
                <a:latin typeface="Tw Cen MT" panose="020B0602020104020603" pitchFamily="34" charset="0"/>
              </a:rPr>
              <a:t>lm()</a:t>
            </a:r>
            <a:r>
              <a:rPr lang="en-US" altLang="en-US" dirty="0">
                <a:latin typeface="Tw Cen MT" panose="020B0602020104020603" pitchFamily="34" charset="0"/>
              </a:rPr>
              <a:t> setting).  </a:t>
            </a:r>
          </a:p>
          <a:p>
            <a:r>
              <a:rPr lang="en-US" altLang="en-US" dirty="0">
                <a:latin typeface="Tw Cen MT" panose="020B0602020104020603" pitchFamily="34" charset="0"/>
              </a:rPr>
              <a:t>Random = Only a random sample of the conditions of interest have been sampled*.</a:t>
            </a:r>
          </a:p>
          <a:p>
            <a:r>
              <a:rPr lang="en-US" altLang="en-US" dirty="0">
                <a:latin typeface="Tw Cen MT" panose="020B0602020104020603" pitchFamily="34" charset="0"/>
              </a:rPr>
              <a:t>Mixed Model</a:t>
            </a:r>
          </a:p>
          <a:p>
            <a:pPr lvl="1"/>
            <a:r>
              <a:rPr lang="en-US" altLang="en-US" sz="1800" dirty="0">
                <a:latin typeface="Tw Cen MT" panose="020B0602020104020603" pitchFamily="34" charset="0"/>
              </a:rPr>
              <a:t>Fixed covariates if all levels are sampled</a:t>
            </a:r>
          </a:p>
          <a:p>
            <a:pPr lvl="1"/>
            <a:r>
              <a:rPr lang="en-US" altLang="en-US" sz="1800" dirty="0">
                <a:latin typeface="Tw Cen MT" panose="020B0602020104020603" pitchFamily="34" charset="0"/>
              </a:rPr>
              <a:t>Remaining (random-effects) variance</a:t>
            </a:r>
          </a:p>
          <a:p>
            <a:pPr lvl="1"/>
            <a:endParaRPr lang="en-US" altLang="en-US" sz="1800" dirty="0">
              <a:latin typeface="Tw Cen MT" panose="020B0602020104020603" pitchFamily="34" charset="0"/>
            </a:endParaRPr>
          </a:p>
          <a:p>
            <a:pPr lvl="0">
              <a:buClr>
                <a:srgbClr val="D34817"/>
              </a:buClr>
            </a:pPr>
            <a:r>
              <a:rPr lang="en-US" altLang="en-US" dirty="0" smtClean="0">
                <a:latin typeface="Tw Cen MT" panose="020B0602020104020603" pitchFamily="34" charset="0"/>
              </a:rPr>
              <a:t>The </a:t>
            </a:r>
            <a:r>
              <a:rPr lang="en-US" altLang="en-US" dirty="0">
                <a:latin typeface="Tw Cen MT" panose="020B0602020104020603" pitchFamily="34" charset="0"/>
              </a:rPr>
              <a:t>standard </a:t>
            </a:r>
            <a:r>
              <a:rPr lang="en-US" altLang="en-US" u="sng" dirty="0">
                <a:latin typeface="Tw Cen MT" panose="020B0602020104020603" pitchFamily="34" charset="0"/>
              </a:rPr>
              <a:t>error</a:t>
            </a:r>
            <a:r>
              <a:rPr lang="en-US" altLang="en-US" dirty="0">
                <a:latin typeface="Tw Cen MT" panose="020B0602020104020603" pitchFamily="34" charset="0"/>
              </a:rPr>
              <a:t> of the mean </a:t>
            </a:r>
            <a:r>
              <a:rPr lang="en-US" altLang="en-US" u="sng" dirty="0">
                <a:latin typeface="Tw Cen MT" panose="020B0602020104020603" pitchFamily="34" charset="0"/>
              </a:rPr>
              <a:t>will usually be larger </a:t>
            </a:r>
            <a:r>
              <a:rPr lang="en-US" altLang="en-US" dirty="0">
                <a:latin typeface="Tw Cen MT" panose="020B0602020104020603" pitchFamily="34" charset="0"/>
              </a:rPr>
              <a:t>for random effects analyses = Larger confidence interval, less power, more samples needed</a:t>
            </a:r>
            <a:r>
              <a:rPr lang="en-US" altLang="en-US" dirty="0" smtClean="0">
                <a:latin typeface="Tw Cen MT" panose="020B0602020104020603" pitchFamily="34" charset="0"/>
              </a:rPr>
              <a:t>.</a:t>
            </a:r>
            <a:endParaRPr lang="en-US" altLang="en-US" sz="3200" dirty="0">
              <a:latin typeface="Tw Cen MT" panose="020B0602020104020603" pitchFamily="34" charset="0"/>
            </a:endParaRPr>
          </a:p>
          <a:p>
            <a:pPr marL="96012" lvl="1" indent="0">
              <a:buNone/>
            </a:pPr>
            <a:r>
              <a:rPr lang="en-US" altLang="en-US" sz="1800" dirty="0">
                <a:latin typeface="Tw Cen MT" panose="020B0602020104020603" pitchFamily="34" charset="0"/>
              </a:rPr>
              <a:t>* = although there are many other reasons and possibilities for using random </a:t>
            </a:r>
            <a:r>
              <a:rPr lang="en-US" altLang="en-US" sz="1800" dirty="0" smtClean="0">
                <a:latin typeface="Tw Cen MT" panose="020B0602020104020603" pitchFamily="34" charset="0"/>
              </a:rPr>
              <a:t>effects, including many ‘convenience’ attributes e.g. supplying the model a more accurate covariance matrix based on known dependencies in the data e.g. nesting, time series</a:t>
            </a:r>
            <a:endParaRPr lang="en-US" altLang="en-US" sz="1800" dirty="0">
              <a:latin typeface="Tw Cen MT" panose="020B06020201040206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C7E10A-E412-43E1-ACE6-458744ED1C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Fixed and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9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Averaging coefficients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34619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Coefficients from multiple GLMs can be averaged in another GLM but loses error information (standard error of coefficient)</a:t>
            </a:r>
          </a:p>
          <a:p>
            <a:r>
              <a:rPr lang="en-GB" dirty="0" smtClean="0"/>
              <a:t>Also by including all data in one GLM and a term for the time bins but then species will be in the </a:t>
            </a:r>
            <a:r>
              <a:rPr lang="en-GB" i="1" dirty="0" smtClean="0"/>
              <a:t>same </a:t>
            </a:r>
            <a:r>
              <a:rPr lang="en-GB" dirty="0" smtClean="0"/>
              <a:t>GLM multiple times</a:t>
            </a:r>
          </a:p>
          <a:p>
            <a:r>
              <a:rPr lang="en-GB" dirty="0" smtClean="0"/>
              <a:t>I find it more elegant and useful to use a meta-analysis model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48"/>
          <a:stretch/>
        </p:blipFill>
        <p:spPr>
          <a:xfrm>
            <a:off x="8280828" y="551426"/>
            <a:ext cx="3387203" cy="3095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7016" y="5380672"/>
            <a:ext cx="66626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Orzechowski</a:t>
            </a:r>
            <a:r>
              <a:rPr lang="en-GB" dirty="0"/>
              <a:t> et al. (2015</a:t>
            </a:r>
            <a:r>
              <a:rPr lang="en-GB" dirty="0" smtClean="0"/>
              <a:t>). </a:t>
            </a:r>
            <a:r>
              <a:rPr lang="en-GB" dirty="0"/>
              <a:t>Global Change Biology, 21(10), 3595-3607.</a:t>
            </a:r>
          </a:p>
          <a:p>
            <a:r>
              <a:rPr lang="en-GB" dirty="0"/>
              <a:t>Reddin, Kocsis, et al. (2020). </a:t>
            </a:r>
            <a:r>
              <a:rPr lang="en-GB" dirty="0" smtClean="0"/>
              <a:t>Nature </a:t>
            </a:r>
            <a:r>
              <a:rPr lang="en-GB" dirty="0"/>
              <a:t>Climate Change, 10(3), 249-253.</a:t>
            </a:r>
          </a:p>
          <a:p>
            <a:r>
              <a:rPr lang="en-GB" dirty="0"/>
              <a:t>Reddin, Kocsis, et al. (2021). </a:t>
            </a:r>
            <a:r>
              <a:rPr lang="en-GB" dirty="0" smtClean="0"/>
              <a:t>Global </a:t>
            </a:r>
            <a:r>
              <a:rPr lang="en-GB" dirty="0"/>
              <a:t>Change Biology 27(4), 868-878</a:t>
            </a:r>
          </a:p>
          <a:p>
            <a:r>
              <a:rPr lang="en-GB" dirty="0"/>
              <a:t>Reddin, Kocsis, et al. (2022). </a:t>
            </a:r>
            <a:r>
              <a:rPr lang="en-GB" dirty="0" smtClean="0"/>
              <a:t>Global </a:t>
            </a:r>
            <a:r>
              <a:rPr lang="en-GB" dirty="0"/>
              <a:t>Change Biology.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89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Probabilistic extinctions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624191"/>
              </p:ext>
            </p:extLst>
          </p:nvPr>
        </p:nvGraphicFramePr>
        <p:xfrm>
          <a:off x="7480454" y="2971379"/>
          <a:ext cx="414234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80">
                  <a:extLst>
                    <a:ext uri="{9D8B030D-6E8A-4147-A177-3AD203B41FA5}">
                      <a16:colId xmlns:a16="http://schemas.microsoft.com/office/drawing/2014/main" val="4210073127"/>
                    </a:ext>
                  </a:extLst>
                </a:gridCol>
                <a:gridCol w="1380780">
                  <a:extLst>
                    <a:ext uri="{9D8B030D-6E8A-4147-A177-3AD203B41FA5}">
                      <a16:colId xmlns:a16="http://schemas.microsoft.com/office/drawing/2014/main" val="1755885300"/>
                    </a:ext>
                  </a:extLst>
                </a:gridCol>
                <a:gridCol w="1380780">
                  <a:extLst>
                    <a:ext uri="{9D8B030D-6E8A-4147-A177-3AD203B41FA5}">
                      <a16:colId xmlns:a16="http://schemas.microsoft.com/office/drawing/2014/main" val="659742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Species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Classic extinction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Probabilistic extinction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6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0.936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9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0.756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3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3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0.865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84593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0080434" y="3625475"/>
            <a:ext cx="363556" cy="34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0080434" y="3978252"/>
            <a:ext cx="363556" cy="34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10080434" y="4363364"/>
            <a:ext cx="363556" cy="34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10080434" y="4754669"/>
            <a:ext cx="363556" cy="34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2001" y="5686738"/>
            <a:ext cx="1132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Reddin, C. J., Kocsis, Á. T., Aberhan, M., &amp; </a:t>
            </a:r>
            <a:r>
              <a:rPr lang="en-GB" dirty="0" err="1"/>
              <a:t>Kiessling</a:t>
            </a:r>
            <a:r>
              <a:rPr lang="en-GB" dirty="0"/>
              <a:t>, W. (2020). Victims of ancient hyperthermal events herald the fates of marine clades and traits under global warming. Global Change Biology 27(4), 868-878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696596"/>
            <a:ext cx="5970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Probability that LAD is true extinction time bin?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Multiplies extinction (integer) by sampling completeness (proportion)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Combines sampling completeness of time bin with that of clade e.g. holothurians have a low completeness vs. </a:t>
            </a:r>
            <a:r>
              <a:rPr lang="en-GB" sz="2400" dirty="0" err="1" smtClean="0"/>
              <a:t>scleractinian</a:t>
            </a:r>
            <a:r>
              <a:rPr lang="en-GB" sz="2400" dirty="0" smtClean="0"/>
              <a:t> corals have high 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Leftover probability (e.g. 1 – 0.936 = 0.064) is pushed into the next </a:t>
            </a:r>
            <a:r>
              <a:rPr lang="en-GB" sz="2400" dirty="0"/>
              <a:t>time bin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F40BEB-B79F-4B83-B812-4D0BA3050C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7406" y="-324246"/>
            <a:ext cx="4689528" cy="3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22C8-AF49-4D49-85B0-CE71ACD3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28C5-89D2-4AE5-BFC3-F9B04386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Can an event with </a:t>
            </a:r>
            <a:r>
              <a:rPr lang="en-GB" b="1" dirty="0"/>
              <a:t>few extinctions </a:t>
            </a:r>
            <a:r>
              <a:rPr lang="en-GB" dirty="0"/>
              <a:t>be selective? E.g. PETM</a:t>
            </a:r>
          </a:p>
          <a:p>
            <a:r>
              <a:rPr lang="en-GB" b="1" dirty="0"/>
              <a:t>Signor </a:t>
            </a:r>
            <a:r>
              <a:rPr lang="en-GB" b="1" dirty="0" err="1"/>
              <a:t>Lipps</a:t>
            </a:r>
            <a:r>
              <a:rPr lang="en-GB" b="1" dirty="0"/>
              <a:t> </a:t>
            </a:r>
            <a:r>
              <a:rPr lang="en-GB" dirty="0"/>
              <a:t>effect (confidence that LAD is true disappearance), sampling completeness</a:t>
            </a:r>
          </a:p>
          <a:p>
            <a:r>
              <a:rPr lang="en-GB" dirty="0"/>
              <a:t>If one clade tends to be selected for extinction, how do we judge their </a:t>
            </a:r>
            <a:r>
              <a:rPr lang="en-GB" b="1" dirty="0"/>
              <a:t>traits independently</a:t>
            </a:r>
            <a:r>
              <a:rPr lang="en-GB" dirty="0"/>
              <a:t>? Focus on trait variation within the clade? Exclude the clade?</a:t>
            </a:r>
          </a:p>
          <a:p>
            <a:r>
              <a:rPr lang="en-GB" dirty="0"/>
              <a:t>E.g. ammonites are low duration, actively mobile, predatory, primarily aragonitic skeleton, etc</a:t>
            </a:r>
          </a:p>
          <a:p>
            <a:r>
              <a:rPr lang="en-GB" dirty="0"/>
              <a:t>Not seeing the </a:t>
            </a:r>
            <a:r>
              <a:rPr lang="en-GB" b="1" dirty="0"/>
              <a:t>wider picture</a:t>
            </a:r>
            <a:r>
              <a:rPr lang="en-GB" dirty="0"/>
              <a:t>: If an extinction-prone clade is selected for extinction at a hyperthermal event, does that mean it is sensitive to hyperthermal conditions?</a:t>
            </a:r>
          </a:p>
          <a:p>
            <a:r>
              <a:rPr lang="en-GB" dirty="0"/>
              <a:t>Analysis gives us some choices</a:t>
            </a:r>
          </a:p>
          <a:p>
            <a:endParaRPr lang="en-GB" dirty="0"/>
          </a:p>
          <a:p>
            <a:r>
              <a:rPr lang="en-US" dirty="0"/>
              <a:t>“</a:t>
            </a:r>
            <a:r>
              <a:rPr lang="en-US" i="1" dirty="0"/>
              <a:t>Selectivity describes </a:t>
            </a:r>
            <a:r>
              <a:rPr lang="en-US" i="1" u="sng" dirty="0"/>
              <a:t>variation in extinction magnitude </a:t>
            </a:r>
            <a:r>
              <a:rPr lang="en-US" i="1" dirty="0"/>
              <a:t>among taxonomic or functional groups or with respect to some parameter, such as body size or geographic range</a:t>
            </a:r>
            <a:r>
              <a:rPr lang="en-US" dirty="0"/>
              <a:t>” Bush et al. 2020</a:t>
            </a:r>
          </a:p>
        </p:txBody>
      </p:sp>
    </p:spTree>
    <p:extLst>
      <p:ext uri="{BB962C8B-B14F-4D97-AF65-F5344CB8AC3E}">
        <p14:creationId xmlns:p14="http://schemas.microsoft.com/office/powerpoint/2010/main" val="275995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E10A-E412-43E1-ACE6-458744ED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4A0F-83B1-4B31-BA98-713522D5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 with </a:t>
            </a:r>
            <a:r>
              <a:rPr lang="en-US" i="1" dirty="0"/>
              <a:t>family = binomial</a:t>
            </a:r>
            <a:endParaRPr lang="en-GB" dirty="0"/>
          </a:p>
          <a:p>
            <a:r>
              <a:rPr lang="en-GB" dirty="0"/>
              <a:t>Bayesian</a:t>
            </a:r>
          </a:p>
          <a:p>
            <a:r>
              <a:rPr lang="en-GB" dirty="0">
                <a:hlinkClick r:id="rId2"/>
              </a:rPr>
              <a:t>https://psmits.github.io/paleo_book/logistic-regression.html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Prediction via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8147" y="2035346"/>
            <a:ext cx="8764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“Selectivity </a:t>
            </a:r>
            <a:r>
              <a:rPr lang="en-US" sz="2400" i="1" dirty="0"/>
              <a:t>describes </a:t>
            </a:r>
            <a:r>
              <a:rPr lang="en-US" sz="2400" i="1" u="sng" dirty="0"/>
              <a:t>variation in extinction magnitude </a:t>
            </a:r>
            <a:r>
              <a:rPr lang="en-US" sz="2400" i="1" dirty="0"/>
              <a:t>among taxonomic or functional groups or with respect to some parameter, such as body size or geographic range</a:t>
            </a:r>
            <a:r>
              <a:rPr lang="en-US" sz="2400" dirty="0"/>
              <a:t>” Bush et al. 2020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Generalized </a:t>
            </a:r>
            <a:r>
              <a:rPr lang="en-GB" sz="2400" dirty="0"/>
              <a:t>families permit more 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Binomial (logistic) regression predicts probabilities of binary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Factors are fine in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Fixed and random effects are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56310"/>
            <a:ext cx="2170584" cy="14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2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2132857"/>
            <a:ext cx="6543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927648" y="1627578"/>
            <a:ext cx="581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 (distance from regression line) versus fitted values</a:t>
            </a:r>
          </a:p>
          <a:p>
            <a:r>
              <a:rPr lang="en-US" dirty="0"/>
              <a:t>Potential outliers marked by numbers (positions)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Diagnostic Plot 1</a:t>
            </a:r>
          </a:p>
        </p:txBody>
      </p:sp>
      <p:sp>
        <p:nvSpPr>
          <p:cNvPr id="2" name="Rechteck 1"/>
          <p:cNvSpPr/>
          <p:nvPr/>
        </p:nvSpPr>
        <p:spPr>
          <a:xfrm>
            <a:off x="2783632" y="6453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should be no distinct trend in the distribution of errors</a:t>
            </a:r>
          </a:p>
        </p:txBody>
      </p:sp>
    </p:spTree>
    <p:extLst>
      <p:ext uri="{BB962C8B-B14F-4D97-AF65-F5344CB8AC3E}">
        <p14:creationId xmlns:p14="http://schemas.microsoft.com/office/powerpoint/2010/main" val="7420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443C-EEAB-422A-8FA0-C626FDD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EBA6-D823-493E-969C-18F45568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GB" sz="2400" dirty="0"/>
              <a:t>The study of extinction is a strength of paleobiology</a:t>
            </a:r>
          </a:p>
          <a:p>
            <a:r>
              <a:rPr lang="en-GB" sz="2400" dirty="0"/>
              <a:t>The magnitude of extinction is not the only influence on ecosystem</a:t>
            </a:r>
            <a:endParaRPr lang="en-US" sz="2400" dirty="0"/>
          </a:p>
          <a:p>
            <a:r>
              <a:rPr lang="en-US" sz="2400" dirty="0"/>
              <a:t>Why do some species go extinct while others survive? 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Selectivity describes </a:t>
            </a:r>
            <a:r>
              <a:rPr lang="en-US" sz="2400" i="1" u="sng" dirty="0"/>
              <a:t>variation in extinction magnitude </a:t>
            </a:r>
            <a:r>
              <a:rPr lang="en-US" sz="2400" i="1" dirty="0"/>
              <a:t>among taxonomic or functional groups or with respect to some parameter, such as body size or geographic range</a:t>
            </a:r>
            <a:r>
              <a:rPr lang="en-US" sz="2400" dirty="0"/>
              <a:t>” Bush et al. 2020</a:t>
            </a:r>
          </a:p>
          <a:p>
            <a:r>
              <a:rPr lang="en-US" sz="2400" dirty="0"/>
              <a:t>Different causes produce different patterns? Relevant for modern species? </a:t>
            </a:r>
          </a:p>
          <a:p>
            <a:r>
              <a:rPr lang="en-US" sz="2400" dirty="0"/>
              <a:t>Are background vs mass extinction intervals different?</a:t>
            </a:r>
          </a:p>
          <a:p>
            <a:r>
              <a:rPr lang="en-US" sz="2400" dirty="0"/>
              <a:t>Geographic range, body size, abundance, climate/latitude of habitat, functional groups (e.g. activity level, skeletal composition, diet)</a:t>
            </a:r>
          </a:p>
        </p:txBody>
      </p:sp>
    </p:spTree>
    <p:extLst>
      <p:ext uri="{BB962C8B-B14F-4D97-AF65-F5344CB8AC3E}">
        <p14:creationId xmlns:p14="http://schemas.microsoft.com/office/powerpoint/2010/main" val="266287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1988841"/>
            <a:ext cx="6543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5"/>
          <p:cNvSpPr txBox="1">
            <a:spLocks/>
          </p:cNvSpPr>
          <p:nvPr/>
        </p:nvSpPr>
        <p:spPr>
          <a:xfrm>
            <a:off x="2438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Diagnostic Plot 2 – Q-Q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24164" y="1196752"/>
            <a:ext cx="56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Q-Q Plot: Quantile-Quantile Plot</a:t>
            </a:r>
          </a:p>
          <a:p>
            <a:r>
              <a:rPr lang="en-US" dirty="0"/>
              <a:t>Quantiles of standardized residuals (residuals divided by their standard deviation) versus standardized residuals</a:t>
            </a:r>
          </a:p>
        </p:txBody>
      </p:sp>
      <p:sp>
        <p:nvSpPr>
          <p:cNvPr id="4" name="Rechteck 3"/>
          <p:cNvSpPr/>
          <p:nvPr/>
        </p:nvSpPr>
        <p:spPr>
          <a:xfrm>
            <a:off x="2824163" y="6381328"/>
            <a:ext cx="732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It’s good if residuals are lined well on the straight dashed line.</a:t>
            </a:r>
          </a:p>
        </p:txBody>
      </p:sp>
    </p:spTree>
    <p:extLst>
      <p:ext uri="{BB962C8B-B14F-4D97-AF65-F5344CB8AC3E}">
        <p14:creationId xmlns:p14="http://schemas.microsoft.com/office/powerpoint/2010/main" val="47616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2054896"/>
            <a:ext cx="6543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5"/>
          <p:cNvSpPr txBox="1">
            <a:spLocks/>
          </p:cNvSpPr>
          <p:nvPr/>
        </p:nvSpPr>
        <p:spPr>
          <a:xfrm>
            <a:off x="2438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Diagnostic Plot 3 – Scale-Location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848334" y="1399544"/>
            <a:ext cx="6512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Square-root transformed standardized residuals versus fitted values</a:t>
            </a:r>
          </a:p>
          <a:p>
            <a:r>
              <a:rPr lang="en-US" dirty="0"/>
              <a:t>There should be no distinct trend in the distribution of errors</a:t>
            </a:r>
          </a:p>
          <a:p>
            <a:r>
              <a:rPr lang="en-US" dirty="0"/>
              <a:t>Variance of duration increases with </a:t>
            </a:r>
            <a:r>
              <a:rPr lang="en-US" dirty="0" err="1"/>
              <a:t>geo.range</a:t>
            </a:r>
            <a:r>
              <a:rPr lang="en-US" dirty="0"/>
              <a:t> </a:t>
            </a:r>
          </a:p>
        </p:txBody>
      </p:sp>
      <p:sp>
        <p:nvSpPr>
          <p:cNvPr id="2" name="Rechteck 1"/>
          <p:cNvSpPr/>
          <p:nvPr/>
        </p:nvSpPr>
        <p:spPr>
          <a:xfrm>
            <a:off x="2351584" y="6362201"/>
            <a:ext cx="8550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It’s good if you see a horizontal line with equally (randomly) spread points.</a:t>
            </a:r>
          </a:p>
        </p:txBody>
      </p:sp>
    </p:spTree>
    <p:extLst>
      <p:ext uri="{BB962C8B-B14F-4D97-AF65-F5344CB8AC3E}">
        <p14:creationId xmlns:p14="http://schemas.microsoft.com/office/powerpoint/2010/main" val="324751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2132857"/>
            <a:ext cx="6543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5"/>
          <p:cNvSpPr txBox="1">
            <a:spLocks/>
          </p:cNvSpPr>
          <p:nvPr/>
        </p:nvSpPr>
        <p:spPr>
          <a:xfrm>
            <a:off x="2438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Diagnostic Plot 4 – </a:t>
            </a:r>
            <a:r>
              <a:rPr lang="de-DE" sz="3600" dirty="0" err="1"/>
              <a:t>Residuals</a:t>
            </a:r>
            <a:r>
              <a:rPr lang="de-DE" sz="3600" dirty="0"/>
              <a:t> </a:t>
            </a:r>
            <a:r>
              <a:rPr lang="de-DE" sz="3600" dirty="0" err="1"/>
              <a:t>vs</a:t>
            </a:r>
            <a:r>
              <a:rPr lang="de-DE" sz="3600" dirty="0"/>
              <a:t> </a:t>
            </a:r>
            <a:r>
              <a:rPr lang="de-DE" sz="3600" dirty="0" err="1"/>
              <a:t>Leverage</a:t>
            </a:r>
            <a:r>
              <a:rPr lang="de-DE" sz="3600" dirty="0"/>
              <a:t> </a:t>
            </a:r>
            <a:endParaRPr lang="en-US" sz="3600" dirty="0"/>
          </a:p>
        </p:txBody>
      </p:sp>
      <p:sp>
        <p:nvSpPr>
          <p:cNvPr id="2" name="Textfeld 1"/>
          <p:cNvSpPr txBox="1"/>
          <p:nvPr/>
        </p:nvSpPr>
        <p:spPr>
          <a:xfrm>
            <a:off x="2711625" y="177281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Leverage of single data points versus standardized residuals. Cook’s distance: Effect of deleting a given observation (should be lower than 0.5 for all points)</a:t>
            </a:r>
          </a:p>
        </p:txBody>
      </p:sp>
      <p:sp>
        <p:nvSpPr>
          <p:cNvPr id="4" name="Rechteck 3"/>
          <p:cNvSpPr/>
          <p:nvPr/>
        </p:nvSpPr>
        <p:spPr>
          <a:xfrm>
            <a:off x="2570409" y="6381328"/>
            <a:ext cx="677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Should not exhibit a trend and points should be within Cook’s distance</a:t>
            </a:r>
          </a:p>
        </p:txBody>
      </p:sp>
    </p:spTree>
    <p:extLst>
      <p:ext uri="{BB962C8B-B14F-4D97-AF65-F5344CB8AC3E}">
        <p14:creationId xmlns:p14="http://schemas.microsoft.com/office/powerpoint/2010/main" val="395399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9B42-3289-4F3C-8582-785E9201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DD72-18EB-4F70-9AF4-AD25CFD0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2442134"/>
            <a:ext cx="4639811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Hypothetical example</a:t>
            </a:r>
          </a:p>
          <a:p>
            <a:pPr marL="0" indent="0">
              <a:buNone/>
            </a:pPr>
            <a:r>
              <a:rPr lang="en-GB" dirty="0"/>
              <a:t>Extinction selectivity with three groups (blue, white, red), starting with 100 species in each</a:t>
            </a:r>
          </a:p>
          <a:p>
            <a:pPr marL="0" indent="0">
              <a:buNone/>
            </a:pPr>
            <a:r>
              <a:rPr lang="en-GB" dirty="0"/>
              <a:t>Total 300 species before extinction (time 1), after extinction (time 2) with either 270 or 150.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2372-833D-4881-92F3-51DA1408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248926"/>
            <a:ext cx="7180976" cy="2077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3EEBF-772A-4CC0-A073-AD2FB8AE3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8"/>
          <a:stretch/>
        </p:blipFill>
        <p:spPr>
          <a:xfrm>
            <a:off x="6096000" y="1027906"/>
            <a:ext cx="5319144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2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70A52-81F9-4AFD-8A27-459994DA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87279"/>
            <a:ext cx="7330755" cy="1911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6FD8-441C-410F-A3BE-5548080007A6}"/>
              </a:ext>
            </a:extLst>
          </p:cNvPr>
          <p:cNvSpPr txBox="1"/>
          <p:nvPr/>
        </p:nvSpPr>
        <p:spPr>
          <a:xfrm>
            <a:off x="870009" y="1786652"/>
            <a:ext cx="7199439" cy="6629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0F305-5F44-4281-AFF6-85AB55775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954"/>
          <a:stretch/>
        </p:blipFill>
        <p:spPr>
          <a:xfrm>
            <a:off x="4573810" y="2668766"/>
            <a:ext cx="7199440" cy="20594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3781-D097-46A1-81D8-76B5F782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41" y="2118118"/>
            <a:ext cx="4060939" cy="41415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Positive log-odds indicate a positive association between geographic range and survivorship (1 – </a:t>
            </a:r>
            <a:r>
              <a:rPr lang="en-US" dirty="0" err="1"/>
              <a:t>extinction_risk</a:t>
            </a:r>
            <a:r>
              <a:rPr lang="en-US" dirty="0"/>
              <a:t>), and negative log-odds indicate an inverse association</a:t>
            </a:r>
          </a:p>
          <a:p>
            <a:pPr marL="0" indent="0">
              <a:buNone/>
            </a:pPr>
            <a:r>
              <a:rPr lang="en-US" dirty="0"/>
              <a:t>Selectivity estimated from a single logistic regression of geographic range versus survivorship per 10-My bin</a:t>
            </a:r>
          </a:p>
          <a:p>
            <a:pPr marL="0" indent="0">
              <a:buNone/>
            </a:pPr>
            <a:r>
              <a:rPr lang="en-GB" u="sng" dirty="0"/>
              <a:t>Larger range size linked to higher survivorship</a:t>
            </a:r>
            <a:endParaRPr lang="en-US" u="sng" dirty="0"/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US" i="1" dirty="0"/>
              <a:t>Note that selectivity is least pronounced at times of major extinction events (indicated with arrows)</a:t>
            </a:r>
            <a:r>
              <a:rPr lang="en-GB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8994" y="606871"/>
            <a:ext cx="9144000" cy="13722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Generalized Linear 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67652" y="2419039"/>
            <a:ext cx="5264472" cy="181277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Assess dependencies with all sorts of data distributions</a:t>
            </a:r>
          </a:p>
          <a:p>
            <a:pPr algn="l"/>
            <a:r>
              <a:rPr lang="en-US" sz="2000" dirty="0"/>
              <a:t>Many model link functions </a:t>
            </a:r>
          </a:p>
          <a:p>
            <a:pPr algn="l"/>
            <a:r>
              <a:rPr lang="en-US" sz="2000" dirty="0"/>
              <a:t>Type </a:t>
            </a:r>
            <a:r>
              <a:rPr lang="en-US" sz="2000" i="1" dirty="0"/>
              <a:t>?family</a:t>
            </a:r>
          </a:p>
          <a:p>
            <a:pPr algn="l"/>
            <a:endParaRPr lang="en-US" sz="2000" i="1" dirty="0"/>
          </a:p>
          <a:p>
            <a:pPr algn="l"/>
            <a:r>
              <a:rPr lang="en-GB" sz="2000" u="sng" dirty="0"/>
              <a:t>Logistic regression</a:t>
            </a:r>
          </a:p>
          <a:p>
            <a:pPr algn="l"/>
            <a:r>
              <a:rPr lang="en-US" sz="2000" i="1" dirty="0" err="1"/>
              <a:t>glm</a:t>
            </a:r>
            <a:r>
              <a:rPr lang="en-US" sz="2000" i="1" dirty="0"/>
              <a:t>(formula, family = </a:t>
            </a:r>
            <a:r>
              <a:rPr lang="en-US" sz="2000" i="1" dirty="0" err="1"/>
              <a:t>binomial,data</a:t>
            </a:r>
            <a:r>
              <a:rPr lang="en-US" sz="2000" i="1" dirty="0"/>
              <a:t>)</a:t>
            </a:r>
          </a:p>
          <a:p>
            <a:pPr algn="l"/>
            <a:r>
              <a:rPr lang="en-US" sz="2000" dirty="0"/>
              <a:t>Binary dependent variable, </a:t>
            </a:r>
            <a:r>
              <a:rPr lang="en-US" altLang="en-US" sz="2000" i="1" dirty="0">
                <a:solidFill>
                  <a:srgbClr val="000000"/>
                </a:solidFill>
              </a:rPr>
              <a:t>binomial(link = "logit")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2000" dirty="0"/>
              <a:t>Odds: extinct or survive, heads or tails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15" y="2650725"/>
            <a:ext cx="4555433" cy="2967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B813A-FED1-4A19-84D6-3C027C99431E}"/>
              </a:ext>
            </a:extLst>
          </p:cNvPr>
          <p:cNvSpPr txBox="1"/>
          <p:nvPr/>
        </p:nvSpPr>
        <p:spPr>
          <a:xfrm>
            <a:off x="8698161" y="436674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Odds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7A3A0-2652-4671-B472-A333E455310A}"/>
              </a:ext>
            </a:extLst>
          </p:cNvPr>
          <p:cNvSpPr txBox="1"/>
          <p:nvPr/>
        </p:nvSpPr>
        <p:spPr>
          <a:xfrm rot="16200000">
            <a:off x="5930986" y="395620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Log-odds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1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E7A5-8DA3-4EE9-892F-9337E8AD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logit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7117-4029-41DB-BFDF-62C72E0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Logit() transforms binomial data into a normal distribution (minus infinity to infinity)</a:t>
            </a:r>
          </a:p>
          <a:p>
            <a:r>
              <a:rPr lang="en-US" dirty="0"/>
              <a:t>Coin flips are TRUE/FALSE or 1 and 0 in reality, but probability scales 0 to 1</a:t>
            </a:r>
          </a:p>
          <a:p>
            <a:r>
              <a:rPr lang="en-US" dirty="0"/>
              <a:t>This probability scale is where our extinction risk predictions fall e.g. 0.3 = 30% chance of future extinction</a:t>
            </a:r>
          </a:p>
          <a:p>
            <a:r>
              <a:rPr lang="en-GB" dirty="0"/>
              <a:t>L</a:t>
            </a:r>
            <a:r>
              <a:rPr lang="en-US" dirty="0" err="1"/>
              <a:t>inear</a:t>
            </a:r>
            <a:r>
              <a:rPr lang="en-US" dirty="0"/>
              <a:t> models don’t like data with a binomial distribution, clipped from 0 to 1</a:t>
            </a:r>
          </a:p>
          <a:p>
            <a:r>
              <a:rPr lang="en-US" dirty="0"/>
              <a:t>Need the link to put these data on a normal distribution</a:t>
            </a:r>
          </a:p>
          <a:p>
            <a:r>
              <a:rPr lang="en-US" dirty="0">
                <a:hlinkClick r:id="rId2"/>
              </a:rPr>
              <a:t>https://www.geo.fu-berlin.de/en/v/soga/Basics-of-statistics/Logistic-Regression/The-Logit-Function/index.html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8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A342-9B98-403C-94AC-DD0074D4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logit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2381-BB9D-4DAC-B407-7106BE02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out where logit comes from, we need to introduce the odds-ratio</a:t>
            </a:r>
          </a:p>
          <a:p>
            <a:r>
              <a:rPr lang="en-US" dirty="0"/>
              <a:t>If the probability of an event is a 0.5, the odds are even or 1:1 (often said 50:50)</a:t>
            </a:r>
          </a:p>
          <a:p>
            <a:r>
              <a:rPr lang="en-US" dirty="0"/>
              <a:t>The logarithm of the odds ratio is the log-odds</a:t>
            </a:r>
          </a:p>
          <a:p>
            <a:r>
              <a:rPr lang="en-US" dirty="0"/>
              <a:t>Negative logits represent probabilities below one half </a:t>
            </a:r>
          </a:p>
          <a:p>
            <a:r>
              <a:rPr lang="en-US" dirty="0"/>
              <a:t>Positive logits correspond to probabilities above one half.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40BEB-B79F-4B83-B812-4D0BA30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72" y="2974019"/>
            <a:ext cx="4689528" cy="3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4823-50DB-4A3C-8E1F-2B079C2C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12" y="365125"/>
            <a:ext cx="9649287" cy="1325563"/>
          </a:xfrm>
        </p:spPr>
        <p:txBody>
          <a:bodyPr/>
          <a:lstStyle/>
          <a:p>
            <a:r>
              <a:rPr lang="en-GB" dirty="0"/>
              <a:t>Simulate a coin toss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2E7E-F22F-4042-BF86-47C8463A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2511" cy="4351338"/>
          </a:xfrm>
        </p:spPr>
        <p:txBody>
          <a:bodyPr/>
          <a:lstStyle/>
          <a:p>
            <a:r>
              <a:rPr lang="en-US" dirty="0"/>
              <a:t>Two coins are available, but are they equal? After observing the results, you use logistic regression to assess if how likely the results deviate from chance</a:t>
            </a:r>
          </a:p>
          <a:p>
            <a:r>
              <a:rPr lang="en-US" dirty="0"/>
              <a:t>Coin a, the reference level (“intercept”), should be log-odds ~0.5</a:t>
            </a:r>
          </a:p>
          <a:p>
            <a:r>
              <a:rPr lang="en-GB" dirty="0"/>
              <a:t>T</a:t>
            </a:r>
            <a:r>
              <a:rPr lang="en-US" dirty="0"/>
              <a:t>he second coefficient is the difference (in log-odds) of coin b from that reference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192EB-572D-4681-9025-A121027065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1" y="150413"/>
            <a:ext cx="1216407" cy="154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C0D8E-620C-46A3-9B02-A52D1EB59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53" y="365125"/>
            <a:ext cx="4283336" cy="3207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62323-4374-4BA8-92A4-6FDBDB35E71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97" y="4210559"/>
            <a:ext cx="349582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9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756451"/>
            <a:ext cx="10515600" cy="3983727"/>
          </a:xfrm>
        </p:spPr>
        <p:txBody>
          <a:bodyPr>
            <a:normAutofit/>
          </a:bodyPr>
          <a:lstStyle/>
          <a:p>
            <a:r>
              <a:rPr lang="en-US" dirty="0"/>
              <a:t>Dependent variable is binary (0 = survive, 1 = extinct)</a:t>
            </a:r>
          </a:p>
          <a:p>
            <a:r>
              <a:rPr lang="en-US" dirty="0"/>
              <a:t>Test with Cenozoic marine invertebrate </a:t>
            </a:r>
            <a:r>
              <a:rPr lang="en-US" dirty="0" smtClean="0"/>
              <a:t>species</a:t>
            </a:r>
          </a:p>
          <a:p>
            <a:endParaRPr lang="en-US" dirty="0"/>
          </a:p>
          <a:p>
            <a:r>
              <a:rPr lang="en-US" sz="2000" dirty="0" smtClean="0"/>
              <a:t>Suggested </a:t>
            </a:r>
            <a:r>
              <a:rPr lang="en-US" sz="2000" dirty="0"/>
              <a:t>reading: </a:t>
            </a:r>
            <a:r>
              <a:rPr lang="en-US" sz="2000" dirty="0">
                <a:hlinkClick r:id="rId3"/>
              </a:rPr>
              <a:t>http://www.utstat.toronto.edu/~brunner/oldclass/appliedf11/handouts/2101f11StepwiseLogisticR.pdf</a:t>
            </a:r>
            <a:r>
              <a:rPr lang="en-US" sz="2000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9616" y="6165304"/>
            <a:ext cx="504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dat.10 &lt;- read.table("dat10.csv", sep=";", header=T)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89" y="229487"/>
            <a:ext cx="7773228" cy="19538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83217" y="947484"/>
            <a:ext cx="3078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(2016). </a:t>
            </a:r>
            <a:r>
              <a:rPr lang="en-US" i="1" dirty="0"/>
              <a:t>Biology Letters, 12,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doi</a:t>
            </a:r>
            <a:r>
              <a:rPr lang="en-US" i="1" dirty="0"/>
              <a:t>: 10.1098/rsbl.2015.0813.</a:t>
            </a:r>
          </a:p>
        </p:txBody>
      </p:sp>
    </p:spTree>
    <p:extLst>
      <p:ext uri="{BB962C8B-B14F-4D97-AF65-F5344CB8AC3E}">
        <p14:creationId xmlns:p14="http://schemas.microsoft.com/office/powerpoint/2010/main" val="4081849135"/>
      </p:ext>
    </p:extLst>
  </p:cSld>
  <p:clrMapOvr>
    <a:masterClrMapping/>
  </p:clrMapOvr>
</p:sld>
</file>

<file path=ppt/theme/theme1.xml><?xml version="1.0" encoding="utf-8"?>
<a:theme xmlns:a="http://schemas.openxmlformats.org/drawingml/2006/main" name="APW_slideshow_template">
  <a:themeElements>
    <a:clrScheme name="APW 2022">
      <a:dk1>
        <a:srgbClr val="000000"/>
      </a:dk1>
      <a:lt1>
        <a:srgbClr val="FFFFFF"/>
      </a:lt1>
      <a:dk2>
        <a:srgbClr val="005F60"/>
      </a:dk2>
      <a:lt2>
        <a:srgbClr val="B7DBCA"/>
      </a:lt2>
      <a:accent1>
        <a:srgbClr val="005F60"/>
      </a:accent1>
      <a:accent2>
        <a:srgbClr val="008083"/>
      </a:accent2>
      <a:accent3>
        <a:srgbClr val="249EA0"/>
      </a:accent3>
      <a:accent4>
        <a:srgbClr val="FAAB36"/>
      </a:accent4>
      <a:accent5>
        <a:srgbClr val="F78104"/>
      </a:accent5>
      <a:accent6>
        <a:srgbClr val="FD5901"/>
      </a:accent6>
      <a:hlink>
        <a:srgbClr val="2BBFC1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W_slideshow_template" id="{8CFFFD24-C74C-4597-9FEA-952D47DAF59C}" vid="{2CEB9AA8-1484-463D-B4AE-0100F586D859}"/>
    </a:ext>
  </a:extLst>
</a:theme>
</file>

<file path=ppt/theme/theme2.xml><?xml version="1.0" encoding="utf-8"?>
<a:theme xmlns:a="http://schemas.openxmlformats.org/drawingml/2006/main" name="1_APW_slideshow_template">
  <a:themeElements>
    <a:clrScheme name="APW 2022">
      <a:dk1>
        <a:srgbClr val="000000"/>
      </a:dk1>
      <a:lt1>
        <a:srgbClr val="FFFFFF"/>
      </a:lt1>
      <a:dk2>
        <a:srgbClr val="005F60"/>
      </a:dk2>
      <a:lt2>
        <a:srgbClr val="B7DBCA"/>
      </a:lt2>
      <a:accent1>
        <a:srgbClr val="005F60"/>
      </a:accent1>
      <a:accent2>
        <a:srgbClr val="008083"/>
      </a:accent2>
      <a:accent3>
        <a:srgbClr val="249EA0"/>
      </a:accent3>
      <a:accent4>
        <a:srgbClr val="FAAB36"/>
      </a:accent4>
      <a:accent5>
        <a:srgbClr val="F78104"/>
      </a:accent5>
      <a:accent6>
        <a:srgbClr val="FD5901"/>
      </a:accent6>
      <a:hlink>
        <a:srgbClr val="2BBFC1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W_slideshow_template" id="{8CFFFD24-C74C-4597-9FEA-952D47DAF59C}" vid="{2CEB9AA8-1484-463D-B4AE-0100F586D8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Microsoft Office PowerPoint</Application>
  <PresentationFormat>Widescreen</PresentationFormat>
  <Paragraphs>199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Tw Cen MT</vt:lpstr>
      <vt:lpstr>Whitney-Book</vt:lpstr>
      <vt:lpstr>APW_slideshow_template</vt:lpstr>
      <vt:lpstr>1_APW_slideshow_template</vt:lpstr>
      <vt:lpstr>Extinction/origination selectivity &amp; logistic regression</vt:lpstr>
      <vt:lpstr>Background</vt:lpstr>
      <vt:lpstr>PowerPoint Presentation</vt:lpstr>
      <vt:lpstr>PowerPoint Presentation</vt:lpstr>
      <vt:lpstr>Generalized Linear Models</vt:lpstr>
      <vt:lpstr>The logit link</vt:lpstr>
      <vt:lpstr>The logit link</vt:lpstr>
      <vt:lpstr>Simulate a coin toss</vt:lpstr>
      <vt:lpstr>PowerPoint Presentation</vt:lpstr>
      <vt:lpstr>Plot outcome</vt:lpstr>
      <vt:lpstr>PowerPoint Presentation</vt:lpstr>
      <vt:lpstr>Continuous vs categorical regression</vt:lpstr>
      <vt:lpstr>PowerPoint Presentation</vt:lpstr>
      <vt:lpstr>Averaging coefficients</vt:lpstr>
      <vt:lpstr>Probabilistic extinctions</vt:lpstr>
      <vt:lpstr>Complications</vt:lpstr>
      <vt:lpstr>Alternative approaches</vt:lpstr>
      <vt:lpstr>Summary</vt:lpstr>
      <vt:lpstr>Diagnostic Plot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Extinction selectivity &amp; logistic regression</dc:title>
  <dc:creator>Carl Reddin</dc:creator>
  <cp:lastModifiedBy>Reddin, Carl</cp:lastModifiedBy>
  <cp:revision>44</cp:revision>
  <dcterms:created xsi:type="dcterms:W3CDTF">2022-08-22T07:03:12Z</dcterms:created>
  <dcterms:modified xsi:type="dcterms:W3CDTF">2022-08-30T13:41:33Z</dcterms:modified>
</cp:coreProperties>
</file>