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2"/>
  </p:notesMasterIdLst>
  <p:sldIdLst>
    <p:sldId id="256" r:id="rId2"/>
    <p:sldId id="479" r:id="rId3"/>
    <p:sldId id="412" r:id="rId4"/>
    <p:sldId id="420" r:id="rId5"/>
    <p:sldId id="427" r:id="rId6"/>
    <p:sldId id="320" r:id="rId7"/>
    <p:sldId id="480" r:id="rId8"/>
    <p:sldId id="481" r:id="rId9"/>
    <p:sldId id="421" r:id="rId10"/>
    <p:sldId id="422" r:id="rId11"/>
    <p:sldId id="383" r:id="rId12"/>
    <p:sldId id="414" r:id="rId13"/>
    <p:sldId id="415" r:id="rId14"/>
    <p:sldId id="485" r:id="rId15"/>
    <p:sldId id="429" r:id="rId16"/>
    <p:sldId id="430" r:id="rId17"/>
    <p:sldId id="431" r:id="rId18"/>
    <p:sldId id="432" r:id="rId19"/>
    <p:sldId id="445" r:id="rId20"/>
    <p:sldId id="447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9" autoAdjust="0"/>
    <p:restoredTop sz="91327" autoAdjust="0"/>
  </p:normalViewPr>
  <p:slideViewPr>
    <p:cSldViewPr>
      <p:cViewPr varScale="1">
        <p:scale>
          <a:sx n="146" d="100"/>
          <a:sy n="146" d="100"/>
        </p:scale>
        <p:origin x="212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C41B11-5328-40B9-9DF9-EAA603B5D9E4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99CE1F-A057-4470-823B-FF6F345EB3A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01508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lliam_Sealy_Gosset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illiam_Sealy_Gosset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06258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there is time (before lunch)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20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78370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2474F3B7-C18C-4571-B8A8-8AA8D0EF16C5}" type="slidenum">
              <a:rPr lang="de-DE" altLang="en-US"/>
              <a:pPr eaLnBrk="1" hangingPunct="1">
                <a:spcBef>
                  <a:spcPct val="0"/>
                </a:spcBef>
              </a:pPr>
              <a:t>5</a:t>
            </a:fld>
            <a:endParaRPr lang="de-DE" altLang="en-US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Same in science according to Popper.</a:t>
            </a:r>
          </a:p>
        </p:txBody>
      </p:sp>
    </p:spTree>
    <p:extLst>
      <p:ext uri="{BB962C8B-B14F-4D97-AF65-F5344CB8AC3E}">
        <p14:creationId xmlns:p14="http://schemas.microsoft.com/office/powerpoint/2010/main" val="41025246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1509271-F279-4904-95F2-6119522BC682}" type="slidenum">
              <a:rPr lang="de-DE" altLang="de-DE" smtClean="0"/>
              <a:pPr>
                <a:spcBef>
                  <a:spcPct val="0"/>
                </a:spcBef>
              </a:pPr>
              <a:t>6</a:t>
            </a:fld>
            <a:endParaRPr lang="de-DE" altLang="de-DE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de-DE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count</a:t>
            </a:r>
            <a:r>
              <a:rPr lang="de-DE" dirty="0"/>
              <a:t> ordinal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</a:t>
            </a:r>
            <a:r>
              <a:rPr lang="de-DE" dirty="0" err="1"/>
              <a:t>translate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arbitrary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168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on distributions</a:t>
            </a:r>
            <a:r>
              <a:rPr lang="en-US" baseline="0" dirty="0"/>
              <a:t> later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635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William </a:t>
            </a:r>
            <a:r>
              <a:rPr lang="de-DE" dirty="0" err="1">
                <a:hlinkClick r:id="rId3"/>
              </a:rPr>
              <a:t>Sealy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Gosset</a:t>
            </a:r>
            <a:r>
              <a:rPr lang="de-DE" dirty="0"/>
              <a:t>, </a:t>
            </a:r>
            <a:r>
              <a:rPr lang="de-DE" dirty="0" err="1"/>
              <a:t>published</a:t>
            </a:r>
            <a:r>
              <a:rPr lang="de-DE" baseline="0" dirty="0"/>
              <a:t> </a:t>
            </a:r>
            <a:r>
              <a:rPr lang="de-DE" baseline="0" dirty="0" err="1"/>
              <a:t>anonymously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Student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5815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William </a:t>
            </a:r>
            <a:r>
              <a:rPr lang="de-DE" dirty="0" err="1">
                <a:hlinkClick r:id="rId3"/>
              </a:rPr>
              <a:t>Sealy</a:t>
            </a:r>
            <a:r>
              <a:rPr lang="de-DE" dirty="0">
                <a:hlinkClick r:id="rId3"/>
              </a:rPr>
              <a:t> </a:t>
            </a:r>
            <a:r>
              <a:rPr lang="de-DE" dirty="0" err="1">
                <a:hlinkClick r:id="rId3"/>
              </a:rPr>
              <a:t>Gosset</a:t>
            </a:r>
            <a:r>
              <a:rPr lang="de-DE" dirty="0"/>
              <a:t>, </a:t>
            </a:r>
            <a:r>
              <a:rPr lang="de-DE" dirty="0" err="1"/>
              <a:t>published</a:t>
            </a:r>
            <a:r>
              <a:rPr lang="de-DE" baseline="0" dirty="0"/>
              <a:t> </a:t>
            </a:r>
            <a:r>
              <a:rPr lang="de-DE" baseline="0" dirty="0" err="1"/>
              <a:t>anonymously</a:t>
            </a:r>
            <a:r>
              <a:rPr lang="de-DE" baseline="0" dirty="0"/>
              <a:t> </a:t>
            </a:r>
            <a:r>
              <a:rPr lang="de-DE" baseline="0" dirty="0" err="1"/>
              <a:t>as</a:t>
            </a:r>
            <a:r>
              <a:rPr lang="de-DE" baseline="0" dirty="0"/>
              <a:t> Student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8909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15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38394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N= 17</a:t>
            </a:r>
          </a:p>
          <a:p>
            <a:r>
              <a:rPr lang="en-US" dirty="0"/>
              <a:t>Effect sizes are more important than p-values. What is the effect size in this example?</a:t>
            </a:r>
          </a:p>
          <a:p>
            <a:r>
              <a:rPr lang="en-US" dirty="0"/>
              <a:t>Difference of 1 or ratio 178/177=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99CE1F-A057-4470-823B-FF6F345EB3AC}" type="slidenum">
              <a:rPr lang="de-DE" smtClean="0"/>
              <a:t>17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69352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Abgerundetes Rechteck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Untertitel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de-DE"/>
              <a:t>Formatvorlage des Untertitelmasters durch Klicken bearbeiten</a:t>
            </a:r>
            <a:endParaRPr kumimoji="0" lang="en-US"/>
          </a:p>
        </p:txBody>
      </p:sp>
      <p:sp>
        <p:nvSpPr>
          <p:cNvPr id="28" name="Datumsplatzhalt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192-F9A6-4364-B623-79520D6E6588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hteck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hteck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192-F9A6-4364-B623-79520D6E6588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192-F9A6-4364-B623-79520D6E6588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192-F9A6-4364-B623-79520D6E6588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Abgerundetes Rechteck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192-F9A6-4364-B623-79520D6E6588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Rechteck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hteck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hteck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192-F9A6-4364-B623-79520D6E6588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192-F9A6-4364-B623-79520D6E6588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192-F9A6-4364-B623-79520D6E6588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192-F9A6-4364-B623-79520D6E6588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Abgerundetes Rechteck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192-F9A6-4364-B623-79520D6E6588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F9192-F9A6-4364-B623-79520D6E6588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  <p:sp>
        <p:nvSpPr>
          <p:cNvPr id="11" name="Rechteck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hteck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hteck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de-DE"/>
              <a:t>Bild durch Klicken auf Symbol hinzufügen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Abgerundetes Rechteck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elplatzhalter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3" name="Textplatzhalter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de-DE"/>
              <a:t>Textmasterformat bearbeiten</a:t>
            </a:r>
          </a:p>
          <a:p>
            <a:pPr lvl="1" eaLnBrk="1" latinLnBrk="0" hangingPunct="1"/>
            <a:r>
              <a:rPr kumimoji="0" lang="de-DE"/>
              <a:t>Zweite Ebene</a:t>
            </a:r>
          </a:p>
          <a:p>
            <a:pPr lvl="2" eaLnBrk="1" latinLnBrk="0" hangingPunct="1"/>
            <a:r>
              <a:rPr kumimoji="0" lang="de-DE"/>
              <a:t>Dritte Ebene</a:t>
            </a:r>
          </a:p>
          <a:p>
            <a:pPr lvl="3" eaLnBrk="1" latinLnBrk="0" hangingPunct="1"/>
            <a:r>
              <a:rPr kumimoji="0" lang="de-DE"/>
              <a:t>Vierte Ebene</a:t>
            </a:r>
          </a:p>
          <a:p>
            <a:pPr lvl="4" eaLnBrk="1" latinLnBrk="0" hangingPunct="1"/>
            <a:r>
              <a:rPr kumimoji="0" lang="de-DE"/>
              <a:t>Fünfte Ebene</a:t>
            </a:r>
            <a:endParaRPr kumimoji="0" lang="en-US"/>
          </a:p>
        </p:txBody>
      </p:sp>
      <p:sp>
        <p:nvSpPr>
          <p:cNvPr id="14" name="Datumsplatzhalt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B82F9192-F9A6-4364-B623-79520D6E6588}" type="datetimeFigureOut">
              <a:rPr lang="de-DE" smtClean="0"/>
              <a:t>10.10.2024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sp>
        <p:nvSpPr>
          <p:cNvPr id="23" name="Foliennummernplatzhalter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34EB7EF-8D8E-478B-95CF-C0695283A844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spreadsheets/d/12Pw0iMV6StA5NARO0eX3RlRQ9LourfH_/edit#gid=163096991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image" Target="../media/image12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259632" y="3212976"/>
            <a:ext cx="6400800" cy="2460848"/>
          </a:xfrm>
        </p:spPr>
        <p:txBody>
          <a:bodyPr>
            <a:noAutofit/>
          </a:bodyPr>
          <a:lstStyle/>
          <a:p>
            <a:r>
              <a:rPr lang="en-US" sz="2000" b="1" dirty="0"/>
              <a:t>Introduction to Data Analysis</a:t>
            </a:r>
            <a:endParaRPr lang="en-US" sz="2000" dirty="0"/>
          </a:p>
          <a:p>
            <a:r>
              <a:rPr lang="en-US" sz="2000" dirty="0"/>
              <a:t>Wolfgang Kiessling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Computers in the Geosciences</a:t>
            </a:r>
          </a:p>
        </p:txBody>
      </p:sp>
    </p:spTree>
    <p:extLst>
      <p:ext uri="{BB962C8B-B14F-4D97-AF65-F5344CB8AC3E}">
        <p14:creationId xmlns:p14="http://schemas.microsoft.com/office/powerpoint/2010/main" val="1916344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Important to distinguish between error and bias</a:t>
            </a:r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060848"/>
            <a:ext cx="8021251" cy="2444400"/>
          </a:xfrm>
          <a:prstGeom prst="rect">
            <a:avLst/>
          </a:prstGeom>
        </p:spPr>
      </p:pic>
      <p:sp>
        <p:nvSpPr>
          <p:cNvPr id="4" name="Textfeld 3"/>
          <p:cNvSpPr txBox="1"/>
          <p:nvPr/>
        </p:nvSpPr>
        <p:spPr>
          <a:xfrm>
            <a:off x="1331640" y="4797152"/>
            <a:ext cx="1261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Bias</a:t>
            </a:r>
          </a:p>
          <a:p>
            <a:pPr algn="ctr"/>
            <a:r>
              <a:rPr lang="en-US" dirty="0"/>
              <a:t>Inaccurate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3664388" y="4797151"/>
            <a:ext cx="1872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Precise and accurate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6607461" y="4797152"/>
            <a:ext cx="1223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Error</a:t>
            </a:r>
          </a:p>
          <a:p>
            <a:pPr algn="ctr"/>
            <a:r>
              <a:rPr lang="en-US" dirty="0"/>
              <a:t>Imprecise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71600" y="5805264"/>
            <a:ext cx="19723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Systematic error</a:t>
            </a:r>
          </a:p>
        </p:txBody>
      </p:sp>
      <p:sp>
        <p:nvSpPr>
          <p:cNvPr id="9" name="Textfeld 8"/>
          <p:cNvSpPr txBox="1"/>
          <p:nvPr/>
        </p:nvSpPr>
        <p:spPr>
          <a:xfrm>
            <a:off x="6444208" y="5805264"/>
            <a:ext cx="17440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Random error</a:t>
            </a:r>
          </a:p>
        </p:txBody>
      </p:sp>
    </p:spTree>
    <p:extLst>
      <p:ext uri="{BB962C8B-B14F-4D97-AF65-F5344CB8AC3E}">
        <p14:creationId xmlns:p14="http://schemas.microsoft.com/office/powerpoint/2010/main" val="2563515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 make the claim (hypothesize) that the male students are taller than the female students</a:t>
            </a:r>
          </a:p>
          <a:p>
            <a:r>
              <a:rPr lang="en-US" dirty="0"/>
              <a:t>What is my null and what my alternative hypothesis?</a:t>
            </a:r>
          </a:p>
          <a:p>
            <a:r>
              <a:rPr lang="en-US" dirty="0"/>
              <a:t>How can you test it?</a:t>
            </a:r>
          </a:p>
          <a:p>
            <a:pPr lvl="1"/>
            <a:r>
              <a:rPr lang="en-US" dirty="0"/>
              <a:t>Comparison of means (if distribution is normal)</a:t>
            </a:r>
          </a:p>
          <a:p>
            <a:pPr lvl="1"/>
            <a:r>
              <a:rPr lang="en-US" dirty="0"/>
              <a:t>Comparison of medians (if it is not)</a:t>
            </a:r>
          </a:p>
        </p:txBody>
      </p:sp>
    </p:spTree>
    <p:extLst>
      <p:ext uri="{BB962C8B-B14F-4D97-AF65-F5344CB8AC3E}">
        <p14:creationId xmlns:p14="http://schemas.microsoft.com/office/powerpoint/2010/main" val="3321131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 table of sizes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Add your sizes and gender to the </a:t>
            </a:r>
            <a:r>
              <a:rPr lang="en-US" dirty="0" err="1"/>
              <a:t>Sizes.xlxs</a:t>
            </a:r>
            <a:r>
              <a:rPr lang="en-US" dirty="0"/>
              <a:t> on Google Drive</a:t>
            </a:r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821654"/>
              </p:ext>
            </p:extLst>
          </p:nvPr>
        </p:nvGraphicFramePr>
        <p:xfrm>
          <a:off x="2362200" y="2492896"/>
          <a:ext cx="2438400" cy="20041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80439701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1137650614"/>
                    </a:ext>
                  </a:extLst>
                </a:gridCol>
              </a:tblGrid>
              <a:tr h="149736"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0493013"/>
                  </a:ext>
                </a:extLst>
              </a:tr>
              <a:tr h="296760">
                <a:tc>
                  <a:txBody>
                    <a:bodyPr/>
                    <a:lstStyle/>
                    <a:p>
                      <a:r>
                        <a:rPr lang="en-US" dirty="0"/>
                        <a:t>189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345802"/>
                  </a:ext>
                </a:extLst>
              </a:tr>
              <a:tr h="29676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715257"/>
                  </a:ext>
                </a:extLst>
              </a:tr>
              <a:tr h="296760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9086835"/>
                  </a:ext>
                </a:extLst>
              </a:tr>
              <a:tr h="541153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3774815"/>
                  </a:ext>
                </a:extLst>
              </a:tr>
            </a:tbl>
          </a:graphicData>
        </a:graphic>
      </p:graphicFrame>
      <p:sp>
        <p:nvSpPr>
          <p:cNvPr id="5" name="Rechteck 4"/>
          <p:cNvSpPr/>
          <p:nvPr/>
        </p:nvSpPr>
        <p:spPr>
          <a:xfrm>
            <a:off x="1049351" y="4653136"/>
            <a:ext cx="59046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https://docs.google.com/spreadsheets/d/12Pw0iMV6StA5NARO0eX3RlRQ9LourfH_/edit#gid=1630969918</a:t>
            </a:r>
            <a:r>
              <a:rPr lang="en-US" dirty="0"/>
              <a:t>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882172" y="5548552"/>
            <a:ext cx="692529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Download to your data folder for R and open the file in 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the package “</a:t>
            </a:r>
            <a:r>
              <a:rPr lang="en-US" sz="2000" dirty="0" err="1"/>
              <a:t>readxl</a:t>
            </a:r>
            <a:r>
              <a:rPr lang="en-US" sz="2000" dirty="0"/>
              <a:t>” to read the excel file</a:t>
            </a:r>
          </a:p>
        </p:txBody>
      </p:sp>
    </p:spTree>
    <p:extLst>
      <p:ext uri="{BB962C8B-B14F-4D97-AF65-F5344CB8AC3E}">
        <p14:creationId xmlns:p14="http://schemas.microsoft.com/office/powerpoint/2010/main" val="1176238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Comparison of means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Student T test</a:t>
            </a:r>
          </a:p>
          <a:p>
            <a:r>
              <a:rPr lang="en-US" dirty="0"/>
              <a:t>One-sample test</a:t>
            </a:r>
          </a:p>
          <a:p>
            <a:pPr lvl="1"/>
            <a:r>
              <a:rPr lang="en-US" dirty="0"/>
              <a:t>Is the mean of a population different from a specified null?</a:t>
            </a:r>
          </a:p>
          <a:p>
            <a:r>
              <a:rPr lang="en-US" dirty="0"/>
              <a:t>Two-sample test</a:t>
            </a:r>
          </a:p>
          <a:p>
            <a:pPr lvl="1"/>
            <a:r>
              <a:rPr lang="en-US" dirty="0"/>
              <a:t>Are the means of two populations different?</a:t>
            </a:r>
          </a:p>
          <a:p>
            <a:pPr lvl="1"/>
            <a:r>
              <a:rPr lang="en-US" dirty="0"/>
              <a:t>Paired versus unpaired</a:t>
            </a:r>
          </a:p>
          <a:p>
            <a:r>
              <a:rPr lang="en-US" dirty="0"/>
              <a:t>Conduct an unpaired two-sample T test in R using the size data</a:t>
            </a:r>
          </a:p>
        </p:txBody>
      </p:sp>
    </p:spTree>
    <p:extLst>
      <p:ext uri="{BB962C8B-B14F-4D97-AF65-F5344CB8AC3E}">
        <p14:creationId xmlns:p14="http://schemas.microsoft.com/office/powerpoint/2010/main" val="1608923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1187624" y="1556792"/>
            <a:ext cx="7772400" cy="4572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library(</a:t>
            </a:r>
            <a:r>
              <a:rPr lang="en-US" dirty="0" err="1"/>
              <a:t>readxl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size &lt;- </a:t>
            </a:r>
            <a:r>
              <a:rPr lang="en-US" dirty="0" err="1"/>
              <a:t>read_excel</a:t>
            </a:r>
            <a:r>
              <a:rPr lang="en-US" dirty="0"/>
              <a:t>("Sizes.xlsx", 1)m &lt;- </a:t>
            </a:r>
            <a:r>
              <a:rPr lang="en-US" dirty="0" err="1"/>
              <a:t>size$size</a:t>
            </a:r>
            <a:r>
              <a:rPr lang="en-US" dirty="0"/>
              <a:t>[</a:t>
            </a:r>
            <a:r>
              <a:rPr lang="en-US" dirty="0" err="1"/>
              <a:t>size$gender</a:t>
            </a:r>
            <a:r>
              <a:rPr lang="en-US" dirty="0"/>
              <a:t>=="male"]f &lt;- </a:t>
            </a:r>
            <a:r>
              <a:rPr lang="en-US" dirty="0" err="1"/>
              <a:t>size$size</a:t>
            </a:r>
            <a:r>
              <a:rPr lang="en-US" dirty="0"/>
              <a:t>[</a:t>
            </a:r>
            <a:r>
              <a:rPr lang="en-US" dirty="0" err="1"/>
              <a:t>size$gender</a:t>
            </a:r>
            <a:r>
              <a:rPr lang="en-US" dirty="0"/>
              <a:t>=="female"]</a:t>
            </a:r>
          </a:p>
          <a:p>
            <a:r>
              <a:rPr lang="en-US" dirty="0"/>
              <a:t>Parametric</a:t>
            </a:r>
          </a:p>
          <a:p>
            <a:pPr marL="0" indent="0">
              <a:buNone/>
            </a:pPr>
            <a:r>
              <a:rPr lang="en-US" dirty="0" err="1"/>
              <a:t>t.test</a:t>
            </a:r>
            <a:r>
              <a:rPr lang="en-US" dirty="0"/>
              <a:t>(m, f)</a:t>
            </a:r>
          </a:p>
          <a:p>
            <a:pPr marL="0" indent="0">
              <a:buNone/>
            </a:pPr>
            <a:r>
              <a:rPr lang="en-US" dirty="0" err="1"/>
              <a:t>t.test</a:t>
            </a:r>
            <a:r>
              <a:rPr lang="en-US" dirty="0"/>
              <a:t>(m, f, alternative="greater")</a:t>
            </a:r>
          </a:p>
          <a:p>
            <a:r>
              <a:rPr lang="en-US" dirty="0"/>
              <a:t>Non-parametric</a:t>
            </a:r>
          </a:p>
          <a:p>
            <a:pPr marL="0" indent="0">
              <a:buNone/>
            </a:pPr>
            <a:r>
              <a:rPr lang="en-US" dirty="0" err="1"/>
              <a:t>wilcox.test</a:t>
            </a:r>
            <a:r>
              <a:rPr lang="en-US" dirty="0"/>
              <a:t>(m, f)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997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sample size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It is usually impossible to get significant patterns in small samples (small n)</a:t>
            </a:r>
          </a:p>
          <a:p>
            <a:pPr lvl="1"/>
            <a:r>
              <a:rPr lang="en-US" dirty="0"/>
              <a:t>Problems to detect whether a pattern exists</a:t>
            </a:r>
          </a:p>
          <a:p>
            <a:r>
              <a:rPr lang="en-US" dirty="0"/>
              <a:t>It is easy to get significant patterns in really large samples, but what to they mean?</a:t>
            </a:r>
          </a:p>
          <a:p>
            <a:pPr lvl="1"/>
            <a:r>
              <a:rPr lang="en-US" dirty="0"/>
              <a:t>Focus on effect size when samples are really large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27632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Assess the effect of sample and effect sizes on p-values</a:t>
            </a:r>
          </a:p>
          <a:p>
            <a:r>
              <a:rPr lang="en-US" dirty="0"/>
              <a:t>Take advantage of R’s random number generator</a:t>
            </a:r>
          </a:p>
          <a:p>
            <a:pPr lvl="1"/>
            <a:r>
              <a:rPr lang="en-US" dirty="0"/>
              <a:t> s1 &lt;- </a:t>
            </a:r>
            <a:r>
              <a:rPr lang="en-US" dirty="0" err="1"/>
              <a:t>rnorm</a:t>
            </a:r>
            <a:r>
              <a:rPr lang="en-US" dirty="0"/>
              <a:t>(100, 177)</a:t>
            </a:r>
          </a:p>
          <a:p>
            <a:pPr lvl="1"/>
            <a:r>
              <a:rPr lang="en-US" dirty="0"/>
              <a:t> s2 &lt;- </a:t>
            </a:r>
            <a:r>
              <a:rPr lang="en-US" dirty="0" err="1"/>
              <a:t>rnorm</a:t>
            </a:r>
            <a:r>
              <a:rPr lang="en-US" dirty="0"/>
              <a:t>(100, 178)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t.test</a:t>
            </a:r>
            <a:r>
              <a:rPr lang="en-US" dirty="0"/>
              <a:t>(s1, s2)</a:t>
            </a:r>
          </a:p>
          <a:p>
            <a:pPr lvl="1"/>
            <a:r>
              <a:rPr lang="en-US" dirty="0"/>
              <a:t> s1 &lt;- </a:t>
            </a:r>
            <a:r>
              <a:rPr lang="en-US" dirty="0" err="1"/>
              <a:t>rnorm</a:t>
            </a:r>
            <a:r>
              <a:rPr lang="en-US" dirty="0"/>
              <a:t>(10, 177)</a:t>
            </a:r>
          </a:p>
          <a:p>
            <a:pPr lvl="1"/>
            <a:r>
              <a:rPr lang="en-US" dirty="0"/>
              <a:t> s2 &lt;- </a:t>
            </a:r>
            <a:r>
              <a:rPr lang="en-US" dirty="0" err="1"/>
              <a:t>rnorm</a:t>
            </a:r>
            <a:r>
              <a:rPr lang="en-US" dirty="0"/>
              <a:t>(10, 178)</a:t>
            </a:r>
          </a:p>
          <a:p>
            <a:pPr lvl="1"/>
            <a:r>
              <a:rPr lang="en-US" dirty="0"/>
              <a:t> </a:t>
            </a:r>
            <a:r>
              <a:rPr lang="en-US" dirty="0" err="1"/>
              <a:t>t.test</a:t>
            </a:r>
            <a:r>
              <a:rPr lang="en-US" dirty="0"/>
              <a:t>(s1, s2)  </a:t>
            </a:r>
          </a:p>
          <a:p>
            <a:r>
              <a:rPr lang="en-US" b="1" dirty="0"/>
              <a:t>Write a loop to see at which sample size a significant effect can be detected</a:t>
            </a:r>
          </a:p>
          <a:p>
            <a:pPr lvl="1"/>
            <a:r>
              <a:rPr lang="en-US" dirty="0"/>
              <a:t>Sample size as variable</a:t>
            </a:r>
          </a:p>
          <a:p>
            <a:pPr lvl="1"/>
            <a:r>
              <a:rPr lang="en-US" dirty="0"/>
              <a:t>Container for p-values</a:t>
            </a:r>
          </a:p>
        </p:txBody>
      </p:sp>
    </p:spTree>
    <p:extLst>
      <p:ext uri="{BB962C8B-B14F-4D97-AF65-F5344CB8AC3E}">
        <p14:creationId xmlns:p14="http://schemas.microsoft.com/office/powerpoint/2010/main" val="1419973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3"/>
          <a:srcRect r="33414" b="33139"/>
          <a:stretch/>
        </p:blipFill>
        <p:spPr>
          <a:xfrm>
            <a:off x="1403648" y="1052736"/>
            <a:ext cx="6061285" cy="5488120"/>
          </a:xfrm>
          <a:prstGeom prst="rect">
            <a:avLst/>
          </a:prstGeom>
        </p:spPr>
      </p:pic>
      <p:sp>
        <p:nvSpPr>
          <p:cNvPr id="6" name="Textfeld 5"/>
          <p:cNvSpPr txBox="1"/>
          <p:nvPr/>
        </p:nvSpPr>
        <p:spPr>
          <a:xfrm>
            <a:off x="653870" y="548680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Advances solution with nested loops (random number generator and test repeated 500 times for each sample size)</a:t>
            </a:r>
          </a:p>
        </p:txBody>
      </p:sp>
    </p:spTree>
    <p:extLst>
      <p:ext uri="{BB962C8B-B14F-4D97-AF65-F5344CB8AC3E}">
        <p14:creationId xmlns:p14="http://schemas.microsoft.com/office/powerpoint/2010/main" val="2087742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 with nominal data?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binomial test</a:t>
            </a:r>
          </a:p>
          <a:p>
            <a:pPr lvl="1"/>
            <a:r>
              <a:rPr lang="en-US" dirty="0"/>
              <a:t>How likely is it that the observed difference from equal counts is due to chance?</a:t>
            </a:r>
          </a:p>
          <a:p>
            <a:pPr lvl="1"/>
            <a:r>
              <a:rPr lang="en-US" dirty="0"/>
              <a:t>Coin flip as an example</a:t>
            </a:r>
          </a:p>
          <a:p>
            <a:pPr lvl="2"/>
            <a:r>
              <a:rPr lang="en-US" dirty="0"/>
              <a:t>Head or tail have same probability (p = 0.5)</a:t>
            </a:r>
          </a:p>
          <a:p>
            <a:pPr lvl="2"/>
            <a:r>
              <a:rPr lang="en-US" dirty="0"/>
              <a:t>Random deviations may always occur (e.g., there is nothing to worry about if 7 in 10 flips show head – but what about 70 in 100 flips?)</a:t>
            </a:r>
          </a:p>
          <a:p>
            <a:pPr lvl="2"/>
            <a:r>
              <a:rPr lang="en-US" dirty="0"/>
              <a:t>In R: </a:t>
            </a:r>
            <a:r>
              <a:rPr lang="en-US" dirty="0" err="1"/>
              <a:t>binom.test</a:t>
            </a:r>
            <a:r>
              <a:rPr lang="en-US" dirty="0"/>
              <a:t>(7, 10, p=0.5)</a:t>
            </a:r>
          </a:p>
          <a:p>
            <a:pPr lvl="1"/>
            <a:r>
              <a:rPr lang="en-US" dirty="0"/>
              <a:t>Apply to actual numbers</a:t>
            </a:r>
          </a:p>
          <a:p>
            <a:r>
              <a:rPr lang="en-US" dirty="0"/>
              <a:t>Widely used in extinction studies and environmental affinities</a:t>
            </a:r>
          </a:p>
          <a:p>
            <a:endParaRPr lang="en-US" dirty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0212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4665712" cy="4572000"/>
          </a:xfrm>
        </p:spPr>
        <p:txBody>
          <a:bodyPr/>
          <a:lstStyle/>
          <a:p>
            <a:r>
              <a:rPr lang="en-US" dirty="0"/>
              <a:t>The binomial error</a:t>
            </a:r>
          </a:p>
          <a:p>
            <a:r>
              <a:rPr lang="en-US" dirty="0"/>
              <a:t>Standard error of a proportion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Error decreases with sample size</a:t>
            </a:r>
          </a:p>
          <a:p>
            <a:r>
              <a:rPr lang="en-US" dirty="0"/>
              <a:t>Maximal ad medium proportions</a:t>
            </a:r>
          </a:p>
          <a:p>
            <a:r>
              <a:rPr lang="en-US" dirty="0"/>
              <a:t>Create a plot to visualize dependency on p</a:t>
            </a:r>
          </a:p>
          <a:p>
            <a:endParaRPr lang="en-US" dirty="0"/>
          </a:p>
        </p:txBody>
      </p:sp>
      <p:graphicFrame>
        <p:nvGraphicFramePr>
          <p:cNvPr id="4" name="Objek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1397191"/>
              </p:ext>
            </p:extLst>
          </p:nvPr>
        </p:nvGraphicFramePr>
        <p:xfrm>
          <a:off x="1403648" y="2924944"/>
          <a:ext cx="2304528" cy="1008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4" name="Formel" r:id="rId3" imgW="1015559" imgH="444307" progId="Equation.3">
                  <p:embed/>
                </p:oleObj>
              </mc:Choice>
              <mc:Fallback>
                <p:oleObj name="Formel" r:id="rId3" imgW="1015559" imgH="444307" progId="Equation.3">
                  <p:embed/>
                  <p:pic>
                    <p:nvPicPr>
                      <p:cNvPr id="4" name="Objek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2924944"/>
                        <a:ext cx="2304528" cy="1008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Grafik 4"/>
          <p:cNvPicPr>
            <a:picLocks noChangeAspect="1"/>
          </p:cNvPicPr>
          <p:nvPr/>
        </p:nvPicPr>
        <p:blipFill rotWithShape="1">
          <a:blip r:embed="rId5"/>
          <a:srcRect t="5982" r="30883" b="34594"/>
          <a:stretch/>
        </p:blipFill>
        <p:spPr>
          <a:xfrm>
            <a:off x="5148064" y="1586785"/>
            <a:ext cx="3818401" cy="23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116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el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>
            <a:normAutofit/>
          </a:bodyPr>
          <a:lstStyle/>
          <a:p>
            <a:r>
              <a:rPr lang="en-US" altLang="en-US" dirty="0"/>
              <a:t>Data in the geosciences</a:t>
            </a:r>
          </a:p>
        </p:txBody>
      </p:sp>
      <p:sp>
        <p:nvSpPr>
          <p:cNvPr id="1024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en-US" dirty="0"/>
              <a:t>Geologists and paleontologists depend on observations with a great degree of uncertainty</a:t>
            </a:r>
          </a:p>
          <a:p>
            <a:r>
              <a:rPr lang="en-US" altLang="en-US" dirty="0"/>
              <a:t>Statistics important to get a hand on the degree of uncertainty and to separate noise from signal</a:t>
            </a:r>
          </a:p>
          <a:p>
            <a:r>
              <a:rPr lang="en-US" altLang="en-US" dirty="0"/>
              <a:t>Usually a hypothesis is tested but data analysis can also be exploratory </a:t>
            </a:r>
          </a:p>
          <a:p>
            <a:r>
              <a:rPr lang="en-US" altLang="en-US" dirty="0"/>
              <a:t>Data are diverse and increasingly big: </a:t>
            </a:r>
            <a:r>
              <a:rPr lang="en-US" altLang="en-US" b="1" dirty="0"/>
              <a:t>Big Data</a:t>
            </a:r>
          </a:p>
          <a:p>
            <a:pPr marL="0" indent="0">
              <a:buNone/>
            </a:pPr>
            <a:endParaRPr lang="en-US" alt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3888" y="4869160"/>
            <a:ext cx="1874499" cy="1728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85045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Comparing relative abundances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Example: Point count of two thin sections retrieves these data</a:t>
            </a:r>
          </a:p>
          <a:p>
            <a:endParaRPr lang="en-US" dirty="0"/>
          </a:p>
        </p:txBody>
      </p:sp>
      <p:graphicFrame>
        <p:nvGraphicFramePr>
          <p:cNvPr id="4" name="Tabel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777098"/>
              </p:ext>
            </p:extLst>
          </p:nvPr>
        </p:nvGraphicFramePr>
        <p:xfrm>
          <a:off x="1835696" y="2850875"/>
          <a:ext cx="2016224" cy="114794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Matrix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297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Serpulid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214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Bryozoan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41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Bivalve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el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800367"/>
              </p:ext>
            </p:extLst>
          </p:nvPr>
        </p:nvGraphicFramePr>
        <p:xfrm>
          <a:off x="5004048" y="2564904"/>
          <a:ext cx="2520280" cy="36899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7821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Intraclast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121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Cement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131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Ooid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95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Coated grain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Calcareous algae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69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Cyanobacteria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13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Bryozoans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28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Peloids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Serpulids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48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Gastropods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25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Bivalves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Ostracods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Foraminifers</a:t>
                      </a:r>
                      <a:endParaRPr lang="en-US" sz="1800" b="0" i="0" u="none" strike="noStrike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</a:t>
                      </a:r>
                      <a:endParaRPr lang="en-US" sz="1800" b="0" i="0" u="none" strike="noStrike" dirty="0">
                        <a:effectLst/>
                        <a:latin typeface="Arial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6" name="Textfeld 5"/>
          <p:cNvSpPr txBox="1"/>
          <p:nvPr/>
        </p:nvSpPr>
        <p:spPr>
          <a:xfrm>
            <a:off x="1979712" y="252757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1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5436096" y="2132856"/>
            <a:ext cx="115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 2</a:t>
            </a:r>
          </a:p>
        </p:txBody>
      </p:sp>
      <p:sp>
        <p:nvSpPr>
          <p:cNvPr id="8" name="Textfeld 7"/>
          <p:cNvSpPr txBox="1"/>
          <p:nvPr/>
        </p:nvSpPr>
        <p:spPr>
          <a:xfrm>
            <a:off x="914400" y="4547056"/>
            <a:ext cx="33123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Among bioclasts, in which sample are bryozoans more abundant?</a:t>
            </a:r>
          </a:p>
        </p:txBody>
      </p:sp>
    </p:spTree>
    <p:extLst>
      <p:ext uri="{BB962C8B-B14F-4D97-AF65-F5344CB8AC3E}">
        <p14:creationId xmlns:p14="http://schemas.microsoft.com/office/powerpoint/2010/main" val="1052111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Sample X is dominated by non-microbial micrite, followed by bioclasts and microbialite</a:t>
            </a:r>
          </a:p>
          <a:p>
            <a:pPr lvl="2"/>
            <a:r>
              <a:rPr lang="en-US" dirty="0"/>
              <a:t>What are the values and their errors?</a:t>
            </a:r>
          </a:p>
          <a:p>
            <a:pPr lvl="1"/>
            <a:r>
              <a:rPr lang="en-US" dirty="0"/>
              <a:t>Bryozoans are more abundant in sample (facies) X than in sample (facies) Y</a:t>
            </a:r>
          </a:p>
          <a:p>
            <a:pPr lvl="2"/>
            <a:r>
              <a:rPr lang="en-US" dirty="0"/>
              <a:t>By how much and does this mean anything?</a:t>
            </a:r>
          </a:p>
          <a:p>
            <a:pPr lvl="1"/>
            <a:r>
              <a:rPr lang="en-US" dirty="0"/>
              <a:t>There are different fossil assemblages in each facies</a:t>
            </a:r>
          </a:p>
          <a:p>
            <a:pPr lvl="2"/>
            <a:r>
              <a:rPr lang="en-US" dirty="0"/>
              <a:t>What means different? Are there some communities less distinct than others?</a:t>
            </a:r>
          </a:p>
          <a:p>
            <a:pPr lvl="1"/>
            <a:r>
              <a:rPr lang="en-US" dirty="0"/>
              <a:t>Climate change governs the fate of reefal ecosystems</a:t>
            </a:r>
          </a:p>
          <a:p>
            <a:pPr lvl="2"/>
            <a:r>
              <a:rPr lang="en-US" dirty="0"/>
              <a:t>Now this is tricky. Hypothesis needs to be dissected into testable hypotheses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64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el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r>
              <a:rPr lang="en-US" altLang="en-US"/>
              <a:t>Statistics for Hypothesis Testing</a:t>
            </a:r>
          </a:p>
        </p:txBody>
      </p:sp>
      <p:sp>
        <p:nvSpPr>
          <p:cNvPr id="11267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/>
              <a:t>Aim: Reject a null hypothesis with reasonable confidence (reasonable usually means 95% confidence)</a:t>
            </a:r>
          </a:p>
          <a:p>
            <a:pPr lvl="1"/>
            <a:r>
              <a:rPr lang="en-US" altLang="en-US" sz="2200" dirty="0"/>
              <a:t>p-values are important: Probability that the null hypothesis is true (thus the smaller the better)</a:t>
            </a:r>
          </a:p>
          <a:p>
            <a:pPr lvl="1"/>
            <a:r>
              <a:rPr lang="en-US" altLang="en-US" sz="2200" dirty="0"/>
              <a:t>Convention</a:t>
            </a:r>
          </a:p>
          <a:p>
            <a:pPr lvl="2"/>
            <a:r>
              <a:rPr lang="en-US" sz="1800" dirty="0"/>
              <a:t>p ≤ 0.1 (marginally significant, rarely used)</a:t>
            </a:r>
          </a:p>
          <a:p>
            <a:pPr lvl="2"/>
            <a:r>
              <a:rPr lang="en-US" sz="1800" dirty="0"/>
              <a:t>p  ≤ 0.05 (significant, the current gold standard)</a:t>
            </a:r>
          </a:p>
          <a:p>
            <a:pPr lvl="2"/>
            <a:r>
              <a:rPr lang="en-US" sz="1800" dirty="0"/>
              <a:t>p ≤ 0.01 (highly significant, soon to be established as standard)</a:t>
            </a:r>
            <a:r>
              <a:rPr lang="en-US" altLang="en-US" sz="1800" dirty="0"/>
              <a:t> </a:t>
            </a:r>
          </a:p>
          <a:p>
            <a:pPr lvl="1"/>
            <a:r>
              <a:rPr lang="en-US" altLang="en-US" sz="2200" dirty="0"/>
              <a:t>Increasingly, p-values are replaced with confidence intervals</a:t>
            </a:r>
          </a:p>
          <a:p>
            <a:r>
              <a:rPr lang="en-US" altLang="en-US" sz="2400" dirty="0"/>
              <a:t>Errors of statistical tests</a:t>
            </a:r>
          </a:p>
          <a:p>
            <a:pPr lvl="1"/>
            <a:r>
              <a:rPr lang="en-US" altLang="en-US" sz="2000" dirty="0"/>
              <a:t>Type I error: The incorrect rejection of a true null hypothesis. False positive. Detect an effect that is not present</a:t>
            </a:r>
          </a:p>
          <a:p>
            <a:pPr lvl="1"/>
            <a:r>
              <a:rPr lang="en-US" altLang="en-US" sz="2000" dirty="0"/>
              <a:t>Type II error: The incorrect acceptance of a false null hypothesis. False negative. Fail to detect an existing effect</a:t>
            </a:r>
          </a:p>
        </p:txBody>
      </p:sp>
    </p:spTree>
    <p:extLst>
      <p:ext uri="{BB962C8B-B14F-4D97-AF65-F5344CB8AC3E}">
        <p14:creationId xmlns:p14="http://schemas.microsoft.com/office/powerpoint/2010/main" val="285121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>
            <a:normAutofit/>
          </a:bodyPr>
          <a:lstStyle/>
          <a:p>
            <a:r>
              <a:rPr lang="en-US" altLang="en-US"/>
              <a:t>Hypothesis Testing with Statistics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100" dirty="0"/>
              <a:t>You can never proof, only disproof a statistical (scientific) hypothesis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Null-hypothesis 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Randomness prevails, no significant pattern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Example: Corals in outcrop A are proportionally as common as in outcrop B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Alternative Hypothesis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Distinct pattern, must be clearly specified</a:t>
            </a:r>
          </a:p>
          <a:p>
            <a:pPr lvl="1">
              <a:lnSpc>
                <a:spcPct val="90000"/>
              </a:lnSpc>
            </a:pPr>
            <a:r>
              <a:rPr lang="en-US" altLang="en-US" sz="1900" dirty="0"/>
              <a:t>Example: Corals in outcrop A are more common than in outcrop B (one-sided test), OR coral abundance is significantly different between outcrops A and B (two-sided test)</a:t>
            </a:r>
          </a:p>
          <a:p>
            <a:pPr>
              <a:lnSpc>
                <a:spcPct val="90000"/>
              </a:lnSpc>
            </a:pPr>
            <a:r>
              <a:rPr lang="en-US" altLang="en-US" sz="2100" dirty="0"/>
              <a:t>Multiple alternative hypotheses are often possible</a:t>
            </a:r>
          </a:p>
          <a:p>
            <a:pPr lvl="1">
              <a:lnSpc>
                <a:spcPct val="90000"/>
              </a:lnSpc>
            </a:pPr>
            <a:r>
              <a:rPr lang="en-US" altLang="de-DE" sz="1900" dirty="0"/>
              <a:t>If two or more hypothesis have the same explanatory power for an observation, we accept the simpler one until we can reject it (Ockham‘s Razor)</a:t>
            </a:r>
          </a:p>
          <a:p>
            <a:pPr>
              <a:lnSpc>
                <a:spcPct val="90000"/>
              </a:lnSpc>
            </a:pPr>
            <a:endParaRPr lang="en-US" altLang="en-US" sz="2100" dirty="0"/>
          </a:p>
        </p:txBody>
      </p:sp>
    </p:spTree>
    <p:extLst>
      <p:ext uri="{BB962C8B-B14F-4D97-AF65-F5344CB8AC3E}">
        <p14:creationId xmlns:p14="http://schemas.microsoft.com/office/powerpoint/2010/main" val="3980758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2238"/>
            <a:ext cx="7543800" cy="1146175"/>
          </a:xfrm>
        </p:spPr>
        <p:txBody>
          <a:bodyPr/>
          <a:lstStyle/>
          <a:p>
            <a:pPr eaLnBrk="1" hangingPunct="1"/>
            <a:r>
              <a:rPr lang="en-US" altLang="de-DE"/>
              <a:t>Ockham‘s Razor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719263"/>
            <a:ext cx="6346825" cy="4411662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en-US" altLang="de-DE" sz="2400" dirty="0"/>
              <a:t>William of Ockham: </a:t>
            </a:r>
            <a:r>
              <a:rPr lang="en-US" altLang="de-DE" sz="2400" dirty="0" err="1"/>
              <a:t>Franziscan</a:t>
            </a:r>
            <a:r>
              <a:rPr lang="en-US" altLang="de-DE" sz="2400" dirty="0"/>
              <a:t> Monk (1285–1349)</a:t>
            </a:r>
          </a:p>
          <a:p>
            <a:pPr eaLnBrk="1" hangingPunct="1"/>
            <a:r>
              <a:rPr lang="en-US" altLang="de-DE" sz="2400" dirty="0"/>
              <a:t>The Law of Parsimony</a:t>
            </a:r>
          </a:p>
          <a:p>
            <a:pPr lvl="1" eaLnBrk="1" hangingPunct="1"/>
            <a:r>
              <a:rPr lang="en-US" altLang="de-DE" sz="2000" b="1" dirty="0"/>
              <a:t>All things being equal, the simplest solution tends to be the best one</a:t>
            </a:r>
            <a:r>
              <a:rPr lang="en-US" altLang="de-DE" sz="2000" dirty="0"/>
              <a:t> </a:t>
            </a:r>
          </a:p>
          <a:p>
            <a:r>
              <a:rPr lang="en-US" altLang="en-US" sz="2400" dirty="0"/>
              <a:t>Prefer the simplest explanation if several </a:t>
            </a:r>
            <a:r>
              <a:rPr lang="en-US" altLang="en-US" sz="2400" dirty="0" err="1"/>
              <a:t>explanantions</a:t>
            </a:r>
            <a:r>
              <a:rPr lang="en-US" altLang="en-US" sz="2400" dirty="0"/>
              <a:t> are possible for a phenomenon</a:t>
            </a:r>
          </a:p>
          <a:p>
            <a:r>
              <a:rPr lang="en-US" altLang="en-US" sz="2400" dirty="0"/>
              <a:t>A theory is simple if it contains as few variables and hypotheses as possible, and if the individual hypotheses are logically connected and explain the phenomenon logically</a:t>
            </a:r>
          </a:p>
          <a:p>
            <a:r>
              <a:rPr lang="en-US" altLang="en-US" sz="2400" dirty="0"/>
              <a:t>In modern statistics this law is implemented by Akaike’s Information Criterion (AIC)</a:t>
            </a:r>
          </a:p>
          <a:p>
            <a:pPr lvl="1"/>
            <a:r>
              <a:rPr lang="en-US" altLang="de-DE" sz="2000" dirty="0"/>
              <a:t>Finding the balance between a model’s complexity and performance</a:t>
            </a:r>
          </a:p>
        </p:txBody>
      </p:sp>
      <p:pic>
        <p:nvPicPr>
          <p:cNvPr id="15364" name="Picture 4" descr="Occ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8663" y="404813"/>
            <a:ext cx="1979612" cy="2760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Grafik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5" y="3789363"/>
            <a:ext cx="1962150" cy="261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The raw material we collect in all our scientific life</a:t>
            </a:r>
          </a:p>
          <a:p>
            <a:r>
              <a:rPr lang="en-US" dirty="0"/>
              <a:t>Aim is to retrieve information and knowledge from data</a:t>
            </a:r>
          </a:p>
          <a:p>
            <a:pPr lvl="1"/>
            <a:r>
              <a:rPr lang="de-DE" altLang="de-DE" dirty="0" err="1"/>
              <a:t>Oceans</a:t>
            </a:r>
            <a:r>
              <a:rPr lang="de-DE" altLang="de-DE" dirty="0"/>
              <a:t>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data</a:t>
            </a:r>
            <a:endParaRPr lang="de-DE" altLang="de-DE" dirty="0"/>
          </a:p>
          <a:p>
            <a:pPr lvl="1"/>
            <a:r>
              <a:rPr lang="de-DE" altLang="de-DE" dirty="0"/>
              <a:t>Rivers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information</a:t>
            </a:r>
            <a:endParaRPr lang="de-DE" altLang="de-DE" dirty="0"/>
          </a:p>
          <a:p>
            <a:pPr lvl="1"/>
            <a:r>
              <a:rPr lang="de-DE" altLang="de-DE" dirty="0"/>
              <a:t>Streams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knowledge</a:t>
            </a:r>
            <a:endParaRPr lang="de-DE" altLang="de-DE" dirty="0"/>
          </a:p>
          <a:p>
            <a:pPr lvl="1"/>
            <a:r>
              <a:rPr lang="de-DE" altLang="de-DE" dirty="0"/>
              <a:t>Drops </a:t>
            </a:r>
            <a:r>
              <a:rPr lang="de-DE" altLang="de-DE" dirty="0" err="1"/>
              <a:t>of</a:t>
            </a:r>
            <a:r>
              <a:rPr lang="de-DE" altLang="de-DE" dirty="0"/>
              <a:t> </a:t>
            </a:r>
            <a:r>
              <a:rPr lang="de-DE" altLang="de-DE" dirty="0" err="1"/>
              <a:t>understanding</a:t>
            </a:r>
            <a:endParaRPr lang="de-DE" altLang="de-DE" dirty="0"/>
          </a:p>
          <a:p>
            <a:endParaRPr lang="en-US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1725" y="2636912"/>
            <a:ext cx="2505075" cy="1881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7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1098" y="4648894"/>
            <a:ext cx="2485701" cy="18214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187624" y="6287016"/>
            <a:ext cx="24320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de-DE" dirty="0"/>
              <a:t>A.D. Chapman (GBIF)</a:t>
            </a:r>
          </a:p>
        </p:txBody>
      </p:sp>
    </p:spTree>
    <p:extLst>
      <p:ext uri="{BB962C8B-B14F-4D97-AF65-F5344CB8AC3E}">
        <p14:creationId xmlns:p14="http://schemas.microsoft.com/office/powerpoint/2010/main" val="101402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Data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quarter" idx="1"/>
          </p:nvPr>
        </p:nvSpPr>
        <p:spPr>
          <a:xfrm>
            <a:off x="827584" y="1417638"/>
            <a:ext cx="3945632" cy="4572000"/>
          </a:xfrm>
        </p:spPr>
        <p:txBody>
          <a:bodyPr>
            <a:normAutofit/>
          </a:bodyPr>
          <a:lstStyle/>
          <a:p>
            <a:r>
              <a:rPr lang="en-US" dirty="0"/>
              <a:t>Qualitative (nominal)</a:t>
            </a:r>
          </a:p>
          <a:p>
            <a:pPr lvl="1"/>
            <a:r>
              <a:rPr lang="en-US" dirty="0"/>
              <a:t>With or without spine, limestone or sandstone</a:t>
            </a:r>
          </a:p>
          <a:p>
            <a:r>
              <a:rPr lang="en-US" dirty="0"/>
              <a:t>Semi-quantitative (ordinal)</a:t>
            </a:r>
          </a:p>
          <a:p>
            <a:pPr lvl="1"/>
            <a:r>
              <a:rPr lang="en-US" dirty="0"/>
              <a:t>Cold, warm, hot</a:t>
            </a:r>
          </a:p>
          <a:p>
            <a:r>
              <a:rPr lang="en-US" dirty="0"/>
              <a:t>Quantitative (interval)</a:t>
            </a:r>
          </a:p>
          <a:p>
            <a:pPr lvl="1"/>
            <a:r>
              <a:rPr lang="en-US" dirty="0"/>
              <a:t>Degree Celsius</a:t>
            </a:r>
          </a:p>
          <a:p>
            <a:r>
              <a:rPr lang="en-US" dirty="0"/>
              <a:t>Quantitative (ratio)</a:t>
            </a:r>
          </a:p>
          <a:p>
            <a:pPr lvl="1"/>
            <a:r>
              <a:rPr lang="en-US" dirty="0"/>
              <a:t>Degree Kelvin</a:t>
            </a:r>
          </a:p>
          <a:p>
            <a:pPr lvl="1"/>
            <a:endParaRPr lang="en-US" dirty="0"/>
          </a:p>
        </p:txBody>
      </p:sp>
      <p:pic>
        <p:nvPicPr>
          <p:cNvPr id="5" name="Picture 2" descr="http://www.saedsayad.com/images/Data_type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86" y="1697038"/>
            <a:ext cx="4176713" cy="200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8" y="3933056"/>
            <a:ext cx="4386064" cy="2626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832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http://rd.springer.com/article/10.1007%2F978-1-4020-9380-7_1/lookinside/001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1" t="8796" r="15337" b="70343"/>
          <a:stretch/>
        </p:blipFill>
        <p:spPr bwMode="auto">
          <a:xfrm>
            <a:off x="3779912" y="4365104"/>
            <a:ext cx="5199184" cy="2225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Basics</a:t>
            </a:r>
          </a:p>
        </p:txBody>
      </p:sp>
      <p:sp>
        <p:nvSpPr>
          <p:cNvPr id="6" name="Textfeld 5"/>
          <p:cNvSpPr txBox="1"/>
          <p:nvPr/>
        </p:nvSpPr>
        <p:spPr>
          <a:xfrm>
            <a:off x="755576" y="1700808"/>
            <a:ext cx="40324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All items of something are the universe or population (N)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Usually impossible to collect the whole population thus we draw a sample (n) with n &lt;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sample should be representative of 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Otherwise it is biased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881362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ctylos">
  <a:themeElements>
    <a:clrScheme name="Dactylos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Dactylos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actylos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0</TotalTime>
  <Words>1312</Words>
  <Application>Microsoft Office PowerPoint</Application>
  <PresentationFormat>Bildschirmpräsentation (4:3)</PresentationFormat>
  <Paragraphs>207</Paragraphs>
  <Slides>20</Slides>
  <Notes>10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7" baseType="lpstr">
      <vt:lpstr>Arial</vt:lpstr>
      <vt:lpstr>Calibri</vt:lpstr>
      <vt:lpstr>Franklin Gothic Book</vt:lpstr>
      <vt:lpstr>Perpetua</vt:lpstr>
      <vt:lpstr>Wingdings 2</vt:lpstr>
      <vt:lpstr>Dactylos</vt:lpstr>
      <vt:lpstr>Formel</vt:lpstr>
      <vt:lpstr>Computers in the Geosciences</vt:lpstr>
      <vt:lpstr>Data in the geosciences</vt:lpstr>
      <vt:lpstr>Examples</vt:lpstr>
      <vt:lpstr>Statistics for Hypothesis Testing</vt:lpstr>
      <vt:lpstr>Hypothesis Testing with Statistics</vt:lpstr>
      <vt:lpstr>Ockham‘s Razor</vt:lpstr>
      <vt:lpstr>Data</vt:lpstr>
      <vt:lpstr>Types of Data</vt:lpstr>
      <vt:lpstr>Data Basics</vt:lpstr>
      <vt:lpstr>Important to distinguish between error and bias</vt:lpstr>
      <vt:lpstr>Exercise</vt:lpstr>
      <vt:lpstr>Create a table of sizes</vt:lpstr>
      <vt:lpstr>Comparison of means</vt:lpstr>
      <vt:lpstr>Syntax</vt:lpstr>
      <vt:lpstr>Issues with sample size</vt:lpstr>
      <vt:lpstr>Exercise</vt:lpstr>
      <vt:lpstr>PowerPoint-Präsentation</vt:lpstr>
      <vt:lpstr>What to do with nominal data?</vt:lpstr>
      <vt:lpstr>Related</vt:lpstr>
      <vt:lpstr>Comparing relative abundances</vt:lpstr>
    </vt:vector>
  </TitlesOfParts>
  <Company>FAU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Wolfgang Kiessling</dc:creator>
  <cp:lastModifiedBy>Wolfgang</cp:lastModifiedBy>
  <cp:revision>265</cp:revision>
  <dcterms:created xsi:type="dcterms:W3CDTF">2013-10-07T11:16:43Z</dcterms:created>
  <dcterms:modified xsi:type="dcterms:W3CDTF">2024-10-10T06:30:20Z</dcterms:modified>
</cp:coreProperties>
</file>