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3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9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5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3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6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0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6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1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3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ABE6BF-51A5-44DA-8E1D-45EB4BD33AD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3579E-6A19-45C1-82A8-894A4B25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Ming </a:t>
            </a:r>
          </a:p>
          <a:p>
            <a:r>
              <a:rPr lang="en-US" dirty="0" smtClean="0"/>
              <a:t>Spencer</a:t>
            </a:r>
            <a:endParaRPr lang="en-US" dirty="0"/>
          </a:p>
        </p:txBody>
      </p:sp>
      <p:pic>
        <p:nvPicPr>
          <p:cNvPr id="5" name="Picture 2" descr="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92" y="1596899"/>
            <a:ext cx="7118480" cy="17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Calories needed per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Basal Metabolic Rate (BMR) formula: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BMR = (10 * weight(kg)) + (6.25 * height(cm)) - (5 * age(y)) + 5      /man</a:t>
            </a:r>
            <a:br>
              <a:rPr lang="en-US" sz="2400" dirty="0" smtClean="0"/>
            </a:br>
            <a:r>
              <a:rPr lang="en-US" sz="2400" dirty="0" smtClean="0"/>
              <a:t>	BMR = (10 * weight(kg)) + (6.25 * height(cm)) – (5 * age(y)) - 61    /woman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Modifiers can be used to help more accurately calculate </a:t>
            </a:r>
          </a:p>
          <a:p>
            <a:pPr lvl="1"/>
            <a:r>
              <a:rPr lang="en-US" dirty="0" smtClean="0"/>
              <a:t>1.2	Little </a:t>
            </a:r>
            <a:r>
              <a:rPr lang="en-US" dirty="0"/>
              <a:t>or no </a:t>
            </a:r>
            <a:r>
              <a:rPr lang="en-US" dirty="0" smtClean="0"/>
              <a:t>exercise</a:t>
            </a:r>
            <a:endParaRPr lang="en-US" dirty="0"/>
          </a:p>
          <a:p>
            <a:pPr lvl="1"/>
            <a:r>
              <a:rPr lang="en-US" dirty="0" smtClean="0"/>
              <a:t>1.375 	Lightly </a:t>
            </a:r>
            <a:r>
              <a:rPr lang="en-US" dirty="0"/>
              <a:t>Active - exercise/sports 1-3 </a:t>
            </a:r>
            <a:r>
              <a:rPr lang="en-US" dirty="0" smtClean="0"/>
              <a:t>times/week</a:t>
            </a:r>
          </a:p>
          <a:p>
            <a:pPr lvl="1"/>
            <a:r>
              <a:rPr lang="en-US" dirty="0" smtClean="0"/>
              <a:t>1.55 	Moderately Active - exercise/sports 3-5 times/week</a:t>
            </a:r>
          </a:p>
          <a:p>
            <a:pPr lvl="1"/>
            <a:r>
              <a:rPr lang="en-US" dirty="0" smtClean="0"/>
              <a:t>1.725	Very </a:t>
            </a:r>
            <a:r>
              <a:rPr lang="en-US" dirty="0"/>
              <a:t>Active - hard exercise/sports 6-7 </a:t>
            </a:r>
            <a:r>
              <a:rPr lang="en-US" dirty="0" smtClean="0"/>
              <a:t>times/week</a:t>
            </a:r>
          </a:p>
          <a:p>
            <a:pPr lvl="1"/>
            <a:r>
              <a:rPr lang="en-US" dirty="0" smtClean="0"/>
              <a:t>1.9 	Extra Active - very hard exercise/sports or physical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Basal Metabolic Rate (Example)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Male, age 25, weight 200lb, height 6feet.</a:t>
            </a:r>
          </a:p>
          <a:p>
            <a:pPr lvl="1"/>
            <a:r>
              <a:rPr lang="en-US" dirty="0" smtClean="0"/>
              <a:t>With Moderately Active - exercise/sports 3-5 times/week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BMR = (10 * weight(kg)) + (6.25 * height(cm)) - 5 * (age(y)) + 5</a:t>
            </a:r>
          </a:p>
          <a:p>
            <a:pPr marL="0" indent="0">
              <a:buNone/>
            </a:pPr>
            <a:r>
              <a:rPr lang="en-US" dirty="0" smtClean="0"/>
              <a:t>	BMR = (10 * (90.72)) + (6.25 * (183)) – (5 * (25)) + 5</a:t>
            </a:r>
          </a:p>
          <a:p>
            <a:pPr marL="0" indent="0">
              <a:buNone/>
            </a:pPr>
            <a:r>
              <a:rPr lang="en-US" dirty="0" smtClean="0"/>
              <a:t>	BMR = 1930.95 * 1.55(the modifier for moderately active) </a:t>
            </a:r>
          </a:p>
          <a:p>
            <a:pPr marL="0" indent="0">
              <a:buNone/>
            </a:pPr>
            <a:r>
              <a:rPr lang="en-US" dirty="0" smtClean="0"/>
              <a:t>	BMR = </a:t>
            </a:r>
            <a:r>
              <a:rPr lang="en-US" b="1" dirty="0" smtClean="0"/>
              <a:t>2,992 </a:t>
            </a:r>
            <a:r>
              <a:rPr lang="en-US" dirty="0" smtClean="0"/>
              <a:t>Calories/day to maintain your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4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Diabetic Needs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Lower Calorie </a:t>
            </a:r>
            <a:r>
              <a:rPr lang="en-US" dirty="0"/>
              <a:t>diet per </a:t>
            </a:r>
            <a:r>
              <a:rPr lang="en-US" dirty="0" smtClean="0"/>
              <a:t>day is used </a:t>
            </a:r>
            <a:r>
              <a:rPr lang="en-US" dirty="0"/>
              <a:t>to promote weight </a:t>
            </a:r>
            <a:r>
              <a:rPr lang="en-US" dirty="0" smtClean="0"/>
              <a:t>loss/maintenance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this </a:t>
            </a:r>
            <a:r>
              <a:rPr lang="en-US" dirty="0" smtClean="0"/>
              <a:t>will vary per person.</a:t>
            </a:r>
            <a:endParaRPr lang="en-US" dirty="0"/>
          </a:p>
          <a:p>
            <a:r>
              <a:rPr lang="en-US" dirty="0" smtClean="0"/>
              <a:t>A New Basal Metabolic Rate modifier range is thus resolved for diabetic needs:</a:t>
            </a:r>
          </a:p>
          <a:p>
            <a:pPr lvl="1"/>
            <a:r>
              <a:rPr lang="en-US" dirty="0" smtClean="0"/>
              <a:t>1 to 1.15</a:t>
            </a:r>
            <a:r>
              <a:rPr lang="en-US" dirty="0"/>
              <a:t>	</a:t>
            </a:r>
            <a:r>
              <a:rPr lang="en-US" dirty="0" smtClean="0"/>
              <a:t>	Little or </a:t>
            </a:r>
            <a:r>
              <a:rPr lang="en-US" dirty="0"/>
              <a:t>no exercise</a:t>
            </a:r>
          </a:p>
          <a:p>
            <a:pPr lvl="1"/>
            <a:r>
              <a:rPr lang="en-US" dirty="0" smtClean="0"/>
              <a:t>1.15 to 1.325 </a:t>
            </a:r>
            <a:r>
              <a:rPr lang="en-US" dirty="0"/>
              <a:t>	Lightly Active - exercise/sports 1-3 times/week</a:t>
            </a:r>
          </a:p>
          <a:p>
            <a:pPr lvl="1"/>
            <a:r>
              <a:rPr lang="en-US" dirty="0" smtClean="0"/>
              <a:t>1.3 to 1.5 	</a:t>
            </a:r>
            <a:r>
              <a:rPr lang="en-US" dirty="0"/>
              <a:t>	Moderately Active - exercise/sports 3-5 times/week</a:t>
            </a:r>
          </a:p>
          <a:p>
            <a:pPr lvl="1"/>
            <a:r>
              <a:rPr lang="en-US" dirty="0" smtClean="0"/>
              <a:t>1.45 to 1.675</a:t>
            </a:r>
            <a:r>
              <a:rPr lang="en-US" dirty="0"/>
              <a:t>	Very Active - hard exercise/sports 6-7 times/week</a:t>
            </a:r>
          </a:p>
          <a:p>
            <a:pPr lvl="1"/>
            <a:r>
              <a:rPr lang="en-US" dirty="0" smtClean="0"/>
              <a:t>1.6 to 1.85	 </a:t>
            </a:r>
            <a:r>
              <a:rPr lang="en-US" dirty="0"/>
              <a:t>	Extra Active - very hard exercise/sports or physical job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32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Diabetic </a:t>
            </a:r>
            <a:r>
              <a:rPr lang="en-US" b="1" dirty="0" smtClean="0"/>
              <a:t>Basal </a:t>
            </a:r>
            <a:r>
              <a:rPr lang="en-US" b="1" dirty="0"/>
              <a:t>Metabolic Rate (Example)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Diabetic Male</a:t>
            </a:r>
            <a:r>
              <a:rPr lang="en-US" dirty="0"/>
              <a:t>, age 25, weight 200lb, height 6feet.</a:t>
            </a:r>
          </a:p>
          <a:p>
            <a:pPr lvl="1"/>
            <a:r>
              <a:rPr lang="en-US" dirty="0"/>
              <a:t>With Moderately Active - exercise/sports 3-5 </a:t>
            </a:r>
            <a:r>
              <a:rPr lang="en-US" dirty="0" smtClean="0"/>
              <a:t>times/week</a:t>
            </a:r>
          </a:p>
          <a:p>
            <a:pPr marL="0" indent="0">
              <a:buNone/>
            </a:pPr>
            <a:r>
              <a:rPr lang="en-US" dirty="0"/>
              <a:t>	BMR = (10 * weight(kg)) + (6.25 * height(cm)) - 5 * (age(y)) + 5</a:t>
            </a:r>
          </a:p>
          <a:p>
            <a:pPr marL="0" indent="0">
              <a:buNone/>
            </a:pPr>
            <a:r>
              <a:rPr lang="en-US" dirty="0"/>
              <a:t>	BMR = (10 * (90.72)) + (6.25 * (183)) – (5 * (25)) + 5</a:t>
            </a:r>
          </a:p>
          <a:p>
            <a:pPr marL="0" indent="0">
              <a:buNone/>
            </a:pPr>
            <a:r>
              <a:rPr lang="en-US" dirty="0"/>
              <a:t>	BMR = 1930.95 * </a:t>
            </a:r>
            <a:r>
              <a:rPr lang="en-US" dirty="0" smtClean="0"/>
              <a:t>(1.3 to 1.5)(the diabetic modifier range)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BMR = </a:t>
            </a:r>
            <a:r>
              <a:rPr lang="en-US" b="1" dirty="0" smtClean="0"/>
              <a:t>2510 </a:t>
            </a:r>
            <a:r>
              <a:rPr lang="en-US" dirty="0" smtClean="0"/>
              <a:t>to </a:t>
            </a:r>
            <a:r>
              <a:rPr lang="en-US" b="1" dirty="0" smtClean="0"/>
              <a:t>2896 </a:t>
            </a:r>
            <a:r>
              <a:rPr lang="en-US" dirty="0" smtClean="0"/>
              <a:t>Calories/day to lower your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103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Calories needed per Day</vt:lpstr>
      <vt:lpstr>Basal Metabolic Rate (Example) </vt:lpstr>
      <vt:lpstr> Diabetic Needs </vt:lpstr>
      <vt:lpstr>Diabetic Basal Metabolic Rate (Example)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sfinck2015</dc:creator>
  <cp:lastModifiedBy>sfinck2015</cp:lastModifiedBy>
  <cp:revision>10</cp:revision>
  <dcterms:created xsi:type="dcterms:W3CDTF">2016-12-15T20:01:00Z</dcterms:created>
  <dcterms:modified xsi:type="dcterms:W3CDTF">2016-12-16T16:09:00Z</dcterms:modified>
</cp:coreProperties>
</file>