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63" r:id="rId3"/>
    <p:sldId id="257" r:id="rId4"/>
    <p:sldId id="264" r:id="rId5"/>
    <p:sldId id="266" r:id="rId6"/>
    <p:sldId id="267" r:id="rId7"/>
    <p:sldId id="258" r:id="rId8"/>
    <p:sldId id="259" r:id="rId9"/>
    <p:sldId id="260" r:id="rId10"/>
    <p:sldId id="261" r:id="rId11"/>
    <p:sldId id="262"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43" autoAdjust="0"/>
  </p:normalViewPr>
  <p:slideViewPr>
    <p:cSldViewPr>
      <p:cViewPr varScale="1">
        <p:scale>
          <a:sx n="53" d="100"/>
          <a:sy n="53" d="100"/>
        </p:scale>
        <p:origin x="-18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A8365-883A-40FF-A356-D34F60D82EC2}" type="datetimeFigureOut">
              <a:rPr lang="en-US" smtClean="0"/>
              <a:t>12/15/2016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79EB7B-00A8-4C1F-8827-1C2000681E15}" type="slidenum">
              <a:rPr lang="en-US" smtClean="0"/>
              <a:t>‹#›</a:t>
            </a:fld>
            <a:endParaRPr lang="en-US"/>
          </a:p>
        </p:txBody>
      </p:sp>
    </p:spTree>
    <p:extLst>
      <p:ext uri="{BB962C8B-B14F-4D97-AF65-F5344CB8AC3E}">
        <p14:creationId xmlns:p14="http://schemas.microsoft.com/office/powerpoint/2010/main" val="381917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a:t>
            </a:r>
            <a:r>
              <a:rPr lang="en-US" smtClean="0"/>
              <a:t>about prostate.</a:t>
            </a:r>
            <a:endParaRPr lang="en-US"/>
          </a:p>
        </p:txBody>
      </p:sp>
      <p:sp>
        <p:nvSpPr>
          <p:cNvPr id="4" name="Slide Number Placeholder 3"/>
          <p:cNvSpPr>
            <a:spLocks noGrp="1"/>
          </p:cNvSpPr>
          <p:nvPr>
            <p:ph type="sldNum" sz="quarter" idx="10"/>
          </p:nvPr>
        </p:nvSpPr>
        <p:spPr/>
        <p:txBody>
          <a:bodyPr/>
          <a:lstStyle/>
          <a:p>
            <a:fld id="{AA79EB7B-00A8-4C1F-8827-1C2000681E15}" type="slidenum">
              <a:rPr lang="en-US" smtClean="0"/>
              <a:t>2</a:t>
            </a:fld>
            <a:endParaRPr lang="en-US"/>
          </a:p>
        </p:txBody>
      </p:sp>
    </p:spTree>
    <p:extLst>
      <p:ext uri="{BB962C8B-B14F-4D97-AF65-F5344CB8AC3E}">
        <p14:creationId xmlns:p14="http://schemas.microsoft.com/office/powerpoint/2010/main" val="679007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79EB7B-00A8-4C1F-8827-1C2000681E15}" type="slidenum">
              <a:rPr lang="en-US" smtClean="0"/>
              <a:t>4</a:t>
            </a:fld>
            <a:endParaRPr lang="en-US"/>
          </a:p>
        </p:txBody>
      </p:sp>
    </p:spTree>
    <p:extLst>
      <p:ext uri="{BB962C8B-B14F-4D97-AF65-F5344CB8AC3E}">
        <p14:creationId xmlns:p14="http://schemas.microsoft.com/office/powerpoint/2010/main" val="58677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patient should discuss available options thoroughly with his doctor</a:t>
            </a:r>
          </a:p>
          <a:p>
            <a:r>
              <a:rPr lang="en-US" dirty="0" smtClean="0"/>
              <a:t>And thus, the creation</a:t>
            </a:r>
            <a:r>
              <a:rPr lang="en-US" baseline="0" dirty="0" smtClean="0"/>
              <a:t> of the prostate cancer app</a:t>
            </a:r>
            <a:endParaRPr lang="en-US" dirty="0"/>
          </a:p>
        </p:txBody>
      </p:sp>
      <p:sp>
        <p:nvSpPr>
          <p:cNvPr id="4" name="Slide Number Placeholder 3"/>
          <p:cNvSpPr>
            <a:spLocks noGrp="1"/>
          </p:cNvSpPr>
          <p:nvPr>
            <p:ph type="sldNum" sz="quarter" idx="10"/>
          </p:nvPr>
        </p:nvSpPr>
        <p:spPr/>
        <p:txBody>
          <a:bodyPr/>
          <a:lstStyle/>
          <a:p>
            <a:fld id="{AA79EB7B-00A8-4C1F-8827-1C2000681E15}" type="slidenum">
              <a:rPr lang="en-US" smtClean="0"/>
              <a:t>6</a:t>
            </a:fld>
            <a:endParaRPr lang="en-US"/>
          </a:p>
        </p:txBody>
      </p:sp>
    </p:spTree>
    <p:extLst>
      <p:ext uri="{BB962C8B-B14F-4D97-AF65-F5344CB8AC3E}">
        <p14:creationId xmlns:p14="http://schemas.microsoft.com/office/powerpoint/2010/main" val="1170621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few screen shots of the Prostate Cancer Management App </a:t>
            </a:r>
            <a:r>
              <a:rPr lang="en-US" baseline="0" smtClean="0"/>
              <a:t>in action.</a:t>
            </a:r>
            <a:endParaRPr lang="en-US"/>
          </a:p>
        </p:txBody>
      </p:sp>
      <p:sp>
        <p:nvSpPr>
          <p:cNvPr id="4" name="Slide Number Placeholder 3"/>
          <p:cNvSpPr>
            <a:spLocks noGrp="1"/>
          </p:cNvSpPr>
          <p:nvPr>
            <p:ph type="sldNum" sz="quarter" idx="10"/>
          </p:nvPr>
        </p:nvSpPr>
        <p:spPr/>
        <p:txBody>
          <a:bodyPr/>
          <a:lstStyle/>
          <a:p>
            <a:fld id="{AA79EB7B-00A8-4C1F-8827-1C2000681E15}" type="slidenum">
              <a:rPr lang="en-US" smtClean="0"/>
              <a:t>9</a:t>
            </a:fld>
            <a:endParaRPr lang="en-US"/>
          </a:p>
        </p:txBody>
      </p:sp>
    </p:spTree>
    <p:extLst>
      <p:ext uri="{BB962C8B-B14F-4D97-AF65-F5344CB8AC3E}">
        <p14:creationId xmlns:p14="http://schemas.microsoft.com/office/powerpoint/2010/main" val="396290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a:t>
            </a:r>
            <a:r>
              <a:rPr lang="en-US" baseline="0" dirty="0" smtClean="0"/>
              <a:t> is the home page of the Prostate Cancer Management App, where if they were to click on each individual icons would provide directions</a:t>
            </a:r>
          </a:p>
          <a:p>
            <a:pPr marL="0" indent="0">
              <a:buFont typeface="Arial" panose="020B0604020202020204" pitchFamily="34" charset="0"/>
              <a:buNone/>
            </a:pPr>
            <a:r>
              <a:rPr lang="en-US" baseline="0" dirty="0" smtClean="0"/>
              <a:t>     on how to that section to be carried out.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At the top, they would find three navigation bar: Home, Dashboard and About.</a:t>
            </a:r>
          </a:p>
          <a:p>
            <a:pPr marL="685800" lvl="1" indent="-228600">
              <a:buFont typeface="+mj-lt"/>
              <a:buAutoNum type="arabicPeriod"/>
            </a:pPr>
            <a:r>
              <a:rPr lang="en-US" baseline="0" dirty="0" smtClean="0"/>
              <a:t>The Home navigation would take them back to the home page.</a:t>
            </a:r>
          </a:p>
          <a:p>
            <a:pPr marL="685800" lvl="1" indent="-228600">
              <a:buFont typeface="+mj-lt"/>
              <a:buAutoNum type="arabicPeriod"/>
            </a:pPr>
            <a:r>
              <a:rPr lang="en-US" baseline="0" dirty="0" smtClean="0"/>
              <a:t>The Dashboard navigation would take them to the page in which they can sign into the app if an account was already created or </a:t>
            </a:r>
          </a:p>
          <a:p>
            <a:pPr marL="0" indent="0">
              <a:buFont typeface="Arial" panose="020B0604020202020204" pitchFamily="34" charset="0"/>
              <a:buNone/>
            </a:pPr>
            <a:r>
              <a:rPr lang="en-US" baseline="0" dirty="0" smtClean="0"/>
              <a:t>               signup in order to use the app.</a:t>
            </a:r>
          </a:p>
          <a:p>
            <a:pPr marL="0" indent="0">
              <a:buFont typeface="Arial" panose="020B0604020202020204" pitchFamily="34" charset="0"/>
              <a:buNone/>
            </a:pPr>
            <a:r>
              <a:rPr lang="en-US" baseline="0" dirty="0" smtClean="0"/>
              <a:t>         4.   The About navigation would give a brief description about the app.</a:t>
            </a:r>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AA79EB7B-00A8-4C1F-8827-1C2000681E15}" type="slidenum">
              <a:rPr lang="en-US" smtClean="0"/>
              <a:t>10</a:t>
            </a:fld>
            <a:endParaRPr lang="en-US"/>
          </a:p>
        </p:txBody>
      </p:sp>
    </p:spTree>
    <p:extLst>
      <p:ext uri="{BB962C8B-B14F-4D97-AF65-F5344CB8AC3E}">
        <p14:creationId xmlns:p14="http://schemas.microsoft.com/office/powerpoint/2010/main" val="3166433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391A5948-2E16-4588-BF79-23203B7FDDF0}" type="datetimeFigureOut">
              <a:rPr lang="en-US" smtClean="0"/>
              <a:t>12/15/2016</a:t>
            </a:fld>
            <a:endParaRPr lang="en-US"/>
          </a:p>
        </p:txBody>
      </p:sp>
      <p:sp>
        <p:nvSpPr>
          <p:cNvPr id="23" name="Slide Number Placeholder 22"/>
          <p:cNvSpPr>
            <a:spLocks noGrp="1"/>
          </p:cNvSpPr>
          <p:nvPr>
            <p:ph type="sldNum" sz="quarter" idx="11"/>
          </p:nvPr>
        </p:nvSpPr>
        <p:spPr/>
        <p:txBody>
          <a:bodyPr/>
          <a:lstStyle/>
          <a:p>
            <a:fld id="{A679AEC0-B5C7-42F8-9BDA-FCA8D6DF7BA7}"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A5948-2E16-4588-BF79-23203B7FDDF0}"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AEC0-B5C7-42F8-9BDA-FCA8D6DF7B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A5948-2E16-4588-BF79-23203B7FDDF0}"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AEC0-B5C7-42F8-9BDA-FCA8D6DF7B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391A5948-2E16-4588-BF79-23203B7FDDF0}" type="datetimeFigureOut">
              <a:rPr lang="en-US" smtClean="0"/>
              <a:t>12/15/2016</a:t>
            </a:fld>
            <a:endParaRPr lang="en-US"/>
          </a:p>
        </p:txBody>
      </p:sp>
      <p:sp>
        <p:nvSpPr>
          <p:cNvPr id="19" name="Slide Number Placeholder 18"/>
          <p:cNvSpPr>
            <a:spLocks noGrp="1"/>
          </p:cNvSpPr>
          <p:nvPr>
            <p:ph type="sldNum" sz="quarter" idx="15"/>
          </p:nvPr>
        </p:nvSpPr>
        <p:spPr/>
        <p:txBody>
          <a:bodyPr/>
          <a:lstStyle/>
          <a:p>
            <a:fld id="{A679AEC0-B5C7-42F8-9BDA-FCA8D6DF7BA7}"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391A5948-2E16-4588-BF79-23203B7FDDF0}" type="datetimeFigureOut">
              <a:rPr lang="en-US" smtClean="0"/>
              <a:t>12/15/2016</a:t>
            </a:fld>
            <a:endParaRPr lang="en-US"/>
          </a:p>
        </p:txBody>
      </p:sp>
      <p:sp>
        <p:nvSpPr>
          <p:cNvPr id="20" name="Slide Number Placeholder 19"/>
          <p:cNvSpPr>
            <a:spLocks noGrp="1"/>
          </p:cNvSpPr>
          <p:nvPr>
            <p:ph type="sldNum" sz="quarter" idx="11"/>
          </p:nvPr>
        </p:nvSpPr>
        <p:spPr/>
        <p:txBody>
          <a:bodyPr/>
          <a:lstStyle/>
          <a:p>
            <a:fld id="{A679AEC0-B5C7-42F8-9BDA-FCA8D6DF7BA7}"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391A5948-2E16-4588-BF79-23203B7FDDF0}" type="datetimeFigureOut">
              <a:rPr lang="en-US" smtClean="0"/>
              <a:t>12/15/2016</a:t>
            </a:fld>
            <a:endParaRPr lang="en-US"/>
          </a:p>
        </p:txBody>
      </p:sp>
      <p:sp>
        <p:nvSpPr>
          <p:cNvPr id="25" name="Slide Number Placeholder 24"/>
          <p:cNvSpPr>
            <a:spLocks noGrp="1"/>
          </p:cNvSpPr>
          <p:nvPr>
            <p:ph type="sldNum" sz="quarter" idx="16"/>
          </p:nvPr>
        </p:nvSpPr>
        <p:spPr/>
        <p:txBody>
          <a:bodyPr/>
          <a:lstStyle/>
          <a:p>
            <a:fld id="{A679AEC0-B5C7-42F8-9BDA-FCA8D6DF7BA7}"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391A5948-2E16-4588-BF79-23203B7FDDF0}" type="datetimeFigureOut">
              <a:rPr lang="en-US" smtClean="0"/>
              <a:t>12/15/2016</a:t>
            </a:fld>
            <a:endParaRPr lang="en-US"/>
          </a:p>
        </p:txBody>
      </p:sp>
      <p:sp>
        <p:nvSpPr>
          <p:cNvPr id="24" name="Slide Number Placeholder 23"/>
          <p:cNvSpPr>
            <a:spLocks noGrp="1"/>
          </p:cNvSpPr>
          <p:nvPr>
            <p:ph type="sldNum" sz="quarter" idx="17"/>
          </p:nvPr>
        </p:nvSpPr>
        <p:spPr/>
        <p:txBody>
          <a:bodyPr/>
          <a:lstStyle/>
          <a:p>
            <a:fld id="{A679AEC0-B5C7-42F8-9BDA-FCA8D6DF7BA7}"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391A5948-2E16-4588-BF79-23203B7FDDF0}" type="datetimeFigureOut">
              <a:rPr lang="en-US" smtClean="0"/>
              <a:t>12/15/2016</a:t>
            </a:fld>
            <a:endParaRPr lang="en-US"/>
          </a:p>
        </p:txBody>
      </p:sp>
      <p:sp>
        <p:nvSpPr>
          <p:cNvPr id="14" name="Slide Number Placeholder 13"/>
          <p:cNvSpPr>
            <a:spLocks noGrp="1"/>
          </p:cNvSpPr>
          <p:nvPr>
            <p:ph type="sldNum" sz="quarter" idx="11"/>
          </p:nvPr>
        </p:nvSpPr>
        <p:spPr/>
        <p:txBody>
          <a:bodyPr/>
          <a:lstStyle/>
          <a:p>
            <a:fld id="{A679AEC0-B5C7-42F8-9BDA-FCA8D6DF7BA7}"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391A5948-2E16-4588-BF79-23203B7FDDF0}" type="datetimeFigureOut">
              <a:rPr lang="en-US" smtClean="0"/>
              <a:t>12/15/2016</a:t>
            </a:fld>
            <a:endParaRPr lang="en-US"/>
          </a:p>
        </p:txBody>
      </p:sp>
      <p:sp>
        <p:nvSpPr>
          <p:cNvPr id="12" name="Slide Number Placeholder 11"/>
          <p:cNvSpPr>
            <a:spLocks noGrp="1"/>
          </p:cNvSpPr>
          <p:nvPr>
            <p:ph type="sldNum" sz="quarter" idx="11"/>
          </p:nvPr>
        </p:nvSpPr>
        <p:spPr/>
        <p:txBody>
          <a:bodyPr/>
          <a:lstStyle/>
          <a:p>
            <a:fld id="{A679AEC0-B5C7-42F8-9BDA-FCA8D6DF7BA7}"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391A5948-2E16-4588-BF79-23203B7FDDF0}" type="datetimeFigureOut">
              <a:rPr lang="en-US" smtClean="0"/>
              <a:t>12/15/2016</a:t>
            </a:fld>
            <a:endParaRPr lang="en-US"/>
          </a:p>
        </p:txBody>
      </p:sp>
      <p:sp>
        <p:nvSpPr>
          <p:cNvPr id="18" name="Slide Number Placeholder 17"/>
          <p:cNvSpPr>
            <a:spLocks noGrp="1"/>
          </p:cNvSpPr>
          <p:nvPr>
            <p:ph type="sldNum" sz="quarter" idx="16"/>
          </p:nvPr>
        </p:nvSpPr>
        <p:spPr/>
        <p:txBody>
          <a:bodyPr/>
          <a:lstStyle/>
          <a:p>
            <a:fld id="{A679AEC0-B5C7-42F8-9BDA-FCA8D6DF7BA7}"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391A5948-2E16-4588-BF79-23203B7FDDF0}" type="datetimeFigureOut">
              <a:rPr lang="en-US" smtClean="0"/>
              <a:t>12/15/2016</a:t>
            </a:fld>
            <a:endParaRPr lang="en-US"/>
          </a:p>
        </p:txBody>
      </p:sp>
      <p:sp>
        <p:nvSpPr>
          <p:cNvPr id="20" name="Slide Number Placeholder 19"/>
          <p:cNvSpPr>
            <a:spLocks noGrp="1"/>
          </p:cNvSpPr>
          <p:nvPr>
            <p:ph type="sldNum" sz="quarter" idx="15"/>
          </p:nvPr>
        </p:nvSpPr>
        <p:spPr/>
        <p:txBody>
          <a:bodyPr/>
          <a:lstStyle/>
          <a:p>
            <a:fld id="{A679AEC0-B5C7-42F8-9BDA-FCA8D6DF7BA7}"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391A5948-2E16-4588-BF79-23203B7FDDF0}" type="datetimeFigureOut">
              <a:rPr lang="en-US" smtClean="0"/>
              <a:t>12/15/2016</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A679AEC0-B5C7-42F8-9BDA-FCA8D6DF7BA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4953000"/>
            <a:ext cx="4572000" cy="1066800"/>
          </a:xfrm>
        </p:spPr>
        <p:txBody>
          <a:bodyPr/>
          <a:lstStyle/>
          <a:p>
            <a:r>
              <a:rPr lang="en-US" b="1" dirty="0" smtClean="0">
                <a:latin typeface="Bell MT" panose="02020503060305020303" pitchFamily="18" charset="0"/>
              </a:rPr>
              <a:t>Ericky Dos santos</a:t>
            </a:r>
          </a:p>
          <a:p>
            <a:r>
              <a:rPr lang="en-US" b="1" dirty="0" smtClean="0">
                <a:latin typeface="Bell MT" panose="02020503060305020303" pitchFamily="18" charset="0"/>
              </a:rPr>
              <a:t>Damoy Hyman</a:t>
            </a:r>
            <a:endParaRPr lang="en-US" b="1" dirty="0">
              <a:latin typeface="Bell MT" panose="02020503060305020303" pitchFamily="18" charset="0"/>
            </a:endParaRPr>
          </a:p>
        </p:txBody>
      </p:sp>
      <p:sp>
        <p:nvSpPr>
          <p:cNvPr id="2" name="Title 1"/>
          <p:cNvSpPr>
            <a:spLocks noGrp="1"/>
          </p:cNvSpPr>
          <p:nvPr>
            <p:ph type="title"/>
          </p:nvPr>
        </p:nvSpPr>
        <p:spPr>
          <a:xfrm>
            <a:off x="381000" y="609600"/>
            <a:ext cx="5943600" cy="3146425"/>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askerville Old Face" panose="02020602080505020303" pitchFamily="18" charset="0"/>
              </a:rPr>
              <a:t>PROSTATE CANCER MANAGEMENT APP</a:t>
            </a:r>
            <a:endParaRPr lang="en-US" spc="50" dirty="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askerville Old Face" panose="02020602080505020303" pitchFamily="18" charset="0"/>
            </a:endParaRPr>
          </a:p>
        </p:txBody>
      </p:sp>
    </p:spTree>
    <p:extLst>
      <p:ext uri="{BB962C8B-B14F-4D97-AF65-F5344CB8AC3E}">
        <p14:creationId xmlns:p14="http://schemas.microsoft.com/office/powerpoint/2010/main" val="248884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Home Page</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8229600" cy="46268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74020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4" y="238463"/>
            <a:ext cx="6104965" cy="317468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647" y="3511757"/>
            <a:ext cx="6234953" cy="31878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6248400" y="1219200"/>
            <a:ext cx="27432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solidFill>
                  <a:schemeClr val="bg1"/>
                </a:solidFill>
              </a:rPr>
              <a:t>Dashboard Navigation Bar</a:t>
            </a:r>
            <a:endParaRPr lang="en-US" dirty="0">
              <a:solidFill>
                <a:schemeClr val="bg1"/>
              </a:solidFill>
            </a:endParaRPr>
          </a:p>
        </p:txBody>
      </p:sp>
      <p:sp>
        <p:nvSpPr>
          <p:cNvPr id="8" name="TextBox 7"/>
          <p:cNvSpPr txBox="1"/>
          <p:nvPr/>
        </p:nvSpPr>
        <p:spPr>
          <a:xfrm>
            <a:off x="13447" y="4903695"/>
            <a:ext cx="27432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solidFill>
                  <a:schemeClr val="bg1"/>
                </a:solidFill>
              </a:rPr>
              <a:t>The About Navigation Bar</a:t>
            </a:r>
            <a:endParaRPr lang="en-US" dirty="0">
              <a:solidFill>
                <a:schemeClr val="bg1"/>
              </a:solidFill>
            </a:endParaRPr>
          </a:p>
        </p:txBody>
      </p:sp>
    </p:spTree>
    <p:extLst>
      <p:ext uri="{BB962C8B-B14F-4D97-AF65-F5344CB8AC3E}">
        <p14:creationId xmlns:p14="http://schemas.microsoft.com/office/powerpoint/2010/main" val="625376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Reference </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endParaRPr>
          </a:p>
        </p:txBody>
      </p:sp>
      <p:sp>
        <p:nvSpPr>
          <p:cNvPr id="3" name="TextBox 2"/>
          <p:cNvSpPr txBox="1"/>
          <p:nvPr/>
        </p:nvSpPr>
        <p:spPr>
          <a:xfrm>
            <a:off x="457200" y="1828800"/>
            <a:ext cx="7620000" cy="905633"/>
          </a:xfrm>
          <a:prstGeom prst="rect">
            <a:avLst/>
          </a:prstGeom>
          <a:noFill/>
        </p:spPr>
        <p:txBody>
          <a:bodyPr wrap="square" rtlCol="0">
            <a:spAutoFit/>
          </a:bodyPr>
          <a:lstStyle/>
          <a:p>
            <a:pPr marL="457200" marR="0" indent="-457200">
              <a:lnSpc>
                <a:spcPct val="115000"/>
              </a:lnSpc>
              <a:spcBef>
                <a:spcPts val="0"/>
              </a:spcBef>
              <a:spcAft>
                <a:spcPts val="1000"/>
              </a:spcAft>
            </a:pPr>
            <a:r>
              <a:rPr lang="en-US" sz="2400" dirty="0">
                <a:latin typeface="Arial" panose="020B0604020202020204" pitchFamily="34" charset="0"/>
                <a:ea typeface="Calibri"/>
                <a:cs typeface="Arial" panose="020B0604020202020204" pitchFamily="34" charset="0"/>
              </a:rPr>
              <a:t>Nordqvist, C. (2016, May 11). </a:t>
            </a:r>
            <a:r>
              <a:rPr lang="en-US" sz="2400" i="1" dirty="0">
                <a:latin typeface="Arial" panose="020B0604020202020204" pitchFamily="34" charset="0"/>
                <a:ea typeface="Calibri"/>
                <a:cs typeface="Arial" panose="020B0604020202020204" pitchFamily="34" charset="0"/>
              </a:rPr>
              <a:t>Prostate Cancer.</a:t>
            </a:r>
            <a:r>
              <a:rPr lang="en-US" sz="2400" dirty="0">
                <a:latin typeface="Arial" panose="020B0604020202020204" pitchFamily="34" charset="0"/>
                <a:ea typeface="Calibri"/>
                <a:cs typeface="Arial" panose="020B0604020202020204" pitchFamily="34" charset="0"/>
              </a:rPr>
              <a:t> Retrieved from Medical News Today.</a:t>
            </a:r>
            <a:endParaRPr lang="en-US" sz="2400" dirty="0">
              <a:effectLst/>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90450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ctr"/>
            <a:r>
              <a:rPr lang="en-US" sz="3100" dirty="0" smtClean="0">
                <a:latin typeface="Arial" panose="020B0604020202020204" pitchFamily="34" charset="0"/>
                <a:cs typeface="Arial" panose="020B0604020202020204" pitchFamily="34" charset="0"/>
              </a:rPr>
              <a:t>The </a:t>
            </a:r>
            <a:r>
              <a:rPr lang="en-US" sz="3100" dirty="0">
                <a:latin typeface="Arial" panose="020B0604020202020204" pitchFamily="34" charset="0"/>
                <a:cs typeface="Arial" panose="020B0604020202020204" pitchFamily="34" charset="0"/>
              </a:rPr>
              <a:t>prostate is a gland in the male reproductive system. It makes most of the semen that carries sperm. The walnut-sized gland is located beneath the bladder and surrounds the upper part of the urethra, the tube that carries urine from the bladder.</a:t>
            </a:r>
          </a:p>
        </p:txBody>
      </p:sp>
      <p:sp>
        <p:nvSpPr>
          <p:cNvPr id="3" name="Title 2"/>
          <p:cNvSpPr>
            <a:spLocks noGrp="1"/>
          </p:cNvSpPr>
          <p:nvPr>
            <p:ph type="title"/>
          </p:nvPr>
        </p:nvSpPr>
        <p:spPr>
          <a:noFill/>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What is Prostate?</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endParaRPr>
          </a:p>
        </p:txBody>
      </p:sp>
    </p:spTree>
    <p:extLst>
      <p:ext uri="{BB962C8B-B14F-4D97-AF65-F5344CB8AC3E}">
        <p14:creationId xmlns:p14="http://schemas.microsoft.com/office/powerpoint/2010/main" val="81289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4381119"/>
            <a:ext cx="4724400" cy="2476881"/>
          </a:xfrm>
          <a:prstGeom prst="rect">
            <a:avLst/>
          </a:prstGeom>
          <a:ln>
            <a:noFill/>
          </a:ln>
          <a:effectLst>
            <a:softEdge rad="112500"/>
          </a:effectLst>
        </p:spPr>
      </p:pic>
      <p:sp>
        <p:nvSpPr>
          <p:cNvPr id="2" name="Content Placeholder 1"/>
          <p:cNvSpPr>
            <a:spLocks noGrp="1"/>
          </p:cNvSpPr>
          <p:nvPr>
            <p:ph sz="quarter" idx="13"/>
          </p:nvPr>
        </p:nvSpPr>
        <p:spPr>
          <a:xfrm>
            <a:off x="381000" y="1447800"/>
            <a:ext cx="7680960" cy="4587240"/>
          </a:xfrm>
        </p:spPr>
        <p:txBody>
          <a:bodyPr/>
          <a:lstStyle/>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Cancer </a:t>
            </a:r>
            <a:r>
              <a:rPr lang="en-US" sz="2800" dirty="0">
                <a:latin typeface="Arial" panose="020B0604020202020204" pitchFamily="34" charset="0"/>
                <a:cs typeface="Arial" panose="020B0604020202020204" pitchFamily="34" charset="0"/>
              </a:rPr>
              <a:t>is the growth of abnormal cells. </a:t>
            </a:r>
            <a:endParaRPr lang="en-US"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Cancer </a:t>
            </a:r>
            <a:r>
              <a:rPr lang="en-US" sz="2800" dirty="0">
                <a:latin typeface="Arial" panose="020B0604020202020204" pitchFamily="34" charset="0"/>
                <a:cs typeface="Arial" panose="020B0604020202020204" pitchFamily="34" charset="0"/>
              </a:rPr>
              <a:t>cells can invade and damage normal tissue. </a:t>
            </a:r>
            <a:endParaRPr lang="en-US"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Prostate </a:t>
            </a:r>
            <a:r>
              <a:rPr lang="en-US" sz="2800" dirty="0">
                <a:latin typeface="Arial" panose="020B0604020202020204" pitchFamily="34" charset="0"/>
                <a:cs typeface="Arial" panose="020B0604020202020204" pitchFamily="34" charset="0"/>
              </a:rPr>
              <a:t>cancer starts in the cells of the prostate. </a:t>
            </a:r>
            <a:endParaRPr lang="en-US"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Some </a:t>
            </a:r>
            <a:r>
              <a:rPr lang="en-US" sz="2800" dirty="0">
                <a:latin typeface="Arial" panose="020B0604020202020204" pitchFamily="34" charset="0"/>
                <a:cs typeface="Arial" panose="020B0604020202020204" pitchFamily="34" charset="0"/>
              </a:rPr>
              <a:t>prostate cancers can grow and spread quickly. But most of them grow slowly.</a:t>
            </a:r>
          </a:p>
        </p:txBody>
      </p:sp>
      <p:sp>
        <p:nvSpPr>
          <p:cNvPr id="3" name="Title 2"/>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 </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P</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rostate cancer</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endParaRPr>
          </a:p>
        </p:txBody>
      </p:sp>
    </p:spTree>
    <p:extLst>
      <p:ext uri="{BB962C8B-B14F-4D97-AF65-F5344CB8AC3E}">
        <p14:creationId xmlns:p14="http://schemas.microsoft.com/office/powerpoint/2010/main" val="173141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1066800"/>
            <a:ext cx="7680960" cy="5791200"/>
          </a:xfrm>
        </p:spPr>
        <p:txBody>
          <a:bodyPr>
            <a:noAutofit/>
          </a:bodyPr>
          <a:lstStyle/>
          <a:p>
            <a:r>
              <a:rPr lang="en-US" sz="2100" dirty="0">
                <a:latin typeface="Arial" panose="020B0604020202020204" pitchFamily="34" charset="0"/>
                <a:cs typeface="Arial" panose="020B0604020202020204" pitchFamily="34" charset="0"/>
              </a:rPr>
              <a:t>During the early stages of prostate cancer there are usually no symptoms. Most men at this stage find out they have prostate cancer after a routine check up or blood test. When symptoms do exist, they are usually one or more of the following</a:t>
            </a:r>
            <a:r>
              <a:rPr lang="en-US" sz="2100" dirty="0" smtClean="0">
                <a:latin typeface="Arial" panose="020B0604020202020204" pitchFamily="34" charset="0"/>
                <a:cs typeface="Arial" panose="020B0604020202020204" pitchFamily="34" charset="0"/>
              </a:rPr>
              <a:t>:</a:t>
            </a:r>
            <a:endParaRPr lang="en-US" sz="2100" dirty="0">
              <a:latin typeface="Arial" panose="020B0604020202020204" pitchFamily="34" charset="0"/>
              <a:cs typeface="Arial" panose="020B0604020202020204" pitchFamily="34" charset="0"/>
            </a:endParaRPr>
          </a:p>
          <a:p>
            <a:pPr marL="687388" lvl="2" indent="-342900"/>
            <a:r>
              <a:rPr lang="en-US" sz="2200" dirty="0" smtClean="0">
                <a:latin typeface="Arial" panose="020B0604020202020204" pitchFamily="34" charset="0"/>
                <a:cs typeface="Arial" panose="020B0604020202020204" pitchFamily="34" charset="0"/>
              </a:rPr>
              <a:t>The </a:t>
            </a:r>
            <a:r>
              <a:rPr lang="en-US" sz="2200" dirty="0">
                <a:latin typeface="Arial" panose="020B0604020202020204" pitchFamily="34" charset="0"/>
                <a:cs typeface="Arial" panose="020B0604020202020204" pitchFamily="34" charset="0"/>
              </a:rPr>
              <a:t>patient urinates more often</a:t>
            </a:r>
          </a:p>
          <a:p>
            <a:pPr marL="687388" lvl="2" indent="-342900"/>
            <a:r>
              <a:rPr lang="en-US" sz="2200" dirty="0">
                <a:latin typeface="Arial" panose="020B0604020202020204" pitchFamily="34" charset="0"/>
                <a:cs typeface="Arial" panose="020B0604020202020204" pitchFamily="34" charset="0"/>
              </a:rPr>
              <a:t>The patient gets up at night more often to urinate</a:t>
            </a:r>
          </a:p>
          <a:p>
            <a:pPr marL="687388" lvl="2" indent="-342900"/>
            <a:r>
              <a:rPr lang="en-US" sz="2200" dirty="0">
                <a:latin typeface="Arial" panose="020B0604020202020204" pitchFamily="34" charset="0"/>
                <a:cs typeface="Arial" panose="020B0604020202020204" pitchFamily="34" charset="0"/>
              </a:rPr>
              <a:t>He may find it hard to start urinating</a:t>
            </a:r>
          </a:p>
          <a:p>
            <a:pPr marL="687388" lvl="2" indent="-342900"/>
            <a:r>
              <a:rPr lang="en-US" sz="2200" dirty="0">
                <a:latin typeface="Arial" panose="020B0604020202020204" pitchFamily="34" charset="0"/>
                <a:cs typeface="Arial" panose="020B0604020202020204" pitchFamily="34" charset="0"/>
              </a:rPr>
              <a:t>He may find it hard to keep urinating once he has started</a:t>
            </a:r>
          </a:p>
          <a:p>
            <a:pPr marL="687388" lvl="2" indent="-342900"/>
            <a:r>
              <a:rPr lang="en-US" sz="2200" dirty="0">
                <a:latin typeface="Arial" panose="020B0604020202020204" pitchFamily="34" charset="0"/>
                <a:cs typeface="Arial" panose="020B0604020202020204" pitchFamily="34" charset="0"/>
              </a:rPr>
              <a:t>There may be blood in the urine</a:t>
            </a:r>
          </a:p>
          <a:p>
            <a:pPr marL="687388" lvl="2" indent="-342900"/>
            <a:r>
              <a:rPr lang="en-US" sz="2200" dirty="0">
                <a:latin typeface="Arial" panose="020B0604020202020204" pitchFamily="34" charset="0"/>
                <a:cs typeface="Arial" panose="020B0604020202020204" pitchFamily="34" charset="0"/>
              </a:rPr>
              <a:t>Urination might be painful</a:t>
            </a:r>
          </a:p>
          <a:p>
            <a:pPr marL="687388" lvl="2" indent="-342900"/>
            <a:r>
              <a:rPr lang="en-US" sz="2200" dirty="0">
                <a:latin typeface="Arial" panose="020B0604020202020204" pitchFamily="34" charset="0"/>
                <a:cs typeface="Arial" panose="020B0604020202020204" pitchFamily="34" charset="0"/>
              </a:rPr>
              <a:t>Ejaculation may be painful (less common)</a:t>
            </a:r>
          </a:p>
          <a:p>
            <a:pPr marL="687388" lvl="2" indent="-342900"/>
            <a:r>
              <a:rPr lang="en-US" sz="2200" dirty="0">
                <a:latin typeface="Arial" panose="020B0604020202020204" pitchFamily="34" charset="0"/>
                <a:cs typeface="Arial" panose="020B0604020202020204" pitchFamily="34" charset="0"/>
              </a:rPr>
              <a:t>Achieving or maintaining an erection may be difficult (less common).</a:t>
            </a:r>
          </a:p>
        </p:txBody>
      </p:sp>
      <p:sp>
        <p:nvSpPr>
          <p:cNvPr id="3" name="Title 2"/>
          <p:cNvSpPr>
            <a:spLocks noGrp="1"/>
          </p:cNvSpPr>
          <p:nvPr>
            <p:ph type="title"/>
          </p:nvPr>
        </p:nvSpPr>
        <p:spPr>
          <a:xfrm>
            <a:off x="381000" y="8965"/>
            <a:ext cx="7680960" cy="1066800"/>
          </a:xfrm>
        </p:spPr>
        <p:txBody>
          <a:bodyPr anchor="ct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ts val="600"/>
              </a:spcBef>
              <a:spcAft>
                <a:spcPts val="600"/>
              </a:spcAft>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Signs and symptoms of prostate cancer</a:t>
            </a:r>
          </a:p>
        </p:txBody>
      </p:sp>
    </p:spTree>
    <p:extLst>
      <p:ext uri="{BB962C8B-B14F-4D97-AF65-F5344CB8AC3E}">
        <p14:creationId xmlns:p14="http://schemas.microsoft.com/office/powerpoint/2010/main" val="1845280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533400" y="1371600"/>
            <a:ext cx="7680960" cy="4724400"/>
          </a:xfrm>
        </p:spPr>
        <p:txBody>
          <a:bodyPr>
            <a:normAutofit fontScale="92500" lnSpcReduction="10000"/>
          </a:bodyPr>
          <a:lstStyle/>
          <a:p>
            <a:r>
              <a:rPr lang="en-US" sz="2400" dirty="0" smtClean="0">
                <a:latin typeface="Arial" panose="020B0604020202020204" pitchFamily="34" charset="0"/>
                <a:cs typeface="Arial" panose="020B0604020202020204" pitchFamily="34" charset="0"/>
              </a:rPr>
              <a:t>If </a:t>
            </a:r>
            <a:r>
              <a:rPr lang="en-US" sz="2400" dirty="0">
                <a:latin typeface="Arial" panose="020B0604020202020204" pitchFamily="34" charset="0"/>
                <a:cs typeface="Arial" panose="020B0604020202020204" pitchFamily="34" charset="0"/>
              </a:rPr>
              <a:t>the cancer is small and contained - localized - it is usually managed by one of the following treatments:</a:t>
            </a: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Watchful </a:t>
            </a:r>
            <a:r>
              <a:rPr lang="en-US" sz="2400" dirty="0">
                <a:latin typeface="Arial" panose="020B0604020202020204" pitchFamily="34" charset="0"/>
                <a:cs typeface="Arial" panose="020B0604020202020204" pitchFamily="34" charset="0"/>
              </a:rPr>
              <a:t>waiting - not immediate treatment is carried out. PSA blood levels are regularly monitored.</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Radical prostatectomy - the prostate is surgically removed.</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Brachytherapy - radioactive seeds are implanted into the prostate.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Conformal radiotherapy - the radiation beams are shaped so that the region where they overlap is as close to the same shape as the organ or region that requires treatment, thus minimizing healthy tissue exposure to radiation.</a:t>
            </a:r>
          </a:p>
          <a:p>
            <a:endParaRPr lang="en-US" dirty="0"/>
          </a:p>
        </p:txBody>
      </p:sp>
      <p:sp>
        <p:nvSpPr>
          <p:cNvPr id="3" name="Title 2"/>
          <p:cNvSpPr>
            <a:spLocks noGrp="1"/>
          </p:cNvSpPr>
          <p:nvPr>
            <p:ph type="title"/>
          </p:nvPr>
        </p:nvSpPr>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Treatments for prostate cancer</a:t>
            </a:r>
          </a:p>
        </p:txBody>
      </p:sp>
    </p:spTree>
    <p:extLst>
      <p:ext uri="{BB962C8B-B14F-4D97-AF65-F5344CB8AC3E}">
        <p14:creationId xmlns:p14="http://schemas.microsoft.com/office/powerpoint/2010/main" val="34443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Intensity modulated radiotherapy - beams with variable intensity are used. An advanced form of conformal radiotherapy usually delivered by a computer-controlled linear accelerator. </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Treatment recommendations really depend on individual cases. In general, if there is a good prognosis and the cancer is in its early stages, all options can be considered. However, they all have their advantages and disadvantages. The patient should discuss available options thoroughly with his doctor</a:t>
            </a:r>
          </a:p>
        </p:txBody>
      </p:sp>
      <p:sp>
        <p:nvSpPr>
          <p:cNvPr id="3" name="Title 2"/>
          <p:cNvSpPr>
            <a:spLocks noGrp="1"/>
          </p:cNvSpPr>
          <p:nvPr>
            <p:ph type="title"/>
          </p:nvPr>
        </p:nvSpPr>
        <p:spPr/>
        <p:txBody>
          <a:bodyPr anchor="ct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anose="020B0604020202020204" pitchFamily="34" charset="0"/>
                <a:cs typeface="Arial" panose="020B0604020202020204" pitchFamily="34" charset="0"/>
              </a:rPr>
              <a:t>Treatments for prostate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anose="020B0604020202020204" pitchFamily="34" charset="0"/>
                <a:cs typeface="Arial" panose="020B0604020202020204" pitchFamily="34" charset="0"/>
              </a:rPr>
              <a:t>cancer Cont.</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38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0000" lnSpcReduction="20000"/>
          </a:bodyPr>
          <a:lstStyle/>
          <a:p>
            <a:r>
              <a:rPr lang="en-US" sz="4500" dirty="0">
                <a:latin typeface="Arial" panose="020B0604020202020204" pitchFamily="34" charset="0"/>
                <a:cs typeface="Arial" panose="020B0604020202020204" pitchFamily="34" charset="0"/>
              </a:rPr>
              <a:t>The Prostate Cancer Management App is about making it easy for medical patients which are in care for Prostate Cancer to manage their medical data. It is very useful because the patients </a:t>
            </a:r>
            <a:r>
              <a:rPr lang="en-US" sz="4500" dirty="0" smtClean="0">
                <a:latin typeface="Arial" panose="020B0604020202020204" pitchFamily="34" charset="0"/>
                <a:cs typeface="Arial" panose="020B0604020202020204" pitchFamily="34" charset="0"/>
              </a:rPr>
              <a:t>can, </a:t>
            </a:r>
            <a:r>
              <a:rPr lang="en-US" sz="4500" dirty="0">
                <a:latin typeface="Arial" panose="020B0604020202020204" pitchFamily="34" charset="0"/>
                <a:cs typeface="Arial" panose="020B0604020202020204" pitchFamily="34" charset="0"/>
              </a:rPr>
              <a:t>from their smartphones, access the app, upload new data as requested by their doctor, and then view the data they uploaded or view the results which would be automatically generated by parameters created by the doctors.</a:t>
            </a:r>
          </a:p>
          <a:p>
            <a:endParaRPr lang="en-US" dirty="0"/>
          </a:p>
        </p:txBody>
      </p:sp>
      <p:sp>
        <p:nvSpPr>
          <p:cNvPr id="3" name="Title 2"/>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The App</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endParaRPr>
          </a:p>
        </p:txBody>
      </p:sp>
    </p:spTree>
    <p:extLst>
      <p:ext uri="{BB962C8B-B14F-4D97-AF65-F5344CB8AC3E}">
        <p14:creationId xmlns:p14="http://schemas.microsoft.com/office/powerpoint/2010/main" val="263569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sz="4000" dirty="0">
                <a:latin typeface="Arial" panose="020B0604020202020204" pitchFamily="34" charset="0"/>
                <a:cs typeface="Arial" panose="020B0604020202020204" pitchFamily="34" charset="0"/>
              </a:rPr>
              <a:t>In comparison to the current system where patients have to schedule consults, drive up to their doctor’s office, and let the doctor do the measurements, the patients could do whatever measurements is necessary with the right steps provided and then upload that data to the app. That way, the doctor can look at the specific patient if necessary or simply not do anything and let the automatically generated results take care of the patient.</a:t>
            </a:r>
          </a:p>
          <a:p>
            <a:endParaRPr lang="en-US" dirty="0"/>
          </a:p>
        </p:txBody>
      </p:sp>
      <p:sp>
        <p:nvSpPr>
          <p:cNvPr id="3" name="Title 2"/>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About the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App Cont. </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84007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676400"/>
            <a:ext cx="7680960" cy="3609109"/>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Illustration of the Prostate Cancer Management App</a:t>
            </a:r>
            <a:endParaRPr lang="en-US" sz="8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endParaRPr>
          </a:p>
        </p:txBody>
      </p:sp>
    </p:spTree>
    <p:extLst>
      <p:ext uri="{BB962C8B-B14F-4D97-AF65-F5344CB8AC3E}">
        <p14:creationId xmlns:p14="http://schemas.microsoft.com/office/powerpoint/2010/main" val="3552793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Mylar</Template>
  <TotalTime>167</TotalTime>
  <Words>763</Words>
  <Application>Microsoft Office PowerPoint</Application>
  <PresentationFormat>On-screen Show (4:3)</PresentationFormat>
  <Paragraphs>56</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Mylar</vt:lpstr>
      <vt:lpstr>PROSTATE CANCER MANAGEMENT APP</vt:lpstr>
      <vt:lpstr>What is Prostate?</vt:lpstr>
      <vt:lpstr> Prostate cancer</vt:lpstr>
      <vt:lpstr>Signs and symptoms of prostate cancer</vt:lpstr>
      <vt:lpstr>Treatments for prostate cancer</vt:lpstr>
      <vt:lpstr>Treatments for prostate cancer Cont.</vt:lpstr>
      <vt:lpstr>The App</vt:lpstr>
      <vt:lpstr>About the App Cont. </vt:lpstr>
      <vt:lpstr>Illustration of the Prostate Cancer Management App</vt:lpstr>
      <vt:lpstr>The Home Page</vt:lpstr>
      <vt:lpstr>PowerPoint Presentation</vt:lpstr>
      <vt:lpstr>Reference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PROSTATE CANCER MANAGEMENT APP</dc:title>
  <dc:creator>Damoy H</dc:creator>
  <cp:lastModifiedBy>Damoy H</cp:lastModifiedBy>
  <cp:revision>20</cp:revision>
  <dcterms:created xsi:type="dcterms:W3CDTF">2016-12-02T14:59:36Z</dcterms:created>
  <dcterms:modified xsi:type="dcterms:W3CDTF">2016-12-16T03:19:27Z</dcterms:modified>
</cp:coreProperties>
</file>