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9" r:id="rId3"/>
    <p:sldId id="264"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6" d="100"/>
          <a:sy n="66" d="100"/>
        </p:scale>
        <p:origin x="-67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407910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847966-D304-4B2C-85ED-C8F22C3E20C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206667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1033719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832308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283102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2740181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1777076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593665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53985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427622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847966-D304-4B2C-85ED-C8F22C3E20C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227069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847966-D304-4B2C-85ED-C8F22C3E20C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26499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847966-D304-4B2C-85ED-C8F22C3E20C8}" type="datetimeFigureOut">
              <a:rPr lang="en-US" smtClean="0"/>
              <a:pPr/>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55941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847966-D304-4B2C-85ED-C8F22C3E20C8}"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337800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47966-D304-4B2C-85ED-C8F22C3E20C8}" type="datetimeFigureOut">
              <a:rPr lang="en-US" smtClean="0"/>
              <a:pPr/>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64189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847966-D304-4B2C-85ED-C8F22C3E20C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292897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847966-D304-4B2C-85ED-C8F22C3E20C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380906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847966-D304-4B2C-85ED-C8F22C3E20C8}" type="datetimeFigureOut">
              <a:rPr lang="en-US" smtClean="0"/>
              <a:pPr/>
              <a:t>9/26/2022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C2CC67-8ADB-4C54-8372-0F5B49D2C090}" type="slidenum">
              <a:rPr lang="en-US" smtClean="0"/>
              <a:pPr/>
              <a:t>‹#›</a:t>
            </a:fld>
            <a:endParaRPr lang="en-US"/>
          </a:p>
        </p:txBody>
      </p:sp>
    </p:spTree>
    <p:extLst>
      <p:ext uri="{BB962C8B-B14F-4D97-AF65-F5344CB8AC3E}">
        <p14:creationId xmlns:p14="http://schemas.microsoft.com/office/powerpoint/2010/main" xmlns="" val="275392781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11744"/>
            <a:ext cx="9144000" cy="2387600"/>
          </a:xfrm>
        </p:spPr>
        <p:txBody>
          <a:bodyPr/>
          <a:lstStyle/>
          <a:p>
            <a:r>
              <a:rPr lang="en-US" dirty="0"/>
              <a:t> </a:t>
            </a:r>
          </a:p>
        </p:txBody>
      </p:sp>
      <p:sp>
        <p:nvSpPr>
          <p:cNvPr id="3" name="Subtitle 2"/>
          <p:cNvSpPr>
            <a:spLocks noGrp="1"/>
          </p:cNvSpPr>
          <p:nvPr>
            <p:ph type="subTitle" idx="1"/>
          </p:nvPr>
        </p:nvSpPr>
        <p:spPr>
          <a:xfrm>
            <a:off x="1524000" y="3602038"/>
            <a:ext cx="45719" cy="145714"/>
          </a:xfrm>
        </p:spPr>
        <p:txBody>
          <a:bodyPr>
            <a:normAutofit fontScale="25000" lnSpcReduction="20000"/>
          </a:bodyPr>
          <a:lstStyle/>
          <a:p>
            <a:r>
              <a:rPr lang="en-US" dirty="0"/>
              <a:t> </a:t>
            </a:r>
          </a:p>
        </p:txBody>
      </p:sp>
      <p:pic>
        <p:nvPicPr>
          <p:cNvPr id="4" name="Picture 3" descr="C:\Users\ibm\AppData\Local\Microsoft\Windows\INetCache\Content.Word\bismillah-logo-png-14.png"/>
          <p:cNvPicPr/>
          <p:nvPr/>
        </p:nvPicPr>
        <p:blipFill>
          <a:blip r:embed="rId2" cstate="print"/>
          <a:srcRect/>
          <a:stretch>
            <a:fillRect/>
          </a:stretch>
        </p:blipFill>
        <p:spPr bwMode="auto">
          <a:xfrm>
            <a:off x="3530184" y="362858"/>
            <a:ext cx="6470159" cy="4891314"/>
          </a:xfrm>
          <a:prstGeom prst="rect">
            <a:avLst/>
          </a:prstGeom>
          <a:noFill/>
          <a:ln w="9525">
            <a:noFill/>
            <a:miter lim="800000"/>
            <a:headEnd/>
            <a:tailEnd/>
          </a:ln>
        </p:spPr>
      </p:pic>
    </p:spTree>
    <p:extLst>
      <p:ext uri="{BB962C8B-B14F-4D97-AF65-F5344CB8AC3E}">
        <p14:creationId xmlns:p14="http://schemas.microsoft.com/office/powerpoint/2010/main" xmlns="" val="408198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br>
              <a:rPr lang="en-US" b="1" dirty="0" smtClean="0"/>
            </a:br>
            <a:endParaRPr lang="en-US" b="1" dirty="0"/>
          </a:p>
        </p:txBody>
      </p:sp>
      <p:sp>
        <p:nvSpPr>
          <p:cNvPr id="3" name="Content Placeholder 2"/>
          <p:cNvSpPr>
            <a:spLocks noGrp="1"/>
          </p:cNvSpPr>
          <p:nvPr>
            <p:ph idx="1"/>
          </p:nvPr>
        </p:nvSpPr>
        <p:spPr>
          <a:xfrm>
            <a:off x="838200" y="1300766"/>
            <a:ext cx="10515600" cy="4876196"/>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We were inspired to create this </a:t>
            </a:r>
            <a:r>
              <a:rPr lang="en-US" sz="2800" dirty="0" smtClean="0">
                <a:latin typeface="Times New Roman" panose="02020603050405020304" pitchFamily="18" charset="0"/>
                <a:cs typeface="Times New Roman" panose="02020603050405020304" pitchFamily="18" charset="0"/>
              </a:rPr>
              <a:t>app </a:t>
            </a:r>
            <a:r>
              <a:rPr lang="en-US" sz="2800" dirty="0">
                <a:latin typeface="Times New Roman" panose="02020603050405020304" pitchFamily="18" charset="0"/>
                <a:cs typeface="Times New Roman" panose="02020603050405020304" pitchFamily="18" charset="0"/>
              </a:rPr>
              <a:t>since I like to purchase online rather than spend a lot of time in physical </a:t>
            </a:r>
            <a:r>
              <a:rPr lang="en-US" sz="2800" dirty="0" smtClean="0">
                <a:latin typeface="Times New Roman" panose="02020603050405020304" pitchFamily="18" charset="0"/>
                <a:cs typeface="Times New Roman" panose="02020603050405020304" pitchFamily="18" charset="0"/>
              </a:rPr>
              <a:t>Places. </a:t>
            </a:r>
            <a:r>
              <a:rPr lang="en-US" sz="2800" dirty="0">
                <a:latin typeface="Times New Roman" panose="02020603050405020304" pitchFamily="18" charset="0"/>
                <a:cs typeface="Times New Roman" panose="02020603050405020304" pitchFamily="18" charset="0"/>
              </a:rPr>
              <a:t>Also, in producing and selling things through current shops, there is the possibility of developing one's own customized online store application from the scratch, as custom designed platforms are expensive. Additionally, I value my current knowledge of the </a:t>
            </a:r>
            <a:r>
              <a:rPr lang="en-US" sz="2800" dirty="0" smtClean="0">
                <a:latin typeface="Times New Roman" panose="02020603050405020304" pitchFamily="18" charset="0"/>
                <a:cs typeface="Times New Roman" panose="02020603050405020304" pitchFamily="18" charset="0"/>
              </a:rPr>
              <a:t>FLUTTER (DART) and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FIRE BASE as backend  </a:t>
            </a:r>
            <a:r>
              <a:rPr lang="en-US" sz="2800" dirty="0">
                <a:latin typeface="Times New Roman" panose="02020603050405020304" pitchFamily="18" charset="0"/>
                <a:cs typeface="Times New Roman" panose="02020603050405020304" pitchFamily="18" charset="0"/>
              </a:rPr>
              <a:t>programming languages, as well as understanding how strong and dynamic they are when it comes to </a:t>
            </a:r>
            <a:r>
              <a:rPr lang="en-US" sz="2800" dirty="0" smtClean="0">
                <a:latin typeface="Times New Roman" panose="02020603050405020304" pitchFamily="18" charset="0"/>
                <a:cs typeface="Times New Roman" panose="02020603050405020304" pitchFamily="18" charset="0"/>
              </a:rPr>
              <a:t>an Mobile App form.</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220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latin typeface="Times New Roman" panose="02020603050405020304" pitchFamily="18" charset="0"/>
                <a:cs typeface="Times New Roman" panose="02020603050405020304" pitchFamily="18" charset="0"/>
              </a:rPr>
              <a:t>Purpose</a:t>
            </a:r>
          </a:p>
        </p:txBody>
      </p:sp>
      <p:sp>
        <p:nvSpPr>
          <p:cNvPr id="3" name="Content Placeholder 2"/>
          <p:cNvSpPr>
            <a:spLocks noGrp="1"/>
          </p:cNvSpPr>
          <p:nvPr>
            <p:ph idx="1"/>
          </p:nvPr>
        </p:nvSpPr>
        <p:spPr>
          <a:xfrm>
            <a:off x="1104293" y="2133600"/>
            <a:ext cx="10567007" cy="3397347"/>
          </a:xfrm>
        </p:spPr>
        <p:txBody>
          <a:bodyPr>
            <a:noAutofit/>
          </a:bodyPr>
          <a:lstStyle/>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global generation, everyone is attached to the internet </a:t>
            </a:r>
            <a:r>
              <a:rPr lang="en-US" sz="2000" dirty="0" smtClean="0">
                <a:latin typeface="Times New Roman" panose="02020603050405020304" pitchFamily="18" charset="0"/>
                <a:cs typeface="Times New Roman" panose="02020603050405020304" pitchFamily="18" charset="0"/>
              </a:rPr>
              <a:t>everyone </a:t>
            </a:r>
            <a:r>
              <a:rPr lang="en-US" sz="2000" dirty="0">
                <a:latin typeface="Times New Roman" panose="02020603050405020304" pitchFamily="18" charset="0"/>
                <a:cs typeface="Times New Roman" panose="02020603050405020304" pitchFamily="18" charset="0"/>
              </a:rPr>
              <a:t>wants to do work with the help of their mobile phones and the internet even the smallest work.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 the app will be made by especially for this purpose that the people will order the water with the help of their mobile phones and the internet. Because to order water by going to the filtration place is very time-consuming and difficult work but the modern era and modern technology will help us to save our time and get us to ride off that kind of problem</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Fortunately, there are several ways people can get filtered water. A water filter has microscopic holes that remove sediment and pollutants from the water. The smaller the holes, the less it allows passing through and the cleaner the water is. The way each type of water filtration system works is slightly different. The most common options are bottled water, at-home filters, reverse osmosis units, and alkaline water</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There are different types of filtered water but all offer the basics of the water purification process. This involves water that has been strained </a:t>
            </a:r>
          </a:p>
        </p:txBody>
      </p:sp>
    </p:spTree>
    <p:extLst>
      <p:ext uri="{BB962C8B-B14F-4D97-AF65-F5344CB8AC3E}">
        <p14:creationId xmlns:p14="http://schemas.microsoft.com/office/powerpoint/2010/main" xmlns="" val="363099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8EFD8-E5AC-2B6D-B60E-218AB2B71F4E}"/>
              </a:ext>
            </a:extLst>
          </p:cNvPr>
          <p:cNvSpPr>
            <a:spLocks noGrp="1"/>
          </p:cNvSpPr>
          <p:nvPr>
            <p:ph type="title"/>
          </p:nvPr>
        </p:nvSpPr>
        <p:spPr/>
        <p:txBody>
          <a:bodyPr/>
          <a:lstStyle/>
          <a:p>
            <a:r>
              <a:rPr lang="en-US" sz="5400" b="1" dirty="0">
                <a:latin typeface="Times New Roman" panose="02020603050405020304" pitchFamily="18" charset="0"/>
                <a:cs typeface="Times New Roman" panose="02020603050405020304" pitchFamily="18" charset="0"/>
              </a:rPr>
              <a:t>Front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944267" y="2112434"/>
            <a:ext cx="3098800" cy="4592533"/>
          </a:xfrm>
        </p:spPr>
      </p:pic>
    </p:spTree>
    <p:extLst>
      <p:ext uri="{BB962C8B-B14F-4D97-AF65-F5344CB8AC3E}">
        <p14:creationId xmlns:p14="http://schemas.microsoft.com/office/powerpoint/2010/main" xmlns="" val="238113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94266-CE3F-0498-8316-0AC42A3B4D13}"/>
              </a:ext>
            </a:extLst>
          </p:cNvPr>
          <p:cNvSpPr>
            <a:spLocks noGrp="1"/>
          </p:cNvSpPr>
          <p:nvPr>
            <p:ph type="title"/>
          </p:nvPr>
        </p:nvSpPr>
        <p:spPr/>
        <p:txBody>
          <a:bodyPr/>
          <a:lstStyle/>
          <a:p>
            <a:r>
              <a:rPr lang="en-US" sz="5400" b="1" dirty="0" smtClean="0">
                <a:latin typeface="Times New Roman" panose="02020603050405020304" pitchFamily="18" charset="0"/>
                <a:cs typeface="Times New Roman" panose="02020603050405020304" pitchFamily="18" charset="0"/>
              </a:rPr>
              <a:t>Home </a:t>
            </a:r>
            <a:r>
              <a:rPr lang="en-US" sz="5400" b="1" dirty="0">
                <a:latin typeface="Times New Roman" panose="02020603050405020304" pitchFamily="18" charset="0"/>
                <a:cs typeface="Times New Roman" panose="02020603050405020304" pitchFamily="18" charset="0"/>
              </a:rPr>
              <a:t>Page: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889500" y="2009153"/>
            <a:ext cx="2816249" cy="4848847"/>
          </a:xfrm>
        </p:spPr>
      </p:pic>
    </p:spTree>
    <p:extLst>
      <p:ext uri="{BB962C8B-B14F-4D97-AF65-F5344CB8AC3E}">
        <p14:creationId xmlns:p14="http://schemas.microsoft.com/office/powerpoint/2010/main" xmlns="" val="379066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EF94F-C446-4459-7A02-AE5AB9457308}"/>
              </a:ext>
            </a:extLst>
          </p:cNvPr>
          <p:cNvSpPr>
            <a:spLocks noGrp="1"/>
          </p:cNvSpPr>
          <p:nvPr>
            <p:ph type="title"/>
          </p:nvPr>
        </p:nvSpPr>
        <p:spPr/>
        <p:txBody>
          <a:bodyPr>
            <a:normAutofit fontScale="90000"/>
          </a:bodyPr>
          <a:lstStyle/>
          <a:p>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Product</a:t>
            </a:r>
            <a:r>
              <a:rPr lang="en-US" sz="6000" b="1"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Detail</a:t>
            </a:r>
            <a:r>
              <a:rPr lang="en-US" sz="6000" b="1"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spc="-10" dirty="0">
                <a:effectLst/>
                <a:latin typeface="Times New Roman" panose="02020603050405020304" pitchFamily="18" charset="0"/>
                <a:ea typeface="Calibri" panose="020F0502020204030204" pitchFamily="34" charset="0"/>
                <a:cs typeface="Times New Roman" panose="02020603050405020304" pitchFamily="18" charset="0"/>
              </a:rPr>
              <a:t>Page:</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6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056485" y="1808439"/>
            <a:ext cx="2874364" cy="5049561"/>
          </a:xfrm>
        </p:spPr>
      </p:pic>
    </p:spTree>
    <p:extLst>
      <p:ext uri="{BB962C8B-B14F-4D97-AF65-F5344CB8AC3E}">
        <p14:creationId xmlns:p14="http://schemas.microsoft.com/office/powerpoint/2010/main" xmlns="" val="1474673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26FB7-E8D9-8B30-9957-C9AE8AEF12AD}"/>
              </a:ext>
            </a:extLst>
          </p:cNvPr>
          <p:cNvSpPr>
            <a:spLocks noGrp="1"/>
          </p:cNvSpPr>
          <p:nvPr>
            <p:ph type="title"/>
          </p:nvPr>
        </p:nvSpPr>
        <p:spPr/>
        <p:txBody>
          <a:bodyPr>
            <a:normAutofit fontScale="90000"/>
          </a:bodyPr>
          <a:lstStyle/>
          <a:p>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View</a:t>
            </a:r>
            <a:r>
              <a:rPr lang="en-US" sz="6000"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Cart</a:t>
            </a:r>
            <a:r>
              <a:rPr lang="en-US" sz="6000" b="1"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spc="-10" dirty="0">
                <a:effectLst/>
                <a:latin typeface="Times New Roman" panose="02020603050405020304" pitchFamily="18" charset="0"/>
                <a:ea typeface="Calibri" panose="020F0502020204030204" pitchFamily="34" charset="0"/>
                <a:cs typeface="Times New Roman" panose="02020603050405020304" pitchFamily="18" charset="0"/>
              </a:rPr>
              <a:t>page:</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6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009548" y="1817830"/>
            <a:ext cx="2968237" cy="4900470"/>
          </a:xfrm>
        </p:spPr>
      </p:pic>
    </p:spTree>
    <p:extLst>
      <p:ext uri="{BB962C8B-B14F-4D97-AF65-F5344CB8AC3E}">
        <p14:creationId xmlns:p14="http://schemas.microsoft.com/office/powerpoint/2010/main" xmlns="" val="188505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21AE7-3AC8-1D6C-320D-E67D72D96230}"/>
              </a:ext>
            </a:extLst>
          </p:cNvPr>
          <p:cNvSpPr>
            <a:spLocks noGrp="1"/>
          </p:cNvSpPr>
          <p:nvPr>
            <p:ph type="title"/>
          </p:nvPr>
        </p:nvSpPr>
        <p:spPr/>
        <p:txBody>
          <a:bodyPr>
            <a:normAutofit fontScale="90000"/>
          </a:bodyPr>
          <a:lstStyle/>
          <a:p>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Customer</a:t>
            </a:r>
            <a:r>
              <a:rPr lang="en-US" sz="6000" b="1"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spc="-10" dirty="0">
                <a:effectLst/>
                <a:latin typeface="Times New Roman" panose="02020603050405020304" pitchFamily="18" charset="0"/>
                <a:ea typeface="Calibri" panose="020F0502020204030204" pitchFamily="34" charset="0"/>
                <a:cs typeface="Times New Roman" panose="02020603050405020304" pitchFamily="18" charset="0"/>
              </a:rPr>
              <a:t>Registration:</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6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24400" y="1643795"/>
            <a:ext cx="2999148" cy="5214205"/>
          </a:xfrm>
        </p:spPr>
      </p:pic>
    </p:spTree>
    <p:extLst>
      <p:ext uri="{BB962C8B-B14F-4D97-AF65-F5344CB8AC3E}">
        <p14:creationId xmlns:p14="http://schemas.microsoft.com/office/powerpoint/2010/main" xmlns="" val="168512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E8F70-039C-2D7F-52F1-F5E6EED4B1F9}"/>
              </a:ext>
            </a:extLst>
          </p:cNvPr>
          <p:cNvSpPr>
            <a:spLocks noGrp="1"/>
          </p:cNvSpPr>
          <p:nvPr>
            <p:ph type="title"/>
          </p:nvPr>
        </p:nvSpPr>
        <p:spPr/>
        <p:txBody>
          <a:bodyPr>
            <a:normAutofit fontScale="90000"/>
          </a:bodyPr>
          <a:lstStyle/>
          <a:p>
            <a:r>
              <a:rPr lang="en-US" sz="6000" b="1" spc="-15" dirty="0" smtClean="0">
                <a:latin typeface="Times New Roman" panose="02020603050405020304" pitchFamily="18" charset="0"/>
                <a:ea typeface="Calibri" panose="020F0502020204030204" pitchFamily="34" charset="0"/>
                <a:cs typeface="Times New Roman" panose="02020603050405020304" pitchFamily="18" charset="0"/>
              </a:rPr>
              <a:t>Payment </a:t>
            </a:r>
            <a:r>
              <a:rPr lang="en-US" sz="6000" b="1" spc="-10" dirty="0">
                <a:latin typeface="Times New Roman" panose="02020603050405020304" pitchFamily="18" charset="0"/>
                <a:ea typeface="Calibri" panose="020F0502020204030204" pitchFamily="34" charset="0"/>
                <a:cs typeface="Times New Roman" panose="02020603050405020304" pitchFamily="18" charset="0"/>
              </a:rPr>
              <a:t>P</a:t>
            </a:r>
            <a:r>
              <a:rPr lang="en-US" sz="6000" b="1" spc="-10" dirty="0" smtClean="0">
                <a:effectLst/>
                <a:latin typeface="Times New Roman" panose="02020603050405020304" pitchFamily="18" charset="0"/>
                <a:ea typeface="Calibri" panose="020F0502020204030204" pitchFamily="34" charset="0"/>
                <a:cs typeface="Times New Roman" panose="02020603050405020304" pitchFamily="18" charset="0"/>
              </a:rPr>
              <a:t>age</a:t>
            </a:r>
            <a:r>
              <a:rPr lang="en-US" sz="6000" b="1"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6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928654" y="1562099"/>
            <a:ext cx="3130025" cy="5336292"/>
          </a:xfrm>
        </p:spPr>
      </p:pic>
    </p:spTree>
    <p:extLst>
      <p:ext uri="{BB962C8B-B14F-4D97-AF65-F5344CB8AC3E}">
        <p14:creationId xmlns:p14="http://schemas.microsoft.com/office/powerpoint/2010/main" xmlns="" val="1599970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AB479-8C2A-C9F0-62FB-ED5CA6E5E954}"/>
              </a:ext>
            </a:extLst>
          </p:cNvPr>
          <p:cNvSpPr>
            <a:spLocks noGrp="1"/>
          </p:cNvSpPr>
          <p:nvPr>
            <p:ph type="title"/>
          </p:nvPr>
        </p:nvSpPr>
        <p:spPr>
          <a:xfrm>
            <a:off x="646110" y="150114"/>
            <a:ext cx="9404723" cy="1400530"/>
          </a:xfrm>
        </p:spPr>
        <p:txBody>
          <a:bodyPr>
            <a:normAutofit fontScale="90000"/>
          </a:bodyPr>
          <a:lstStyle/>
          <a:p>
            <a:r>
              <a:rPr lang="en-US" sz="6000" b="1" dirty="0">
                <a:latin typeface="Times New Roman" panose="02020603050405020304" pitchFamily="18" charset="0"/>
                <a:ea typeface="Calibri" panose="020F0502020204030204" pitchFamily="34" charset="0"/>
                <a:cs typeface="Times New Roman" panose="02020603050405020304" pitchFamily="18" charset="0"/>
              </a:rPr>
              <a:t>F</a:t>
            </a:r>
            <a:r>
              <a:rPr lang="en-US" sz="6000" b="1" dirty="0" smtClean="0">
                <a:effectLst/>
                <a:latin typeface="Times New Roman" panose="02020603050405020304" pitchFamily="18" charset="0"/>
                <a:ea typeface="Calibri" panose="020F0502020204030204" pitchFamily="34" charset="0"/>
                <a:cs typeface="Times New Roman" panose="02020603050405020304" pitchFamily="18" charset="0"/>
              </a:rPr>
              <a:t>orgot</a:t>
            </a:r>
            <a:r>
              <a:rPr lang="en-US" sz="6000" b="1" spc="-35"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spc="-10" dirty="0" smtClean="0">
                <a:effectLst/>
                <a:latin typeface="Times New Roman" panose="02020603050405020304" pitchFamily="18" charset="0"/>
                <a:ea typeface="Calibri" panose="020F0502020204030204" pitchFamily="34" charset="0"/>
                <a:cs typeface="Times New Roman" panose="02020603050405020304" pitchFamily="18" charset="0"/>
              </a:rPr>
              <a:t>Page</a:t>
            </a:r>
            <a:r>
              <a:rPr lang="en-US" sz="6000" b="1"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60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02659" y="1348688"/>
            <a:ext cx="3212341" cy="5256556"/>
          </a:xfr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23000" y="1348688"/>
            <a:ext cx="3289300" cy="5261198"/>
          </a:xfrm>
          <a:prstGeom prst="rect">
            <a:avLst/>
          </a:prstGeom>
        </p:spPr>
      </p:pic>
    </p:spTree>
    <p:extLst>
      <p:ext uri="{BB962C8B-B14F-4D97-AF65-F5344CB8AC3E}">
        <p14:creationId xmlns:p14="http://schemas.microsoft.com/office/powerpoint/2010/main" xmlns="" val="286997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 y="0"/>
            <a:ext cx="12192001" cy="6858000"/>
          </a:xfrm>
        </p:spPr>
      </p:pic>
    </p:spTree>
    <p:extLst>
      <p:ext uri="{BB962C8B-B14F-4D97-AF65-F5344CB8AC3E}">
        <p14:creationId xmlns:p14="http://schemas.microsoft.com/office/powerpoint/2010/main" xmlns="" val="303145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OOW (Order Of Water)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3503"/>
            <a:ext cx="10515600" cy="4351338"/>
          </a:xfrm>
        </p:spPr>
        <p:txBody>
          <a:bodyPr/>
          <a:lstStyle/>
          <a:p>
            <a:pPr marL="0" indent="0" algn="ctr">
              <a:buNone/>
            </a:pPr>
            <a:r>
              <a:rPr lang="en-US" b="1" dirty="0">
                <a:latin typeface="Times New Roman" panose="02020603050405020304" pitchFamily="18" charset="0"/>
                <a:cs typeface="Times New Roman" panose="02020603050405020304" pitchFamily="18" charset="0"/>
              </a:rPr>
              <a:t>FYP proposal by</a:t>
            </a:r>
          </a:p>
          <a:p>
            <a:pPr marL="0" indent="0" algn="ctr">
              <a:buNone/>
            </a:pP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FAWAD </a:t>
            </a:r>
            <a:r>
              <a:rPr lang="en-US" b="1" dirty="0" smtClean="0">
                <a:latin typeface="Times New Roman" panose="02020603050405020304" pitchFamily="18" charset="0"/>
                <a:cs typeface="Times New Roman" panose="02020603050405020304" pitchFamily="18" charset="0"/>
              </a:rPr>
              <a:t>AHMAD                 2018-GCUF-070332</a:t>
            </a:r>
            <a:endParaRPr lang="en-US" dirty="0">
              <a:latin typeface="Times New Roman" panose="02020603050405020304" pitchFamily="18" charset="0"/>
              <a:cs typeface="Times New Roman" panose="02020603050405020304" pitchFamily="18" charset="0"/>
            </a:endParaRPr>
          </a:p>
          <a:p>
            <a:pPr marL="0" indent="0" algn="ctr">
              <a:buNone/>
            </a:pPr>
            <a:r>
              <a:rPr lang="en-US" b="1" dirty="0" smtClean="0">
                <a:latin typeface="Times New Roman" panose="02020603050405020304" pitchFamily="18" charset="0"/>
                <a:cs typeface="Times New Roman" panose="02020603050405020304" pitchFamily="18" charset="0"/>
              </a:rPr>
              <a:t>     AHMAR  TARIQ                 2018-GCUF-070316</a:t>
            </a:r>
            <a:endParaRPr lang="en-US" dirty="0" smtClean="0">
              <a:latin typeface="Times New Roman" panose="02020603050405020304" pitchFamily="18" charset="0"/>
              <a:cs typeface="Times New Roman" panose="02020603050405020304" pitchFamily="18" charset="0"/>
            </a:endParaRPr>
          </a:p>
          <a:p>
            <a:pPr marL="0" indent="0" algn="ctr">
              <a:buNone/>
            </a:pPr>
            <a:r>
              <a:rPr lang="en-US" b="1" dirty="0" smtClean="0">
                <a:latin typeface="Times New Roman" panose="02020603050405020304" pitchFamily="18" charset="0"/>
                <a:cs typeface="Times New Roman" panose="02020603050405020304" pitchFamily="18" charset="0"/>
              </a:rPr>
              <a:t>   SOHAIL </a:t>
            </a:r>
            <a:r>
              <a:rPr lang="en-US" b="1" dirty="0" smtClean="0">
                <a:latin typeface="Times New Roman" panose="02020603050405020304" pitchFamily="18" charset="0"/>
                <a:cs typeface="Times New Roman" panose="02020603050405020304" pitchFamily="18" charset="0"/>
              </a:rPr>
              <a:t>ASGHAR               2018-GCUF-070354</a:t>
            </a:r>
            <a:endParaRPr lang="en-US" dirty="0" smtClean="0">
              <a:latin typeface="Times New Roman" panose="02020603050405020304" pitchFamily="18" charset="0"/>
              <a:cs typeface="Times New Roman" panose="02020603050405020304" pitchFamily="18" charset="0"/>
            </a:endParaRPr>
          </a:p>
          <a:p>
            <a:pPr marL="0" indent="0" algn="ctr">
              <a:buNone/>
            </a:pPr>
            <a:r>
              <a:rPr lang="en-US" b="1" dirty="0" smtClean="0">
                <a:latin typeface="Times New Roman" panose="02020603050405020304" pitchFamily="18" charset="0"/>
                <a:cs typeface="Times New Roman" panose="02020603050405020304" pitchFamily="18" charset="0"/>
              </a:rPr>
              <a:t>Bachelor </a:t>
            </a:r>
            <a:r>
              <a:rPr lang="en-US" b="1" dirty="0">
                <a:latin typeface="Times New Roman" panose="02020603050405020304" pitchFamily="18" charset="0"/>
                <a:cs typeface="Times New Roman" panose="02020603050405020304" pitchFamily="18" charset="0"/>
              </a:rPr>
              <a:t>of sciences</a:t>
            </a:r>
            <a:endParaRPr lang="en-US"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In</a:t>
            </a:r>
            <a:endParaRPr lang="en-US"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Computer Science</a:t>
            </a: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5377607" y="4731613"/>
            <a:ext cx="1712306" cy="1406455"/>
          </a:xfrm>
          <a:prstGeom prst="rect">
            <a:avLst/>
          </a:prstGeom>
        </p:spPr>
      </p:pic>
      <p:sp>
        <p:nvSpPr>
          <p:cNvPr id="7" name="TextBox 6"/>
          <p:cNvSpPr txBox="1"/>
          <p:nvPr/>
        </p:nvSpPr>
        <p:spPr>
          <a:xfrm>
            <a:off x="2613024" y="6287511"/>
            <a:ext cx="7241472"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Government college university Faisalabad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4839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What is </a:t>
            </a:r>
            <a:r>
              <a:rPr lang="en-US" dirty="0" smtClean="0">
                <a:latin typeface="Times New Roman" panose="02020603050405020304" pitchFamily="18" charset="0"/>
                <a:cs typeface="Times New Roman" panose="02020603050405020304" pitchFamily="18" charset="0"/>
              </a:rPr>
              <a:t>OOW (order of water)?</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Benefits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Goals</a:t>
            </a:r>
          </a:p>
          <a:p>
            <a:r>
              <a:rPr lang="en-US" dirty="0" smtClean="0">
                <a:latin typeface="Times New Roman" panose="02020603050405020304" pitchFamily="18" charset="0"/>
                <a:cs typeface="Times New Roman" panose="02020603050405020304" pitchFamily="18" charset="0"/>
              </a:rPr>
              <a:t>Objectives</a:t>
            </a:r>
          </a:p>
          <a:p>
            <a:r>
              <a:rPr lang="en-US" dirty="0" smtClean="0">
                <a:latin typeface="Times New Roman" panose="02020603050405020304" pitchFamily="18" charset="0"/>
                <a:cs typeface="Times New Roman" panose="02020603050405020304" pitchFamily="18" charset="0"/>
              </a:rPr>
              <a:t>Features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610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a:t>
            </a:r>
            <a:r>
              <a:rPr lang="en-US" b="1" dirty="0" smtClean="0">
                <a:latin typeface="Times New Roman" panose="02020603050405020304" pitchFamily="18" charset="0"/>
                <a:cs typeface="Times New Roman" panose="02020603050405020304" pitchFamily="18" charset="0"/>
              </a:rPr>
              <a:t>OOW (Order Of Water)?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641599"/>
            <a:ext cx="10018713" cy="3124201"/>
          </a:xfrm>
        </p:spPr>
        <p:txBody>
          <a:bodyPr>
            <a:normAutofit fontScale="70000" lnSpcReduction="20000"/>
          </a:bodyPr>
          <a:lstStyle/>
          <a:p>
            <a:pPr marL="0" indent="0">
              <a:buNone/>
            </a:pPr>
            <a:r>
              <a:rPr lang="en-US" sz="4800" dirty="0">
                <a:latin typeface="Times New Roman" panose="02020603050405020304" pitchFamily="18" charset="0"/>
                <a:cs typeface="Times New Roman" panose="02020603050405020304" pitchFamily="18" charset="0"/>
              </a:rPr>
              <a:t>The order of water (OOW) project is aimed at developing or building an online search portal for water orders at </a:t>
            </a:r>
            <a:r>
              <a:rPr lang="en-US" sz="4600" dirty="0">
                <a:latin typeface="Times New Roman" panose="02020603050405020304" pitchFamily="18" charset="0"/>
                <a:cs typeface="Times New Roman" panose="02020603050405020304" pitchFamily="18" charset="0"/>
              </a:rPr>
              <a:t>any</a:t>
            </a:r>
            <a:r>
              <a:rPr lang="en-US" sz="4800" dirty="0">
                <a:latin typeface="Times New Roman" panose="02020603050405020304" pitchFamily="18" charset="0"/>
                <a:cs typeface="Times New Roman" panose="02020603050405020304" pitchFamily="18" charset="0"/>
              </a:rPr>
              <a:t> place and at any time. In this portal, different organizations, institutions, etc. request/demand water according to their requirements so that people of all kinds will be able to order the purified water at their doorstep</a:t>
            </a:r>
          </a:p>
        </p:txBody>
      </p:sp>
    </p:spTree>
    <p:extLst>
      <p:ext uri="{BB962C8B-B14F-4D97-AF65-F5344CB8AC3E}">
        <p14:creationId xmlns:p14="http://schemas.microsoft.com/office/powerpoint/2010/main" xmlns="" val="111848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26960"/>
            <a:ext cx="9404723" cy="1400530"/>
          </a:xfrm>
        </p:spPr>
        <p:txBody>
          <a:bodyPr>
            <a:normAutofit fontScale="90000"/>
          </a:bodyPr>
          <a:lstStyle/>
          <a:p>
            <a:r>
              <a:rPr lang="en-US" b="1" dirty="0">
                <a:latin typeface="Times New Roman" panose="02020603050405020304" pitchFamily="18" charset="0"/>
                <a:cs typeface="Times New Roman" panose="02020603050405020304" pitchFamily="18" charset="0"/>
              </a:rPr>
              <a:t>Benefits of </a:t>
            </a:r>
            <a:r>
              <a:rPr lang="en-US" b="1" dirty="0" smtClean="0">
                <a:latin typeface="Times New Roman" panose="02020603050405020304" pitchFamily="18" charset="0"/>
                <a:cs typeface="Times New Roman" panose="02020603050405020304" pitchFamily="18" charset="0"/>
              </a:rPr>
              <a:t>OOW (Order  Of  Water)</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550642"/>
            <a:ext cx="8946541" cy="4195481"/>
          </a:xfrm>
        </p:spPr>
        <p:txBody>
          <a:bodyPr>
            <a:noAutofit/>
          </a:bodyPr>
          <a:lstStyle/>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Faster </a:t>
            </a:r>
            <a:r>
              <a:rPr lang="en-US" sz="3200" dirty="0">
                <a:latin typeface="Times New Roman" panose="02020603050405020304" pitchFamily="18" charset="0"/>
                <a:cs typeface="Times New Roman" panose="02020603050405020304" pitchFamily="18" charset="0"/>
              </a:rPr>
              <a:t>buying process.</a:t>
            </a:r>
          </a:p>
          <a:p>
            <a:r>
              <a:rPr lang="en-US" sz="3200" dirty="0">
                <a:latin typeface="Times New Roman" panose="02020603050405020304" pitchFamily="18" charset="0"/>
                <a:cs typeface="Times New Roman" panose="02020603050405020304" pitchFamily="18" charset="0"/>
              </a:rPr>
              <a:t>Cost reduction.</a:t>
            </a:r>
          </a:p>
          <a:p>
            <a:r>
              <a:rPr lang="en-US" sz="3200" dirty="0">
                <a:latin typeface="Times New Roman" panose="02020603050405020304" pitchFamily="18" charset="0"/>
                <a:cs typeface="Times New Roman" panose="02020603050405020304" pitchFamily="18" charset="0"/>
              </a:rPr>
              <a:t>Flexibility for customers.</a:t>
            </a:r>
          </a:p>
          <a:p>
            <a:r>
              <a:rPr lang="en-US" sz="3200" dirty="0">
                <a:latin typeface="Times New Roman" panose="02020603050405020304" pitchFamily="18" charset="0"/>
                <a:cs typeface="Times New Roman" panose="02020603050405020304" pitchFamily="18" charset="0"/>
              </a:rPr>
              <a:t>No reach limitations.</a:t>
            </a:r>
          </a:p>
          <a:p>
            <a:r>
              <a:rPr lang="en-US" sz="3200" dirty="0">
                <a:latin typeface="Times New Roman" panose="02020603050405020304" pitchFamily="18" charset="0"/>
                <a:cs typeface="Times New Roman" panose="02020603050405020304" pitchFamily="18" charset="0"/>
              </a:rPr>
              <a:t>Product and price comparison.</a:t>
            </a:r>
          </a:p>
          <a:p>
            <a:r>
              <a:rPr lang="en-US" sz="3200" dirty="0">
                <a:latin typeface="Times New Roman" panose="02020603050405020304" pitchFamily="18" charset="0"/>
                <a:cs typeface="Times New Roman" panose="02020603050405020304" pitchFamily="18" charset="0"/>
              </a:rPr>
              <a:t>Faster response to buyer/market demands.</a:t>
            </a:r>
          </a:p>
          <a:p>
            <a:r>
              <a:rPr lang="en-US" sz="3200" dirty="0">
                <a:latin typeface="Times New Roman" panose="02020603050405020304" pitchFamily="18" charset="0"/>
                <a:cs typeface="Times New Roman" panose="02020603050405020304" pitchFamily="18" charset="0"/>
              </a:rPr>
              <a:t>Several payment </a:t>
            </a:r>
            <a:r>
              <a:rPr lang="en-US" sz="3200" dirty="0" smtClean="0">
                <a:latin typeface="Times New Roman" panose="02020603050405020304" pitchFamily="18" charset="0"/>
                <a:cs typeface="Times New Roman" panose="02020603050405020304" pitchFamily="18" charset="0"/>
              </a:rPr>
              <a:t>methods.</a:t>
            </a: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3537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Goals of </a:t>
            </a:r>
            <a:r>
              <a:rPr lang="en-US" b="1" dirty="0" smtClean="0">
                <a:latin typeface="Times New Roman" panose="02020603050405020304" pitchFamily="18" charset="0"/>
                <a:cs typeface="Times New Roman" panose="02020603050405020304" pitchFamily="18" charset="0"/>
              </a:rPr>
              <a:t>OOW (Order Of Water)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sz="4000" dirty="0">
                <a:latin typeface="Times New Roman" panose="02020603050405020304" pitchFamily="18" charset="0"/>
                <a:cs typeface="Times New Roman" panose="02020603050405020304" pitchFamily="18" charset="0"/>
              </a:rPr>
              <a:t>Optimize product pages for search engines.</a:t>
            </a:r>
          </a:p>
          <a:p>
            <a:r>
              <a:rPr lang="en-US" sz="4000" dirty="0">
                <a:latin typeface="Times New Roman" panose="02020603050405020304" pitchFamily="18" charset="0"/>
                <a:cs typeface="Times New Roman" panose="02020603050405020304" pitchFamily="18" charset="0"/>
              </a:rPr>
              <a:t>Capture leads through social media.</a:t>
            </a:r>
          </a:p>
          <a:p>
            <a:r>
              <a:rPr lang="en-US" sz="4000" dirty="0">
                <a:latin typeface="Times New Roman" panose="02020603050405020304" pitchFamily="18" charset="0"/>
                <a:cs typeface="Times New Roman" panose="02020603050405020304" pitchFamily="18" charset="0"/>
              </a:rPr>
              <a:t>Collect email leads through signup forms. </a:t>
            </a:r>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Boost sales through upselling and cross-selling.</a:t>
            </a:r>
            <a:endParaRPr lang="en-US" sz="4000" dirty="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Reduce </a:t>
            </a:r>
            <a:r>
              <a:rPr lang="en-US" sz="4000" dirty="0">
                <a:latin typeface="Times New Roman" panose="02020603050405020304" pitchFamily="18" charset="0"/>
                <a:cs typeface="Times New Roman" panose="02020603050405020304" pitchFamily="18" charset="0"/>
              </a:rPr>
              <a:t>abandoned carts.</a:t>
            </a:r>
          </a:p>
          <a:p>
            <a:r>
              <a:rPr lang="en-US" sz="4000" dirty="0">
                <a:latin typeface="Times New Roman" panose="02020603050405020304" pitchFamily="18" charset="0"/>
                <a:cs typeface="Times New Roman" panose="02020603050405020304" pitchFamily="18" charset="0"/>
              </a:rPr>
              <a:t>Build customer loyalty.</a:t>
            </a:r>
          </a:p>
        </p:txBody>
      </p:sp>
    </p:spTree>
    <p:extLst>
      <p:ext uri="{BB962C8B-B14F-4D97-AF65-F5344CB8AC3E}">
        <p14:creationId xmlns:p14="http://schemas.microsoft.com/office/powerpoint/2010/main" xmlns="" val="172670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a:t>
            </a:r>
            <a:r>
              <a:rPr lang="en-US" b="1" dirty="0" smtClean="0"/>
              <a:t>OOW(Order Of Water)</a:t>
            </a:r>
            <a:endParaRPr lang="en-US" b="1" dirty="0"/>
          </a:p>
        </p:txBody>
      </p:sp>
      <p:sp>
        <p:nvSpPr>
          <p:cNvPr id="3" name="Content Placeholder 2"/>
          <p:cNvSpPr>
            <a:spLocks noGrp="1"/>
          </p:cNvSpPr>
          <p:nvPr>
            <p:ph idx="1"/>
          </p:nvPr>
        </p:nvSpPr>
        <p:spPr>
          <a:xfrm>
            <a:off x="838199" y="2654299"/>
            <a:ext cx="9800771" cy="3265085"/>
          </a:xfrm>
        </p:spPr>
        <p:txBody>
          <a:bodyPr>
            <a:noAutofit/>
          </a:bodyPr>
          <a:lstStyle/>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Selling </a:t>
            </a:r>
            <a:r>
              <a:rPr lang="en-US" sz="3200" dirty="0">
                <a:latin typeface="Times New Roman" panose="02020603050405020304" pitchFamily="18" charset="0"/>
                <a:cs typeface="Times New Roman" panose="02020603050405020304" pitchFamily="18" charset="0"/>
              </a:rPr>
              <a:t>goods to the buyers or consumers.</a:t>
            </a:r>
          </a:p>
          <a:p>
            <a:pPr fontAlgn="base"/>
            <a:r>
              <a:rPr lang="en-US" sz="3200" dirty="0">
                <a:latin typeface="Times New Roman" panose="02020603050405020304" pitchFamily="18" charset="0"/>
                <a:cs typeface="Times New Roman" panose="02020603050405020304" pitchFamily="18" charset="0"/>
              </a:rPr>
              <a:t>Maintaining/fulfilling a contract with a </a:t>
            </a:r>
            <a:r>
              <a:rPr lang="en-US" sz="3200" dirty="0" smtClean="0">
                <a:latin typeface="Times New Roman" panose="02020603050405020304" pitchFamily="18" charset="0"/>
                <a:cs typeface="Times New Roman" panose="02020603050405020304" pitchFamily="18" charset="0"/>
              </a:rPr>
              <a:t>current</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customer</a:t>
            </a:r>
            <a:r>
              <a:rPr lang="en-US" sz="3200" dirty="0">
                <a:latin typeface="Times New Roman" panose="02020603050405020304" pitchFamily="18" charset="0"/>
                <a:cs typeface="Times New Roman" panose="02020603050405020304" pitchFamily="18" charset="0"/>
              </a:rPr>
              <a:t>.</a:t>
            </a:r>
          </a:p>
          <a:p>
            <a:pPr fontAlgn="base"/>
            <a:r>
              <a:rPr lang="en-US" sz="3200" dirty="0">
                <a:latin typeface="Times New Roman" panose="02020603050405020304" pitchFamily="18" charset="0"/>
                <a:cs typeface="Times New Roman" panose="02020603050405020304" pitchFamily="18" charset="0"/>
              </a:rPr>
              <a:t>Getting customers’ assistance for the promotion of a product line.</a:t>
            </a:r>
          </a:p>
          <a:p>
            <a:pPr fontAlgn="base"/>
            <a:r>
              <a:rPr lang="en-US" sz="3200" dirty="0">
                <a:latin typeface="Times New Roman" panose="02020603050405020304" pitchFamily="18" charset="0"/>
                <a:cs typeface="Times New Roman" panose="02020603050405020304" pitchFamily="18" charset="0"/>
              </a:rPr>
              <a:t> Looking out for new customers.</a:t>
            </a:r>
          </a:p>
          <a:p>
            <a:r>
              <a:rPr lang="en-US" sz="3200" dirty="0">
                <a:latin typeface="Times New Roman" panose="02020603050405020304" pitchFamily="18" charset="0"/>
                <a:cs typeface="Times New Roman" panose="02020603050405020304" pitchFamily="18" charset="0"/>
              </a:rPr>
              <a:t>Providing any possible technical assistance to a customer to use a technical product smoothly.</a:t>
            </a:r>
          </a:p>
          <a:p>
            <a:pPr marL="0" indent="0">
              <a:buNone/>
            </a:pP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4055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r>
              <a:rPr lang="en-US" b="1" dirty="0">
                <a:latin typeface="Times New Roman" panose="02020603050405020304" pitchFamily="18" charset="0"/>
                <a:cs typeface="Times New Roman" panose="02020603050405020304" pitchFamily="18" charset="0"/>
              </a:rPr>
              <a:t>Features of </a:t>
            </a:r>
            <a:r>
              <a:rPr lang="en-US" b="1" dirty="0" smtClean="0">
                <a:latin typeface="Times New Roman" panose="02020603050405020304" pitchFamily="18" charset="0"/>
                <a:cs typeface="Times New Roman" panose="02020603050405020304" pitchFamily="18" charset="0"/>
              </a:rPr>
              <a:t>OOW (Order Of Water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5372" y="1194560"/>
            <a:ext cx="10515600" cy="4351338"/>
          </a:xfrm>
        </p:spPr>
        <p:txBody>
          <a:bodyPr>
            <a:noAutofit/>
          </a:bodyPr>
          <a:lstStyle/>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Mobile-friendly</a:t>
            </a:r>
            <a:r>
              <a:rPr lang="en-US" sz="2800" dirty="0">
                <a:latin typeface="Times New Roman" panose="02020603050405020304" pitchFamily="18" charset="0"/>
                <a:cs typeface="Times New Roman" panose="02020603050405020304" pitchFamily="18" charset="0"/>
              </a:rPr>
              <a:t>, responsive design.</a:t>
            </a:r>
          </a:p>
          <a:p>
            <a:r>
              <a:rPr lang="en-US" sz="2800" dirty="0">
                <a:latin typeface="Times New Roman" panose="02020603050405020304" pitchFamily="18" charset="0"/>
                <a:cs typeface="Times New Roman" panose="02020603050405020304" pitchFamily="18" charset="0"/>
              </a:rPr>
              <a:t>High-quality </a:t>
            </a:r>
            <a:r>
              <a:rPr lang="en-US" sz="2800" dirty="0" smtClean="0">
                <a:latin typeface="Times New Roman" panose="02020603050405020304" pitchFamily="18" charset="0"/>
                <a:cs typeface="Times New Roman" panose="02020603050405020304" pitchFamily="18" charset="0"/>
              </a:rPr>
              <a:t>images.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User-friendly navigation, </a:t>
            </a:r>
            <a:r>
              <a:rPr lang="en-US" sz="2800" dirty="0" smtClean="0">
                <a:latin typeface="Times New Roman" panose="02020603050405020304" pitchFamily="18" charset="0"/>
                <a:cs typeface="Times New Roman" panose="02020603050405020304" pitchFamily="18" charset="0"/>
              </a:rPr>
              <a:t>search.</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FAQ section.</a:t>
            </a:r>
          </a:p>
          <a:p>
            <a:r>
              <a:rPr lang="en-US" sz="2800" dirty="0">
                <a:latin typeface="Times New Roman" panose="02020603050405020304" pitchFamily="18" charset="0"/>
                <a:cs typeface="Times New Roman" panose="02020603050405020304" pitchFamily="18" charset="0"/>
              </a:rPr>
              <a:t>Display inventory availability in real-time</a:t>
            </a:r>
          </a:p>
          <a:p>
            <a:r>
              <a:rPr lang="en-US" sz="2800" dirty="0">
                <a:latin typeface="Times New Roman" panose="02020603050405020304" pitchFamily="18" charset="0"/>
                <a:cs typeface="Times New Roman" panose="02020603050405020304" pitchFamily="18" charset="0"/>
              </a:rPr>
              <a:t>Always display accurate pricing</a:t>
            </a:r>
          </a:p>
          <a:p>
            <a:r>
              <a:rPr lang="en-US" sz="2800" dirty="0">
                <a:latin typeface="Times New Roman" panose="02020603050405020304" pitchFamily="18" charset="0"/>
                <a:cs typeface="Times New Roman" panose="02020603050405020304" pitchFamily="18" charset="0"/>
              </a:rPr>
              <a:t>Provide customized payment conditions</a:t>
            </a:r>
          </a:p>
          <a:p>
            <a:r>
              <a:rPr lang="en-US" sz="2800" dirty="0">
                <a:latin typeface="Times New Roman" panose="02020603050405020304" pitchFamily="18" charset="0"/>
                <a:cs typeface="Times New Roman" panose="02020603050405020304" pitchFamily="18" charset="0"/>
              </a:rPr>
              <a:t>Edit orders even after they’re </a:t>
            </a:r>
            <a:r>
              <a:rPr lang="en-US" sz="2800" dirty="0" smtClean="0">
                <a:latin typeface="Times New Roman" panose="02020603050405020304" pitchFamily="18" charset="0"/>
                <a:cs typeface="Times New Roman" panose="02020603050405020304" pitchFamily="18" charset="0"/>
              </a:rPr>
              <a:t>placed</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24/7 client focus</a:t>
            </a:r>
          </a:p>
        </p:txBody>
      </p:sp>
    </p:spTree>
    <p:extLst>
      <p:ext uri="{BB962C8B-B14F-4D97-AF65-F5344CB8AC3E}">
        <p14:creationId xmlns:p14="http://schemas.microsoft.com/office/powerpoint/2010/main" xmlns="" val="152423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b="1" dirty="0">
                <a:latin typeface="Times New Roman" panose="02020603050405020304" pitchFamily="18" charset="0"/>
                <a:cs typeface="Times New Roman" panose="02020603050405020304" pitchFamily="18" charset="0"/>
              </a:rPr>
              <a:t>Scope </a:t>
            </a:r>
            <a:r>
              <a:rPr lang="en-US" b="1" dirty="0" smtClean="0">
                <a:latin typeface="Times New Roman" panose="02020603050405020304" pitchFamily="18" charset="0"/>
                <a:cs typeface="Times New Roman" panose="02020603050405020304" pitchFamily="18" charset="0"/>
              </a:rPr>
              <a:t>of OOW (Order Of Water)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Exchange of digitized information</a:t>
            </a:r>
          </a:p>
          <a:p>
            <a:r>
              <a:rPr lang="en-US" sz="4000" dirty="0">
                <a:latin typeface="Times New Roman" panose="02020603050405020304" pitchFamily="18" charset="0"/>
                <a:cs typeface="Times New Roman" panose="02020603050405020304" pitchFamily="18" charset="0"/>
              </a:rPr>
              <a:t>Technology-enabled</a:t>
            </a:r>
          </a:p>
          <a:p>
            <a:r>
              <a:rPr lang="en-US" sz="4000" dirty="0">
                <a:latin typeface="Times New Roman" panose="02020603050405020304" pitchFamily="18" charset="0"/>
                <a:cs typeface="Times New Roman" panose="02020603050405020304" pitchFamily="18" charset="0"/>
              </a:rPr>
              <a:t>Customers retention</a:t>
            </a:r>
          </a:p>
          <a:p>
            <a:r>
              <a:rPr lang="en-US" sz="4000" dirty="0" smtClean="0">
                <a:latin typeface="Times New Roman" panose="02020603050405020304" pitchFamily="18" charset="0"/>
                <a:cs typeface="Times New Roman" panose="02020603050405020304" pitchFamily="18" charset="0"/>
              </a:rPr>
              <a:t>Data Store</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Supplier integration</a:t>
            </a:r>
          </a:p>
          <a:p>
            <a:r>
              <a:rPr lang="en-US" sz="4000" dirty="0">
                <a:latin typeface="Times New Roman" panose="02020603050405020304" pitchFamily="18" charset="0"/>
                <a:cs typeface="Times New Roman" panose="02020603050405020304" pitchFamily="18" charset="0"/>
              </a:rPr>
              <a:t>Support the exchange</a:t>
            </a:r>
          </a:p>
        </p:txBody>
      </p:sp>
    </p:spTree>
    <p:extLst>
      <p:ext uri="{BB962C8B-B14F-4D97-AF65-F5344CB8AC3E}">
        <p14:creationId xmlns:p14="http://schemas.microsoft.com/office/powerpoint/2010/main" xmlns="" val="608653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272</TotalTime>
  <Words>560</Words>
  <Application>Microsoft Office PowerPoint</Application>
  <PresentationFormat>Custom</PresentationFormat>
  <Paragraphs>80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Parallax</vt:lpstr>
      <vt:lpstr> </vt:lpstr>
      <vt:lpstr>OOW (Order Of Water)</vt:lpstr>
      <vt:lpstr>Table of Content</vt:lpstr>
      <vt:lpstr>What is OOW (Order Of Water)?</vt:lpstr>
      <vt:lpstr>Benefits of OOW (Order  Of  Water)  </vt:lpstr>
      <vt:lpstr>Goals of OOW (Order Of Water)</vt:lpstr>
      <vt:lpstr>Objectives of OOW(Order Of Water)</vt:lpstr>
      <vt:lpstr>Features of OOW (Order Of Water )  </vt:lpstr>
      <vt:lpstr>Scope of OOW (Order Of Water)</vt:lpstr>
      <vt:lpstr>Motivation </vt:lpstr>
      <vt:lpstr>Purpose</vt:lpstr>
      <vt:lpstr>Front Page:</vt:lpstr>
      <vt:lpstr>Home Page:</vt:lpstr>
      <vt:lpstr>Product Detail Page: </vt:lpstr>
      <vt:lpstr>View Cart page: </vt:lpstr>
      <vt:lpstr>Customer Registration: </vt:lpstr>
      <vt:lpstr>Payment Page: </vt:lpstr>
      <vt:lpstr>Forgot Page: </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account</dc:creator>
  <cp:lastModifiedBy>SOHAIL ASGHAR</cp:lastModifiedBy>
  <cp:revision>30</cp:revision>
  <dcterms:created xsi:type="dcterms:W3CDTF">2022-09-23T13:16:02Z</dcterms:created>
  <dcterms:modified xsi:type="dcterms:W3CDTF">2022-09-26T16:56:34Z</dcterms:modified>
</cp:coreProperties>
</file>