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5" r:id="rId1"/>
  </p:sldMasterIdLst>
  <p:sldIdLst>
    <p:sldId id="256" r:id="rId2"/>
    <p:sldId id="258" r:id="rId3"/>
    <p:sldId id="259" r:id="rId4"/>
    <p:sldId id="260" r:id="rId5"/>
    <p:sldId id="261" r:id="rId6"/>
    <p:sldId id="262" r:id="rId7"/>
    <p:sldId id="263" r:id="rId8"/>
    <p:sldId id="264" r:id="rId9"/>
    <p:sldId id="272" r:id="rId10"/>
    <p:sldId id="267" r:id="rId11"/>
    <p:sldId id="271"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F0066"/>
    <a:srgbClr val="33CC33"/>
    <a:srgbClr val="CC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BEDE2-D165-49B4-9EB0-8DB40D2AD3B1}" v="95" dt="2025-09-08T11:21:47.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3" autoAdjust="0"/>
    <p:restoredTop sz="94660"/>
  </p:normalViewPr>
  <p:slideViewPr>
    <p:cSldViewPr snapToGrid="0">
      <p:cViewPr varScale="1">
        <p:scale>
          <a:sx n="66" d="100"/>
          <a:sy n="66" d="100"/>
        </p:scale>
        <p:origin x="8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wzualeaman001@gmail.com" userId="9d0cfc46d00e5540" providerId="LiveId" clId="{C84213BF-BED6-4E00-B6F7-2E46B00CEF06}"/>
    <pc:docChg chg="modSld">
      <pc:chgData name="fawzualeaman001@gmail.com" userId="9d0cfc46d00e5540" providerId="LiveId" clId="{C84213BF-BED6-4E00-B6F7-2E46B00CEF06}" dt="2025-09-08T11:29:41.892" v="38" actId="20577"/>
      <pc:docMkLst>
        <pc:docMk/>
      </pc:docMkLst>
      <pc:sldChg chg="modSp mod">
        <pc:chgData name="fawzualeaman001@gmail.com" userId="9d0cfc46d00e5540" providerId="LiveId" clId="{C84213BF-BED6-4E00-B6F7-2E46B00CEF06}" dt="2025-09-08T11:28:09.493" v="28" actId="20577"/>
        <pc:sldMkLst>
          <pc:docMk/>
          <pc:sldMk cId="9588978" sldId="264"/>
        </pc:sldMkLst>
        <pc:spChg chg="mod">
          <ac:chgData name="fawzualeaman001@gmail.com" userId="9d0cfc46d00e5540" providerId="LiveId" clId="{C84213BF-BED6-4E00-B6F7-2E46B00CEF06}" dt="2025-09-08T11:28:02.266" v="24" actId="113"/>
          <ac:spMkLst>
            <pc:docMk/>
            <pc:sldMk cId="9588978" sldId="264"/>
            <ac:spMk id="33" creationId="{D9FE0A22-03EE-9C3A-80B8-E22D02051063}"/>
          </ac:spMkLst>
        </pc:spChg>
        <pc:spChg chg="mod">
          <ac:chgData name="fawzualeaman001@gmail.com" userId="9d0cfc46d00e5540" providerId="LiveId" clId="{C84213BF-BED6-4E00-B6F7-2E46B00CEF06}" dt="2025-09-08T11:28:09.493" v="28" actId="20577"/>
          <ac:spMkLst>
            <pc:docMk/>
            <pc:sldMk cId="9588978" sldId="264"/>
            <ac:spMk id="35" creationId="{4DE01012-B682-76CD-2CA8-B134CEDD71A1}"/>
          </ac:spMkLst>
        </pc:spChg>
      </pc:sldChg>
      <pc:sldChg chg="addSp modSp mod">
        <pc:chgData name="fawzualeaman001@gmail.com" userId="9d0cfc46d00e5540" providerId="LiveId" clId="{C84213BF-BED6-4E00-B6F7-2E46B00CEF06}" dt="2025-09-08T11:29:41.892" v="38" actId="20577"/>
        <pc:sldMkLst>
          <pc:docMk/>
          <pc:sldMk cId="3582465054" sldId="272"/>
        </pc:sldMkLst>
        <pc:spChg chg="add mod">
          <ac:chgData name="fawzualeaman001@gmail.com" userId="9d0cfc46d00e5540" providerId="LiveId" clId="{C84213BF-BED6-4E00-B6F7-2E46B00CEF06}" dt="2025-09-08T11:29:34.610" v="36" actId="20577"/>
          <ac:spMkLst>
            <pc:docMk/>
            <pc:sldMk cId="3582465054" sldId="272"/>
            <ac:spMk id="3" creationId="{4E9795E7-5376-E40D-825D-3F823208233B}"/>
          </ac:spMkLst>
        </pc:spChg>
        <pc:spChg chg="mod">
          <ac:chgData name="fawzualeaman001@gmail.com" userId="9d0cfc46d00e5540" providerId="LiveId" clId="{C84213BF-BED6-4E00-B6F7-2E46B00CEF06}" dt="2025-09-08T11:29:41.892" v="38" actId="20577"/>
          <ac:spMkLst>
            <pc:docMk/>
            <pc:sldMk cId="3582465054" sldId="272"/>
            <ac:spMk id="13" creationId="{12D4343F-CB2D-CC51-3244-169B3BD215D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65197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70169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01531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554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92527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7536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6425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538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4321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9375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324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5286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6117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23115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369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36388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35005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9/8/2025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81487029"/>
      </p:ext>
    </p:extLst>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 id="2147484637" r:id="rId12"/>
    <p:sldLayoutId id="2147484638" r:id="rId13"/>
    <p:sldLayoutId id="2147484639" r:id="rId14"/>
    <p:sldLayoutId id="2147484640" r:id="rId15"/>
    <p:sldLayoutId id="2147484641" r:id="rId16"/>
    <p:sldLayoutId id="2147484642"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AWZUALEAMAN-K/Digital-Portfolio.git" TargetMode="External"/><Relationship Id="rId2" Type="http://schemas.openxmlformats.org/officeDocument/2006/relationships/hyperlink" Target="https://fawzualeaman.github.io/Digital-Portfoli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8A38392-949D-A65C-195F-64E1FB038A07}"/>
              </a:ext>
            </a:extLst>
          </p:cNvPr>
          <p:cNvGraphicFramePr>
            <a:graphicFrameLocks noGrp="1"/>
          </p:cNvGraphicFramePr>
          <p:nvPr>
            <p:extLst>
              <p:ext uri="{D42A27DB-BD31-4B8C-83A1-F6EECF244321}">
                <p14:modId xmlns:p14="http://schemas.microsoft.com/office/powerpoint/2010/main" val="3206334548"/>
              </p:ext>
            </p:extLst>
          </p:nvPr>
        </p:nvGraphicFramePr>
        <p:xfrm>
          <a:off x="2032000" y="1618024"/>
          <a:ext cx="9229558" cy="2225040"/>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val="2289372405"/>
                    </a:ext>
                  </a:extLst>
                </a:gridCol>
                <a:gridCol w="5124834">
                  <a:extLst>
                    <a:ext uri="{9D8B030D-6E8A-4147-A177-3AD203B41FA5}">
                      <a16:colId xmlns:a16="http://schemas.microsoft.com/office/drawing/2014/main" val="2572615690"/>
                    </a:ext>
                  </a:extLst>
                </a:gridCol>
              </a:tblGrid>
              <a:tr h="370840">
                <a:tc>
                  <a:txBody>
                    <a:bodyPr/>
                    <a:lstStyle/>
                    <a:p>
                      <a:r>
                        <a:rPr lang="en-IN" b="1" dirty="0">
                          <a:solidFill>
                            <a:srgbClr val="FF0000"/>
                          </a:solidFill>
                        </a:rPr>
                        <a:t>STUDENT NAME</a:t>
                      </a:r>
                    </a:p>
                  </a:txBody>
                  <a:tcPr/>
                </a:tc>
                <a:tc>
                  <a:txBody>
                    <a:bodyPr/>
                    <a:lstStyle/>
                    <a:p>
                      <a:r>
                        <a:rPr lang="en-IN" b="1" dirty="0">
                          <a:solidFill>
                            <a:srgbClr val="00B0F0"/>
                          </a:solidFill>
                        </a:rPr>
                        <a:t>FAWZUALEAMAN K</a:t>
                      </a:r>
                    </a:p>
                  </a:txBody>
                  <a:tcPr/>
                </a:tc>
                <a:extLst>
                  <a:ext uri="{0D108BD9-81ED-4DB2-BD59-A6C34878D82A}">
                    <a16:rowId xmlns:a16="http://schemas.microsoft.com/office/drawing/2014/main" val="322321719"/>
                  </a:ext>
                </a:extLst>
              </a:tr>
              <a:tr h="370840">
                <a:tc>
                  <a:txBody>
                    <a:bodyPr/>
                    <a:lstStyle/>
                    <a:p>
                      <a:r>
                        <a:rPr lang="en-IN" b="1" dirty="0">
                          <a:solidFill>
                            <a:srgbClr val="FF0000"/>
                          </a:solidFill>
                        </a:rPr>
                        <a:t>REGISTERATION NO</a:t>
                      </a:r>
                    </a:p>
                  </a:txBody>
                  <a:tcPr/>
                </a:tc>
                <a:tc>
                  <a:txBody>
                    <a:bodyPr/>
                    <a:lstStyle/>
                    <a:p>
                      <a:r>
                        <a:rPr lang="en-IN" b="1" dirty="0">
                          <a:solidFill>
                            <a:srgbClr val="00B0F0"/>
                          </a:solidFill>
                        </a:rPr>
                        <a:t>20324U09019</a:t>
                      </a:r>
                    </a:p>
                  </a:txBody>
                  <a:tcPr/>
                </a:tc>
                <a:extLst>
                  <a:ext uri="{0D108BD9-81ED-4DB2-BD59-A6C34878D82A}">
                    <a16:rowId xmlns:a16="http://schemas.microsoft.com/office/drawing/2014/main" val="2794635987"/>
                  </a:ext>
                </a:extLst>
              </a:tr>
              <a:tr h="370840">
                <a:tc>
                  <a:txBody>
                    <a:bodyPr/>
                    <a:lstStyle/>
                    <a:p>
                      <a:r>
                        <a:rPr lang="en-IN" b="1" dirty="0">
                          <a:solidFill>
                            <a:srgbClr val="FF0000"/>
                          </a:solidFill>
                        </a:rPr>
                        <a:t>NMID</a:t>
                      </a:r>
                    </a:p>
                  </a:txBody>
                  <a:tcPr/>
                </a:tc>
                <a:tc>
                  <a:txBody>
                    <a:bodyPr/>
                    <a:lstStyle/>
                    <a:p>
                      <a:r>
                        <a:rPr lang="en-US" sz="1800" b="1" dirty="0">
                          <a:solidFill>
                            <a:srgbClr val="00B0F0"/>
                          </a:solidFill>
                        </a:rPr>
                        <a:t>14C390B4738C18D90744190038D2D998</a:t>
                      </a:r>
                      <a:endParaRPr lang="en-IN" b="1" dirty="0">
                        <a:solidFill>
                          <a:srgbClr val="00B0F0"/>
                        </a:solidFill>
                      </a:endParaRPr>
                    </a:p>
                  </a:txBody>
                  <a:tcPr/>
                </a:tc>
                <a:extLst>
                  <a:ext uri="{0D108BD9-81ED-4DB2-BD59-A6C34878D82A}">
                    <a16:rowId xmlns:a16="http://schemas.microsoft.com/office/drawing/2014/main" val="50149027"/>
                  </a:ext>
                </a:extLst>
              </a:tr>
              <a:tr h="370840">
                <a:tc>
                  <a:txBody>
                    <a:bodyPr/>
                    <a:lstStyle/>
                    <a:p>
                      <a:r>
                        <a:rPr lang="en-IN" b="1" dirty="0">
                          <a:solidFill>
                            <a:srgbClr val="FF0000"/>
                          </a:solidFill>
                        </a:rPr>
                        <a:t>DEPARTMENT</a:t>
                      </a:r>
                    </a:p>
                  </a:txBody>
                  <a:tcPr/>
                </a:tc>
                <a:tc>
                  <a:txBody>
                    <a:bodyPr/>
                    <a:lstStyle/>
                    <a:p>
                      <a:r>
                        <a:rPr lang="en-IN" b="1" dirty="0">
                          <a:solidFill>
                            <a:srgbClr val="00B0F0"/>
                          </a:solidFill>
                        </a:rPr>
                        <a:t>BCA</a:t>
                      </a:r>
                    </a:p>
                  </a:txBody>
                  <a:tcPr/>
                </a:tc>
                <a:extLst>
                  <a:ext uri="{0D108BD9-81ED-4DB2-BD59-A6C34878D82A}">
                    <a16:rowId xmlns:a16="http://schemas.microsoft.com/office/drawing/2014/main" val="1604311661"/>
                  </a:ext>
                </a:extLst>
              </a:tr>
              <a:tr h="370840">
                <a:tc>
                  <a:txBody>
                    <a:bodyPr/>
                    <a:lstStyle/>
                    <a:p>
                      <a:r>
                        <a:rPr lang="en-IN" b="1" dirty="0">
                          <a:solidFill>
                            <a:srgbClr val="FF0000"/>
                          </a:solidFill>
                        </a:rPr>
                        <a:t>COLLEGE</a:t>
                      </a:r>
                    </a:p>
                  </a:txBody>
                  <a:tcPr/>
                </a:tc>
                <a:tc>
                  <a:txBody>
                    <a:bodyPr/>
                    <a:lstStyle/>
                    <a:p>
                      <a:r>
                        <a:rPr lang="en-IN" b="1" dirty="0">
                          <a:solidFill>
                            <a:srgbClr val="00B0F0"/>
                          </a:solidFill>
                        </a:rPr>
                        <a:t>DR. M. G. R. CHOCKALINGAM ARTS COLLEGE</a:t>
                      </a:r>
                    </a:p>
                  </a:txBody>
                  <a:tcPr/>
                </a:tc>
                <a:extLst>
                  <a:ext uri="{0D108BD9-81ED-4DB2-BD59-A6C34878D82A}">
                    <a16:rowId xmlns:a16="http://schemas.microsoft.com/office/drawing/2014/main" val="3201851896"/>
                  </a:ext>
                </a:extLst>
              </a:tr>
              <a:tr h="370840">
                <a:tc>
                  <a:txBody>
                    <a:bodyPr/>
                    <a:lstStyle/>
                    <a:p>
                      <a:r>
                        <a:rPr lang="en-IN" b="1" dirty="0">
                          <a:solidFill>
                            <a:srgbClr val="FF0000"/>
                          </a:solidFill>
                        </a:rPr>
                        <a:t>UNIVERSITY</a:t>
                      </a:r>
                    </a:p>
                  </a:txBody>
                  <a:tcPr/>
                </a:tc>
                <a:tc>
                  <a:txBody>
                    <a:bodyPr/>
                    <a:lstStyle/>
                    <a:p>
                      <a:r>
                        <a:rPr lang="en-IN" b="1" dirty="0">
                          <a:solidFill>
                            <a:srgbClr val="00B0F0"/>
                          </a:solidFill>
                        </a:rPr>
                        <a:t>THIRUVALLUVAR UNIVERSITY</a:t>
                      </a:r>
                    </a:p>
                  </a:txBody>
                  <a:tcPr/>
                </a:tc>
                <a:extLst>
                  <a:ext uri="{0D108BD9-81ED-4DB2-BD59-A6C34878D82A}">
                    <a16:rowId xmlns:a16="http://schemas.microsoft.com/office/drawing/2014/main" val="3347834335"/>
                  </a:ext>
                </a:extLst>
              </a:tr>
            </a:tbl>
          </a:graphicData>
        </a:graphic>
      </p:graphicFrame>
    </p:spTree>
    <p:extLst>
      <p:ext uri="{BB962C8B-B14F-4D97-AF65-F5344CB8AC3E}">
        <p14:creationId xmlns:p14="http://schemas.microsoft.com/office/powerpoint/2010/main" val="2377149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B5AE2-9B88-61F8-60EE-F62F30984FE6}"/>
              </a:ext>
            </a:extLst>
          </p:cNvPr>
          <p:cNvSpPr txBox="1"/>
          <p:nvPr/>
        </p:nvSpPr>
        <p:spPr>
          <a:xfrm>
            <a:off x="1625599" y="838590"/>
            <a:ext cx="7590971" cy="584775"/>
          </a:xfrm>
          <a:prstGeom prst="rect">
            <a:avLst/>
          </a:prstGeom>
          <a:noFill/>
        </p:spPr>
        <p:txBody>
          <a:bodyPr wrap="square">
            <a:spAutoFit/>
          </a:bodyPr>
          <a:lstStyle/>
          <a:p>
            <a:r>
              <a:rPr lang="en-IN" sz="3200" b="1" dirty="0">
                <a:solidFill>
                  <a:srgbClr val="FFC000"/>
                </a:solidFill>
              </a:rPr>
              <a:t>FEATURES AND FUNCTIONALITY</a:t>
            </a:r>
          </a:p>
        </p:txBody>
      </p:sp>
      <p:sp>
        <p:nvSpPr>
          <p:cNvPr id="6" name="TextBox 5">
            <a:extLst>
              <a:ext uri="{FF2B5EF4-FFF2-40B4-BE49-F238E27FC236}">
                <a16:creationId xmlns:a16="http://schemas.microsoft.com/office/drawing/2014/main" id="{AD432A91-F9E1-671D-367B-8879376483E4}"/>
              </a:ext>
            </a:extLst>
          </p:cNvPr>
          <p:cNvSpPr txBox="1"/>
          <p:nvPr/>
        </p:nvSpPr>
        <p:spPr>
          <a:xfrm>
            <a:off x="957824" y="1912076"/>
            <a:ext cx="10276351" cy="2862322"/>
          </a:xfrm>
          <a:prstGeom prst="rect">
            <a:avLst/>
          </a:prstGeom>
          <a:noFill/>
        </p:spPr>
        <p:txBody>
          <a:bodyPr wrap="square" rtlCol="0">
            <a:spAutoFit/>
          </a:bodyPr>
          <a:lstStyle/>
          <a:p>
            <a:pPr algn="thaiDist"/>
            <a:r>
              <a:rPr lang="en-US" dirty="0"/>
              <a:t>The </a:t>
            </a:r>
            <a:r>
              <a:rPr lang="en-US" b="1" dirty="0">
                <a:solidFill>
                  <a:srgbClr val="FF0000"/>
                </a:solidFill>
              </a:rPr>
              <a:t>Home and About Me </a:t>
            </a:r>
            <a:r>
              <a:rPr lang="en-US" dirty="0"/>
              <a:t>section introduces the student with a brief bio, and career objectives, giving visitors an overview of their personality and goals. The </a:t>
            </a:r>
            <a:r>
              <a:rPr lang="en-US" b="1" dirty="0">
                <a:solidFill>
                  <a:srgbClr val="FF0000"/>
                </a:solidFill>
              </a:rPr>
              <a:t>Skills</a:t>
            </a:r>
            <a:r>
              <a:rPr lang="en-US" b="1" dirty="0"/>
              <a:t> </a:t>
            </a:r>
            <a:r>
              <a:rPr lang="en-US" dirty="0"/>
              <a:t>section highlights the student’s technical and soft skills using visual elements. In the </a:t>
            </a:r>
            <a:r>
              <a:rPr lang="en-US" b="1" dirty="0">
                <a:solidFill>
                  <a:srgbClr val="FF0000"/>
                </a:solidFill>
              </a:rPr>
              <a:t>Project</a:t>
            </a:r>
            <a:r>
              <a:rPr lang="en-US" b="1" dirty="0"/>
              <a:t> </a:t>
            </a:r>
            <a:r>
              <a:rPr lang="en-US" dirty="0"/>
              <a:t>section are displayed the What projects are done. The </a:t>
            </a:r>
            <a:r>
              <a:rPr lang="en-US" b="1" dirty="0">
                <a:solidFill>
                  <a:srgbClr val="FF0000"/>
                </a:solidFill>
              </a:rPr>
              <a:t>Certification</a:t>
            </a:r>
            <a:r>
              <a:rPr lang="en-US" b="1" dirty="0"/>
              <a:t> </a:t>
            </a:r>
            <a:r>
              <a:rPr lang="en-US" dirty="0"/>
              <a:t>section features achievements, and online course completions, providing evidence of additional learning. The </a:t>
            </a:r>
            <a:r>
              <a:rPr lang="en-US" b="1" dirty="0">
                <a:solidFill>
                  <a:srgbClr val="FF0000"/>
                </a:solidFill>
              </a:rPr>
              <a:t>Education</a:t>
            </a:r>
            <a:r>
              <a:rPr lang="en-US" b="1" dirty="0"/>
              <a:t> </a:t>
            </a:r>
            <a:r>
              <a:rPr lang="en-US" dirty="0"/>
              <a:t>section lists academic qualifications, and institutions  for a clear academic background.</a:t>
            </a:r>
          </a:p>
          <a:p>
            <a:pPr algn="thaiDist"/>
            <a:r>
              <a:rPr lang="en-US" b="1" dirty="0">
                <a:solidFill>
                  <a:srgbClr val="FF0000"/>
                </a:solidFill>
              </a:rPr>
              <a:t>Resume</a:t>
            </a:r>
            <a:r>
              <a:rPr lang="en-US" b="1" dirty="0"/>
              <a:t> </a:t>
            </a:r>
            <a:r>
              <a:rPr lang="en-US" dirty="0"/>
              <a:t>shows about my all details. Finally, the </a:t>
            </a:r>
            <a:r>
              <a:rPr lang="en-US" b="1" dirty="0">
                <a:solidFill>
                  <a:srgbClr val="FF0000"/>
                </a:solidFill>
              </a:rPr>
              <a:t>Contact Us</a:t>
            </a:r>
            <a:r>
              <a:rPr lang="en-US" b="1" dirty="0"/>
              <a:t> </a:t>
            </a:r>
            <a:r>
              <a:rPr lang="en-US" dirty="0"/>
              <a:t>section includes an interactive form or contact details so visitors can reach out easily for opportunities, feedback, or collaborations.</a:t>
            </a:r>
          </a:p>
        </p:txBody>
      </p:sp>
    </p:spTree>
    <p:extLst>
      <p:ext uri="{BB962C8B-B14F-4D97-AF65-F5344CB8AC3E}">
        <p14:creationId xmlns:p14="http://schemas.microsoft.com/office/powerpoint/2010/main" val="3390813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1DBAD-D64E-F100-BB8D-270467C40D71}"/>
              </a:ext>
            </a:extLst>
          </p:cNvPr>
          <p:cNvSpPr txBox="1"/>
          <p:nvPr/>
        </p:nvSpPr>
        <p:spPr>
          <a:xfrm>
            <a:off x="933450" y="1291709"/>
            <a:ext cx="6096000" cy="746358"/>
          </a:xfrm>
          <a:prstGeom prst="rect">
            <a:avLst/>
          </a:prstGeom>
          <a:noFill/>
        </p:spPr>
        <p:txBody>
          <a:bodyPr wrap="square">
            <a:spAutoFit/>
          </a:bodyPr>
          <a:lstStyle/>
          <a:p>
            <a:r>
              <a:rPr lang="en-IN" sz="4250" b="1" spc="15"/>
              <a:t>RESULTS</a:t>
            </a:r>
            <a:endParaRPr lang="en-IN"/>
          </a:p>
        </p:txBody>
      </p:sp>
      <p:sp>
        <p:nvSpPr>
          <p:cNvPr id="5" name="TextBox 4">
            <a:extLst>
              <a:ext uri="{FF2B5EF4-FFF2-40B4-BE49-F238E27FC236}">
                <a16:creationId xmlns:a16="http://schemas.microsoft.com/office/drawing/2014/main" id="{7E318287-522A-78C7-75D8-630DB599A5E7}"/>
              </a:ext>
            </a:extLst>
          </p:cNvPr>
          <p:cNvSpPr txBox="1"/>
          <p:nvPr/>
        </p:nvSpPr>
        <p:spPr>
          <a:xfrm>
            <a:off x="1200150" y="2134017"/>
            <a:ext cx="10201275" cy="2308324"/>
          </a:xfrm>
          <a:prstGeom prst="rect">
            <a:avLst/>
          </a:prstGeom>
          <a:noFill/>
        </p:spPr>
        <p:txBody>
          <a:bodyPr wrap="square">
            <a:spAutoFit/>
          </a:bodyPr>
          <a:lstStyle/>
          <a:p>
            <a:pPr>
              <a:buNone/>
            </a:pPr>
            <a:r>
              <a:rPr lang="en-US" dirty="0"/>
              <a:t>The </a:t>
            </a:r>
            <a:r>
              <a:rPr lang="en-US" b="1" dirty="0">
                <a:solidFill>
                  <a:srgbClr val="FF0000"/>
                </a:solidFill>
              </a:rPr>
              <a:t>result of a digital portfolio</a:t>
            </a:r>
            <a:r>
              <a:rPr lang="en-US" dirty="0"/>
              <a:t> is basically what you achieve or showcase after creating it. In simple terms, it is the </a:t>
            </a:r>
            <a:r>
              <a:rPr lang="en-US" b="1" dirty="0">
                <a:solidFill>
                  <a:srgbClr val="FF0000"/>
                </a:solidFill>
              </a:rPr>
              <a:t>outcome or benefits</a:t>
            </a:r>
            <a:r>
              <a:rPr lang="en-US" dirty="0"/>
              <a:t> that a digital portfolio provides. For a student, the result includes:</a:t>
            </a:r>
          </a:p>
          <a:p>
            <a:pPr marL="285750" indent="-285750">
              <a:buFont typeface="Wingdings" panose="05000000000000000000" pitchFamily="2" charset="2"/>
              <a:buChar char="q"/>
            </a:pPr>
            <a:r>
              <a:rPr lang="en-US" b="1" dirty="0">
                <a:solidFill>
                  <a:srgbClr val="00B050"/>
                </a:solidFill>
              </a:rPr>
              <a:t>Showcasing Skills &amp; Projects:</a:t>
            </a:r>
            <a:r>
              <a:rPr lang="en-US" dirty="0">
                <a:solidFill>
                  <a:srgbClr val="00B050"/>
                </a:solidFill>
              </a:rPr>
              <a:t> </a:t>
            </a:r>
            <a:r>
              <a:rPr lang="en-US" dirty="0"/>
              <a:t>Talents, projects, and certifications are displayed clearly in one place.</a:t>
            </a:r>
          </a:p>
          <a:p>
            <a:pPr marL="285750" indent="-285750">
              <a:buFont typeface="Wingdings" panose="05000000000000000000" pitchFamily="2" charset="2"/>
              <a:buChar char="q"/>
            </a:pPr>
            <a:r>
              <a:rPr lang="en-US" b="1" dirty="0">
                <a:solidFill>
                  <a:srgbClr val="00B050"/>
                </a:solidFill>
              </a:rPr>
              <a:t>Better Opportunities:</a:t>
            </a:r>
            <a:r>
              <a:rPr lang="en-US" dirty="0">
                <a:solidFill>
                  <a:srgbClr val="00B050"/>
                </a:solidFill>
              </a:rPr>
              <a:t> </a:t>
            </a:r>
            <a:r>
              <a:rPr lang="en-US" dirty="0"/>
              <a:t>Helps in </a:t>
            </a:r>
            <a:r>
              <a:rPr lang="en-US" b="1" dirty="0">
                <a:solidFill>
                  <a:srgbClr val="FF0000"/>
                </a:solidFill>
              </a:rPr>
              <a:t>college admissions for PG’s, internships, and job applications</a:t>
            </a:r>
            <a:r>
              <a:rPr lang="en-US" dirty="0">
                <a:solidFill>
                  <a:srgbClr val="FF0000"/>
                </a:solidFill>
              </a:rPr>
              <a:t> </a:t>
            </a:r>
            <a:r>
              <a:rPr lang="en-US" dirty="0"/>
              <a:t>by presenting your profile professionally.</a:t>
            </a:r>
          </a:p>
          <a:p>
            <a:pPr marL="285750" indent="-285750">
              <a:buFont typeface="Wingdings" panose="05000000000000000000" pitchFamily="2" charset="2"/>
              <a:buChar char="q"/>
            </a:pPr>
            <a:r>
              <a:rPr lang="en-US" b="1" dirty="0">
                <a:solidFill>
                  <a:srgbClr val="00B050"/>
                </a:solidFill>
              </a:rPr>
              <a:t>Easy Access:</a:t>
            </a:r>
            <a:r>
              <a:rPr lang="en-US" dirty="0">
                <a:solidFill>
                  <a:srgbClr val="00B050"/>
                </a:solidFill>
              </a:rPr>
              <a:t> </a:t>
            </a:r>
            <a:r>
              <a:rPr lang="en-US" dirty="0"/>
              <a:t>A </a:t>
            </a:r>
            <a:r>
              <a:rPr lang="en-US" b="1" dirty="0">
                <a:solidFill>
                  <a:srgbClr val="FF0000"/>
                </a:solidFill>
              </a:rPr>
              <a:t>single link</a:t>
            </a:r>
            <a:r>
              <a:rPr lang="en-US" dirty="0">
                <a:solidFill>
                  <a:srgbClr val="FF0000"/>
                </a:solidFill>
              </a:rPr>
              <a:t> </a:t>
            </a:r>
            <a:r>
              <a:rPr lang="en-US" dirty="0"/>
              <a:t>for teachers, recruiters, or peers to view your work anytime.</a:t>
            </a:r>
          </a:p>
          <a:p>
            <a:pPr marL="285750" indent="-285750">
              <a:buFont typeface="Wingdings" panose="05000000000000000000" pitchFamily="2" charset="2"/>
              <a:buChar char="q"/>
            </a:pPr>
            <a:r>
              <a:rPr lang="en-US" b="1" dirty="0">
                <a:solidFill>
                  <a:srgbClr val="00B050"/>
                </a:solidFill>
              </a:rPr>
              <a:t>Personal Branding:</a:t>
            </a:r>
            <a:r>
              <a:rPr lang="en-US" dirty="0">
                <a:solidFill>
                  <a:srgbClr val="00B050"/>
                </a:solidFill>
              </a:rPr>
              <a:t> </a:t>
            </a:r>
            <a:r>
              <a:rPr lang="en-US" dirty="0"/>
              <a:t>Builds a </a:t>
            </a:r>
            <a:r>
              <a:rPr lang="en-US" b="1" dirty="0">
                <a:solidFill>
                  <a:srgbClr val="FF0000"/>
                </a:solidFill>
              </a:rPr>
              <a:t>strong online presence</a:t>
            </a:r>
            <a:r>
              <a:rPr lang="en-US" dirty="0">
                <a:solidFill>
                  <a:srgbClr val="FF0000"/>
                </a:solidFill>
              </a:rPr>
              <a:t> </a:t>
            </a:r>
            <a:r>
              <a:rPr lang="en-US" dirty="0"/>
              <a:t>and highlights your strengths.</a:t>
            </a:r>
          </a:p>
          <a:p>
            <a:pPr marL="285750" indent="-285750">
              <a:buFont typeface="Wingdings" panose="05000000000000000000" pitchFamily="2" charset="2"/>
              <a:buChar char="q"/>
            </a:pPr>
            <a:r>
              <a:rPr lang="en-US" b="1" dirty="0">
                <a:solidFill>
                  <a:srgbClr val="00B050"/>
                </a:solidFill>
              </a:rPr>
              <a:t>Feedback &amp; Improvement:</a:t>
            </a:r>
            <a:r>
              <a:rPr lang="en-US" dirty="0">
                <a:solidFill>
                  <a:srgbClr val="00B050"/>
                </a:solidFill>
              </a:rPr>
              <a:t> </a:t>
            </a:r>
            <a:r>
              <a:rPr lang="en-US" dirty="0"/>
              <a:t>Enables you to get </a:t>
            </a:r>
            <a:r>
              <a:rPr lang="en-US" b="1" dirty="0">
                <a:solidFill>
                  <a:srgbClr val="FF0000"/>
                </a:solidFill>
              </a:rPr>
              <a:t>comments or suggestions</a:t>
            </a:r>
            <a:r>
              <a:rPr lang="en-US" dirty="0">
                <a:solidFill>
                  <a:srgbClr val="FF0000"/>
                </a:solidFill>
              </a:rPr>
              <a:t> </a:t>
            </a:r>
            <a:r>
              <a:rPr lang="en-US" dirty="0"/>
              <a:t>to grow further.</a:t>
            </a:r>
          </a:p>
        </p:txBody>
      </p:sp>
    </p:spTree>
    <p:extLst>
      <p:ext uri="{BB962C8B-B14F-4D97-AF65-F5344CB8AC3E}">
        <p14:creationId xmlns:p14="http://schemas.microsoft.com/office/powerpoint/2010/main" val="2391786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solidFill>
                  <a:srgbClr val="33CC33"/>
                </a:solidFill>
              </a:rPr>
              <a:t>SCREENSHOT/ OUTPUT </a:t>
            </a:r>
            <a:endParaRPr lang="en-IN" sz="3200" b="1" dirty="0">
              <a:solidFill>
                <a:srgbClr val="33CC33"/>
              </a:solidFill>
            </a:endParaRPr>
          </a:p>
        </p:txBody>
      </p:sp>
      <p:pic>
        <p:nvPicPr>
          <p:cNvPr id="4" name="Picture 3">
            <a:extLst>
              <a:ext uri="{FF2B5EF4-FFF2-40B4-BE49-F238E27FC236}">
                <a16:creationId xmlns:a16="http://schemas.microsoft.com/office/drawing/2014/main" id="{92584B51-18A7-9B01-FD8F-4B971793F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24" y="1335024"/>
            <a:ext cx="8875776" cy="5522976"/>
          </a:xfrm>
          <a:prstGeom prst="rect">
            <a:avLst/>
          </a:prstGeom>
        </p:spPr>
      </p:pic>
      <p:sp>
        <p:nvSpPr>
          <p:cNvPr id="6" name="TextBox 5">
            <a:extLst>
              <a:ext uri="{FF2B5EF4-FFF2-40B4-BE49-F238E27FC236}">
                <a16:creationId xmlns:a16="http://schemas.microsoft.com/office/drawing/2014/main" id="{57B92AF6-A27D-8A31-D8E1-04F0271697D6}"/>
              </a:ext>
            </a:extLst>
          </p:cNvPr>
          <p:cNvSpPr txBox="1"/>
          <p:nvPr/>
        </p:nvSpPr>
        <p:spPr>
          <a:xfrm>
            <a:off x="2968752" y="775058"/>
            <a:ext cx="9223248" cy="369332"/>
          </a:xfrm>
          <a:prstGeom prst="rect">
            <a:avLst/>
          </a:prstGeom>
          <a:noFill/>
        </p:spPr>
        <p:txBody>
          <a:bodyPr wrap="square" rtlCol="0">
            <a:spAutoFit/>
          </a:bodyPr>
          <a:lstStyle/>
          <a:p>
            <a:r>
              <a:rPr lang="en-US" b="1" dirty="0">
                <a:solidFill>
                  <a:srgbClr val="CC00FF"/>
                </a:solidFill>
              </a:rPr>
              <a:t>In this image, represents the output of the Digital Portfolio…</a:t>
            </a:r>
            <a:endParaRPr lang="en-IN" b="1" dirty="0">
              <a:solidFill>
                <a:srgbClr val="CC00FF"/>
              </a:solidFill>
            </a:endParaRPr>
          </a:p>
        </p:txBody>
      </p:sp>
    </p:spTree>
    <p:extLst>
      <p:ext uri="{BB962C8B-B14F-4D97-AF65-F5344CB8AC3E}">
        <p14:creationId xmlns:p14="http://schemas.microsoft.com/office/powerpoint/2010/main" val="858725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ADAEF6E2-4EDE-911D-FD79-E16FA7DE3B22}"/>
              </a:ext>
            </a:extLst>
          </p:cNvPr>
          <p:cNvSpPr txBox="1">
            <a:spLocks/>
          </p:cNvSpPr>
          <p:nvPr/>
        </p:nvSpPr>
        <p:spPr>
          <a:xfrm>
            <a:off x="726304"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a:t>CONCLUSION</a:t>
            </a:r>
          </a:p>
        </p:txBody>
      </p:sp>
      <p:sp>
        <p:nvSpPr>
          <p:cNvPr id="3" name="TextBox 2">
            <a:extLst>
              <a:ext uri="{FF2B5EF4-FFF2-40B4-BE49-F238E27FC236}">
                <a16:creationId xmlns:a16="http://schemas.microsoft.com/office/drawing/2014/main" id="{AED98BAE-F259-BECD-7489-FC00BA3EF554}"/>
              </a:ext>
            </a:extLst>
          </p:cNvPr>
          <p:cNvSpPr txBox="1"/>
          <p:nvPr/>
        </p:nvSpPr>
        <p:spPr>
          <a:xfrm>
            <a:off x="5182191" y="2511050"/>
            <a:ext cx="5395884" cy="1855068"/>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52548602-90E5-C23B-1A70-8C93538D37BF}"/>
              </a:ext>
            </a:extLst>
          </p:cNvPr>
          <p:cNvSpPr txBox="1"/>
          <p:nvPr/>
        </p:nvSpPr>
        <p:spPr>
          <a:xfrm>
            <a:off x="1377543" y="1922596"/>
            <a:ext cx="8604936" cy="1754326"/>
          </a:xfrm>
          <a:prstGeom prst="rect">
            <a:avLst/>
          </a:prstGeom>
          <a:noFill/>
        </p:spPr>
        <p:txBody>
          <a:bodyPr wrap="square" rtlCol="0">
            <a:spAutoFit/>
          </a:bodyPr>
          <a:lstStyle/>
          <a:p>
            <a:pPr algn="l"/>
            <a:r>
              <a:rPr lang="en-US" dirty="0">
                <a:solidFill>
                  <a:srgbClr val="7030A0"/>
                </a:solidFill>
              </a:rPr>
              <a:t>A digital portfolio is a modern platform for showcasing a student’s skills, education, projects, and achievements in one place.</a:t>
            </a:r>
          </a:p>
          <a:p>
            <a:pPr algn="l"/>
            <a:endParaRPr lang="en-US" dirty="0">
              <a:solidFill>
                <a:srgbClr val="7030A0"/>
              </a:solidFill>
            </a:endParaRPr>
          </a:p>
          <a:p>
            <a:pPr algn="l"/>
            <a:r>
              <a:rPr lang="en-US" dirty="0">
                <a:solidFill>
                  <a:srgbClr val="7030A0"/>
                </a:solidFill>
              </a:rPr>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val="122947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59A052-E0D2-E170-371A-78B485F44DB3}"/>
              </a:ext>
            </a:extLst>
          </p:cNvPr>
          <p:cNvSpPr txBox="1"/>
          <p:nvPr/>
        </p:nvSpPr>
        <p:spPr>
          <a:xfrm>
            <a:off x="2064034" y="3340444"/>
            <a:ext cx="6538487" cy="369332"/>
          </a:xfrm>
          <a:prstGeom prst="rect">
            <a:avLst/>
          </a:prstGeom>
          <a:noFill/>
        </p:spPr>
        <p:txBody>
          <a:bodyPr wrap="square">
            <a:spAutoFit/>
          </a:bodyPr>
          <a:lstStyle/>
          <a:p>
            <a:r>
              <a:rPr lang="en-IN" b="1" u="sng" dirty="0">
                <a:solidFill>
                  <a:srgbClr val="0969DA"/>
                </a:solidFill>
                <a:latin typeface="-apple-system"/>
                <a:hlinkClick r:id="rId2"/>
              </a:rPr>
              <a:t>https://fawzualeaman.github.io/Digital-Portfolio/</a:t>
            </a:r>
            <a:r>
              <a:rPr lang="en-IN" b="1" u="sng" dirty="0">
                <a:solidFill>
                  <a:srgbClr val="0969DA"/>
                </a:solidFill>
                <a:latin typeface="-apple-system"/>
              </a:rPr>
              <a:t> </a:t>
            </a:r>
            <a:endParaRPr lang="en-IN" dirty="0"/>
          </a:p>
        </p:txBody>
      </p:sp>
      <p:sp>
        <p:nvSpPr>
          <p:cNvPr id="9" name="TextBox 8">
            <a:extLst>
              <a:ext uri="{FF2B5EF4-FFF2-40B4-BE49-F238E27FC236}">
                <a16:creationId xmlns:a16="http://schemas.microsoft.com/office/drawing/2014/main" id="{3A89E05F-EF72-4385-36F1-88D70E662BD4}"/>
              </a:ext>
            </a:extLst>
          </p:cNvPr>
          <p:cNvSpPr txBox="1"/>
          <p:nvPr/>
        </p:nvSpPr>
        <p:spPr>
          <a:xfrm>
            <a:off x="1274083" y="2517006"/>
            <a:ext cx="6800069" cy="461665"/>
          </a:xfrm>
          <a:prstGeom prst="rect">
            <a:avLst/>
          </a:prstGeom>
          <a:noFill/>
        </p:spPr>
        <p:txBody>
          <a:bodyPr wrap="square">
            <a:spAutoFit/>
          </a:bodyPr>
          <a:lstStyle/>
          <a:p>
            <a:pPr marL="12700" algn="l">
              <a:lnSpc>
                <a:spcPct val="100000"/>
              </a:lnSpc>
              <a:spcBef>
                <a:spcPts val="105"/>
              </a:spcBef>
            </a:pPr>
            <a:r>
              <a:rPr lang="en-IN" sz="2400" b="1" dirty="0"/>
              <a:t>PROJECT OUTPUT LINK</a:t>
            </a:r>
          </a:p>
        </p:txBody>
      </p:sp>
      <p:sp>
        <p:nvSpPr>
          <p:cNvPr id="4" name="TextBox 3">
            <a:extLst>
              <a:ext uri="{FF2B5EF4-FFF2-40B4-BE49-F238E27FC236}">
                <a16:creationId xmlns:a16="http://schemas.microsoft.com/office/drawing/2014/main" id="{64260DA8-B082-FC01-BCD2-EB13967305E4}"/>
              </a:ext>
            </a:extLst>
          </p:cNvPr>
          <p:cNvSpPr txBox="1"/>
          <p:nvPr/>
        </p:nvSpPr>
        <p:spPr>
          <a:xfrm>
            <a:off x="1047159" y="1500259"/>
            <a:ext cx="6533842" cy="461665"/>
          </a:xfrm>
          <a:prstGeom prst="rect">
            <a:avLst/>
          </a:prstGeom>
          <a:noFill/>
        </p:spPr>
        <p:txBody>
          <a:bodyPr wrap="square">
            <a:spAutoFit/>
          </a:bodyPr>
          <a:lstStyle/>
          <a:p>
            <a:pPr marL="12700" algn="l">
              <a:lnSpc>
                <a:spcPct val="100000"/>
              </a:lnSpc>
              <a:spcBef>
                <a:spcPts val="105"/>
              </a:spcBef>
            </a:pPr>
            <a:r>
              <a:rPr lang="en-IN" sz="2400" b="1" dirty="0"/>
              <a:t>GITHUB PAGE LINK</a:t>
            </a:r>
          </a:p>
        </p:txBody>
      </p:sp>
      <p:sp>
        <p:nvSpPr>
          <p:cNvPr id="2" name="TextBox 1">
            <a:extLst>
              <a:ext uri="{FF2B5EF4-FFF2-40B4-BE49-F238E27FC236}">
                <a16:creationId xmlns:a16="http://schemas.microsoft.com/office/drawing/2014/main" id="{E363D6B6-F74A-608C-53E6-5CC48E808265}"/>
              </a:ext>
            </a:extLst>
          </p:cNvPr>
          <p:cNvSpPr txBox="1"/>
          <p:nvPr/>
        </p:nvSpPr>
        <p:spPr>
          <a:xfrm>
            <a:off x="1773497" y="2027139"/>
            <a:ext cx="6800068" cy="369332"/>
          </a:xfrm>
          <a:prstGeom prst="rect">
            <a:avLst/>
          </a:prstGeom>
          <a:noFill/>
        </p:spPr>
        <p:txBody>
          <a:bodyPr wrap="square" rtlCol="0">
            <a:spAutoFit/>
          </a:bodyPr>
          <a:lstStyle/>
          <a:p>
            <a:pPr algn="l"/>
            <a:r>
              <a:rPr lang="en-US" dirty="0">
                <a:hlinkClick r:id="rId3"/>
              </a:rPr>
              <a:t>https://github.com/FAWZUALEAMAN-K/Digital-Portfolio</a:t>
            </a:r>
            <a:r>
              <a:rPr lang="en-US">
                <a:hlinkClick r:id="rId3"/>
              </a:rPr>
              <a:t>.git</a:t>
            </a:r>
            <a:endParaRPr lang="en-US" dirty="0"/>
          </a:p>
        </p:txBody>
      </p:sp>
    </p:spTree>
    <p:extLst>
      <p:ext uri="{BB962C8B-B14F-4D97-AF65-F5344CB8AC3E}">
        <p14:creationId xmlns:p14="http://schemas.microsoft.com/office/powerpoint/2010/main" val="2379665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722C-1AD2-27A6-BD2A-5930451565BF}"/>
              </a:ext>
            </a:extLst>
          </p:cNvPr>
          <p:cNvSpPr>
            <a:spLocks noGrp="1"/>
          </p:cNvSpPr>
          <p:nvPr>
            <p:ph type="title"/>
          </p:nvPr>
        </p:nvSpPr>
        <p:spPr>
          <a:xfrm>
            <a:off x="533400" y="1335873"/>
            <a:ext cx="8610600" cy="664377"/>
          </a:xfrm>
        </p:spPr>
        <p:txBody>
          <a:bodyPr>
            <a:normAutofit/>
          </a:bodyPr>
          <a:lstStyle/>
          <a:p>
            <a:pPr algn="l"/>
            <a:r>
              <a:rPr lang="en-IN" b="1">
                <a:solidFill>
                  <a:schemeClr val="accent1">
                    <a:lumMod val="60000"/>
                    <a:lumOff val="40000"/>
                  </a:schemeClr>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id="{BFFA1857-C48D-48E9-FEB7-6CAF1621FD94}"/>
              </a:ext>
            </a:extLst>
          </p:cNvPr>
          <p:cNvSpPr txBox="1"/>
          <p:nvPr/>
        </p:nvSpPr>
        <p:spPr>
          <a:xfrm>
            <a:off x="1654629" y="2533650"/>
            <a:ext cx="9603921" cy="1338828"/>
          </a:xfrm>
          <a:prstGeom prst="rect">
            <a:avLst/>
          </a:prstGeom>
          <a:noFill/>
        </p:spPr>
        <p:txBody>
          <a:bodyPr wrap="square" rtlCol="0">
            <a:spAutoFit/>
          </a:bodyPr>
          <a:lstStyle/>
          <a:p>
            <a:r>
              <a:rPr lang="en-IN" sz="2700" b="1">
                <a:solidFill>
                  <a:srgbClr val="FF00FF"/>
                </a:solidFill>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val="59561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7DC8-CCEC-E4E8-68D7-B40CBA326F49}"/>
              </a:ext>
            </a:extLst>
          </p:cNvPr>
          <p:cNvSpPr>
            <a:spLocks noGrp="1"/>
          </p:cNvSpPr>
          <p:nvPr>
            <p:ph type="title"/>
          </p:nvPr>
        </p:nvSpPr>
        <p:spPr>
          <a:xfrm>
            <a:off x="805543" y="1388487"/>
            <a:ext cx="8610600" cy="367741"/>
          </a:xfrm>
        </p:spPr>
        <p:txBody>
          <a:bodyPr>
            <a:normAutofit fontScale="90000"/>
          </a:bodyPr>
          <a:lstStyle/>
          <a:p>
            <a:pPr algn="l"/>
            <a:r>
              <a:rPr lang="en-IN" b="1" dirty="0"/>
              <a:t>AGENDA</a:t>
            </a:r>
          </a:p>
        </p:txBody>
      </p:sp>
      <p:sp>
        <p:nvSpPr>
          <p:cNvPr id="3" name="TextBox 2">
            <a:extLst>
              <a:ext uri="{FF2B5EF4-FFF2-40B4-BE49-F238E27FC236}">
                <a16:creationId xmlns:a16="http://schemas.microsoft.com/office/drawing/2014/main" id="{B1F6266B-F602-6D7D-6263-C3D0E1B1801F}"/>
              </a:ext>
            </a:extLst>
          </p:cNvPr>
          <p:cNvSpPr txBox="1"/>
          <p:nvPr/>
        </p:nvSpPr>
        <p:spPr>
          <a:xfrm>
            <a:off x="2596243" y="1993272"/>
            <a:ext cx="5029200" cy="3970318"/>
          </a:xfrm>
          <a:prstGeom prst="rect">
            <a:avLst/>
          </a:prstGeom>
          <a:noFill/>
        </p:spPr>
        <p:txBody>
          <a:bodyPr wrap="square" rtlCol="0">
            <a:spAutoFit/>
          </a:bodyPr>
          <a:lstStyle/>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Problem Statement</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Tools and Technologies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Portfolio design and Layout</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Features and Functionality</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Results and </a:t>
            </a:r>
            <a:r>
              <a:rPr lang="en-US" sz="2800" dirty="0">
                <a:solidFill>
                  <a:srgbClr val="33CC33"/>
                </a:solidFill>
                <a:latin typeface="Times New Roman" panose="02020603050405020304" pitchFamily="18" charset="0"/>
                <a:cs typeface="Times New Roman" panose="02020603050405020304" pitchFamily="18" charset="0"/>
              </a:rPr>
              <a:t>Screenshots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Conclusion</a:t>
            </a:r>
          </a:p>
          <a:p>
            <a:pPr marL="514350" indent="-514350" algn="l">
              <a:buFont typeface="+mj-lt"/>
              <a:buAutoNum type="arabicPeriod"/>
            </a:pPr>
            <a:r>
              <a:rPr lang="en-US" sz="2800" dirty="0" err="1">
                <a:solidFill>
                  <a:srgbClr val="33CC33"/>
                </a:solidFill>
                <a:latin typeface="Times New Roman" panose="02020603050405020304" pitchFamily="18" charset="0"/>
                <a:cs typeface="Times New Roman" panose="02020603050405020304" pitchFamily="18" charset="0"/>
              </a:rPr>
              <a:t>Github</a:t>
            </a:r>
            <a:r>
              <a:rPr lang="en-US" sz="2800" dirty="0">
                <a:solidFill>
                  <a:srgbClr val="33CC33"/>
                </a:solidFill>
                <a:latin typeface="Times New Roman" panose="02020603050405020304" pitchFamily="18" charset="0"/>
                <a:cs typeface="Times New Roman" panose="02020603050405020304" pitchFamily="18" charset="0"/>
              </a:rPr>
              <a:t> Link</a:t>
            </a:r>
            <a:endParaRPr lang="en-US" sz="2800" b="0" i="0" dirty="0">
              <a:solidFill>
                <a:srgbClr val="33CC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095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C7DC676F-78D1-40EE-DA44-792AF9C5C2E9}"/>
              </a:ext>
            </a:extLst>
          </p:cNvPr>
          <p:cNvSpPr txBox="1">
            <a:spLocks noGrp="1"/>
          </p:cNvSpPr>
          <p:nvPr>
            <p:ph type="title"/>
          </p:nvPr>
        </p:nvSpPr>
        <p:spPr>
          <a:xfrm>
            <a:off x="717958" y="112659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accent6">
                    <a:lumMod val="60000"/>
                    <a:lumOff val="40000"/>
                  </a:schemeClr>
                </a:solidFill>
              </a:rPr>
              <a:t>P</a:t>
            </a:r>
            <a:r>
              <a:rPr sz="4250" b="1" spc="15" dirty="0">
                <a:solidFill>
                  <a:schemeClr val="accent6">
                    <a:lumMod val="60000"/>
                    <a:lumOff val="40000"/>
                  </a:schemeClr>
                </a:solidFill>
              </a:rPr>
              <a:t>ROB</a:t>
            </a:r>
            <a:r>
              <a:rPr sz="4250" b="1" spc="55" dirty="0">
                <a:solidFill>
                  <a:schemeClr val="accent6">
                    <a:lumMod val="60000"/>
                    <a:lumOff val="40000"/>
                  </a:schemeClr>
                </a:solidFill>
              </a:rPr>
              <a:t>L</a:t>
            </a:r>
            <a:r>
              <a:rPr sz="4250" b="1" spc="-20" dirty="0">
                <a:solidFill>
                  <a:schemeClr val="accent6">
                    <a:lumMod val="60000"/>
                    <a:lumOff val="40000"/>
                  </a:schemeClr>
                </a:solidFill>
              </a:rPr>
              <a:t>E</a:t>
            </a:r>
            <a:r>
              <a:rPr sz="4250" b="1" spc="20" dirty="0">
                <a:solidFill>
                  <a:schemeClr val="accent6">
                    <a:lumMod val="60000"/>
                    <a:lumOff val="40000"/>
                  </a:schemeClr>
                </a:solidFill>
              </a:rPr>
              <a:t>M</a:t>
            </a:r>
            <a:r>
              <a:rPr lang="en-IN" sz="4250" b="1" spc="20" dirty="0">
                <a:solidFill>
                  <a:schemeClr val="accent6">
                    <a:lumMod val="60000"/>
                    <a:lumOff val="40000"/>
                  </a:schemeClr>
                </a:solidFill>
              </a:rPr>
              <a:t> </a:t>
            </a:r>
            <a:r>
              <a:rPr sz="4250" b="1" spc="10" dirty="0">
                <a:solidFill>
                  <a:schemeClr val="accent6">
                    <a:lumMod val="60000"/>
                    <a:lumOff val="40000"/>
                  </a:schemeClr>
                </a:solidFill>
              </a:rPr>
              <a:t>S</a:t>
            </a:r>
            <a:r>
              <a:rPr sz="4250" b="1" spc="-370" dirty="0">
                <a:solidFill>
                  <a:schemeClr val="accent6">
                    <a:lumMod val="60000"/>
                    <a:lumOff val="40000"/>
                  </a:schemeClr>
                </a:solidFill>
              </a:rPr>
              <a:t>T</a:t>
            </a:r>
            <a:r>
              <a:rPr sz="4250" b="1" spc="-375" dirty="0">
                <a:solidFill>
                  <a:schemeClr val="accent6">
                    <a:lumMod val="60000"/>
                    <a:lumOff val="40000"/>
                  </a:schemeClr>
                </a:solidFill>
              </a:rPr>
              <a:t>A</a:t>
            </a:r>
            <a:r>
              <a:rPr sz="4250" b="1" spc="15" dirty="0">
                <a:solidFill>
                  <a:schemeClr val="accent6">
                    <a:lumMod val="60000"/>
                    <a:lumOff val="40000"/>
                  </a:schemeClr>
                </a:solidFill>
              </a:rPr>
              <a:t>T</a:t>
            </a:r>
            <a:r>
              <a:rPr sz="4250" b="1" spc="-10" dirty="0">
                <a:solidFill>
                  <a:schemeClr val="accent6">
                    <a:lumMod val="60000"/>
                    <a:lumOff val="40000"/>
                  </a:schemeClr>
                </a:solidFill>
              </a:rPr>
              <a:t>E</a:t>
            </a:r>
            <a:r>
              <a:rPr sz="4250" b="1" spc="-20" dirty="0">
                <a:solidFill>
                  <a:schemeClr val="accent6">
                    <a:lumMod val="60000"/>
                    <a:lumOff val="40000"/>
                  </a:schemeClr>
                </a:solidFill>
              </a:rPr>
              <a:t>ME</a:t>
            </a:r>
            <a:r>
              <a:rPr sz="4250" b="1" spc="10" dirty="0">
                <a:solidFill>
                  <a:schemeClr val="accent6">
                    <a:lumMod val="60000"/>
                    <a:lumOff val="40000"/>
                  </a:schemeClr>
                </a:solidFill>
              </a:rPr>
              <a:t>NT</a:t>
            </a:r>
            <a:endParaRPr sz="4250" b="1" dirty="0">
              <a:solidFill>
                <a:schemeClr val="accent6">
                  <a:lumMod val="60000"/>
                  <a:lumOff val="40000"/>
                </a:schemeClr>
              </a:solidFill>
            </a:endParaRPr>
          </a:p>
        </p:txBody>
      </p:sp>
      <p:sp>
        <p:nvSpPr>
          <p:cNvPr id="11" name="TextBox 10">
            <a:extLst>
              <a:ext uri="{FF2B5EF4-FFF2-40B4-BE49-F238E27FC236}">
                <a16:creationId xmlns:a16="http://schemas.microsoft.com/office/drawing/2014/main" id="{D5EDD4B9-3BC8-9CE6-9D0E-EC0F5B7AADC1}"/>
              </a:ext>
            </a:extLst>
          </p:cNvPr>
          <p:cNvSpPr txBox="1"/>
          <p:nvPr/>
        </p:nvSpPr>
        <p:spPr>
          <a:xfrm>
            <a:off x="1193800" y="2264229"/>
            <a:ext cx="9532257" cy="2542363"/>
          </a:xfrm>
          <a:prstGeom prst="rect">
            <a:avLst/>
          </a:prstGeom>
          <a:noFill/>
        </p:spPr>
        <p:txBody>
          <a:bodyPr wrap="square" rtlCol="0">
            <a:spAutoFit/>
          </a:bodyPr>
          <a:lstStyle/>
          <a:p>
            <a:pPr>
              <a:lnSpc>
                <a:spcPct val="150000"/>
              </a:lnSpc>
            </a:pPr>
            <a:r>
              <a:rPr lang="en-US" b="1" dirty="0">
                <a:solidFill>
                  <a:srgbClr val="FF0066"/>
                </a:solidFill>
              </a:rPr>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p14="http://schemas.microsoft.com/office/powerpoint/2010/main" val="2179282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462974D9-0141-35AA-18E0-5ABFD0603E20}"/>
              </a:ext>
            </a:extLst>
          </p:cNvPr>
          <p:cNvSpPr txBox="1">
            <a:spLocks noGrp="1"/>
          </p:cNvSpPr>
          <p:nvPr>
            <p:ph type="title"/>
          </p:nvPr>
        </p:nvSpPr>
        <p:spPr>
          <a:xfrm>
            <a:off x="623661" y="1090884"/>
            <a:ext cx="7446282"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spc="5" dirty="0">
                <a:solidFill>
                  <a:srgbClr val="33CC33"/>
                </a:solidFill>
              </a:rPr>
              <a:t>PROJECT</a:t>
            </a:r>
            <a:r>
              <a:rPr lang="en-IN" sz="4250" b="1" spc="5" dirty="0">
                <a:solidFill>
                  <a:srgbClr val="33CC33"/>
                </a:solidFill>
              </a:rPr>
              <a:t> </a:t>
            </a:r>
            <a:r>
              <a:rPr sz="4250" b="1" spc="-20" dirty="0">
                <a:solidFill>
                  <a:srgbClr val="33CC33"/>
                </a:solidFill>
              </a:rPr>
              <a:t>OVERVIEW</a:t>
            </a:r>
            <a:endParaRPr sz="4250" b="1" dirty="0">
              <a:solidFill>
                <a:srgbClr val="33CC33"/>
              </a:solidFill>
            </a:endParaRPr>
          </a:p>
        </p:txBody>
      </p:sp>
      <p:sp>
        <p:nvSpPr>
          <p:cNvPr id="4" name="TextBox 3">
            <a:extLst>
              <a:ext uri="{FF2B5EF4-FFF2-40B4-BE49-F238E27FC236}">
                <a16:creationId xmlns:a16="http://schemas.microsoft.com/office/drawing/2014/main" id="{73E2A32A-361A-46DB-FDFA-FD34D0EFE752}"/>
              </a:ext>
            </a:extLst>
          </p:cNvPr>
          <p:cNvSpPr txBox="1"/>
          <p:nvPr/>
        </p:nvSpPr>
        <p:spPr>
          <a:xfrm>
            <a:off x="465897" y="2209800"/>
            <a:ext cx="11726103" cy="2862322"/>
          </a:xfrm>
          <a:prstGeom prst="rect">
            <a:avLst/>
          </a:prstGeom>
          <a:noFill/>
        </p:spPr>
        <p:txBody>
          <a:bodyPr wrap="square" rtlCol="0">
            <a:spAutoFit/>
          </a:bodyPr>
          <a:lstStyle/>
          <a:p>
            <a:pPr marL="342900" indent="-342900">
              <a:buFont typeface="Arial" panose="020B0604020202020204" pitchFamily="34" charset="0"/>
              <a:buChar char="•"/>
            </a:pPr>
            <a:r>
              <a:rPr lang="en-IN" b="1" dirty="0">
                <a:solidFill>
                  <a:srgbClr val="33CCCC"/>
                </a:solidFill>
              </a:rPr>
              <a:t>This project is about developing a Digital Portfolio Website to showcase my personal and academic details in a professional 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p14="http://schemas.microsoft.com/office/powerpoint/2010/main" val="870814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CDC93-85A0-4C55-96D3-94F3721420CF}"/>
              </a:ext>
            </a:extLst>
          </p:cNvPr>
          <p:cNvSpPr txBox="1"/>
          <p:nvPr/>
        </p:nvSpPr>
        <p:spPr>
          <a:xfrm>
            <a:off x="765048" y="939465"/>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a16="http://schemas.microsoft.com/office/drawing/2014/main" id="{39D61F3D-48DD-467D-4583-9A1D5E6F9F14}"/>
              </a:ext>
            </a:extLst>
          </p:cNvPr>
          <p:cNvSpPr txBox="1"/>
          <p:nvPr/>
        </p:nvSpPr>
        <p:spPr>
          <a:xfrm>
            <a:off x="904579" y="1685823"/>
            <a:ext cx="10382841" cy="3139321"/>
          </a:xfrm>
          <a:prstGeom prst="rect">
            <a:avLst/>
          </a:prstGeom>
          <a:noFill/>
        </p:spPr>
        <p:txBody>
          <a:bodyPr wrap="square" rtlCol="0">
            <a:spAutoFit/>
          </a:bodyPr>
          <a:lstStyle/>
          <a:p>
            <a:pPr algn="l"/>
            <a:r>
              <a:rPr lang="en-IN" dirty="0">
                <a:solidFill>
                  <a:srgbClr val="002060"/>
                </a:solidFill>
              </a:rPr>
              <a:t>1) Recruiters and Employers – to evaluate the skills, projects, and achievements for job opportunities.</a:t>
            </a:r>
          </a:p>
          <a:p>
            <a:pPr algn="l"/>
            <a:r>
              <a:rPr lang="en-IN" dirty="0">
                <a:solidFill>
                  <a:srgbClr val="002060"/>
                </a:solidFill>
              </a:rPr>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dirty="0">
              <a:solidFill>
                <a:srgbClr val="002060"/>
              </a:solidFill>
            </a:endParaRPr>
          </a:p>
        </p:txBody>
      </p:sp>
    </p:spTree>
    <p:extLst>
      <p:ext uri="{BB962C8B-B14F-4D97-AF65-F5344CB8AC3E}">
        <p14:creationId xmlns:p14="http://schemas.microsoft.com/office/powerpoint/2010/main" val="789013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29CDCFDA-11BE-811F-CD9F-1985183280BF}"/>
              </a:ext>
            </a:extLst>
          </p:cNvPr>
          <p:cNvSpPr txBox="1">
            <a:spLocks noGrp="1"/>
          </p:cNvSpPr>
          <p:nvPr>
            <p:ph type="title"/>
          </p:nvPr>
        </p:nvSpPr>
        <p:spPr>
          <a:xfrm>
            <a:off x="521589" y="455549"/>
            <a:ext cx="6052947" cy="575310"/>
          </a:xfrm>
          <a:prstGeom prst="rect">
            <a:avLst/>
          </a:prstGeom>
        </p:spPr>
        <p:txBody>
          <a:bodyPr vert="horz" wrap="square" lIns="0" tIns="13335" rIns="0" bIns="0" rtlCol="0">
            <a:spAutoFit/>
          </a:bodyPr>
          <a:lstStyle/>
          <a:p>
            <a:pPr marL="12700" algn="l">
              <a:lnSpc>
                <a:spcPct val="100000"/>
              </a:lnSpc>
              <a:spcBef>
                <a:spcPts val="105"/>
              </a:spcBef>
            </a:pPr>
            <a:r>
              <a:rPr lang="en-IN" sz="3600" b="1" spc="10" dirty="0">
                <a:solidFill>
                  <a:srgbClr val="0070C0"/>
                </a:solidFill>
              </a:rPr>
              <a:t>TOOLS AND TECHNIQUES</a:t>
            </a:r>
            <a:endParaRPr sz="3600" b="1" dirty="0">
              <a:solidFill>
                <a:srgbClr val="0070C0"/>
              </a:solidFill>
            </a:endParaRPr>
          </a:p>
        </p:txBody>
      </p:sp>
      <p:sp>
        <p:nvSpPr>
          <p:cNvPr id="10" name="TextBox 9">
            <a:extLst>
              <a:ext uri="{FF2B5EF4-FFF2-40B4-BE49-F238E27FC236}">
                <a16:creationId xmlns:a16="http://schemas.microsoft.com/office/drawing/2014/main" id="{5D1B8614-28CE-E575-DAD3-93BDB501A995}"/>
              </a:ext>
            </a:extLst>
          </p:cNvPr>
          <p:cNvSpPr txBox="1"/>
          <p:nvPr/>
        </p:nvSpPr>
        <p:spPr>
          <a:xfrm>
            <a:off x="1778508" y="1520952"/>
            <a:ext cx="8226552" cy="286232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FF0000"/>
                </a:solidFill>
              </a:rPr>
              <a:t>HTML</a:t>
            </a:r>
            <a:r>
              <a:rPr lang="en-IN" dirty="0"/>
              <a:t> </a:t>
            </a:r>
            <a:r>
              <a:rPr lang="en-IN" dirty="0">
                <a:sym typeface="Wingdings" panose="05000000000000000000" pitchFamily="2" charset="2"/>
              </a:rPr>
              <a:t></a:t>
            </a:r>
            <a:r>
              <a:rPr lang="en-IN" dirty="0"/>
              <a:t>Used for Structure (pages, sections)</a:t>
            </a:r>
          </a:p>
          <a:p>
            <a:pPr marL="285750" indent="-285750">
              <a:buFont typeface="Wingdings" panose="05000000000000000000" pitchFamily="2" charset="2"/>
              <a:buChar char="q"/>
            </a:pPr>
            <a:r>
              <a:rPr lang="en-IN" b="1" dirty="0">
                <a:solidFill>
                  <a:srgbClr val="FF0000"/>
                </a:solidFill>
              </a:rPr>
              <a:t>CSS</a:t>
            </a:r>
            <a:r>
              <a:rPr lang="en-IN" dirty="0"/>
              <a:t> </a:t>
            </a:r>
            <a:r>
              <a:rPr lang="en-IN" dirty="0">
                <a:sym typeface="Wingdings" panose="05000000000000000000" pitchFamily="2" charset="2"/>
              </a:rPr>
              <a:t></a:t>
            </a:r>
            <a:r>
              <a:rPr lang="en-IN" dirty="0"/>
              <a:t> It’s used for Styling (Designs, colours, layouts, responsiveness)</a:t>
            </a:r>
          </a:p>
          <a:p>
            <a:pPr marL="285750" indent="-285750">
              <a:buFont typeface="Wingdings" panose="05000000000000000000" pitchFamily="2" charset="2"/>
              <a:buChar char="q"/>
            </a:pPr>
            <a:r>
              <a:rPr lang="en-IN" b="1" dirty="0">
                <a:solidFill>
                  <a:srgbClr val="FF0000"/>
                </a:solidFill>
              </a:rPr>
              <a:t>JavaScript </a:t>
            </a:r>
            <a:r>
              <a:rPr lang="en-IN" dirty="0">
                <a:sym typeface="Wingdings" panose="05000000000000000000" pitchFamily="2" charset="2"/>
              </a:rPr>
              <a:t></a:t>
            </a:r>
            <a:r>
              <a:rPr lang="en-IN" dirty="0"/>
              <a:t> Interactivity (navigation menu, animations, form validation)</a:t>
            </a:r>
          </a:p>
          <a:p>
            <a:pPr marL="285750" indent="-285750">
              <a:buFont typeface="Wingdings" panose="05000000000000000000" pitchFamily="2" charset="2"/>
              <a:buChar char="q"/>
            </a:pPr>
            <a:r>
              <a:rPr lang="en-IN" b="1" dirty="0">
                <a:solidFill>
                  <a:srgbClr val="FF0000"/>
                </a:solidFill>
              </a:rPr>
              <a:t>Visual Studio Code and </a:t>
            </a:r>
            <a:r>
              <a:rPr lang="en-IN" b="1" dirty="0" err="1">
                <a:solidFill>
                  <a:srgbClr val="FF0000"/>
                </a:solidFill>
              </a:rPr>
              <a:t>Codepen</a:t>
            </a:r>
            <a:r>
              <a:rPr lang="en-IN" b="1" dirty="0">
                <a:solidFill>
                  <a:srgbClr val="FF0000"/>
                </a:solidFill>
              </a:rPr>
              <a:t> </a:t>
            </a:r>
            <a:r>
              <a:rPr lang="en-IN" dirty="0">
                <a:sym typeface="Wingdings" panose="05000000000000000000" pitchFamily="2" charset="2"/>
              </a:rPr>
              <a:t></a:t>
            </a:r>
            <a:r>
              <a:rPr lang="en-IN" dirty="0"/>
              <a:t> The Code Editors used to Alter, check, write the code</a:t>
            </a:r>
          </a:p>
          <a:p>
            <a:pPr marL="285750" indent="-285750">
              <a:buFont typeface="Wingdings" panose="05000000000000000000" pitchFamily="2" charset="2"/>
              <a:buChar char="q"/>
            </a:pPr>
            <a:r>
              <a:rPr lang="en-IN" b="1" dirty="0">
                <a:solidFill>
                  <a:srgbClr val="FF0000"/>
                </a:solidFill>
              </a:rPr>
              <a:t>GitHub</a:t>
            </a:r>
            <a:r>
              <a:rPr lang="en-IN" b="1" dirty="0"/>
              <a:t> </a:t>
            </a:r>
            <a:r>
              <a:rPr lang="en-IN" dirty="0">
                <a:sym typeface="Wingdings" panose="05000000000000000000" pitchFamily="2" charset="2"/>
              </a:rPr>
              <a:t>An Version Control Platform used for To Host the project output</a:t>
            </a:r>
            <a:endParaRPr lang="en-IN" dirty="0"/>
          </a:p>
          <a:p>
            <a:pPr marL="285750" indent="-285750">
              <a:buFont typeface="Wingdings" panose="05000000000000000000" pitchFamily="2" charset="2"/>
              <a:buChar char="q"/>
            </a:pPr>
            <a:r>
              <a:rPr lang="en-IN" b="1" dirty="0">
                <a:solidFill>
                  <a:srgbClr val="FF0000"/>
                </a:solidFill>
              </a:rPr>
              <a:t>Microsoft Edge/ Google Chrome/ other Web Browser</a:t>
            </a:r>
            <a:r>
              <a:rPr lang="en-IN" b="1" dirty="0"/>
              <a:t> </a:t>
            </a:r>
            <a:r>
              <a:rPr lang="en-IN" dirty="0">
                <a:sym typeface="Wingdings" panose="05000000000000000000" pitchFamily="2" charset="2"/>
              </a:rPr>
              <a:t></a:t>
            </a:r>
            <a:r>
              <a:rPr lang="en-IN" dirty="0"/>
              <a:t> These Web Browsers are used to Showcase the Project via Output</a:t>
            </a:r>
            <a:endParaRPr lang="en-IN" b="1" dirty="0"/>
          </a:p>
        </p:txBody>
      </p:sp>
    </p:spTree>
    <p:extLst>
      <p:ext uri="{BB962C8B-B14F-4D97-AF65-F5344CB8AC3E}">
        <p14:creationId xmlns:p14="http://schemas.microsoft.com/office/powerpoint/2010/main" val="2302237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4947-52F4-DC03-1A1E-6028408F0160}"/>
              </a:ext>
            </a:extLst>
          </p:cNvPr>
          <p:cNvSpPr>
            <a:spLocks noGrp="1"/>
          </p:cNvSpPr>
          <p:nvPr>
            <p:ph type="title"/>
          </p:nvPr>
        </p:nvSpPr>
        <p:spPr>
          <a:xfrm>
            <a:off x="1313543" y="1141743"/>
            <a:ext cx="8610600" cy="469341"/>
          </a:xfrm>
        </p:spPr>
        <p:txBody>
          <a:bodyPr>
            <a:normAutofit fontScale="90000"/>
          </a:bodyPr>
          <a:lstStyle/>
          <a:p>
            <a:pPr algn="l"/>
            <a:r>
              <a:rPr lang="en-IN" b="1" spc="15" dirty="0">
                <a:solidFill>
                  <a:srgbClr val="00B0F0"/>
                </a:solidFill>
                <a:latin typeface="Trebuchet MS"/>
                <a:cs typeface="Trebuchet MS"/>
              </a:rPr>
              <a:t>POTFOLIO DESIGN AND LAYOUT</a:t>
            </a:r>
            <a:endParaRPr lang="en-IN" dirty="0">
              <a:solidFill>
                <a:srgbClr val="00B0F0"/>
              </a:solidFill>
            </a:endParaRPr>
          </a:p>
        </p:txBody>
      </p:sp>
      <p:sp>
        <p:nvSpPr>
          <p:cNvPr id="31" name="TextBox 30">
            <a:extLst>
              <a:ext uri="{FF2B5EF4-FFF2-40B4-BE49-F238E27FC236}">
                <a16:creationId xmlns:a16="http://schemas.microsoft.com/office/drawing/2014/main" id="{B849D808-DEB7-3820-FA18-9B3CB5BCD5D0}"/>
              </a:ext>
            </a:extLst>
          </p:cNvPr>
          <p:cNvSpPr txBox="1"/>
          <p:nvPr/>
        </p:nvSpPr>
        <p:spPr>
          <a:xfrm>
            <a:off x="1326244" y="1759621"/>
            <a:ext cx="9867898" cy="923330"/>
          </a:xfrm>
          <a:prstGeom prst="rect">
            <a:avLst/>
          </a:prstGeom>
          <a:noFill/>
        </p:spPr>
        <p:txBody>
          <a:bodyPr wrap="square">
            <a:spAutoFit/>
          </a:bodyPr>
          <a:lstStyle/>
          <a:p>
            <a:pPr>
              <a:buNone/>
            </a:pPr>
            <a:r>
              <a:rPr lang="en-US" b="1" dirty="0"/>
              <a:t>1. Home / About Me</a:t>
            </a:r>
          </a:p>
          <a:p>
            <a:pPr>
              <a:buFont typeface="Arial" panose="020B0604020202020204" pitchFamily="34" charset="0"/>
              <a:buChar char="•"/>
            </a:pPr>
            <a:r>
              <a:rPr lang="en-US" dirty="0"/>
              <a:t>A clean introductory section with my </a:t>
            </a:r>
            <a:r>
              <a:rPr lang="en-US" b="1" dirty="0"/>
              <a:t>name, profession, and tagline</a:t>
            </a:r>
            <a:r>
              <a:rPr lang="en-US" dirty="0"/>
              <a:t>.</a:t>
            </a:r>
          </a:p>
          <a:p>
            <a:pPr>
              <a:buFont typeface="Arial" panose="020B0604020202020204" pitchFamily="34" charset="0"/>
              <a:buChar char="•"/>
            </a:pPr>
            <a:r>
              <a:rPr lang="en-US" dirty="0"/>
              <a:t>A short bio that highlights </a:t>
            </a:r>
            <a:r>
              <a:rPr lang="en-US" b="1" dirty="0"/>
              <a:t>who am I, &amp; what I do</a:t>
            </a:r>
            <a:r>
              <a:rPr lang="en-US" dirty="0"/>
              <a:t>.</a:t>
            </a:r>
          </a:p>
        </p:txBody>
      </p:sp>
      <p:sp>
        <p:nvSpPr>
          <p:cNvPr id="33" name="TextBox 32">
            <a:extLst>
              <a:ext uri="{FF2B5EF4-FFF2-40B4-BE49-F238E27FC236}">
                <a16:creationId xmlns:a16="http://schemas.microsoft.com/office/drawing/2014/main" id="{D9FE0A22-03EE-9C3A-80B8-E22D02051063}"/>
              </a:ext>
            </a:extLst>
          </p:cNvPr>
          <p:cNvSpPr txBox="1"/>
          <p:nvPr/>
        </p:nvSpPr>
        <p:spPr>
          <a:xfrm>
            <a:off x="1313542" y="2959950"/>
            <a:ext cx="8610599" cy="923330"/>
          </a:xfrm>
          <a:prstGeom prst="rect">
            <a:avLst/>
          </a:prstGeom>
          <a:noFill/>
        </p:spPr>
        <p:txBody>
          <a:bodyPr wrap="square">
            <a:spAutoFit/>
          </a:bodyPr>
          <a:lstStyle/>
          <a:p>
            <a:pPr>
              <a:buNone/>
            </a:pPr>
            <a:r>
              <a:rPr lang="en-US" b="1" dirty="0"/>
              <a:t>2. Projects</a:t>
            </a:r>
          </a:p>
          <a:p>
            <a:pPr>
              <a:buFont typeface="Arial" panose="020B0604020202020204" pitchFamily="34" charset="0"/>
              <a:buChar char="•"/>
            </a:pPr>
            <a:r>
              <a:rPr lang="en-US" dirty="0"/>
              <a:t>Showcasing my </a:t>
            </a:r>
            <a:r>
              <a:rPr lang="en-US" b="1" dirty="0"/>
              <a:t>best work</a:t>
            </a:r>
            <a:r>
              <a:rPr lang="en-US" dirty="0"/>
              <a:t> with thumbnails or cards.</a:t>
            </a:r>
          </a:p>
          <a:p>
            <a:pPr>
              <a:buFont typeface="Arial" panose="020B0604020202020204" pitchFamily="34" charset="0"/>
              <a:buChar char="•"/>
            </a:pPr>
            <a:r>
              <a:rPr lang="en-US" dirty="0"/>
              <a:t>Use a grid or card layout for easy browsing.</a:t>
            </a:r>
          </a:p>
        </p:txBody>
      </p:sp>
      <p:sp>
        <p:nvSpPr>
          <p:cNvPr id="35" name="TextBox 34">
            <a:extLst>
              <a:ext uri="{FF2B5EF4-FFF2-40B4-BE49-F238E27FC236}">
                <a16:creationId xmlns:a16="http://schemas.microsoft.com/office/drawing/2014/main" id="{4DE01012-B682-76CD-2CA8-B134CEDD71A1}"/>
              </a:ext>
            </a:extLst>
          </p:cNvPr>
          <p:cNvSpPr txBox="1"/>
          <p:nvPr/>
        </p:nvSpPr>
        <p:spPr>
          <a:xfrm>
            <a:off x="1326244" y="4160279"/>
            <a:ext cx="8610598" cy="1477328"/>
          </a:xfrm>
          <a:prstGeom prst="rect">
            <a:avLst/>
          </a:prstGeom>
          <a:noFill/>
        </p:spPr>
        <p:txBody>
          <a:bodyPr wrap="square">
            <a:spAutoFit/>
          </a:bodyPr>
          <a:lstStyle/>
          <a:p>
            <a:pPr>
              <a:buNone/>
            </a:pPr>
            <a:r>
              <a:rPr lang="en-US" b="1" dirty="0"/>
              <a:t>3. Skills</a:t>
            </a:r>
          </a:p>
          <a:p>
            <a:pPr>
              <a:buFont typeface="Arial" panose="020B0604020202020204" pitchFamily="34" charset="0"/>
              <a:buChar char="•"/>
            </a:pPr>
            <a:r>
              <a:rPr lang="en-US" dirty="0"/>
              <a:t>Display my </a:t>
            </a:r>
            <a:r>
              <a:rPr lang="en-US" b="1" dirty="0"/>
              <a:t>technical and soft skills</a:t>
            </a:r>
            <a:r>
              <a:rPr lang="en-US" dirty="0"/>
              <a:t> clearly.</a:t>
            </a:r>
          </a:p>
          <a:p>
            <a:pPr>
              <a:buFont typeface="Arial" panose="020B0604020202020204" pitchFamily="34" charset="0"/>
              <a:buChar char="•"/>
            </a:pPr>
            <a:r>
              <a:rPr lang="en-US" dirty="0"/>
              <a:t>Can be shown using </a:t>
            </a:r>
            <a:r>
              <a:rPr lang="en-US" b="1" dirty="0"/>
              <a:t>icons, progress bars, or categorized lists</a:t>
            </a:r>
            <a:r>
              <a:rPr lang="en-US" dirty="0"/>
              <a:t> (e.g., Web Development, Tools, Languages).</a:t>
            </a:r>
          </a:p>
          <a:p>
            <a:pPr>
              <a:buFont typeface="Arial" panose="020B0604020202020204" pitchFamily="34" charset="0"/>
              <a:buChar char="•"/>
            </a:pPr>
            <a:r>
              <a:rPr lang="en-US" dirty="0"/>
              <a:t>Keep it visually engaging but simple.</a:t>
            </a:r>
          </a:p>
        </p:txBody>
      </p:sp>
    </p:spTree>
    <p:extLst>
      <p:ext uri="{BB962C8B-B14F-4D97-AF65-F5344CB8AC3E}">
        <p14:creationId xmlns:p14="http://schemas.microsoft.com/office/powerpoint/2010/main" val="9588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D8783-A5D7-A647-572F-D91B89CEFA87}"/>
              </a:ext>
            </a:extLst>
          </p:cNvPr>
          <p:cNvSpPr txBox="1"/>
          <p:nvPr/>
        </p:nvSpPr>
        <p:spPr>
          <a:xfrm>
            <a:off x="850232" y="560746"/>
            <a:ext cx="8309810" cy="923330"/>
          </a:xfrm>
          <a:prstGeom prst="rect">
            <a:avLst/>
          </a:prstGeom>
          <a:noFill/>
        </p:spPr>
        <p:txBody>
          <a:bodyPr wrap="square">
            <a:spAutoFit/>
          </a:bodyPr>
          <a:lstStyle/>
          <a:p>
            <a:pPr>
              <a:buNone/>
            </a:pPr>
            <a:r>
              <a:rPr lang="en-US" b="1" dirty="0"/>
              <a:t>4. Certifications</a:t>
            </a:r>
          </a:p>
          <a:p>
            <a:pPr>
              <a:buFont typeface="Arial" panose="020B0604020202020204" pitchFamily="34" charset="0"/>
              <a:buChar char="•"/>
            </a:pPr>
            <a:r>
              <a:rPr lang="en-US" dirty="0"/>
              <a:t>This section describes about my </a:t>
            </a:r>
            <a:r>
              <a:rPr lang="en-US" b="1" dirty="0"/>
              <a:t>completed courses or certifications</a:t>
            </a:r>
            <a:r>
              <a:rPr lang="en-US" dirty="0"/>
              <a:t>.</a:t>
            </a:r>
          </a:p>
          <a:p>
            <a:pPr>
              <a:buFont typeface="Arial" panose="020B0604020202020204" pitchFamily="34" charset="0"/>
              <a:buChar char="•"/>
            </a:pPr>
            <a:r>
              <a:rPr lang="en-US" dirty="0"/>
              <a:t>Present as a </a:t>
            </a:r>
            <a:r>
              <a:rPr lang="en-US" b="1" dirty="0"/>
              <a:t>list or cards with certificate name, issuing authority, and date</a:t>
            </a:r>
            <a:r>
              <a:rPr lang="en-US" dirty="0"/>
              <a:t>.</a:t>
            </a:r>
          </a:p>
        </p:txBody>
      </p:sp>
      <p:sp>
        <p:nvSpPr>
          <p:cNvPr id="6" name="TextBox 5">
            <a:extLst>
              <a:ext uri="{FF2B5EF4-FFF2-40B4-BE49-F238E27FC236}">
                <a16:creationId xmlns:a16="http://schemas.microsoft.com/office/drawing/2014/main" id="{F49158E6-F0B5-2C65-F4CB-B865F8B78DF4}"/>
              </a:ext>
            </a:extLst>
          </p:cNvPr>
          <p:cNvSpPr txBox="1"/>
          <p:nvPr/>
        </p:nvSpPr>
        <p:spPr>
          <a:xfrm>
            <a:off x="850233" y="1804610"/>
            <a:ext cx="8309809" cy="923330"/>
          </a:xfrm>
          <a:prstGeom prst="rect">
            <a:avLst/>
          </a:prstGeom>
          <a:noFill/>
        </p:spPr>
        <p:txBody>
          <a:bodyPr wrap="square">
            <a:spAutoFit/>
          </a:bodyPr>
          <a:lstStyle/>
          <a:p>
            <a:pPr>
              <a:buNone/>
            </a:pPr>
            <a:r>
              <a:rPr lang="en-US" b="1" dirty="0"/>
              <a:t>5. Education Details</a:t>
            </a:r>
          </a:p>
          <a:p>
            <a:pPr>
              <a:buFont typeface="Arial" panose="020B0604020202020204" pitchFamily="34" charset="0"/>
              <a:buChar char="•"/>
            </a:pPr>
            <a:r>
              <a:rPr lang="en-US" dirty="0"/>
              <a:t>Structured list or timeline of my </a:t>
            </a:r>
            <a:r>
              <a:rPr lang="en-US" b="1" dirty="0"/>
              <a:t>academic qualifications</a:t>
            </a:r>
            <a:r>
              <a:rPr lang="en-US" dirty="0"/>
              <a:t>.</a:t>
            </a:r>
          </a:p>
          <a:p>
            <a:pPr>
              <a:buFont typeface="Arial" panose="020B0604020202020204" pitchFamily="34" charset="0"/>
              <a:buChar char="•"/>
            </a:pPr>
            <a:r>
              <a:rPr lang="en-US" dirty="0"/>
              <a:t>Mentioned </a:t>
            </a:r>
            <a:r>
              <a:rPr lang="en-US" b="1" dirty="0"/>
              <a:t>course, institution, &amp; duration</a:t>
            </a:r>
            <a:endParaRPr lang="en-US" dirty="0"/>
          </a:p>
        </p:txBody>
      </p:sp>
      <p:sp>
        <p:nvSpPr>
          <p:cNvPr id="13" name="TextBox 12">
            <a:extLst>
              <a:ext uri="{FF2B5EF4-FFF2-40B4-BE49-F238E27FC236}">
                <a16:creationId xmlns:a16="http://schemas.microsoft.com/office/drawing/2014/main" id="{12D4343F-CB2D-CC51-3244-169B3BD215DE}"/>
              </a:ext>
            </a:extLst>
          </p:cNvPr>
          <p:cNvSpPr txBox="1"/>
          <p:nvPr/>
        </p:nvSpPr>
        <p:spPr>
          <a:xfrm>
            <a:off x="850232" y="4557959"/>
            <a:ext cx="8789069" cy="1200329"/>
          </a:xfrm>
          <a:prstGeom prst="rect">
            <a:avLst/>
          </a:prstGeom>
          <a:noFill/>
        </p:spPr>
        <p:txBody>
          <a:bodyPr wrap="square">
            <a:spAutoFit/>
          </a:bodyPr>
          <a:lstStyle/>
          <a:p>
            <a:pPr>
              <a:buNone/>
            </a:pPr>
            <a:r>
              <a:rPr lang="en-IN" b="1" dirty="0"/>
              <a:t>7</a:t>
            </a:r>
            <a:r>
              <a:rPr lang="en-IN" b="1"/>
              <a:t>. </a:t>
            </a:r>
            <a:r>
              <a:rPr lang="en-IN" b="1" dirty="0"/>
              <a:t>Responsive Layout (Mobile + Desktop View)</a:t>
            </a:r>
          </a:p>
          <a:p>
            <a:pPr>
              <a:buFont typeface="Arial" panose="020B0604020202020204" pitchFamily="34" charset="0"/>
              <a:buChar char="•"/>
            </a:pPr>
            <a:r>
              <a:rPr lang="en-IN" b="1" dirty="0"/>
              <a:t>Desktop View:</a:t>
            </a:r>
            <a:r>
              <a:rPr lang="en-IN" dirty="0"/>
              <a:t> Grid-based layout, larger images, side navigation or top navbar.</a:t>
            </a:r>
          </a:p>
          <a:p>
            <a:pPr>
              <a:buFont typeface="Arial" panose="020B0604020202020204" pitchFamily="34" charset="0"/>
              <a:buChar char="•"/>
            </a:pPr>
            <a:r>
              <a:rPr lang="en-IN" b="1" dirty="0"/>
              <a:t>Mobile View:</a:t>
            </a:r>
            <a:r>
              <a:rPr lang="en-IN" dirty="0"/>
              <a:t> Stacked sections, collapsible menu (hamburger icon), touch-friendly buttons.</a:t>
            </a:r>
          </a:p>
          <a:p>
            <a:pPr>
              <a:buFont typeface="Arial" panose="020B0604020202020204" pitchFamily="34" charset="0"/>
              <a:buChar char="•"/>
            </a:pPr>
            <a:r>
              <a:rPr lang="en-IN" dirty="0"/>
              <a:t>Ensure text, images, and buttons adjust smoothly to all screen sizes.</a:t>
            </a:r>
          </a:p>
        </p:txBody>
      </p:sp>
      <p:sp>
        <p:nvSpPr>
          <p:cNvPr id="3" name="TextBox 2">
            <a:extLst>
              <a:ext uri="{FF2B5EF4-FFF2-40B4-BE49-F238E27FC236}">
                <a16:creationId xmlns:a16="http://schemas.microsoft.com/office/drawing/2014/main" id="{4E9795E7-5376-E40D-825D-3F823208233B}"/>
              </a:ext>
            </a:extLst>
          </p:cNvPr>
          <p:cNvSpPr txBox="1"/>
          <p:nvPr/>
        </p:nvSpPr>
        <p:spPr>
          <a:xfrm>
            <a:off x="850231" y="3048474"/>
            <a:ext cx="8309809" cy="1200329"/>
          </a:xfrm>
          <a:prstGeom prst="rect">
            <a:avLst/>
          </a:prstGeom>
          <a:noFill/>
        </p:spPr>
        <p:txBody>
          <a:bodyPr wrap="square">
            <a:spAutoFit/>
          </a:bodyPr>
          <a:lstStyle/>
          <a:p>
            <a:pPr>
              <a:buNone/>
            </a:pPr>
            <a:r>
              <a:rPr lang="en-US" b="1" dirty="0"/>
              <a:t>6. Resume</a:t>
            </a:r>
          </a:p>
          <a:p>
            <a:pPr>
              <a:buFont typeface="Arial" panose="020B0604020202020204" pitchFamily="34" charset="0"/>
              <a:buChar char="•"/>
            </a:pPr>
            <a:r>
              <a:rPr lang="en-US" dirty="0"/>
              <a:t>A dedicated section with a </a:t>
            </a:r>
            <a:r>
              <a:rPr lang="en-US" b="1" dirty="0"/>
              <a:t>downloadable PDF link</a:t>
            </a:r>
            <a:r>
              <a:rPr lang="en-US" dirty="0"/>
              <a:t> of my resume.</a:t>
            </a:r>
          </a:p>
          <a:p>
            <a:pPr>
              <a:buFont typeface="Arial" panose="020B0604020202020204" pitchFamily="34" charset="0"/>
              <a:buChar char="•"/>
            </a:pPr>
            <a:r>
              <a:rPr lang="en-US" dirty="0"/>
              <a:t>Optionally, embed a </a:t>
            </a:r>
            <a:r>
              <a:rPr lang="en-US" b="1" dirty="0"/>
              <a:t>preview of your resume</a:t>
            </a:r>
            <a:r>
              <a:rPr lang="en-US" dirty="0"/>
              <a:t>.</a:t>
            </a:r>
          </a:p>
          <a:p>
            <a:pPr>
              <a:buFont typeface="Arial" panose="020B0604020202020204" pitchFamily="34" charset="0"/>
              <a:buChar char="•"/>
            </a:pPr>
            <a:r>
              <a:rPr lang="en-US" dirty="0"/>
              <a:t>Keep the </a:t>
            </a:r>
            <a:r>
              <a:rPr lang="en-US" b="1" dirty="0"/>
              <a:t>“Download CV/Resume” button</a:t>
            </a:r>
            <a:r>
              <a:rPr lang="en-US" dirty="0"/>
              <a:t> highlighted.</a:t>
            </a:r>
          </a:p>
        </p:txBody>
      </p:sp>
    </p:spTree>
    <p:extLst>
      <p:ext uri="{BB962C8B-B14F-4D97-AF65-F5344CB8AC3E}">
        <p14:creationId xmlns:p14="http://schemas.microsoft.com/office/powerpoint/2010/main" val="358246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509</TotalTime>
  <Words>1094</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Castellar</vt:lpstr>
      <vt:lpstr>Century Schoolbook</vt:lpstr>
      <vt:lpstr>Times New Roman</vt:lpstr>
      <vt:lpstr>Trebuchet MS</vt:lpstr>
      <vt:lpstr>Tw Cen MT</vt:lpstr>
      <vt:lpstr>Wingdings</vt:lpstr>
      <vt:lpstr>Droplet</vt:lpstr>
      <vt:lpstr>PowerPoint Presentation</vt:lpstr>
      <vt:lpstr>PROJECT TITLE</vt:lpstr>
      <vt:lpstr>AGENDA</vt:lpstr>
      <vt:lpstr>PROBLEM STATEMENT</vt:lpstr>
      <vt:lpstr>PROJECT OVERVIEW</vt:lpstr>
      <vt:lpstr>PowerPoint Presentation</vt:lpstr>
      <vt:lpstr>TOOLS AND TECHNIQUES</vt:lpstr>
      <vt:lpstr>POTFOLIO DESIGN AND LAYOUT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fawzualeaman</cp:lastModifiedBy>
  <cp:revision>6</cp:revision>
  <dcterms:created xsi:type="dcterms:W3CDTF">2025-08-27T06:30:13Z</dcterms:created>
  <dcterms:modified xsi:type="dcterms:W3CDTF">2025-09-08T11:29:47Z</dcterms:modified>
</cp:coreProperties>
</file>