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5" r:id="rId1"/>
  </p:sldMasterIdLst>
  <p:sldIdLst>
    <p:sldId id="256" r:id="rId2"/>
    <p:sldId id="258" r:id="rId3"/>
    <p:sldId id="259" r:id="rId4"/>
    <p:sldId id="260" r:id="rId5"/>
    <p:sldId id="261" r:id="rId6"/>
    <p:sldId id="262" r:id="rId7"/>
    <p:sldId id="263" r:id="rId8"/>
    <p:sldId id="264" r:id="rId9"/>
    <p:sldId id="272" r:id="rId10"/>
    <p:sldId id="267" r:id="rId11"/>
    <p:sldId id="271"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33CCCC"/>
    <a:srgbClr val="FF0066"/>
    <a:srgbClr val="CC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BEDE2-D165-49B4-9EB0-8DB40D2AD3B1}" v="95" dt="2025-09-08T11:21:47.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3" autoAdjust="0"/>
    <p:restoredTop sz="94660"/>
  </p:normalViewPr>
  <p:slideViewPr>
    <p:cSldViewPr snapToGrid="0">
      <p:cViewPr varScale="1">
        <p:scale>
          <a:sx n="66" d="100"/>
          <a:sy n="66" d="100"/>
        </p:scale>
        <p:origin x="8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65197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70169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01531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5540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92527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27536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76425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7538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43212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79375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3246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5286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16117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23115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83690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36388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35005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9/8/2025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181487029"/>
      </p:ext>
    </p:extLst>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 id="2147484637" r:id="rId12"/>
    <p:sldLayoutId id="2147484638" r:id="rId13"/>
    <p:sldLayoutId id="2147484639" r:id="rId14"/>
    <p:sldLayoutId id="2147484640" r:id="rId15"/>
    <p:sldLayoutId id="2147484641" r:id="rId16"/>
    <p:sldLayoutId id="2147484642"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FAWZUALEAMAN-K/Digital-Portfolio.git" TargetMode="External"/><Relationship Id="rId2" Type="http://schemas.openxmlformats.org/officeDocument/2006/relationships/hyperlink" Target="https://fawzualeaman.github.io/Digital-Portfoli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8A38392-949D-A65C-195F-64E1FB038A07}"/>
              </a:ext>
            </a:extLst>
          </p:cNvPr>
          <p:cNvGraphicFramePr>
            <a:graphicFrameLocks noGrp="1"/>
          </p:cNvGraphicFramePr>
          <p:nvPr>
            <p:extLst>
              <p:ext uri="{D42A27DB-BD31-4B8C-83A1-F6EECF244321}">
                <p14:modId xmlns:p14="http://schemas.microsoft.com/office/powerpoint/2010/main" val="3206334548"/>
              </p:ext>
            </p:extLst>
          </p:nvPr>
        </p:nvGraphicFramePr>
        <p:xfrm>
          <a:off x="2032000" y="1618024"/>
          <a:ext cx="9229558" cy="2225040"/>
        </p:xfrm>
        <a:graphic>
          <a:graphicData uri="http://schemas.openxmlformats.org/drawingml/2006/table">
            <a:tbl>
              <a:tblPr>
                <a:tableStyleId>{2D5ABB26-0587-4C30-8999-92F81FD0307C}</a:tableStyleId>
              </a:tblPr>
              <a:tblGrid>
                <a:gridCol w="4104724">
                  <a:extLst>
                    <a:ext uri="{9D8B030D-6E8A-4147-A177-3AD203B41FA5}">
                      <a16:colId xmlns:a16="http://schemas.microsoft.com/office/drawing/2014/main" val="2289372405"/>
                    </a:ext>
                  </a:extLst>
                </a:gridCol>
                <a:gridCol w="5124834">
                  <a:extLst>
                    <a:ext uri="{9D8B030D-6E8A-4147-A177-3AD203B41FA5}">
                      <a16:colId xmlns:a16="http://schemas.microsoft.com/office/drawing/2014/main" val="2572615690"/>
                    </a:ext>
                  </a:extLst>
                </a:gridCol>
              </a:tblGrid>
              <a:tr h="370840">
                <a:tc>
                  <a:txBody>
                    <a:bodyPr/>
                    <a:lstStyle/>
                    <a:p>
                      <a:r>
                        <a:rPr lang="en-IN" b="1" dirty="0">
                          <a:solidFill>
                            <a:srgbClr val="FF0000"/>
                          </a:solidFill>
                        </a:rPr>
                        <a:t>STUDENT NAME</a:t>
                      </a:r>
                    </a:p>
                  </a:txBody>
                  <a:tcPr/>
                </a:tc>
                <a:tc>
                  <a:txBody>
                    <a:bodyPr/>
                    <a:lstStyle/>
                    <a:p>
                      <a:r>
                        <a:rPr lang="en-IN" b="1" dirty="0">
                          <a:solidFill>
                            <a:srgbClr val="00B0F0"/>
                          </a:solidFill>
                        </a:rPr>
                        <a:t>FAWZUALEAMAN K</a:t>
                      </a:r>
                    </a:p>
                  </a:txBody>
                  <a:tcPr/>
                </a:tc>
                <a:extLst>
                  <a:ext uri="{0D108BD9-81ED-4DB2-BD59-A6C34878D82A}">
                    <a16:rowId xmlns:a16="http://schemas.microsoft.com/office/drawing/2014/main" val="322321719"/>
                  </a:ext>
                </a:extLst>
              </a:tr>
              <a:tr h="370840">
                <a:tc>
                  <a:txBody>
                    <a:bodyPr/>
                    <a:lstStyle/>
                    <a:p>
                      <a:r>
                        <a:rPr lang="en-IN" b="1" dirty="0">
                          <a:solidFill>
                            <a:srgbClr val="FF0000"/>
                          </a:solidFill>
                        </a:rPr>
                        <a:t>REGISTERATION NO</a:t>
                      </a:r>
                    </a:p>
                  </a:txBody>
                  <a:tcPr/>
                </a:tc>
                <a:tc>
                  <a:txBody>
                    <a:bodyPr/>
                    <a:lstStyle/>
                    <a:p>
                      <a:r>
                        <a:rPr lang="en-IN" b="1" dirty="0">
                          <a:solidFill>
                            <a:srgbClr val="00B0F0"/>
                          </a:solidFill>
                        </a:rPr>
                        <a:t>20324U09019</a:t>
                      </a:r>
                    </a:p>
                  </a:txBody>
                  <a:tcPr/>
                </a:tc>
                <a:extLst>
                  <a:ext uri="{0D108BD9-81ED-4DB2-BD59-A6C34878D82A}">
                    <a16:rowId xmlns:a16="http://schemas.microsoft.com/office/drawing/2014/main" val="2794635987"/>
                  </a:ext>
                </a:extLst>
              </a:tr>
              <a:tr h="370840">
                <a:tc>
                  <a:txBody>
                    <a:bodyPr/>
                    <a:lstStyle/>
                    <a:p>
                      <a:r>
                        <a:rPr lang="en-IN" b="1" dirty="0">
                          <a:solidFill>
                            <a:srgbClr val="FF0000"/>
                          </a:solidFill>
                        </a:rPr>
                        <a:t>NMID</a:t>
                      </a:r>
                    </a:p>
                  </a:txBody>
                  <a:tcPr/>
                </a:tc>
                <a:tc>
                  <a:txBody>
                    <a:bodyPr/>
                    <a:lstStyle/>
                    <a:p>
                      <a:r>
                        <a:rPr lang="en-US" sz="1800" b="1" dirty="0">
                          <a:solidFill>
                            <a:srgbClr val="00B0F0"/>
                          </a:solidFill>
                        </a:rPr>
                        <a:t>14C390B4738C18D90744190038D2D998</a:t>
                      </a:r>
                      <a:endParaRPr lang="en-IN" b="1" dirty="0">
                        <a:solidFill>
                          <a:srgbClr val="00B0F0"/>
                        </a:solidFill>
                      </a:endParaRPr>
                    </a:p>
                  </a:txBody>
                  <a:tcPr/>
                </a:tc>
                <a:extLst>
                  <a:ext uri="{0D108BD9-81ED-4DB2-BD59-A6C34878D82A}">
                    <a16:rowId xmlns:a16="http://schemas.microsoft.com/office/drawing/2014/main" val="50149027"/>
                  </a:ext>
                </a:extLst>
              </a:tr>
              <a:tr h="370840">
                <a:tc>
                  <a:txBody>
                    <a:bodyPr/>
                    <a:lstStyle/>
                    <a:p>
                      <a:r>
                        <a:rPr lang="en-IN" b="1" dirty="0">
                          <a:solidFill>
                            <a:srgbClr val="FF0000"/>
                          </a:solidFill>
                        </a:rPr>
                        <a:t>DEPARTMENT</a:t>
                      </a:r>
                    </a:p>
                  </a:txBody>
                  <a:tcPr/>
                </a:tc>
                <a:tc>
                  <a:txBody>
                    <a:bodyPr/>
                    <a:lstStyle/>
                    <a:p>
                      <a:r>
                        <a:rPr lang="en-IN" b="1" dirty="0">
                          <a:solidFill>
                            <a:srgbClr val="00B0F0"/>
                          </a:solidFill>
                        </a:rPr>
                        <a:t>BCA</a:t>
                      </a:r>
                    </a:p>
                  </a:txBody>
                  <a:tcPr/>
                </a:tc>
                <a:extLst>
                  <a:ext uri="{0D108BD9-81ED-4DB2-BD59-A6C34878D82A}">
                    <a16:rowId xmlns:a16="http://schemas.microsoft.com/office/drawing/2014/main" val="1604311661"/>
                  </a:ext>
                </a:extLst>
              </a:tr>
              <a:tr h="370840">
                <a:tc>
                  <a:txBody>
                    <a:bodyPr/>
                    <a:lstStyle/>
                    <a:p>
                      <a:r>
                        <a:rPr lang="en-IN" b="1" dirty="0">
                          <a:solidFill>
                            <a:srgbClr val="FF0000"/>
                          </a:solidFill>
                        </a:rPr>
                        <a:t>COLLEGE</a:t>
                      </a:r>
                    </a:p>
                  </a:txBody>
                  <a:tcPr/>
                </a:tc>
                <a:tc>
                  <a:txBody>
                    <a:bodyPr/>
                    <a:lstStyle/>
                    <a:p>
                      <a:r>
                        <a:rPr lang="en-IN" b="1" dirty="0">
                          <a:solidFill>
                            <a:srgbClr val="00B0F0"/>
                          </a:solidFill>
                        </a:rPr>
                        <a:t>DR. M. G. R. CHOCKALINGAM ARTS COLLEGE</a:t>
                      </a:r>
                    </a:p>
                  </a:txBody>
                  <a:tcPr/>
                </a:tc>
                <a:extLst>
                  <a:ext uri="{0D108BD9-81ED-4DB2-BD59-A6C34878D82A}">
                    <a16:rowId xmlns:a16="http://schemas.microsoft.com/office/drawing/2014/main" val="3201851896"/>
                  </a:ext>
                </a:extLst>
              </a:tr>
              <a:tr h="370840">
                <a:tc>
                  <a:txBody>
                    <a:bodyPr/>
                    <a:lstStyle/>
                    <a:p>
                      <a:r>
                        <a:rPr lang="en-IN" b="1" dirty="0">
                          <a:solidFill>
                            <a:srgbClr val="FF0000"/>
                          </a:solidFill>
                        </a:rPr>
                        <a:t>UNIVERSITY</a:t>
                      </a:r>
                    </a:p>
                  </a:txBody>
                  <a:tcPr/>
                </a:tc>
                <a:tc>
                  <a:txBody>
                    <a:bodyPr/>
                    <a:lstStyle/>
                    <a:p>
                      <a:r>
                        <a:rPr lang="en-IN" b="1" dirty="0">
                          <a:solidFill>
                            <a:srgbClr val="00B0F0"/>
                          </a:solidFill>
                        </a:rPr>
                        <a:t>THIRUVALLUVAR UNIVERSITY</a:t>
                      </a:r>
                    </a:p>
                  </a:txBody>
                  <a:tcPr/>
                </a:tc>
                <a:extLst>
                  <a:ext uri="{0D108BD9-81ED-4DB2-BD59-A6C34878D82A}">
                    <a16:rowId xmlns:a16="http://schemas.microsoft.com/office/drawing/2014/main" val="3347834335"/>
                  </a:ext>
                </a:extLst>
              </a:tr>
            </a:tbl>
          </a:graphicData>
        </a:graphic>
      </p:graphicFrame>
    </p:spTree>
    <p:extLst>
      <p:ext uri="{BB962C8B-B14F-4D97-AF65-F5344CB8AC3E}">
        <p14:creationId xmlns:p14="http://schemas.microsoft.com/office/powerpoint/2010/main" val="2377149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B5AE2-9B88-61F8-60EE-F62F30984FE6}"/>
              </a:ext>
            </a:extLst>
          </p:cNvPr>
          <p:cNvSpPr txBox="1"/>
          <p:nvPr/>
        </p:nvSpPr>
        <p:spPr>
          <a:xfrm>
            <a:off x="1625599" y="838590"/>
            <a:ext cx="7590971" cy="584775"/>
          </a:xfrm>
          <a:prstGeom prst="rect">
            <a:avLst/>
          </a:prstGeom>
          <a:noFill/>
        </p:spPr>
        <p:txBody>
          <a:bodyPr wrap="square">
            <a:spAutoFit/>
          </a:bodyPr>
          <a:lstStyle/>
          <a:p>
            <a:r>
              <a:rPr lang="en-IN" sz="3200" b="1" dirty="0">
                <a:solidFill>
                  <a:srgbClr val="FFC000"/>
                </a:solidFill>
              </a:rPr>
              <a:t>FEATURES AND FUNCTIONALITY</a:t>
            </a:r>
          </a:p>
        </p:txBody>
      </p:sp>
      <p:sp>
        <p:nvSpPr>
          <p:cNvPr id="6" name="TextBox 5">
            <a:extLst>
              <a:ext uri="{FF2B5EF4-FFF2-40B4-BE49-F238E27FC236}">
                <a16:creationId xmlns:a16="http://schemas.microsoft.com/office/drawing/2014/main" id="{AD432A91-F9E1-671D-367B-8879376483E4}"/>
              </a:ext>
            </a:extLst>
          </p:cNvPr>
          <p:cNvSpPr txBox="1"/>
          <p:nvPr/>
        </p:nvSpPr>
        <p:spPr>
          <a:xfrm>
            <a:off x="957824" y="1912076"/>
            <a:ext cx="10276351" cy="2862322"/>
          </a:xfrm>
          <a:prstGeom prst="rect">
            <a:avLst/>
          </a:prstGeom>
          <a:noFill/>
        </p:spPr>
        <p:txBody>
          <a:bodyPr wrap="square" rtlCol="0">
            <a:spAutoFit/>
          </a:bodyPr>
          <a:lstStyle/>
          <a:p>
            <a:pPr algn="thaiDist"/>
            <a:r>
              <a:rPr lang="en-US" dirty="0"/>
              <a:t>The </a:t>
            </a:r>
            <a:r>
              <a:rPr lang="en-US" b="1" dirty="0">
                <a:solidFill>
                  <a:srgbClr val="FF0000"/>
                </a:solidFill>
              </a:rPr>
              <a:t>Home and About Me </a:t>
            </a:r>
            <a:r>
              <a:rPr lang="en-US" dirty="0"/>
              <a:t>section introduces the student with a brief bio, and career objectives, giving visitors an overview of their personality and goals. The </a:t>
            </a:r>
            <a:r>
              <a:rPr lang="en-US" b="1" dirty="0">
                <a:solidFill>
                  <a:srgbClr val="FF0000"/>
                </a:solidFill>
              </a:rPr>
              <a:t>Skills</a:t>
            </a:r>
            <a:r>
              <a:rPr lang="en-US" b="1" dirty="0"/>
              <a:t> </a:t>
            </a:r>
            <a:r>
              <a:rPr lang="en-US" dirty="0"/>
              <a:t>section highlights the student’s technical and soft skills using visual elements. In the </a:t>
            </a:r>
            <a:r>
              <a:rPr lang="en-US" b="1" dirty="0">
                <a:solidFill>
                  <a:srgbClr val="FF0000"/>
                </a:solidFill>
              </a:rPr>
              <a:t>Project</a:t>
            </a:r>
            <a:r>
              <a:rPr lang="en-US" b="1" dirty="0"/>
              <a:t> </a:t>
            </a:r>
            <a:r>
              <a:rPr lang="en-US" dirty="0"/>
              <a:t>section are displayed the What projects are done. The </a:t>
            </a:r>
            <a:r>
              <a:rPr lang="en-US" b="1" dirty="0">
                <a:solidFill>
                  <a:srgbClr val="FF0000"/>
                </a:solidFill>
              </a:rPr>
              <a:t>Certification</a:t>
            </a:r>
            <a:r>
              <a:rPr lang="en-US" b="1" dirty="0"/>
              <a:t> </a:t>
            </a:r>
            <a:r>
              <a:rPr lang="en-US" dirty="0"/>
              <a:t>section features achievements, and online course completions, providing evidence of additional learning. The </a:t>
            </a:r>
            <a:r>
              <a:rPr lang="en-US" b="1" dirty="0">
                <a:solidFill>
                  <a:srgbClr val="FF0000"/>
                </a:solidFill>
              </a:rPr>
              <a:t>Education</a:t>
            </a:r>
            <a:r>
              <a:rPr lang="en-US" b="1" dirty="0"/>
              <a:t> </a:t>
            </a:r>
            <a:r>
              <a:rPr lang="en-US" dirty="0"/>
              <a:t>section lists academic qualifications, and institutions  for a clear academic background.</a:t>
            </a:r>
          </a:p>
          <a:p>
            <a:pPr algn="thaiDist"/>
            <a:r>
              <a:rPr lang="en-US" b="1" dirty="0">
                <a:solidFill>
                  <a:srgbClr val="FF0000"/>
                </a:solidFill>
              </a:rPr>
              <a:t>Resume</a:t>
            </a:r>
            <a:r>
              <a:rPr lang="en-US" b="1" dirty="0"/>
              <a:t> </a:t>
            </a:r>
            <a:r>
              <a:rPr lang="en-US" dirty="0"/>
              <a:t>shows about my all details. Finally, the </a:t>
            </a:r>
            <a:r>
              <a:rPr lang="en-US" b="1" dirty="0">
                <a:solidFill>
                  <a:srgbClr val="FF0000"/>
                </a:solidFill>
              </a:rPr>
              <a:t>Contact Us</a:t>
            </a:r>
            <a:r>
              <a:rPr lang="en-US" b="1" dirty="0"/>
              <a:t> </a:t>
            </a:r>
            <a:r>
              <a:rPr lang="en-US" dirty="0"/>
              <a:t>section includes an interactive form or contact details so visitors can reach out easily for opportunities, feedback, or collaborations.</a:t>
            </a:r>
          </a:p>
        </p:txBody>
      </p:sp>
    </p:spTree>
    <p:extLst>
      <p:ext uri="{BB962C8B-B14F-4D97-AF65-F5344CB8AC3E}">
        <p14:creationId xmlns:p14="http://schemas.microsoft.com/office/powerpoint/2010/main" val="3390813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1DBAD-D64E-F100-BB8D-270467C40D71}"/>
              </a:ext>
            </a:extLst>
          </p:cNvPr>
          <p:cNvSpPr txBox="1"/>
          <p:nvPr/>
        </p:nvSpPr>
        <p:spPr>
          <a:xfrm>
            <a:off x="933450" y="1291709"/>
            <a:ext cx="6096000" cy="746358"/>
          </a:xfrm>
          <a:prstGeom prst="rect">
            <a:avLst/>
          </a:prstGeom>
          <a:noFill/>
        </p:spPr>
        <p:txBody>
          <a:bodyPr wrap="square">
            <a:spAutoFit/>
          </a:bodyPr>
          <a:lstStyle/>
          <a:p>
            <a:r>
              <a:rPr lang="en-IN" sz="4250" b="1" spc="15"/>
              <a:t>RESULTS</a:t>
            </a:r>
            <a:endParaRPr lang="en-IN"/>
          </a:p>
        </p:txBody>
      </p:sp>
      <p:sp>
        <p:nvSpPr>
          <p:cNvPr id="5" name="TextBox 4">
            <a:extLst>
              <a:ext uri="{FF2B5EF4-FFF2-40B4-BE49-F238E27FC236}">
                <a16:creationId xmlns:a16="http://schemas.microsoft.com/office/drawing/2014/main" id="{7E318287-522A-78C7-75D8-630DB599A5E7}"/>
              </a:ext>
            </a:extLst>
          </p:cNvPr>
          <p:cNvSpPr txBox="1"/>
          <p:nvPr/>
        </p:nvSpPr>
        <p:spPr>
          <a:xfrm>
            <a:off x="1200150" y="2134017"/>
            <a:ext cx="10201275" cy="2308324"/>
          </a:xfrm>
          <a:prstGeom prst="rect">
            <a:avLst/>
          </a:prstGeom>
          <a:noFill/>
        </p:spPr>
        <p:txBody>
          <a:bodyPr wrap="square">
            <a:spAutoFit/>
          </a:bodyPr>
          <a:lstStyle/>
          <a:p>
            <a:pPr>
              <a:buNone/>
            </a:pPr>
            <a:r>
              <a:rPr lang="en-US" dirty="0"/>
              <a:t>The </a:t>
            </a:r>
            <a:r>
              <a:rPr lang="en-US" b="1" dirty="0">
                <a:solidFill>
                  <a:srgbClr val="FF0000"/>
                </a:solidFill>
              </a:rPr>
              <a:t>result of a digital portfolio</a:t>
            </a:r>
            <a:r>
              <a:rPr lang="en-US" dirty="0"/>
              <a:t> is basically what you achieve or showcase after creating it. In simple terms, it is the </a:t>
            </a:r>
            <a:r>
              <a:rPr lang="en-US" b="1" dirty="0">
                <a:solidFill>
                  <a:srgbClr val="FF0000"/>
                </a:solidFill>
              </a:rPr>
              <a:t>outcome or benefits</a:t>
            </a:r>
            <a:r>
              <a:rPr lang="en-US" dirty="0"/>
              <a:t> that a digital portfolio provides. For a student, the result includes:</a:t>
            </a:r>
          </a:p>
          <a:p>
            <a:pPr marL="285750" indent="-285750">
              <a:buFont typeface="Wingdings" panose="05000000000000000000" pitchFamily="2" charset="2"/>
              <a:buChar char="q"/>
            </a:pPr>
            <a:r>
              <a:rPr lang="en-US" b="1" dirty="0">
                <a:solidFill>
                  <a:srgbClr val="00B050"/>
                </a:solidFill>
              </a:rPr>
              <a:t>Showcasing Skills &amp; Projects:</a:t>
            </a:r>
            <a:r>
              <a:rPr lang="en-US" dirty="0">
                <a:solidFill>
                  <a:srgbClr val="00B050"/>
                </a:solidFill>
              </a:rPr>
              <a:t> </a:t>
            </a:r>
            <a:r>
              <a:rPr lang="en-US" dirty="0"/>
              <a:t>Talents, projects, and certifications are displayed clearly in one place.</a:t>
            </a:r>
          </a:p>
          <a:p>
            <a:pPr marL="285750" indent="-285750">
              <a:buFont typeface="Wingdings" panose="05000000000000000000" pitchFamily="2" charset="2"/>
              <a:buChar char="q"/>
            </a:pPr>
            <a:r>
              <a:rPr lang="en-US" b="1" dirty="0">
                <a:solidFill>
                  <a:srgbClr val="00B050"/>
                </a:solidFill>
              </a:rPr>
              <a:t>Better Opportunities:</a:t>
            </a:r>
            <a:r>
              <a:rPr lang="en-US" dirty="0">
                <a:solidFill>
                  <a:srgbClr val="00B050"/>
                </a:solidFill>
              </a:rPr>
              <a:t> </a:t>
            </a:r>
            <a:r>
              <a:rPr lang="en-US" dirty="0"/>
              <a:t>Helps in </a:t>
            </a:r>
            <a:r>
              <a:rPr lang="en-US" b="1" dirty="0">
                <a:solidFill>
                  <a:srgbClr val="FF0000"/>
                </a:solidFill>
              </a:rPr>
              <a:t>college admissions for PG’s, internships, and job applications</a:t>
            </a:r>
            <a:r>
              <a:rPr lang="en-US" dirty="0">
                <a:solidFill>
                  <a:srgbClr val="FF0000"/>
                </a:solidFill>
              </a:rPr>
              <a:t> </a:t>
            </a:r>
            <a:r>
              <a:rPr lang="en-US" dirty="0"/>
              <a:t>by presenting your profile professionally.</a:t>
            </a:r>
          </a:p>
          <a:p>
            <a:pPr marL="285750" indent="-285750">
              <a:buFont typeface="Wingdings" panose="05000000000000000000" pitchFamily="2" charset="2"/>
              <a:buChar char="q"/>
            </a:pPr>
            <a:r>
              <a:rPr lang="en-US" b="1" dirty="0">
                <a:solidFill>
                  <a:srgbClr val="00B050"/>
                </a:solidFill>
              </a:rPr>
              <a:t>Easy Access:</a:t>
            </a:r>
            <a:r>
              <a:rPr lang="en-US" dirty="0">
                <a:solidFill>
                  <a:srgbClr val="00B050"/>
                </a:solidFill>
              </a:rPr>
              <a:t> </a:t>
            </a:r>
            <a:r>
              <a:rPr lang="en-US" dirty="0"/>
              <a:t>A </a:t>
            </a:r>
            <a:r>
              <a:rPr lang="en-US" b="1" dirty="0">
                <a:solidFill>
                  <a:srgbClr val="FF0000"/>
                </a:solidFill>
              </a:rPr>
              <a:t>single link</a:t>
            </a:r>
            <a:r>
              <a:rPr lang="en-US" dirty="0">
                <a:solidFill>
                  <a:srgbClr val="FF0000"/>
                </a:solidFill>
              </a:rPr>
              <a:t> </a:t>
            </a:r>
            <a:r>
              <a:rPr lang="en-US" dirty="0"/>
              <a:t>for teachers, recruiters, or peers to view your work anytime.</a:t>
            </a:r>
          </a:p>
          <a:p>
            <a:pPr marL="285750" indent="-285750">
              <a:buFont typeface="Wingdings" panose="05000000000000000000" pitchFamily="2" charset="2"/>
              <a:buChar char="q"/>
            </a:pPr>
            <a:r>
              <a:rPr lang="en-US" b="1" dirty="0">
                <a:solidFill>
                  <a:srgbClr val="00B050"/>
                </a:solidFill>
              </a:rPr>
              <a:t>Personal Branding:</a:t>
            </a:r>
            <a:r>
              <a:rPr lang="en-US" dirty="0">
                <a:solidFill>
                  <a:srgbClr val="00B050"/>
                </a:solidFill>
              </a:rPr>
              <a:t> </a:t>
            </a:r>
            <a:r>
              <a:rPr lang="en-US" dirty="0"/>
              <a:t>Builds a </a:t>
            </a:r>
            <a:r>
              <a:rPr lang="en-US" b="1" dirty="0">
                <a:solidFill>
                  <a:srgbClr val="FF0000"/>
                </a:solidFill>
              </a:rPr>
              <a:t>strong online presence</a:t>
            </a:r>
            <a:r>
              <a:rPr lang="en-US" dirty="0">
                <a:solidFill>
                  <a:srgbClr val="FF0000"/>
                </a:solidFill>
              </a:rPr>
              <a:t> </a:t>
            </a:r>
            <a:r>
              <a:rPr lang="en-US" dirty="0"/>
              <a:t>and highlights your strengths.</a:t>
            </a:r>
          </a:p>
          <a:p>
            <a:pPr marL="285750" indent="-285750">
              <a:buFont typeface="Wingdings" panose="05000000000000000000" pitchFamily="2" charset="2"/>
              <a:buChar char="q"/>
            </a:pPr>
            <a:r>
              <a:rPr lang="en-US" b="1" dirty="0">
                <a:solidFill>
                  <a:srgbClr val="00B050"/>
                </a:solidFill>
              </a:rPr>
              <a:t>Feedback &amp; Improvement:</a:t>
            </a:r>
            <a:r>
              <a:rPr lang="en-US" dirty="0">
                <a:solidFill>
                  <a:srgbClr val="00B050"/>
                </a:solidFill>
              </a:rPr>
              <a:t> </a:t>
            </a:r>
            <a:r>
              <a:rPr lang="en-US" dirty="0"/>
              <a:t>Enables you to get </a:t>
            </a:r>
            <a:r>
              <a:rPr lang="en-US" b="1" dirty="0">
                <a:solidFill>
                  <a:srgbClr val="FF0000"/>
                </a:solidFill>
              </a:rPr>
              <a:t>comments or suggestions</a:t>
            </a:r>
            <a:r>
              <a:rPr lang="en-US" dirty="0">
                <a:solidFill>
                  <a:srgbClr val="FF0000"/>
                </a:solidFill>
              </a:rPr>
              <a:t> </a:t>
            </a:r>
            <a:r>
              <a:rPr lang="en-US" dirty="0"/>
              <a:t>to grow further.</a:t>
            </a:r>
          </a:p>
        </p:txBody>
      </p:sp>
    </p:spTree>
    <p:extLst>
      <p:ext uri="{BB962C8B-B14F-4D97-AF65-F5344CB8AC3E}">
        <p14:creationId xmlns:p14="http://schemas.microsoft.com/office/powerpoint/2010/main" val="2391786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234CF28E-8AAE-3998-0844-CE174CCB5E7C}"/>
              </a:ext>
            </a:extLst>
          </p:cNvPr>
          <p:cNvSpPr txBox="1">
            <a:spLocks/>
          </p:cNvSpPr>
          <p:nvPr/>
        </p:nvSpPr>
        <p:spPr>
          <a:xfrm>
            <a:off x="384049" y="75310"/>
            <a:ext cx="5120640" cy="509114"/>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30"/>
              </a:spcBef>
            </a:pPr>
            <a:r>
              <a:rPr lang="en-IN" sz="3200" b="1" spc="15" dirty="0">
                <a:solidFill>
                  <a:srgbClr val="33CC33"/>
                </a:solidFill>
              </a:rPr>
              <a:t>SCREENSHOT/ OUTPUT </a:t>
            </a:r>
            <a:endParaRPr lang="en-IN" sz="3200" b="1" dirty="0">
              <a:solidFill>
                <a:srgbClr val="33CC33"/>
              </a:solidFill>
            </a:endParaRPr>
          </a:p>
        </p:txBody>
      </p:sp>
      <p:pic>
        <p:nvPicPr>
          <p:cNvPr id="4" name="Picture 3">
            <a:extLst>
              <a:ext uri="{FF2B5EF4-FFF2-40B4-BE49-F238E27FC236}">
                <a16:creationId xmlns:a16="http://schemas.microsoft.com/office/drawing/2014/main" id="{92584B51-18A7-9B01-FD8F-4B971793F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24" y="1335024"/>
            <a:ext cx="8875776" cy="5522976"/>
          </a:xfrm>
          <a:prstGeom prst="rect">
            <a:avLst/>
          </a:prstGeom>
        </p:spPr>
      </p:pic>
      <p:sp>
        <p:nvSpPr>
          <p:cNvPr id="6" name="TextBox 5">
            <a:extLst>
              <a:ext uri="{FF2B5EF4-FFF2-40B4-BE49-F238E27FC236}">
                <a16:creationId xmlns:a16="http://schemas.microsoft.com/office/drawing/2014/main" id="{57B92AF6-A27D-8A31-D8E1-04F0271697D6}"/>
              </a:ext>
            </a:extLst>
          </p:cNvPr>
          <p:cNvSpPr txBox="1"/>
          <p:nvPr/>
        </p:nvSpPr>
        <p:spPr>
          <a:xfrm>
            <a:off x="2968752" y="775058"/>
            <a:ext cx="9223248" cy="369332"/>
          </a:xfrm>
          <a:prstGeom prst="rect">
            <a:avLst/>
          </a:prstGeom>
          <a:noFill/>
        </p:spPr>
        <p:txBody>
          <a:bodyPr wrap="square" rtlCol="0">
            <a:spAutoFit/>
          </a:bodyPr>
          <a:lstStyle/>
          <a:p>
            <a:r>
              <a:rPr lang="en-US" b="1" dirty="0">
                <a:solidFill>
                  <a:srgbClr val="CC00FF"/>
                </a:solidFill>
              </a:rPr>
              <a:t>In this image, represents the output of the Digital Portfolio…</a:t>
            </a:r>
            <a:endParaRPr lang="en-IN" b="1" dirty="0">
              <a:solidFill>
                <a:srgbClr val="CC00FF"/>
              </a:solidFill>
            </a:endParaRPr>
          </a:p>
        </p:txBody>
      </p:sp>
    </p:spTree>
    <p:extLst>
      <p:ext uri="{BB962C8B-B14F-4D97-AF65-F5344CB8AC3E}">
        <p14:creationId xmlns:p14="http://schemas.microsoft.com/office/powerpoint/2010/main" val="858725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ADAEF6E2-4EDE-911D-FD79-E16FA7DE3B22}"/>
              </a:ext>
            </a:extLst>
          </p:cNvPr>
          <p:cNvSpPr txBox="1">
            <a:spLocks/>
          </p:cNvSpPr>
          <p:nvPr/>
        </p:nvSpPr>
        <p:spPr>
          <a:xfrm>
            <a:off x="726304" y="1053101"/>
            <a:ext cx="4578668" cy="629018"/>
          </a:xfrm>
          <a:prstGeom prst="rect">
            <a:avLst/>
          </a:prstGeom>
        </p:spPr>
        <p:txBody>
          <a:bodyPr vert="horz" wrap="square" lIns="0" tIns="13335"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05"/>
              </a:spcBef>
            </a:pPr>
            <a:r>
              <a:rPr lang="en-IN" b="1">
                <a:solidFill>
                  <a:srgbClr val="FFFF00"/>
                </a:solidFill>
              </a:rPr>
              <a:t>CONCLUSION</a:t>
            </a:r>
          </a:p>
        </p:txBody>
      </p:sp>
      <p:sp>
        <p:nvSpPr>
          <p:cNvPr id="3" name="TextBox 2">
            <a:extLst>
              <a:ext uri="{FF2B5EF4-FFF2-40B4-BE49-F238E27FC236}">
                <a16:creationId xmlns:a16="http://schemas.microsoft.com/office/drawing/2014/main" id="{AED98BAE-F259-BECD-7489-FC00BA3EF554}"/>
              </a:ext>
            </a:extLst>
          </p:cNvPr>
          <p:cNvSpPr txBox="1"/>
          <p:nvPr/>
        </p:nvSpPr>
        <p:spPr>
          <a:xfrm>
            <a:off x="5182191" y="2511050"/>
            <a:ext cx="5395884" cy="1855068"/>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52548602-90E5-C23B-1A70-8C93538D37BF}"/>
              </a:ext>
            </a:extLst>
          </p:cNvPr>
          <p:cNvSpPr txBox="1"/>
          <p:nvPr/>
        </p:nvSpPr>
        <p:spPr>
          <a:xfrm>
            <a:off x="1377543" y="1922596"/>
            <a:ext cx="8604936" cy="1754326"/>
          </a:xfrm>
          <a:prstGeom prst="rect">
            <a:avLst/>
          </a:prstGeom>
          <a:noFill/>
        </p:spPr>
        <p:txBody>
          <a:bodyPr wrap="square" rtlCol="0">
            <a:spAutoFit/>
          </a:bodyPr>
          <a:lstStyle/>
          <a:p>
            <a:pPr algn="l"/>
            <a:r>
              <a:rPr lang="en-US" dirty="0">
                <a:solidFill>
                  <a:srgbClr val="7030A0"/>
                </a:solidFill>
              </a:rPr>
              <a:t>A digital portfolio is a modern platform for showcasing a student’s skills, education, projects, and achievements in one place.</a:t>
            </a:r>
          </a:p>
          <a:p>
            <a:pPr algn="l"/>
            <a:endParaRPr lang="en-US" dirty="0">
              <a:solidFill>
                <a:srgbClr val="7030A0"/>
              </a:solidFill>
            </a:endParaRPr>
          </a:p>
          <a:p>
            <a:pPr algn="l"/>
            <a:r>
              <a:rPr lang="en-US" dirty="0">
                <a:solidFill>
                  <a:srgbClr val="7030A0"/>
                </a:solidFill>
              </a:rPr>
              <a:t>It helps create a strong personal brand and improves visibility for career or academic opportunities. With its interactive and professional design, it highlights growth, creativity, and technical expertise effectively.</a:t>
            </a:r>
          </a:p>
        </p:txBody>
      </p:sp>
    </p:spTree>
    <p:extLst>
      <p:ext uri="{BB962C8B-B14F-4D97-AF65-F5344CB8AC3E}">
        <p14:creationId xmlns:p14="http://schemas.microsoft.com/office/powerpoint/2010/main" val="122947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59A052-E0D2-E170-371A-78B485F44DB3}"/>
              </a:ext>
            </a:extLst>
          </p:cNvPr>
          <p:cNvSpPr txBox="1"/>
          <p:nvPr/>
        </p:nvSpPr>
        <p:spPr>
          <a:xfrm>
            <a:off x="2064034" y="3340444"/>
            <a:ext cx="6538487" cy="369332"/>
          </a:xfrm>
          <a:prstGeom prst="rect">
            <a:avLst/>
          </a:prstGeom>
          <a:noFill/>
        </p:spPr>
        <p:txBody>
          <a:bodyPr wrap="square">
            <a:spAutoFit/>
          </a:bodyPr>
          <a:lstStyle/>
          <a:p>
            <a:r>
              <a:rPr lang="en-IN" b="1" u="sng" dirty="0">
                <a:solidFill>
                  <a:srgbClr val="0969DA"/>
                </a:solidFill>
                <a:latin typeface="-apple-system"/>
                <a:hlinkClick r:id="rId2"/>
              </a:rPr>
              <a:t>https://fawzualeaman.github.io/Digital-Portfolio/</a:t>
            </a:r>
            <a:r>
              <a:rPr lang="en-IN" b="1" u="sng" dirty="0">
                <a:solidFill>
                  <a:srgbClr val="0969DA"/>
                </a:solidFill>
                <a:latin typeface="-apple-system"/>
              </a:rPr>
              <a:t> </a:t>
            </a:r>
            <a:endParaRPr lang="en-IN" dirty="0"/>
          </a:p>
        </p:txBody>
      </p:sp>
      <p:sp>
        <p:nvSpPr>
          <p:cNvPr id="9" name="TextBox 8">
            <a:extLst>
              <a:ext uri="{FF2B5EF4-FFF2-40B4-BE49-F238E27FC236}">
                <a16:creationId xmlns:a16="http://schemas.microsoft.com/office/drawing/2014/main" id="{3A89E05F-EF72-4385-36F1-88D70E662BD4}"/>
              </a:ext>
            </a:extLst>
          </p:cNvPr>
          <p:cNvSpPr txBox="1"/>
          <p:nvPr/>
        </p:nvSpPr>
        <p:spPr>
          <a:xfrm>
            <a:off x="1274083" y="2517006"/>
            <a:ext cx="6800069" cy="461665"/>
          </a:xfrm>
          <a:prstGeom prst="rect">
            <a:avLst/>
          </a:prstGeom>
          <a:noFill/>
        </p:spPr>
        <p:txBody>
          <a:bodyPr wrap="square">
            <a:spAutoFit/>
          </a:bodyPr>
          <a:lstStyle/>
          <a:p>
            <a:pPr marL="12700" algn="l">
              <a:lnSpc>
                <a:spcPct val="100000"/>
              </a:lnSpc>
              <a:spcBef>
                <a:spcPts val="105"/>
              </a:spcBef>
            </a:pPr>
            <a:r>
              <a:rPr lang="en-IN" sz="2400" b="1" dirty="0"/>
              <a:t>PROJECT OUTPUT LINK</a:t>
            </a:r>
          </a:p>
        </p:txBody>
      </p:sp>
      <p:sp>
        <p:nvSpPr>
          <p:cNvPr id="4" name="TextBox 3">
            <a:extLst>
              <a:ext uri="{FF2B5EF4-FFF2-40B4-BE49-F238E27FC236}">
                <a16:creationId xmlns:a16="http://schemas.microsoft.com/office/drawing/2014/main" id="{64260DA8-B082-FC01-BCD2-EB13967305E4}"/>
              </a:ext>
            </a:extLst>
          </p:cNvPr>
          <p:cNvSpPr txBox="1"/>
          <p:nvPr/>
        </p:nvSpPr>
        <p:spPr>
          <a:xfrm>
            <a:off x="1047159" y="1500259"/>
            <a:ext cx="6533842" cy="461665"/>
          </a:xfrm>
          <a:prstGeom prst="rect">
            <a:avLst/>
          </a:prstGeom>
          <a:noFill/>
        </p:spPr>
        <p:txBody>
          <a:bodyPr wrap="square">
            <a:spAutoFit/>
          </a:bodyPr>
          <a:lstStyle/>
          <a:p>
            <a:pPr marL="12700" algn="l">
              <a:lnSpc>
                <a:spcPct val="100000"/>
              </a:lnSpc>
              <a:spcBef>
                <a:spcPts val="105"/>
              </a:spcBef>
            </a:pPr>
            <a:r>
              <a:rPr lang="en-IN" sz="2400" b="1" dirty="0"/>
              <a:t>GITHUB PAGE LINK</a:t>
            </a:r>
          </a:p>
        </p:txBody>
      </p:sp>
      <p:sp>
        <p:nvSpPr>
          <p:cNvPr id="2" name="TextBox 1">
            <a:extLst>
              <a:ext uri="{FF2B5EF4-FFF2-40B4-BE49-F238E27FC236}">
                <a16:creationId xmlns:a16="http://schemas.microsoft.com/office/drawing/2014/main" id="{E363D6B6-F74A-608C-53E6-5CC48E808265}"/>
              </a:ext>
            </a:extLst>
          </p:cNvPr>
          <p:cNvSpPr txBox="1"/>
          <p:nvPr/>
        </p:nvSpPr>
        <p:spPr>
          <a:xfrm>
            <a:off x="1773497" y="2027139"/>
            <a:ext cx="6800068" cy="369332"/>
          </a:xfrm>
          <a:prstGeom prst="rect">
            <a:avLst/>
          </a:prstGeom>
          <a:noFill/>
        </p:spPr>
        <p:txBody>
          <a:bodyPr wrap="square" rtlCol="0">
            <a:spAutoFit/>
          </a:bodyPr>
          <a:lstStyle/>
          <a:p>
            <a:pPr algn="l"/>
            <a:r>
              <a:rPr lang="en-US" dirty="0">
                <a:hlinkClick r:id="rId3"/>
              </a:rPr>
              <a:t>https://github.com/FAWZUALEAMAN-K/Digital-Portfolio</a:t>
            </a:r>
            <a:r>
              <a:rPr lang="en-US">
                <a:hlinkClick r:id="rId3"/>
              </a:rPr>
              <a:t>.git</a:t>
            </a:r>
            <a:endParaRPr lang="en-US" dirty="0"/>
          </a:p>
        </p:txBody>
      </p:sp>
    </p:spTree>
    <p:extLst>
      <p:ext uri="{BB962C8B-B14F-4D97-AF65-F5344CB8AC3E}">
        <p14:creationId xmlns:p14="http://schemas.microsoft.com/office/powerpoint/2010/main" val="2379665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722C-1AD2-27A6-BD2A-5930451565BF}"/>
              </a:ext>
            </a:extLst>
          </p:cNvPr>
          <p:cNvSpPr>
            <a:spLocks noGrp="1"/>
          </p:cNvSpPr>
          <p:nvPr>
            <p:ph type="title"/>
          </p:nvPr>
        </p:nvSpPr>
        <p:spPr>
          <a:xfrm>
            <a:off x="533400" y="1335873"/>
            <a:ext cx="8610600" cy="664377"/>
          </a:xfrm>
        </p:spPr>
        <p:txBody>
          <a:bodyPr>
            <a:normAutofit/>
          </a:bodyPr>
          <a:lstStyle/>
          <a:p>
            <a:pPr algn="l"/>
            <a:r>
              <a:rPr lang="en-IN" b="1">
                <a:solidFill>
                  <a:schemeClr val="accent1">
                    <a:lumMod val="60000"/>
                    <a:lumOff val="40000"/>
                  </a:schemeClr>
                </a:solidFill>
                <a:latin typeface="Castellar" panose="020A0402060406010301" pitchFamily="18" charset="0"/>
              </a:rPr>
              <a:t>PROJECT TITLE</a:t>
            </a:r>
          </a:p>
        </p:txBody>
      </p:sp>
      <p:sp>
        <p:nvSpPr>
          <p:cNvPr id="3" name="TextBox 2">
            <a:extLst>
              <a:ext uri="{FF2B5EF4-FFF2-40B4-BE49-F238E27FC236}">
                <a16:creationId xmlns:a16="http://schemas.microsoft.com/office/drawing/2014/main" id="{BFFA1857-C48D-48E9-FEB7-6CAF1621FD94}"/>
              </a:ext>
            </a:extLst>
          </p:cNvPr>
          <p:cNvSpPr txBox="1"/>
          <p:nvPr/>
        </p:nvSpPr>
        <p:spPr>
          <a:xfrm>
            <a:off x="1654629" y="2533650"/>
            <a:ext cx="9603921" cy="1338828"/>
          </a:xfrm>
          <a:prstGeom prst="rect">
            <a:avLst/>
          </a:prstGeom>
          <a:noFill/>
        </p:spPr>
        <p:txBody>
          <a:bodyPr wrap="square" rtlCol="0">
            <a:spAutoFit/>
          </a:bodyPr>
          <a:lstStyle/>
          <a:p>
            <a:r>
              <a:rPr lang="en-IN" sz="2700" b="1">
                <a:solidFill>
                  <a:srgbClr val="FF00FF"/>
                </a:solidFill>
                <a:latin typeface="Century Schoolbook" panose="02040604050505020304" pitchFamily="18" charset="0"/>
              </a:rPr>
              <a:t>STUDENT DIGITAL PORTFOLIO USING FRONT END WEB DEVELOPMENT (HTML, CSS &amp; JAVASCRIPT)</a:t>
            </a:r>
          </a:p>
        </p:txBody>
      </p:sp>
    </p:spTree>
    <p:extLst>
      <p:ext uri="{BB962C8B-B14F-4D97-AF65-F5344CB8AC3E}">
        <p14:creationId xmlns:p14="http://schemas.microsoft.com/office/powerpoint/2010/main" val="595617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7DC8-CCEC-E4E8-68D7-B40CBA326F49}"/>
              </a:ext>
            </a:extLst>
          </p:cNvPr>
          <p:cNvSpPr>
            <a:spLocks noGrp="1"/>
          </p:cNvSpPr>
          <p:nvPr>
            <p:ph type="title"/>
          </p:nvPr>
        </p:nvSpPr>
        <p:spPr>
          <a:xfrm>
            <a:off x="805543" y="1388487"/>
            <a:ext cx="8610600" cy="367741"/>
          </a:xfrm>
        </p:spPr>
        <p:txBody>
          <a:bodyPr>
            <a:normAutofit fontScale="90000"/>
          </a:bodyPr>
          <a:lstStyle/>
          <a:p>
            <a:pPr algn="l"/>
            <a:r>
              <a:rPr lang="en-IN" b="1" dirty="0"/>
              <a:t>AGENDA</a:t>
            </a:r>
          </a:p>
        </p:txBody>
      </p:sp>
      <p:sp>
        <p:nvSpPr>
          <p:cNvPr id="3" name="TextBox 2">
            <a:extLst>
              <a:ext uri="{FF2B5EF4-FFF2-40B4-BE49-F238E27FC236}">
                <a16:creationId xmlns:a16="http://schemas.microsoft.com/office/drawing/2014/main" id="{B1F6266B-F602-6D7D-6263-C3D0E1B1801F}"/>
              </a:ext>
            </a:extLst>
          </p:cNvPr>
          <p:cNvSpPr txBox="1"/>
          <p:nvPr/>
        </p:nvSpPr>
        <p:spPr>
          <a:xfrm>
            <a:off x="2596243" y="1993272"/>
            <a:ext cx="5029200" cy="3970318"/>
          </a:xfrm>
          <a:prstGeom prst="rect">
            <a:avLst/>
          </a:prstGeom>
          <a:noFill/>
        </p:spPr>
        <p:txBody>
          <a:bodyPr wrap="square" rtlCol="0">
            <a:spAutoFit/>
          </a:bodyPr>
          <a:lstStyle/>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Problem Statement</a:t>
            </a: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Project Overview</a:t>
            </a: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End Users</a:t>
            </a:r>
          </a:p>
          <a:p>
            <a:pPr marL="514350" indent="-514350"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Tools and Technologies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Portfolio design and Layout</a:t>
            </a:r>
          </a:p>
          <a:p>
            <a:pPr marL="514350" indent="-514350"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Features and Functionality</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Results and </a:t>
            </a:r>
            <a:r>
              <a:rPr lang="en-US" sz="2800" dirty="0">
                <a:solidFill>
                  <a:srgbClr val="33CC33"/>
                </a:solidFill>
                <a:latin typeface="Times New Roman" panose="02020603050405020304" pitchFamily="18" charset="0"/>
                <a:cs typeface="Times New Roman" panose="02020603050405020304" pitchFamily="18" charset="0"/>
              </a:rPr>
              <a:t>Screenshots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Conclusion</a:t>
            </a:r>
          </a:p>
          <a:p>
            <a:pPr marL="514350" indent="-514350" algn="l">
              <a:buFont typeface="+mj-lt"/>
              <a:buAutoNum type="arabicPeriod"/>
            </a:pPr>
            <a:r>
              <a:rPr lang="en-US" sz="2800" dirty="0" err="1">
                <a:solidFill>
                  <a:srgbClr val="33CC33"/>
                </a:solidFill>
                <a:latin typeface="Times New Roman" panose="02020603050405020304" pitchFamily="18" charset="0"/>
                <a:cs typeface="Times New Roman" panose="02020603050405020304" pitchFamily="18" charset="0"/>
              </a:rPr>
              <a:t>Github</a:t>
            </a:r>
            <a:r>
              <a:rPr lang="en-US" sz="2800" dirty="0">
                <a:solidFill>
                  <a:srgbClr val="33CC33"/>
                </a:solidFill>
                <a:latin typeface="Times New Roman" panose="02020603050405020304" pitchFamily="18" charset="0"/>
                <a:cs typeface="Times New Roman" panose="02020603050405020304" pitchFamily="18" charset="0"/>
              </a:rPr>
              <a:t> Link</a:t>
            </a:r>
            <a:endParaRPr lang="en-US" sz="2800" b="0" i="0" dirty="0">
              <a:solidFill>
                <a:srgbClr val="33CC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095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id="{C7DC676F-78D1-40EE-DA44-792AF9C5C2E9}"/>
              </a:ext>
            </a:extLst>
          </p:cNvPr>
          <p:cNvSpPr txBox="1">
            <a:spLocks noGrp="1"/>
          </p:cNvSpPr>
          <p:nvPr>
            <p:ph type="title"/>
          </p:nvPr>
        </p:nvSpPr>
        <p:spPr>
          <a:xfrm>
            <a:off x="717958" y="112659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accent6">
                    <a:lumMod val="60000"/>
                    <a:lumOff val="40000"/>
                  </a:schemeClr>
                </a:solidFill>
              </a:rPr>
              <a:t>P</a:t>
            </a:r>
            <a:r>
              <a:rPr sz="4250" b="1" spc="15" dirty="0">
                <a:solidFill>
                  <a:schemeClr val="accent6">
                    <a:lumMod val="60000"/>
                    <a:lumOff val="40000"/>
                  </a:schemeClr>
                </a:solidFill>
              </a:rPr>
              <a:t>ROB</a:t>
            </a:r>
            <a:r>
              <a:rPr sz="4250" b="1" spc="55" dirty="0">
                <a:solidFill>
                  <a:schemeClr val="accent6">
                    <a:lumMod val="60000"/>
                    <a:lumOff val="40000"/>
                  </a:schemeClr>
                </a:solidFill>
              </a:rPr>
              <a:t>L</a:t>
            </a:r>
            <a:r>
              <a:rPr sz="4250" b="1" spc="-20" dirty="0">
                <a:solidFill>
                  <a:schemeClr val="accent6">
                    <a:lumMod val="60000"/>
                    <a:lumOff val="40000"/>
                  </a:schemeClr>
                </a:solidFill>
              </a:rPr>
              <a:t>E</a:t>
            </a:r>
            <a:r>
              <a:rPr sz="4250" b="1" spc="20" dirty="0">
                <a:solidFill>
                  <a:schemeClr val="accent6">
                    <a:lumMod val="60000"/>
                    <a:lumOff val="40000"/>
                  </a:schemeClr>
                </a:solidFill>
              </a:rPr>
              <a:t>M</a:t>
            </a:r>
            <a:r>
              <a:rPr lang="en-IN" sz="4250" b="1" spc="20" dirty="0">
                <a:solidFill>
                  <a:schemeClr val="accent6">
                    <a:lumMod val="60000"/>
                    <a:lumOff val="40000"/>
                  </a:schemeClr>
                </a:solidFill>
              </a:rPr>
              <a:t> </a:t>
            </a:r>
            <a:r>
              <a:rPr sz="4250" b="1" spc="10" dirty="0">
                <a:solidFill>
                  <a:schemeClr val="accent6">
                    <a:lumMod val="60000"/>
                    <a:lumOff val="40000"/>
                  </a:schemeClr>
                </a:solidFill>
              </a:rPr>
              <a:t>S</a:t>
            </a:r>
            <a:r>
              <a:rPr sz="4250" b="1" spc="-370" dirty="0">
                <a:solidFill>
                  <a:schemeClr val="accent6">
                    <a:lumMod val="60000"/>
                    <a:lumOff val="40000"/>
                  </a:schemeClr>
                </a:solidFill>
              </a:rPr>
              <a:t>T</a:t>
            </a:r>
            <a:r>
              <a:rPr sz="4250" b="1" spc="-375" dirty="0">
                <a:solidFill>
                  <a:schemeClr val="accent6">
                    <a:lumMod val="60000"/>
                    <a:lumOff val="40000"/>
                  </a:schemeClr>
                </a:solidFill>
              </a:rPr>
              <a:t>A</a:t>
            </a:r>
            <a:r>
              <a:rPr sz="4250" b="1" spc="15" dirty="0">
                <a:solidFill>
                  <a:schemeClr val="accent6">
                    <a:lumMod val="60000"/>
                    <a:lumOff val="40000"/>
                  </a:schemeClr>
                </a:solidFill>
              </a:rPr>
              <a:t>T</a:t>
            </a:r>
            <a:r>
              <a:rPr sz="4250" b="1" spc="-10" dirty="0">
                <a:solidFill>
                  <a:schemeClr val="accent6">
                    <a:lumMod val="60000"/>
                    <a:lumOff val="40000"/>
                  </a:schemeClr>
                </a:solidFill>
              </a:rPr>
              <a:t>E</a:t>
            </a:r>
            <a:r>
              <a:rPr sz="4250" b="1" spc="-20" dirty="0">
                <a:solidFill>
                  <a:schemeClr val="accent6">
                    <a:lumMod val="60000"/>
                    <a:lumOff val="40000"/>
                  </a:schemeClr>
                </a:solidFill>
              </a:rPr>
              <a:t>ME</a:t>
            </a:r>
            <a:r>
              <a:rPr sz="4250" b="1" spc="10" dirty="0">
                <a:solidFill>
                  <a:schemeClr val="accent6">
                    <a:lumMod val="60000"/>
                    <a:lumOff val="40000"/>
                  </a:schemeClr>
                </a:solidFill>
              </a:rPr>
              <a:t>NT</a:t>
            </a:r>
            <a:endParaRPr sz="4250" b="1" dirty="0">
              <a:solidFill>
                <a:schemeClr val="accent6">
                  <a:lumMod val="60000"/>
                  <a:lumOff val="40000"/>
                </a:schemeClr>
              </a:solidFill>
            </a:endParaRPr>
          </a:p>
        </p:txBody>
      </p:sp>
      <p:sp>
        <p:nvSpPr>
          <p:cNvPr id="11" name="TextBox 10">
            <a:extLst>
              <a:ext uri="{FF2B5EF4-FFF2-40B4-BE49-F238E27FC236}">
                <a16:creationId xmlns:a16="http://schemas.microsoft.com/office/drawing/2014/main" id="{D5EDD4B9-3BC8-9CE6-9D0E-EC0F5B7AADC1}"/>
              </a:ext>
            </a:extLst>
          </p:cNvPr>
          <p:cNvSpPr txBox="1"/>
          <p:nvPr/>
        </p:nvSpPr>
        <p:spPr>
          <a:xfrm>
            <a:off x="1193800" y="2264229"/>
            <a:ext cx="9532257" cy="2542363"/>
          </a:xfrm>
          <a:prstGeom prst="rect">
            <a:avLst/>
          </a:prstGeom>
          <a:noFill/>
        </p:spPr>
        <p:txBody>
          <a:bodyPr wrap="square" rtlCol="0">
            <a:spAutoFit/>
          </a:bodyPr>
          <a:lstStyle/>
          <a:p>
            <a:pPr>
              <a:lnSpc>
                <a:spcPct val="150000"/>
              </a:lnSpc>
            </a:pPr>
            <a:r>
              <a:rPr lang="en-US" b="1" dirty="0">
                <a:solidFill>
                  <a:srgbClr val="FF0066"/>
                </a:solidFill>
              </a:rPr>
              <a:t>Many students lack a structured way to showcase their academic achievements, skills, and projects effectively. Traditional resumes fail to highlight creativity and real-time learning progress. Employers and educators often find it challenging to assess students’ overall competencies. A digital student portfolio can bridge this gap by providing a centralized platform to display academic records, certifications, projects, and personal skills in an organized and interactive manner.</a:t>
            </a:r>
          </a:p>
        </p:txBody>
      </p:sp>
    </p:spTree>
    <p:extLst>
      <p:ext uri="{BB962C8B-B14F-4D97-AF65-F5344CB8AC3E}">
        <p14:creationId xmlns:p14="http://schemas.microsoft.com/office/powerpoint/2010/main" val="2179282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id="{462974D9-0141-35AA-18E0-5ABFD0603E20}"/>
              </a:ext>
            </a:extLst>
          </p:cNvPr>
          <p:cNvSpPr txBox="1">
            <a:spLocks noGrp="1"/>
          </p:cNvSpPr>
          <p:nvPr>
            <p:ph type="title"/>
          </p:nvPr>
        </p:nvSpPr>
        <p:spPr>
          <a:xfrm>
            <a:off x="623661" y="1090884"/>
            <a:ext cx="7446282" cy="678180"/>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b="1" spc="5" dirty="0"/>
              <a:t>PROJECT</a:t>
            </a:r>
            <a:r>
              <a:rPr lang="en-IN" sz="4250" b="1" spc="5" dirty="0"/>
              <a:t> </a:t>
            </a:r>
            <a:r>
              <a:rPr sz="4250" b="1" spc="-20" dirty="0"/>
              <a:t>OVERVIEW</a:t>
            </a:r>
            <a:endParaRPr sz="4250" b="1" dirty="0"/>
          </a:p>
        </p:txBody>
      </p:sp>
      <p:sp>
        <p:nvSpPr>
          <p:cNvPr id="4" name="TextBox 3">
            <a:extLst>
              <a:ext uri="{FF2B5EF4-FFF2-40B4-BE49-F238E27FC236}">
                <a16:creationId xmlns:a16="http://schemas.microsoft.com/office/drawing/2014/main" id="{73E2A32A-361A-46DB-FDFA-FD34D0EFE752}"/>
              </a:ext>
            </a:extLst>
          </p:cNvPr>
          <p:cNvSpPr txBox="1"/>
          <p:nvPr/>
        </p:nvSpPr>
        <p:spPr>
          <a:xfrm>
            <a:off x="465897" y="2209800"/>
            <a:ext cx="11726103" cy="2862322"/>
          </a:xfrm>
          <a:prstGeom prst="rect">
            <a:avLst/>
          </a:prstGeom>
          <a:noFill/>
        </p:spPr>
        <p:txBody>
          <a:bodyPr wrap="square" rtlCol="0">
            <a:spAutoFit/>
          </a:bodyPr>
          <a:lstStyle/>
          <a:p>
            <a:pPr marL="342900" indent="-342900">
              <a:buFont typeface="Arial" panose="020B0604020202020204" pitchFamily="34" charset="0"/>
              <a:buChar char="•"/>
            </a:pPr>
            <a:r>
              <a:rPr lang="en-IN" b="1" dirty="0">
                <a:solidFill>
                  <a:srgbClr val="33CC33"/>
                </a:solidFill>
              </a:rPr>
              <a:t>This project is about developing a Digital Portfolio Website to showcase my personal and academic details in a professional way.
It acts as an online platform where I can present my skills, projects, certifications, and education neatly in one place.
The portfolio helps create a positive first impression for recruiters, teachers, and anyone who wants to know about my work.
It is interactive, responsive, and easy to navigate, ensuring a better user experience.
The main goal is to highlight my strengths and make it easy for others to contact me for opportunities.
Technologies used include HTML, CSS, and JavaScript for building and styling the website.
This project also helps in learning web development and improving technical skills.
Finally, it serves as a personal branding tool for my career growth.</a:t>
            </a:r>
          </a:p>
        </p:txBody>
      </p:sp>
    </p:spTree>
    <p:extLst>
      <p:ext uri="{BB962C8B-B14F-4D97-AF65-F5344CB8AC3E}">
        <p14:creationId xmlns:p14="http://schemas.microsoft.com/office/powerpoint/2010/main" val="870814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CDC93-85A0-4C55-96D3-94F3721420CF}"/>
              </a:ext>
            </a:extLst>
          </p:cNvPr>
          <p:cNvSpPr txBox="1"/>
          <p:nvPr/>
        </p:nvSpPr>
        <p:spPr>
          <a:xfrm>
            <a:off x="765048" y="939465"/>
            <a:ext cx="8022336" cy="746358"/>
          </a:xfrm>
          <a:prstGeom prst="rect">
            <a:avLst/>
          </a:prstGeom>
          <a:noFill/>
        </p:spPr>
        <p:txBody>
          <a:bodyPr wrap="square">
            <a:spAutoFit/>
          </a:bodyPr>
          <a:lstStyle/>
          <a:p>
            <a:r>
              <a:rPr lang="en-US" sz="4250" b="1" spc="25" dirty="0"/>
              <a:t>W</a:t>
            </a:r>
            <a:r>
              <a:rPr lang="en-US" sz="4250" b="1" spc="-20" dirty="0"/>
              <a:t>H</a:t>
            </a:r>
            <a:r>
              <a:rPr lang="en-US" sz="4250" b="1" spc="20" dirty="0"/>
              <a:t>O</a:t>
            </a:r>
            <a:r>
              <a:rPr lang="en-US" sz="4250" b="1" spc="-235" dirty="0"/>
              <a:t> </a:t>
            </a:r>
            <a:r>
              <a:rPr lang="en-US" sz="4250" b="1" spc="-10" dirty="0"/>
              <a:t>AR</a:t>
            </a:r>
            <a:r>
              <a:rPr lang="en-US" sz="4250" b="1" spc="15" dirty="0"/>
              <a:t>E</a:t>
            </a:r>
            <a:r>
              <a:rPr lang="en-US" sz="4250" b="1" spc="-35" dirty="0"/>
              <a:t> </a:t>
            </a:r>
            <a:r>
              <a:rPr lang="en-US" sz="4250" b="1" spc="-10" dirty="0"/>
              <a:t>T</a:t>
            </a:r>
            <a:r>
              <a:rPr lang="en-US" sz="4250" b="1" spc="-15" dirty="0"/>
              <a:t>H</a:t>
            </a:r>
            <a:r>
              <a:rPr lang="en-US" sz="4250" b="1" spc="15" dirty="0"/>
              <a:t>E</a:t>
            </a:r>
            <a:r>
              <a:rPr lang="en-US" sz="4250" b="1" spc="-35" dirty="0"/>
              <a:t> </a:t>
            </a:r>
            <a:r>
              <a:rPr lang="en-US" sz="4250" b="1" spc="-20" dirty="0"/>
              <a:t>E</a:t>
            </a:r>
            <a:r>
              <a:rPr lang="en-US" sz="4250" b="1" spc="30" dirty="0"/>
              <a:t>N</a:t>
            </a:r>
            <a:r>
              <a:rPr lang="en-US" sz="4250" b="1" spc="15" dirty="0"/>
              <a:t>D</a:t>
            </a:r>
            <a:r>
              <a:rPr lang="en-US" sz="4250" b="1" spc="-45" dirty="0"/>
              <a:t> </a:t>
            </a:r>
            <a:r>
              <a:rPr lang="en-US" sz="4250" b="1" dirty="0"/>
              <a:t>U</a:t>
            </a:r>
            <a:r>
              <a:rPr lang="en-US" sz="4250" b="1" spc="10" dirty="0"/>
              <a:t>S</a:t>
            </a:r>
            <a:r>
              <a:rPr lang="en-US" sz="4250" b="1" spc="-25" dirty="0"/>
              <a:t>E</a:t>
            </a:r>
            <a:r>
              <a:rPr lang="en-US" sz="4250" b="1" spc="-10" dirty="0"/>
              <a:t>R</a:t>
            </a:r>
            <a:r>
              <a:rPr lang="en-US" sz="4250" b="1" spc="5" dirty="0"/>
              <a:t>S?</a:t>
            </a:r>
            <a:endParaRPr lang="en-IN" sz="4250" b="1" dirty="0"/>
          </a:p>
        </p:txBody>
      </p:sp>
      <p:sp>
        <p:nvSpPr>
          <p:cNvPr id="2" name="TextBox 1">
            <a:extLst>
              <a:ext uri="{FF2B5EF4-FFF2-40B4-BE49-F238E27FC236}">
                <a16:creationId xmlns:a16="http://schemas.microsoft.com/office/drawing/2014/main" id="{39D61F3D-48DD-467D-4583-9A1D5E6F9F14}"/>
              </a:ext>
            </a:extLst>
          </p:cNvPr>
          <p:cNvSpPr txBox="1"/>
          <p:nvPr/>
        </p:nvSpPr>
        <p:spPr>
          <a:xfrm>
            <a:off x="904579" y="1685823"/>
            <a:ext cx="10382841" cy="3139321"/>
          </a:xfrm>
          <a:prstGeom prst="rect">
            <a:avLst/>
          </a:prstGeom>
          <a:noFill/>
        </p:spPr>
        <p:txBody>
          <a:bodyPr wrap="square" rtlCol="0">
            <a:spAutoFit/>
          </a:bodyPr>
          <a:lstStyle/>
          <a:p>
            <a:pPr algn="l"/>
            <a:r>
              <a:rPr lang="en-IN" dirty="0">
                <a:solidFill>
                  <a:srgbClr val="002060"/>
                </a:solidFill>
              </a:rPr>
              <a:t>1) Recruiters and Employers – to evaluate the skills, projects, and achievements for job opportunities.</a:t>
            </a:r>
          </a:p>
          <a:p>
            <a:pPr algn="l"/>
            <a:r>
              <a:rPr lang="en-IN" dirty="0">
                <a:solidFill>
                  <a:srgbClr val="002060"/>
                </a:solidFill>
              </a:rPr>
              <a:t>
2) College Admission Officers – to review the academic background and certifications for higher studies.
3) Teachers and Mentors – to check, learning progress and academic work.
4) Clients or Companies – showcasing freelance or project-based work.
5) Peers and Collaborators – students, friends, or teammates who want to know skills or work experience.
6) General Audience – anyone interested in learning about me professionally.</a:t>
            </a:r>
            <a:endParaRPr lang="en-US" dirty="0">
              <a:solidFill>
                <a:srgbClr val="002060"/>
              </a:solidFill>
            </a:endParaRPr>
          </a:p>
        </p:txBody>
      </p:sp>
    </p:spTree>
    <p:extLst>
      <p:ext uri="{BB962C8B-B14F-4D97-AF65-F5344CB8AC3E}">
        <p14:creationId xmlns:p14="http://schemas.microsoft.com/office/powerpoint/2010/main" val="789013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id="{29CDCFDA-11BE-811F-CD9F-1985183280BF}"/>
              </a:ext>
            </a:extLst>
          </p:cNvPr>
          <p:cNvSpPr txBox="1">
            <a:spLocks noGrp="1"/>
          </p:cNvSpPr>
          <p:nvPr>
            <p:ph type="title"/>
          </p:nvPr>
        </p:nvSpPr>
        <p:spPr>
          <a:xfrm>
            <a:off x="521589" y="455549"/>
            <a:ext cx="6052947" cy="575310"/>
          </a:xfrm>
          <a:prstGeom prst="rect">
            <a:avLst/>
          </a:prstGeom>
        </p:spPr>
        <p:txBody>
          <a:bodyPr vert="horz" wrap="square" lIns="0" tIns="13335" rIns="0" bIns="0" rtlCol="0">
            <a:spAutoFit/>
          </a:bodyPr>
          <a:lstStyle/>
          <a:p>
            <a:pPr marL="12700" algn="l">
              <a:lnSpc>
                <a:spcPct val="100000"/>
              </a:lnSpc>
              <a:spcBef>
                <a:spcPts val="105"/>
              </a:spcBef>
            </a:pPr>
            <a:r>
              <a:rPr lang="en-IN" sz="3600" b="1" spc="10" dirty="0">
                <a:solidFill>
                  <a:srgbClr val="0070C0"/>
                </a:solidFill>
              </a:rPr>
              <a:t>TOOLS AND TECHNIQUES</a:t>
            </a:r>
            <a:endParaRPr sz="3600" b="1" dirty="0">
              <a:solidFill>
                <a:srgbClr val="0070C0"/>
              </a:solidFill>
            </a:endParaRPr>
          </a:p>
        </p:txBody>
      </p:sp>
      <p:sp>
        <p:nvSpPr>
          <p:cNvPr id="10" name="TextBox 9">
            <a:extLst>
              <a:ext uri="{FF2B5EF4-FFF2-40B4-BE49-F238E27FC236}">
                <a16:creationId xmlns:a16="http://schemas.microsoft.com/office/drawing/2014/main" id="{5D1B8614-28CE-E575-DAD3-93BDB501A995}"/>
              </a:ext>
            </a:extLst>
          </p:cNvPr>
          <p:cNvSpPr txBox="1"/>
          <p:nvPr/>
        </p:nvSpPr>
        <p:spPr>
          <a:xfrm>
            <a:off x="1778508" y="1520952"/>
            <a:ext cx="8226552" cy="2862322"/>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rgbClr val="FF0000"/>
                </a:solidFill>
              </a:rPr>
              <a:t>HTML</a:t>
            </a:r>
            <a:r>
              <a:rPr lang="en-IN" dirty="0"/>
              <a:t> </a:t>
            </a:r>
            <a:r>
              <a:rPr lang="en-IN" dirty="0">
                <a:sym typeface="Wingdings" panose="05000000000000000000" pitchFamily="2" charset="2"/>
              </a:rPr>
              <a:t></a:t>
            </a:r>
            <a:r>
              <a:rPr lang="en-IN" dirty="0"/>
              <a:t>Used for Structure (pages, sections)</a:t>
            </a:r>
          </a:p>
          <a:p>
            <a:pPr marL="285750" indent="-285750">
              <a:buFont typeface="Wingdings" panose="05000000000000000000" pitchFamily="2" charset="2"/>
              <a:buChar char="q"/>
            </a:pPr>
            <a:r>
              <a:rPr lang="en-IN" b="1" dirty="0">
                <a:solidFill>
                  <a:srgbClr val="FF0000"/>
                </a:solidFill>
              </a:rPr>
              <a:t>CSS</a:t>
            </a:r>
            <a:r>
              <a:rPr lang="en-IN" dirty="0"/>
              <a:t> </a:t>
            </a:r>
            <a:r>
              <a:rPr lang="en-IN" dirty="0">
                <a:sym typeface="Wingdings" panose="05000000000000000000" pitchFamily="2" charset="2"/>
              </a:rPr>
              <a:t></a:t>
            </a:r>
            <a:r>
              <a:rPr lang="en-IN" dirty="0"/>
              <a:t> It’s used for Styling (Designs, colours, layouts, responsiveness)</a:t>
            </a:r>
          </a:p>
          <a:p>
            <a:pPr marL="285750" indent="-285750">
              <a:buFont typeface="Wingdings" panose="05000000000000000000" pitchFamily="2" charset="2"/>
              <a:buChar char="q"/>
            </a:pPr>
            <a:r>
              <a:rPr lang="en-IN" b="1" dirty="0">
                <a:solidFill>
                  <a:srgbClr val="FF0000"/>
                </a:solidFill>
              </a:rPr>
              <a:t>JavaScript </a:t>
            </a:r>
            <a:r>
              <a:rPr lang="en-IN" dirty="0">
                <a:sym typeface="Wingdings" panose="05000000000000000000" pitchFamily="2" charset="2"/>
              </a:rPr>
              <a:t></a:t>
            </a:r>
            <a:r>
              <a:rPr lang="en-IN" dirty="0"/>
              <a:t> Interactivity (navigation menu, animations, form validation)</a:t>
            </a:r>
          </a:p>
          <a:p>
            <a:pPr marL="285750" indent="-285750">
              <a:buFont typeface="Wingdings" panose="05000000000000000000" pitchFamily="2" charset="2"/>
              <a:buChar char="q"/>
            </a:pPr>
            <a:r>
              <a:rPr lang="en-IN" b="1" dirty="0">
                <a:solidFill>
                  <a:srgbClr val="FF0000"/>
                </a:solidFill>
              </a:rPr>
              <a:t>Visual Studio Code and </a:t>
            </a:r>
            <a:r>
              <a:rPr lang="en-IN" b="1" dirty="0" err="1">
                <a:solidFill>
                  <a:srgbClr val="FF0000"/>
                </a:solidFill>
              </a:rPr>
              <a:t>Codepen</a:t>
            </a:r>
            <a:r>
              <a:rPr lang="en-IN" b="1" dirty="0">
                <a:solidFill>
                  <a:srgbClr val="FF0000"/>
                </a:solidFill>
              </a:rPr>
              <a:t> </a:t>
            </a:r>
            <a:r>
              <a:rPr lang="en-IN" dirty="0">
                <a:sym typeface="Wingdings" panose="05000000000000000000" pitchFamily="2" charset="2"/>
              </a:rPr>
              <a:t></a:t>
            </a:r>
            <a:r>
              <a:rPr lang="en-IN" dirty="0"/>
              <a:t> The Code Editors used to Alter, check, write the code</a:t>
            </a:r>
          </a:p>
          <a:p>
            <a:pPr marL="285750" indent="-285750">
              <a:buFont typeface="Wingdings" panose="05000000000000000000" pitchFamily="2" charset="2"/>
              <a:buChar char="q"/>
            </a:pPr>
            <a:r>
              <a:rPr lang="en-IN" b="1" dirty="0">
                <a:solidFill>
                  <a:srgbClr val="FF0000"/>
                </a:solidFill>
              </a:rPr>
              <a:t>GitHub</a:t>
            </a:r>
            <a:r>
              <a:rPr lang="en-IN" b="1" dirty="0"/>
              <a:t> </a:t>
            </a:r>
            <a:r>
              <a:rPr lang="en-IN" dirty="0">
                <a:sym typeface="Wingdings" panose="05000000000000000000" pitchFamily="2" charset="2"/>
              </a:rPr>
              <a:t>An Version Control Platform used for To Host the project output</a:t>
            </a:r>
            <a:endParaRPr lang="en-IN" dirty="0"/>
          </a:p>
          <a:p>
            <a:pPr marL="285750" indent="-285750">
              <a:buFont typeface="Wingdings" panose="05000000000000000000" pitchFamily="2" charset="2"/>
              <a:buChar char="q"/>
            </a:pPr>
            <a:r>
              <a:rPr lang="en-IN" b="1" dirty="0">
                <a:solidFill>
                  <a:srgbClr val="FF0000"/>
                </a:solidFill>
              </a:rPr>
              <a:t>Microsoft Edge/ Google Chrome/ other Web Browser</a:t>
            </a:r>
            <a:r>
              <a:rPr lang="en-IN" b="1" dirty="0"/>
              <a:t> </a:t>
            </a:r>
            <a:r>
              <a:rPr lang="en-IN" dirty="0">
                <a:sym typeface="Wingdings" panose="05000000000000000000" pitchFamily="2" charset="2"/>
              </a:rPr>
              <a:t></a:t>
            </a:r>
            <a:r>
              <a:rPr lang="en-IN" dirty="0"/>
              <a:t> These Web Browsers are used to Showcase the Project via Output</a:t>
            </a:r>
            <a:endParaRPr lang="en-IN" b="1" dirty="0"/>
          </a:p>
        </p:txBody>
      </p:sp>
    </p:spTree>
    <p:extLst>
      <p:ext uri="{BB962C8B-B14F-4D97-AF65-F5344CB8AC3E}">
        <p14:creationId xmlns:p14="http://schemas.microsoft.com/office/powerpoint/2010/main" val="2302237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4947-52F4-DC03-1A1E-6028408F0160}"/>
              </a:ext>
            </a:extLst>
          </p:cNvPr>
          <p:cNvSpPr>
            <a:spLocks noGrp="1"/>
          </p:cNvSpPr>
          <p:nvPr>
            <p:ph type="title"/>
          </p:nvPr>
        </p:nvSpPr>
        <p:spPr>
          <a:xfrm>
            <a:off x="1313543" y="1141743"/>
            <a:ext cx="8610600" cy="469341"/>
          </a:xfrm>
        </p:spPr>
        <p:txBody>
          <a:bodyPr>
            <a:normAutofit fontScale="90000"/>
          </a:bodyPr>
          <a:lstStyle/>
          <a:p>
            <a:pPr algn="l"/>
            <a:r>
              <a:rPr lang="en-IN" b="1" spc="15" dirty="0">
                <a:solidFill>
                  <a:srgbClr val="00B0F0"/>
                </a:solidFill>
                <a:latin typeface="Trebuchet MS"/>
                <a:cs typeface="Trebuchet MS"/>
              </a:rPr>
              <a:t>POTFOLIO DESIGN AND LAYOUT</a:t>
            </a:r>
            <a:endParaRPr lang="en-IN" dirty="0">
              <a:solidFill>
                <a:srgbClr val="00B0F0"/>
              </a:solidFill>
            </a:endParaRPr>
          </a:p>
        </p:txBody>
      </p:sp>
      <p:sp>
        <p:nvSpPr>
          <p:cNvPr id="31" name="TextBox 30">
            <a:extLst>
              <a:ext uri="{FF2B5EF4-FFF2-40B4-BE49-F238E27FC236}">
                <a16:creationId xmlns:a16="http://schemas.microsoft.com/office/drawing/2014/main" id="{B849D808-DEB7-3820-FA18-9B3CB5BCD5D0}"/>
              </a:ext>
            </a:extLst>
          </p:cNvPr>
          <p:cNvSpPr txBox="1"/>
          <p:nvPr/>
        </p:nvSpPr>
        <p:spPr>
          <a:xfrm>
            <a:off x="1326244" y="1759621"/>
            <a:ext cx="9867898" cy="923330"/>
          </a:xfrm>
          <a:prstGeom prst="rect">
            <a:avLst/>
          </a:prstGeom>
          <a:noFill/>
        </p:spPr>
        <p:txBody>
          <a:bodyPr wrap="square">
            <a:spAutoFit/>
          </a:bodyPr>
          <a:lstStyle/>
          <a:p>
            <a:pPr>
              <a:buNone/>
            </a:pPr>
            <a:r>
              <a:rPr lang="en-US" b="1" dirty="0">
                <a:solidFill>
                  <a:srgbClr val="FF0000"/>
                </a:solidFill>
              </a:rPr>
              <a:t>1. Home / About Me</a:t>
            </a:r>
          </a:p>
          <a:p>
            <a:pPr>
              <a:buFont typeface="Arial" panose="020B0604020202020204" pitchFamily="34" charset="0"/>
              <a:buChar char="•"/>
            </a:pPr>
            <a:r>
              <a:rPr lang="en-US" dirty="0"/>
              <a:t>A clean introductory section with my </a:t>
            </a:r>
            <a:r>
              <a:rPr lang="en-US" b="1" dirty="0"/>
              <a:t>name, profession, and tagline</a:t>
            </a:r>
            <a:r>
              <a:rPr lang="en-US" dirty="0"/>
              <a:t>.</a:t>
            </a:r>
          </a:p>
          <a:p>
            <a:pPr>
              <a:buFont typeface="Arial" panose="020B0604020202020204" pitchFamily="34" charset="0"/>
              <a:buChar char="•"/>
            </a:pPr>
            <a:r>
              <a:rPr lang="en-US" dirty="0"/>
              <a:t>A short bio that highlights </a:t>
            </a:r>
            <a:r>
              <a:rPr lang="en-US" b="1" dirty="0"/>
              <a:t>who am I, &amp; what I do</a:t>
            </a:r>
            <a:r>
              <a:rPr lang="en-US" dirty="0"/>
              <a:t>.</a:t>
            </a:r>
          </a:p>
        </p:txBody>
      </p:sp>
      <p:sp>
        <p:nvSpPr>
          <p:cNvPr id="33" name="TextBox 32">
            <a:extLst>
              <a:ext uri="{FF2B5EF4-FFF2-40B4-BE49-F238E27FC236}">
                <a16:creationId xmlns:a16="http://schemas.microsoft.com/office/drawing/2014/main" id="{D9FE0A22-03EE-9C3A-80B8-E22D02051063}"/>
              </a:ext>
            </a:extLst>
          </p:cNvPr>
          <p:cNvSpPr txBox="1"/>
          <p:nvPr/>
        </p:nvSpPr>
        <p:spPr>
          <a:xfrm>
            <a:off x="1313542" y="2959950"/>
            <a:ext cx="8610599" cy="923330"/>
          </a:xfrm>
          <a:prstGeom prst="rect">
            <a:avLst/>
          </a:prstGeom>
          <a:noFill/>
        </p:spPr>
        <p:txBody>
          <a:bodyPr wrap="square">
            <a:spAutoFit/>
          </a:bodyPr>
          <a:lstStyle/>
          <a:p>
            <a:pPr>
              <a:buNone/>
            </a:pPr>
            <a:r>
              <a:rPr lang="en-US" b="1" dirty="0">
                <a:solidFill>
                  <a:srgbClr val="FF0000"/>
                </a:solidFill>
              </a:rPr>
              <a:t>2. Projects</a:t>
            </a:r>
          </a:p>
          <a:p>
            <a:pPr>
              <a:buFont typeface="Arial" panose="020B0604020202020204" pitchFamily="34" charset="0"/>
              <a:buChar char="•"/>
            </a:pPr>
            <a:r>
              <a:rPr lang="en-US" dirty="0"/>
              <a:t>Showcasing my </a:t>
            </a:r>
            <a:r>
              <a:rPr lang="en-US" b="1" dirty="0"/>
              <a:t>best work</a:t>
            </a:r>
            <a:r>
              <a:rPr lang="en-US" dirty="0"/>
              <a:t> with thumbnails or cards.</a:t>
            </a:r>
          </a:p>
          <a:p>
            <a:pPr>
              <a:buFont typeface="Arial" panose="020B0604020202020204" pitchFamily="34" charset="0"/>
              <a:buChar char="•"/>
            </a:pPr>
            <a:r>
              <a:rPr lang="en-US" dirty="0"/>
              <a:t>Use a grid or card layout for easy browsing.</a:t>
            </a:r>
          </a:p>
        </p:txBody>
      </p:sp>
      <p:sp>
        <p:nvSpPr>
          <p:cNvPr id="35" name="TextBox 34">
            <a:extLst>
              <a:ext uri="{FF2B5EF4-FFF2-40B4-BE49-F238E27FC236}">
                <a16:creationId xmlns:a16="http://schemas.microsoft.com/office/drawing/2014/main" id="{4DE01012-B682-76CD-2CA8-B134CEDD71A1}"/>
              </a:ext>
            </a:extLst>
          </p:cNvPr>
          <p:cNvSpPr txBox="1"/>
          <p:nvPr/>
        </p:nvSpPr>
        <p:spPr>
          <a:xfrm>
            <a:off x="1326244" y="4160279"/>
            <a:ext cx="8610598" cy="1477328"/>
          </a:xfrm>
          <a:prstGeom prst="rect">
            <a:avLst/>
          </a:prstGeom>
          <a:noFill/>
        </p:spPr>
        <p:txBody>
          <a:bodyPr wrap="square">
            <a:spAutoFit/>
          </a:bodyPr>
          <a:lstStyle/>
          <a:p>
            <a:pPr>
              <a:buNone/>
            </a:pPr>
            <a:r>
              <a:rPr lang="en-US" b="1" dirty="0">
                <a:solidFill>
                  <a:srgbClr val="FF0000"/>
                </a:solidFill>
              </a:rPr>
              <a:t>3. Skills</a:t>
            </a:r>
          </a:p>
          <a:p>
            <a:pPr>
              <a:buFont typeface="Arial" panose="020B0604020202020204" pitchFamily="34" charset="0"/>
              <a:buChar char="•"/>
            </a:pPr>
            <a:r>
              <a:rPr lang="en-US" dirty="0"/>
              <a:t>Display my </a:t>
            </a:r>
            <a:r>
              <a:rPr lang="en-US" b="1" dirty="0"/>
              <a:t>technical and soft skills</a:t>
            </a:r>
            <a:r>
              <a:rPr lang="en-US" dirty="0"/>
              <a:t> clearly.</a:t>
            </a:r>
          </a:p>
          <a:p>
            <a:pPr>
              <a:buFont typeface="Arial" panose="020B0604020202020204" pitchFamily="34" charset="0"/>
              <a:buChar char="•"/>
            </a:pPr>
            <a:r>
              <a:rPr lang="en-US" dirty="0"/>
              <a:t>Can be shown using </a:t>
            </a:r>
            <a:r>
              <a:rPr lang="en-US" b="1" dirty="0"/>
              <a:t>icons, progress bars, or categorized lists</a:t>
            </a:r>
            <a:r>
              <a:rPr lang="en-US" dirty="0"/>
              <a:t> (e.g., Web Development, Tools, Languages).</a:t>
            </a:r>
          </a:p>
          <a:p>
            <a:pPr>
              <a:buFont typeface="Arial" panose="020B0604020202020204" pitchFamily="34" charset="0"/>
              <a:buChar char="•"/>
            </a:pPr>
            <a:r>
              <a:rPr lang="en-US" dirty="0"/>
              <a:t>Keep it visually engaging but simple.</a:t>
            </a:r>
          </a:p>
        </p:txBody>
      </p:sp>
    </p:spTree>
    <p:extLst>
      <p:ext uri="{BB962C8B-B14F-4D97-AF65-F5344CB8AC3E}">
        <p14:creationId xmlns:p14="http://schemas.microsoft.com/office/powerpoint/2010/main" val="9588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D8783-A5D7-A647-572F-D91B89CEFA87}"/>
              </a:ext>
            </a:extLst>
          </p:cNvPr>
          <p:cNvSpPr txBox="1"/>
          <p:nvPr/>
        </p:nvSpPr>
        <p:spPr>
          <a:xfrm>
            <a:off x="850232" y="560746"/>
            <a:ext cx="8309810" cy="923330"/>
          </a:xfrm>
          <a:prstGeom prst="rect">
            <a:avLst/>
          </a:prstGeom>
          <a:noFill/>
        </p:spPr>
        <p:txBody>
          <a:bodyPr wrap="square">
            <a:spAutoFit/>
          </a:bodyPr>
          <a:lstStyle/>
          <a:p>
            <a:pPr>
              <a:buNone/>
            </a:pPr>
            <a:r>
              <a:rPr lang="en-US" b="1" dirty="0">
                <a:solidFill>
                  <a:srgbClr val="FF0000"/>
                </a:solidFill>
              </a:rPr>
              <a:t>4. Certifications</a:t>
            </a:r>
          </a:p>
          <a:p>
            <a:pPr>
              <a:buFont typeface="Arial" panose="020B0604020202020204" pitchFamily="34" charset="0"/>
              <a:buChar char="•"/>
            </a:pPr>
            <a:r>
              <a:rPr lang="en-US" dirty="0"/>
              <a:t>This section describes about my </a:t>
            </a:r>
            <a:r>
              <a:rPr lang="en-US" b="1" dirty="0"/>
              <a:t>completed courses or certifications</a:t>
            </a:r>
            <a:r>
              <a:rPr lang="en-US" dirty="0"/>
              <a:t>.</a:t>
            </a:r>
          </a:p>
          <a:p>
            <a:pPr>
              <a:buFont typeface="Arial" panose="020B0604020202020204" pitchFamily="34" charset="0"/>
              <a:buChar char="•"/>
            </a:pPr>
            <a:r>
              <a:rPr lang="en-US" dirty="0"/>
              <a:t>Present as a </a:t>
            </a:r>
            <a:r>
              <a:rPr lang="en-US" b="1" dirty="0"/>
              <a:t>list or cards with certificate name, issuing authority, and date</a:t>
            </a:r>
            <a:r>
              <a:rPr lang="en-US" dirty="0"/>
              <a:t>.</a:t>
            </a:r>
          </a:p>
        </p:txBody>
      </p:sp>
      <p:sp>
        <p:nvSpPr>
          <p:cNvPr id="6" name="TextBox 5">
            <a:extLst>
              <a:ext uri="{FF2B5EF4-FFF2-40B4-BE49-F238E27FC236}">
                <a16:creationId xmlns:a16="http://schemas.microsoft.com/office/drawing/2014/main" id="{F49158E6-F0B5-2C65-F4CB-B865F8B78DF4}"/>
              </a:ext>
            </a:extLst>
          </p:cNvPr>
          <p:cNvSpPr txBox="1"/>
          <p:nvPr/>
        </p:nvSpPr>
        <p:spPr>
          <a:xfrm>
            <a:off x="850233" y="1804610"/>
            <a:ext cx="8309809" cy="923330"/>
          </a:xfrm>
          <a:prstGeom prst="rect">
            <a:avLst/>
          </a:prstGeom>
          <a:noFill/>
        </p:spPr>
        <p:txBody>
          <a:bodyPr wrap="square">
            <a:spAutoFit/>
          </a:bodyPr>
          <a:lstStyle/>
          <a:p>
            <a:pPr>
              <a:buNone/>
            </a:pPr>
            <a:r>
              <a:rPr lang="en-US" b="1" dirty="0">
                <a:solidFill>
                  <a:srgbClr val="FF0000"/>
                </a:solidFill>
              </a:rPr>
              <a:t>5. Education Details</a:t>
            </a:r>
          </a:p>
          <a:p>
            <a:pPr>
              <a:buFont typeface="Arial" panose="020B0604020202020204" pitchFamily="34" charset="0"/>
              <a:buChar char="•"/>
            </a:pPr>
            <a:r>
              <a:rPr lang="en-US" dirty="0"/>
              <a:t>Structured list or timeline of my </a:t>
            </a:r>
            <a:r>
              <a:rPr lang="en-US" b="1" dirty="0"/>
              <a:t>academic qualifications</a:t>
            </a:r>
            <a:r>
              <a:rPr lang="en-US" dirty="0"/>
              <a:t>.</a:t>
            </a:r>
          </a:p>
          <a:p>
            <a:pPr>
              <a:buFont typeface="Arial" panose="020B0604020202020204" pitchFamily="34" charset="0"/>
              <a:buChar char="•"/>
            </a:pPr>
            <a:r>
              <a:rPr lang="en-US" dirty="0"/>
              <a:t>Mentioned </a:t>
            </a:r>
            <a:r>
              <a:rPr lang="en-US" b="1" dirty="0"/>
              <a:t>course, institution, &amp; duration</a:t>
            </a:r>
            <a:endParaRPr lang="en-US" dirty="0"/>
          </a:p>
        </p:txBody>
      </p:sp>
      <p:sp>
        <p:nvSpPr>
          <p:cNvPr id="13" name="TextBox 12">
            <a:extLst>
              <a:ext uri="{FF2B5EF4-FFF2-40B4-BE49-F238E27FC236}">
                <a16:creationId xmlns:a16="http://schemas.microsoft.com/office/drawing/2014/main" id="{12D4343F-CB2D-CC51-3244-169B3BD215DE}"/>
              </a:ext>
            </a:extLst>
          </p:cNvPr>
          <p:cNvSpPr txBox="1"/>
          <p:nvPr/>
        </p:nvSpPr>
        <p:spPr>
          <a:xfrm>
            <a:off x="850232" y="4557959"/>
            <a:ext cx="8789069" cy="1200329"/>
          </a:xfrm>
          <a:prstGeom prst="rect">
            <a:avLst/>
          </a:prstGeom>
          <a:noFill/>
        </p:spPr>
        <p:txBody>
          <a:bodyPr wrap="square">
            <a:spAutoFit/>
          </a:bodyPr>
          <a:lstStyle/>
          <a:p>
            <a:pPr>
              <a:buNone/>
            </a:pPr>
            <a:r>
              <a:rPr lang="en-IN" b="1" dirty="0">
                <a:solidFill>
                  <a:srgbClr val="FF0000"/>
                </a:solidFill>
              </a:rPr>
              <a:t>7. Responsive Layout (Mobile + Desktop View)</a:t>
            </a:r>
          </a:p>
          <a:p>
            <a:pPr>
              <a:buFont typeface="Arial" panose="020B0604020202020204" pitchFamily="34" charset="0"/>
              <a:buChar char="•"/>
            </a:pPr>
            <a:r>
              <a:rPr lang="en-IN" b="1" dirty="0"/>
              <a:t>Desktop View:</a:t>
            </a:r>
            <a:r>
              <a:rPr lang="en-IN" dirty="0"/>
              <a:t> Grid-based layout, larger images, side navigation or top navbar.</a:t>
            </a:r>
          </a:p>
          <a:p>
            <a:pPr>
              <a:buFont typeface="Arial" panose="020B0604020202020204" pitchFamily="34" charset="0"/>
              <a:buChar char="•"/>
            </a:pPr>
            <a:r>
              <a:rPr lang="en-IN" b="1" dirty="0"/>
              <a:t>Mobile View:</a:t>
            </a:r>
            <a:r>
              <a:rPr lang="en-IN" dirty="0"/>
              <a:t> Stacked sections, collapsible menu (hamburger icon), touch-friendly buttons.</a:t>
            </a:r>
          </a:p>
          <a:p>
            <a:pPr>
              <a:buFont typeface="Arial" panose="020B0604020202020204" pitchFamily="34" charset="0"/>
              <a:buChar char="•"/>
            </a:pPr>
            <a:r>
              <a:rPr lang="en-IN" dirty="0"/>
              <a:t>Ensure text, images, and buttons adjust smoothly to all screen sizes.</a:t>
            </a:r>
          </a:p>
        </p:txBody>
      </p:sp>
      <p:sp>
        <p:nvSpPr>
          <p:cNvPr id="3" name="TextBox 2">
            <a:extLst>
              <a:ext uri="{FF2B5EF4-FFF2-40B4-BE49-F238E27FC236}">
                <a16:creationId xmlns:a16="http://schemas.microsoft.com/office/drawing/2014/main" id="{4E9795E7-5376-E40D-825D-3F823208233B}"/>
              </a:ext>
            </a:extLst>
          </p:cNvPr>
          <p:cNvSpPr txBox="1"/>
          <p:nvPr/>
        </p:nvSpPr>
        <p:spPr>
          <a:xfrm>
            <a:off x="850231" y="3048474"/>
            <a:ext cx="8309809" cy="1200329"/>
          </a:xfrm>
          <a:prstGeom prst="rect">
            <a:avLst/>
          </a:prstGeom>
          <a:noFill/>
        </p:spPr>
        <p:txBody>
          <a:bodyPr wrap="square">
            <a:spAutoFit/>
          </a:bodyPr>
          <a:lstStyle/>
          <a:p>
            <a:pPr>
              <a:buNone/>
            </a:pPr>
            <a:r>
              <a:rPr lang="en-US" b="1" dirty="0">
                <a:solidFill>
                  <a:srgbClr val="FF0000"/>
                </a:solidFill>
              </a:rPr>
              <a:t>6. Resume</a:t>
            </a:r>
          </a:p>
          <a:p>
            <a:pPr>
              <a:buFont typeface="Arial" panose="020B0604020202020204" pitchFamily="34" charset="0"/>
              <a:buChar char="•"/>
            </a:pPr>
            <a:r>
              <a:rPr lang="en-US" dirty="0"/>
              <a:t>A dedicated section with a </a:t>
            </a:r>
            <a:r>
              <a:rPr lang="en-US" b="1" dirty="0"/>
              <a:t>downloadable PDF link</a:t>
            </a:r>
            <a:r>
              <a:rPr lang="en-US" dirty="0"/>
              <a:t> of my resume.</a:t>
            </a:r>
          </a:p>
          <a:p>
            <a:pPr>
              <a:buFont typeface="Arial" panose="020B0604020202020204" pitchFamily="34" charset="0"/>
              <a:buChar char="•"/>
            </a:pPr>
            <a:r>
              <a:rPr lang="en-US" dirty="0"/>
              <a:t>Optionally, embed a </a:t>
            </a:r>
            <a:r>
              <a:rPr lang="en-US" b="1" dirty="0"/>
              <a:t>preview of your resume</a:t>
            </a:r>
            <a:r>
              <a:rPr lang="en-US" dirty="0"/>
              <a:t>.</a:t>
            </a:r>
          </a:p>
          <a:p>
            <a:pPr>
              <a:buFont typeface="Arial" panose="020B0604020202020204" pitchFamily="34" charset="0"/>
              <a:buChar char="•"/>
            </a:pPr>
            <a:r>
              <a:rPr lang="en-US" dirty="0"/>
              <a:t>Keep the </a:t>
            </a:r>
            <a:r>
              <a:rPr lang="en-US" b="1" dirty="0"/>
              <a:t>“Download CV/Resume” button</a:t>
            </a:r>
            <a:r>
              <a:rPr lang="en-US" dirty="0"/>
              <a:t> highlighted.</a:t>
            </a:r>
          </a:p>
        </p:txBody>
      </p:sp>
    </p:spTree>
    <p:extLst>
      <p:ext uri="{BB962C8B-B14F-4D97-AF65-F5344CB8AC3E}">
        <p14:creationId xmlns:p14="http://schemas.microsoft.com/office/powerpoint/2010/main" val="3582465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509</TotalTime>
  <Words>1094</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Castellar</vt:lpstr>
      <vt:lpstr>Century Schoolbook</vt:lpstr>
      <vt:lpstr>Times New Roman</vt:lpstr>
      <vt:lpstr>Trebuchet MS</vt:lpstr>
      <vt:lpstr>Tw Cen MT</vt:lpstr>
      <vt:lpstr>Wingdings</vt:lpstr>
      <vt:lpstr>Droplet</vt:lpstr>
      <vt:lpstr>PowerPoint Presentation</vt:lpstr>
      <vt:lpstr>PROJECT TITLE</vt:lpstr>
      <vt:lpstr>AGENDA</vt:lpstr>
      <vt:lpstr>PROBLEM STATEMENT</vt:lpstr>
      <vt:lpstr>PROJECT OVERVIEW</vt:lpstr>
      <vt:lpstr>PowerPoint Presentation</vt:lpstr>
      <vt:lpstr>TOOLS AND TECHNIQUES</vt:lpstr>
      <vt:lpstr>POTFOLIO DESIGN AND LAYOUT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fawzualeaman</dc:creator>
  <cp:lastModifiedBy>fawzualeaman</cp:lastModifiedBy>
  <cp:revision>7</cp:revision>
  <dcterms:created xsi:type="dcterms:W3CDTF">2025-08-27T06:30:13Z</dcterms:created>
  <dcterms:modified xsi:type="dcterms:W3CDTF">2025-09-08T11:43:54Z</dcterms:modified>
</cp:coreProperties>
</file>