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9" r:id="rId5"/>
    <p:sldId id="281" r:id="rId6"/>
    <p:sldId id="288" r:id="rId7"/>
    <p:sldId id="289" r:id="rId8"/>
    <p:sldId id="290" r:id="rId9"/>
    <p:sldId id="268" r:id="rId10"/>
    <p:sldId id="287" r:id="rId11"/>
    <p:sldId id="291" r:id="rId12"/>
    <p:sldId id="292" r:id="rId13"/>
    <p:sldId id="296" r:id="rId14"/>
    <p:sldId id="297" r:id="rId15"/>
    <p:sldId id="293" r:id="rId16"/>
    <p:sldId id="294" r:id="rId17"/>
    <p:sldId id="295" r:id="rId18"/>
    <p:sldId id="270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yez Hadji" initials="FH" lastIdx="1" clrIdx="0">
    <p:extLst>
      <p:ext uri="{19B8F6BF-5375-455C-9EA6-DF929625EA0E}">
        <p15:presenceInfo xmlns:p15="http://schemas.microsoft.com/office/powerpoint/2012/main" userId="421336396edecb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C037-0888-4140-B749-B359FB072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B815E-F806-454E-ABBD-9FBD0138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2013-C828-4C7A-96D4-21583667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C49-0D2C-46A3-B6E7-F2D4A899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F1E3-08C4-4FA5-8B09-3C38999B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3BA9-466A-49C1-AA87-EEF2DB85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42CA-4147-4FB0-8D8C-16F2AD5A6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04A7-D6DC-4BBE-AE30-8A7C084D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C0F1-384B-4D0A-906A-6F5FF36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A3BA-08EA-4E09-9AFB-80DDA318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03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FD6C1-E2AE-4AB2-9E15-D2829934A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41ED-03A5-4F1F-BE20-A260885F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077B-54C4-4DD2-BBF6-F98E52D1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5689-4DBB-417E-B548-D52AF1AE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5331-8CD4-453E-BF29-298086A5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8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0035-0F88-45A6-820B-AA757368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77E-0BB0-4ECB-B01C-6FC0DDAE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AC16-557D-40CE-AA49-C8310A0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ADC2-7428-484A-B10E-57837193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8B6D-EC63-4D32-90B7-7A52961E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7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E20F-F1BB-4F53-8572-48F7346D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7F8F-11A9-44D9-A586-59FB3220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1CB0-2B2E-4109-8C43-C4A87165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2CA4-FD17-4083-A741-DD379D9A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165-B611-46DF-B35C-5E77B8B2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1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0B80-3026-4016-81FA-BAC58FAB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0B4F-33B9-4CC1-B6CD-CCA73A41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AB37-8EEC-4163-A36D-0E3971FD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BEE6-E1D6-4BC5-A3FE-563C6D80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D473-52D7-4E1E-8998-766144F7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5611-B782-4BB3-B6C6-9CFF7538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3891-1E44-42CB-A44B-160F113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4B01-0C7F-410B-A11D-382AB0D4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DDDC6-33AD-43F3-ABC8-0FFD8E9D5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AC87A-02CB-4763-A83F-833CAAE7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40EAF-DA3C-43AD-9008-6E587398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C675-31FE-4AFE-B2D3-64C88B6A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4679E-9B2E-4DC8-A215-0942F0C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02A59-26D8-490E-BBD2-229CE82E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9AE0-EF7D-4A65-9590-1D3D4B28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CA360-F4DB-4618-B4D2-778EA0E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06D65-1DA3-4925-A5BB-93AE2DD2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D14EE-DE45-4D2E-AFD7-42F6137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14176-63A4-4517-8C63-2127AC0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5F0AB-CF7C-45F0-9A5E-E5A434CA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78CF-FF0F-4FA1-995B-68E8710D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642-6D72-417B-8863-23434E24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374-82FC-4696-B608-E844786A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0C70-9E87-41BE-BC22-BD9FD6F3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48A7-9510-4A4C-9D64-1A5290AC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7ED8-185C-45B0-B961-4B719000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6FDD-88BD-4D90-96FC-C08064DE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792C-3253-4478-B83B-506F4C49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652C0-CE27-4E35-B284-90A57F164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2323-FF63-4FFB-86A5-57617DB8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EC71-4CAC-4FAC-B537-DC5BFDE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6467C-E0E1-47EA-80A4-340B8993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0D7A-645D-46BA-9CA6-5BDF132A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7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3A08-063F-4DFF-A5C4-4F0B70E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0476-8231-42EC-8D0C-CDF805D3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843E-E072-46C2-ACC2-5C2519CB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A9AF-4FDD-4812-AE3C-E2F9F4CE8651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CBE0-92E4-4078-A577-CD7AC0EA2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A194-329A-43D0-9928-FFB4E890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01C-5069-4F63-A381-858292C34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20A-6726-4179-AAE2-0F0E7452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0110"/>
            <a:ext cx="9144000" cy="1960168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2</a:t>
            </a: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Analysez des données de systèmes éducatifs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8D5C-15C8-4A85-85CE-8DC6BCD6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067"/>
            <a:ext cx="9144000" cy="1533525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sciences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Fayez HADJI</a:t>
            </a:r>
          </a:p>
        </p:txBody>
      </p:sp>
      <p:pic>
        <p:nvPicPr>
          <p:cNvPr id="1028" name="Picture 4" descr="Comment réussir sa formation OpenClassrooms ? | by Clément Lionne | Medium">
            <a:extLst>
              <a:ext uri="{FF2B5EF4-FFF2-40B4-BE49-F238E27FC236}">
                <a16:creationId xmlns:a16="http://schemas.microsoft.com/office/drawing/2014/main" id="{8C8A9E3D-E22E-435F-AD60-BB13D1B1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(nettoyage des données)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A2A11-23BF-4FE3-BC18-BB58161B9EAD}"/>
              </a:ext>
            </a:extLst>
          </p:cNvPr>
          <p:cNvSpPr/>
          <p:nvPr/>
        </p:nvSpPr>
        <p:spPr>
          <a:xfrm>
            <a:off x="4910084" y="2719346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716D87-6A32-4477-9C59-483E7CF09430}"/>
              </a:ext>
            </a:extLst>
          </p:cNvPr>
          <p:cNvSpPr/>
          <p:nvPr/>
        </p:nvSpPr>
        <p:spPr>
          <a:xfrm>
            <a:off x="4687642" y="3691393"/>
            <a:ext cx="2281198" cy="130796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Eliminer les variables avec données manquantes &gt; 70%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B0ABE-0DE0-47E2-83E6-41888D6E6E0A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5828241" y="3269370"/>
            <a:ext cx="1" cy="4220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1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605A69-1A3F-7EED-63AC-23BA5551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838325"/>
            <a:ext cx="84867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5E87D-1F4E-9459-513C-CCD3D1E67B1A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représentation du taux de remplissage par années des indicateurs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159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53E3BB-E610-16C3-4E57-25731322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90" y="1799639"/>
            <a:ext cx="7188020" cy="32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40073A-13D2-F00D-4006-C886003761AF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représentation du taux de remplissage des indicateurs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9676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8914F67-71A5-7018-22CA-2D7FDBC3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47" y="1899487"/>
            <a:ext cx="7487105" cy="28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4E310A-69C8-A745-0AA9-F7789723E9AD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représentation du taux de remplissage par années de l’indicateur IT.CMP.PCMP.P2</a:t>
            </a:r>
          </a:p>
        </p:txBody>
      </p:sp>
    </p:spTree>
    <p:extLst>
      <p:ext uri="{BB962C8B-B14F-4D97-AF65-F5344CB8AC3E}">
        <p14:creationId xmlns:p14="http://schemas.microsoft.com/office/powerpoint/2010/main" val="95599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98914F67-71A5-7018-22CA-2D7FDBC3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47" y="1899487"/>
            <a:ext cx="7487105" cy="28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résolus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E310A-69C8-A745-0AA9-F7789723E9AD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représentation du taux de remplissage par années de l’indicateur IT.CMP.PCMP.P2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094C7-7CC5-2475-4F31-B2FB2B028C0E}"/>
              </a:ext>
            </a:extLst>
          </p:cNvPr>
          <p:cNvSpPr/>
          <p:nvPr/>
        </p:nvSpPr>
        <p:spPr>
          <a:xfrm>
            <a:off x="7617350" y="2146796"/>
            <a:ext cx="1009815" cy="27501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93CD0-2B0B-47ED-47AC-5999A27EF1E0}"/>
              </a:ext>
            </a:extLst>
          </p:cNvPr>
          <p:cNvSpPr/>
          <p:nvPr/>
        </p:nvSpPr>
        <p:spPr>
          <a:xfrm>
            <a:off x="7269654" y="4952640"/>
            <a:ext cx="1705206" cy="562611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Moyenne des valeurs sur cette période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B9B932-82B0-1C60-16FE-13DEE6C1096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122257" y="2421808"/>
            <a:ext cx="1" cy="25308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résolus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69E274-87AC-957C-EBA1-2858EC76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319213"/>
            <a:ext cx="82962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42B79F-FF70-2796-1380-390D4AC9AE71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représentation du taux de remplissage par région étudiée des indicateurs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57574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de certains indicateurs au cours du temps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B467B7-60BF-DB9B-25F4-EFC8B5C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07" y="713161"/>
            <a:ext cx="6287135" cy="569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83269A-0EE1-E349-7CA6-20FA3B619C57}"/>
              </a:ext>
            </a:extLst>
          </p:cNvPr>
          <p:cNvSpPr/>
          <p:nvPr/>
        </p:nvSpPr>
        <p:spPr>
          <a:xfrm>
            <a:off x="6003238" y="4697931"/>
            <a:ext cx="3031831" cy="1659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A679E-1C46-0695-B6CC-1D66F981CF57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représentation de l’évolution des indicateurs sélectionnés en fonction du temps</a:t>
            </a:r>
          </a:p>
        </p:txBody>
      </p:sp>
    </p:spTree>
    <p:extLst>
      <p:ext uri="{BB962C8B-B14F-4D97-AF65-F5344CB8AC3E}">
        <p14:creationId xmlns:p14="http://schemas.microsoft.com/office/powerpoint/2010/main" val="18320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des pays à fort potentiel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BBD882-FFC1-BDCA-33CC-21E811A9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358097"/>
            <a:ext cx="84867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A7CA91-41C1-ED52-FAAD-8D35F9725148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9: représentation des probables pays à fort potentiel d’investissement en fonction des données analysées</a:t>
            </a:r>
          </a:p>
        </p:txBody>
      </p:sp>
    </p:spTree>
    <p:extLst>
      <p:ext uri="{BB962C8B-B14F-4D97-AF65-F5344CB8AC3E}">
        <p14:creationId xmlns:p14="http://schemas.microsoft.com/office/powerpoint/2010/main" val="267740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E5F38E-63AC-495A-A9DC-A629D8A8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pays à fort potentiel d’investissement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Certains indicateurs ne sont plus mis à jour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de données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Risque d’un biais : 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Surestimation du potentiel de certains pays et/ou; 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Sous-estimation du potentiel d’autres pays</a:t>
            </a:r>
          </a:p>
        </p:txBody>
      </p:sp>
    </p:spTree>
    <p:extLst>
      <p:ext uri="{BB962C8B-B14F-4D97-AF65-F5344CB8AC3E}">
        <p14:creationId xmlns:p14="http://schemas.microsoft.com/office/powerpoint/2010/main" val="12702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F4B4E31-9110-41EE-B7F1-CE204FAD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729"/>
            <a:ext cx="12191999" cy="4114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Trouver une méthode qui permet de prédire les données manquantes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une autre source avec des données plus étoffées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Etablissement d’un coefficient ou trouver un indicateur: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Trouver des pays plus intéressants</a:t>
            </a:r>
          </a:p>
        </p:txBody>
      </p:sp>
    </p:spTree>
    <p:extLst>
      <p:ext uri="{BB962C8B-B14F-4D97-AF65-F5344CB8AC3E}">
        <p14:creationId xmlns:p14="http://schemas.microsoft.com/office/powerpoint/2010/main" val="13899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26C4-3AB9-4A90-85D3-143F6483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exploratoire des données de systèmes éducatifs dans le monde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pour une start-up de la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nommée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des contenus de formation en ligne pour un public de niveau secondaire (lycée) et supérieures (université).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1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26C4-3AB9-4A90-85D3-143F6483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Déterminer les pays avec un fort potentiel de clients pour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Déterminer l’évolution de ce potentiel pour chacun de ces pays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Prospecter les pays où l'entreprise doit opérer en priorité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Etablir un score d’attractivité qui reflète le potentiel de chaque pays et région</a:t>
            </a:r>
          </a:p>
          <a:p>
            <a:pPr algn="just"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01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99E7-6FC1-4C43-AED9-98A151368CF1}"/>
              </a:ext>
            </a:extLst>
          </p:cNvPr>
          <p:cNvSpPr/>
          <p:nvPr/>
        </p:nvSpPr>
        <p:spPr>
          <a:xfrm>
            <a:off x="5560332" y="1764872"/>
            <a:ext cx="3972008" cy="27928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Valider la qualité du jeu de données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Décrire les informations contenues dans le jeu de données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les informations qui semblent pertinentes pour répondre à la problématique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Déterminer des ordres de grandeurs des indicateurs statistique pour les différentes zones géographiques et pays du monde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1F8E-7188-4E73-81FE-980BAF3C6841}"/>
              </a:ext>
            </a:extLst>
          </p:cNvPr>
          <p:cNvSpPr/>
          <p:nvPr/>
        </p:nvSpPr>
        <p:spPr>
          <a:xfrm>
            <a:off x="2915305" y="292411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Récupération des données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1668443" y="3166624"/>
            <a:ext cx="1246862" cy="10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316721" y="2934702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du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A9F55-2A5B-49E1-AB20-BA21FAB5C438}"/>
              </a:ext>
            </a:extLst>
          </p:cNvPr>
          <p:cNvSpPr/>
          <p:nvPr/>
        </p:nvSpPr>
        <p:spPr>
          <a:xfrm>
            <a:off x="10737724" y="2924114"/>
            <a:ext cx="1093808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1D7C4-4B19-42C0-8083-6404B45A24E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267027" y="3161310"/>
            <a:ext cx="1293305" cy="53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0B79FD-F397-46DF-AFAD-DE55CB20426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9532340" y="3161310"/>
            <a:ext cx="1205384" cy="53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DC8ED4-20DD-45CB-AFAB-B6D82383AFDB}"/>
              </a:ext>
            </a:extLst>
          </p:cNvPr>
          <p:cNvSpPr/>
          <p:nvPr/>
        </p:nvSpPr>
        <p:spPr>
          <a:xfrm>
            <a:off x="6480982" y="4557747"/>
            <a:ext cx="2130707" cy="5469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et ses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B3BC91-0781-45AA-8BD0-6F8DE8DBE3B1}"/>
              </a:ext>
            </a:extLst>
          </p:cNvPr>
          <p:cNvSpPr/>
          <p:nvPr/>
        </p:nvSpPr>
        <p:spPr>
          <a:xfrm>
            <a:off x="2058716" y="2793222"/>
            <a:ext cx="373711" cy="33330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E8D83-4050-4061-ABFF-778F21590F43}"/>
              </a:ext>
            </a:extLst>
          </p:cNvPr>
          <p:cNvSpPr/>
          <p:nvPr/>
        </p:nvSpPr>
        <p:spPr>
          <a:xfrm>
            <a:off x="4738885" y="2787928"/>
            <a:ext cx="373711" cy="3333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5A502D-31C2-48B8-882F-D511F3D6D706}"/>
              </a:ext>
            </a:extLst>
          </p:cNvPr>
          <p:cNvSpPr/>
          <p:nvPr/>
        </p:nvSpPr>
        <p:spPr>
          <a:xfrm>
            <a:off x="9948176" y="2787927"/>
            <a:ext cx="373711" cy="33330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149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E55DF6-4EA3-4FCB-9927-69E405C85CB2}"/>
              </a:ext>
            </a:extLst>
          </p:cNvPr>
          <p:cNvSpPr/>
          <p:nvPr/>
        </p:nvSpPr>
        <p:spPr>
          <a:xfrm>
            <a:off x="1401733" y="2157481"/>
            <a:ext cx="1836315" cy="1826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des données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E80A8-AE44-48E8-8A63-C816FF8434DD}"/>
              </a:ext>
            </a:extLst>
          </p:cNvPr>
          <p:cNvSpPr/>
          <p:nvPr/>
        </p:nvSpPr>
        <p:spPr>
          <a:xfrm>
            <a:off x="6062280" y="2215315"/>
            <a:ext cx="4990032" cy="171097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Organisme EdStats de la Banque mondiale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y a 4000 indicateurs internationaux décrivant l’accès à l’éducation, l’obtention de diplômes, des informations relatives aux enseignants et aux dépenses liées à l’éducation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AB7F1-35C2-45AE-88AD-0D5F63425848}"/>
              </a:ext>
            </a:extLst>
          </p:cNvPr>
          <p:cNvSpPr/>
          <p:nvPr/>
        </p:nvSpPr>
        <p:spPr>
          <a:xfrm>
            <a:off x="7165999" y="5734727"/>
            <a:ext cx="3091185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informations liées à chaque table se trouvent dans le netbook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1444D-CB5C-4EBE-ABA9-D97F88DF5521}"/>
              </a:ext>
            </a:extLst>
          </p:cNvPr>
          <p:cNvSpPr/>
          <p:nvPr/>
        </p:nvSpPr>
        <p:spPr>
          <a:xfrm>
            <a:off x="4509105" y="5734727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cinq tables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129602-4C4B-4DF1-BAF1-526AD945314A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3272320" y="5977237"/>
            <a:ext cx="12367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1E952-A6E7-4A96-A984-E24881313974}"/>
              </a:ext>
            </a:extLst>
          </p:cNvPr>
          <p:cNvSpPr/>
          <p:nvPr/>
        </p:nvSpPr>
        <p:spPr>
          <a:xfrm>
            <a:off x="1920598" y="5734727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93E052-08BB-40C2-8D16-0680A1DDEF0A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5860827" y="5977237"/>
            <a:ext cx="130517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A04886-A9DD-466F-A2AB-F7ECD1140B2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238048" y="3070577"/>
            <a:ext cx="2824232" cy="2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19859-6F38-4850-A0BC-0CCE87C964FB}"/>
              </a:ext>
            </a:extLst>
          </p:cNvPr>
          <p:cNvSpPr/>
          <p:nvPr/>
        </p:nvSpPr>
        <p:spPr>
          <a:xfrm>
            <a:off x="1990131" y="5670696"/>
            <a:ext cx="8171639" cy="63425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World Bank Education Statistics - Home | Facebook">
            <a:extLst>
              <a:ext uri="{FF2B5EF4-FFF2-40B4-BE49-F238E27FC236}">
                <a16:creationId xmlns:a16="http://schemas.microsoft.com/office/drawing/2014/main" id="{A440F2EF-A9AE-633E-F558-E122FCAA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02" y="221612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2011669-DAC1-3635-2ED4-66C5F472D8CE}"/>
              </a:ext>
            </a:extLst>
          </p:cNvPr>
          <p:cNvSpPr/>
          <p:nvPr/>
        </p:nvSpPr>
        <p:spPr>
          <a:xfrm>
            <a:off x="1401732" y="3980019"/>
            <a:ext cx="1836316" cy="4850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EdStats All Indicator Query </a:t>
            </a:r>
          </a:p>
        </p:txBody>
      </p:sp>
    </p:spTree>
    <p:extLst>
      <p:ext uri="{BB962C8B-B14F-4D97-AF65-F5344CB8AC3E}">
        <p14:creationId xmlns:p14="http://schemas.microsoft.com/office/powerpoint/2010/main" val="379482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7E4CEB-24BE-4617-B58D-6E033810CCA6}"/>
              </a:ext>
            </a:extLst>
          </p:cNvPr>
          <p:cNvSpPr/>
          <p:nvPr/>
        </p:nvSpPr>
        <p:spPr>
          <a:xfrm>
            <a:off x="760832" y="3159184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sélectionnées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06DD2-CB0A-4E6B-BDF7-B807CBAC390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597147" y="3429000"/>
            <a:ext cx="3558178" cy="51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63579-051A-425D-8E90-891E8CAAC5EE}"/>
              </a:ext>
            </a:extLst>
          </p:cNvPr>
          <p:cNvSpPr/>
          <p:nvPr/>
        </p:nvSpPr>
        <p:spPr>
          <a:xfrm>
            <a:off x="6155325" y="2065351"/>
            <a:ext cx="5207089" cy="2727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 à un ordinateur et au réseau internet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en âge de suivre des études du secondaires (15-19 ans) et supérieures (20-24 ans)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Croissance de la population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 par foyer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Potentiel économique du pays (PIB)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65DF2E6-B9E3-4DA4-B6EA-082D39856D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43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Variables étudiées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AF721-33CD-533D-9EC8-5D804A559753}"/>
              </a:ext>
            </a:extLst>
          </p:cNvPr>
          <p:cNvSpPr/>
          <p:nvPr/>
        </p:nvSpPr>
        <p:spPr>
          <a:xfrm>
            <a:off x="7000405" y="5257768"/>
            <a:ext cx="2336668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PIB par habitant (PPA)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DB2749-320F-9549-F151-0BDA47072C17}"/>
              </a:ext>
            </a:extLst>
          </p:cNvPr>
          <p:cNvSpPr/>
          <p:nvPr/>
        </p:nvSpPr>
        <p:spPr>
          <a:xfrm>
            <a:off x="6422201" y="3937851"/>
            <a:ext cx="3493076" cy="76136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2FE8F2-550F-3878-8C46-AFF201F58585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168739" y="4699220"/>
            <a:ext cx="0" cy="5585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9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68F99-9445-42E0-BE42-1B6E8432CD0C}"/>
              </a:ext>
            </a:extLst>
          </p:cNvPr>
          <p:cNvSpPr/>
          <p:nvPr/>
        </p:nvSpPr>
        <p:spPr>
          <a:xfrm>
            <a:off x="1245859" y="3095574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2B1778-5C8D-41A4-8945-F01372104A2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82174" y="3370586"/>
            <a:ext cx="326031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E6C30B-9D72-4EA1-81A8-9496B540A1A1}"/>
              </a:ext>
            </a:extLst>
          </p:cNvPr>
          <p:cNvSpPr/>
          <p:nvPr/>
        </p:nvSpPr>
        <p:spPr>
          <a:xfrm>
            <a:off x="6342489" y="3095574"/>
            <a:ext cx="4798766" cy="55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variables avec peu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034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7EB216-B7FE-CB0A-5266-43B68F8C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08" y="1180023"/>
            <a:ext cx="7380384" cy="49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3DC170-2D48-A9AB-F602-A453450A412E}"/>
              </a:ext>
            </a:extLst>
          </p:cNvPr>
          <p:cNvSpPr/>
          <p:nvPr/>
        </p:nvSpPr>
        <p:spPr>
          <a:xfrm>
            <a:off x="2613327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représentation des valeurs manquantes pour chaque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27651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DC046-61F5-4F81-B487-E7155084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4" y="625230"/>
            <a:ext cx="5460527" cy="328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42AB3-A5F4-4920-A525-AEC27E8C4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31" y="1423283"/>
            <a:ext cx="5553601" cy="4409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7F5BC-7F3B-4664-93A3-A9E715FC7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6" y="3913095"/>
            <a:ext cx="5325665" cy="2944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F69E9F-7A5B-B75E-5DD6-641C993E9902}"/>
              </a:ext>
            </a:extLst>
          </p:cNvPr>
          <p:cNvSpPr/>
          <p:nvPr/>
        </p:nvSpPr>
        <p:spPr>
          <a:xfrm>
            <a:off x="5229308" y="6329239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représentation (librairie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des valeurs manquantes pour chaque variable</a:t>
            </a:r>
          </a:p>
        </p:txBody>
      </p:sp>
    </p:spTree>
    <p:extLst>
      <p:ext uri="{BB962C8B-B14F-4D97-AF65-F5344CB8AC3E}">
        <p14:creationId xmlns:p14="http://schemas.microsoft.com/office/powerpoint/2010/main" val="64113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534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Projet 2  Analysez des données de systèmes éducatifs</vt:lpstr>
      <vt:lpstr>Introduction</vt:lpstr>
      <vt:lpstr>Objectif</vt:lpstr>
      <vt:lpstr>Etapes de travail</vt:lpstr>
      <vt:lpstr>Source des données</vt:lpstr>
      <vt:lpstr>PowerPoint Presentation</vt:lpstr>
      <vt:lpstr>Problèmes rencontrés</vt:lpstr>
      <vt:lpstr>Problèmes rencontrés</vt:lpstr>
      <vt:lpstr>Problèmes rencontrés</vt:lpstr>
      <vt:lpstr>Solutions (nettoyage des données)</vt:lpstr>
      <vt:lpstr>Problèmes rencontrés</vt:lpstr>
      <vt:lpstr>Problèmes rencontrés</vt:lpstr>
      <vt:lpstr>Problèmes rencontrés</vt:lpstr>
      <vt:lpstr>Problèmes résolus</vt:lpstr>
      <vt:lpstr>Problèmes résolus</vt:lpstr>
      <vt:lpstr>Evolution de certains indicateurs au cours du temps</vt:lpstr>
      <vt:lpstr>Illustration des pays à fort potentiel</vt:lpstr>
      <vt:lpstr>Conclusion</vt:lpstr>
      <vt:lpstr>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 Définir la stratégie d'apprentissage</dc:title>
  <dc:creator>Fayez Hadji</dc:creator>
  <cp:lastModifiedBy>Fayez Hadji</cp:lastModifiedBy>
  <cp:revision>29</cp:revision>
  <dcterms:created xsi:type="dcterms:W3CDTF">2022-01-19T22:01:44Z</dcterms:created>
  <dcterms:modified xsi:type="dcterms:W3CDTF">2023-01-18T16:11:40Z</dcterms:modified>
</cp:coreProperties>
</file>