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91" r:id="rId4"/>
    <p:sldId id="312" r:id="rId5"/>
    <p:sldId id="284" r:id="rId6"/>
    <p:sldId id="285" r:id="rId7"/>
    <p:sldId id="286" r:id="rId8"/>
    <p:sldId id="287" r:id="rId9"/>
    <p:sldId id="288" r:id="rId10"/>
    <p:sldId id="290" r:id="rId11"/>
    <p:sldId id="280" r:id="rId12"/>
    <p:sldId id="281" r:id="rId13"/>
    <p:sldId id="282" r:id="rId14"/>
    <p:sldId id="283" r:id="rId15"/>
    <p:sldId id="268" r:id="rId16"/>
    <p:sldId id="293" r:id="rId17"/>
    <p:sldId id="294" r:id="rId18"/>
    <p:sldId id="295" r:id="rId19"/>
    <p:sldId id="297" r:id="rId20"/>
    <p:sldId id="298" r:id="rId21"/>
    <p:sldId id="299" r:id="rId22"/>
    <p:sldId id="300" r:id="rId23"/>
    <p:sldId id="296" r:id="rId24"/>
    <p:sldId id="302" r:id="rId25"/>
    <p:sldId id="303" r:id="rId26"/>
    <p:sldId id="304" r:id="rId27"/>
    <p:sldId id="306" r:id="rId28"/>
    <p:sldId id="305" r:id="rId29"/>
    <p:sldId id="307" r:id="rId30"/>
    <p:sldId id="308" r:id="rId31"/>
    <p:sldId id="309" r:id="rId32"/>
    <p:sldId id="310" r:id="rId33"/>
    <p:sldId id="311" r:id="rId34"/>
    <p:sldId id="292"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4660"/>
  </p:normalViewPr>
  <p:slideViewPr>
    <p:cSldViewPr snapToGrid="0">
      <p:cViewPr varScale="1">
        <p:scale>
          <a:sx n="114" d="100"/>
          <a:sy n="114" d="100"/>
        </p:scale>
        <p:origin x="2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3EB0-C74D-42AF-AF2B-ABC7FDCE9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69D2E25C-C3A0-4FB9-82FA-4E60AEC13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EFE43DC-39FF-4016-AAF8-EC33E88E5E2D}"/>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5" name="Footer Placeholder 4">
            <a:extLst>
              <a:ext uri="{FF2B5EF4-FFF2-40B4-BE49-F238E27FC236}">
                <a16:creationId xmlns:a16="http://schemas.microsoft.com/office/drawing/2014/main" id="{C42DF306-208A-4D62-ACD7-135659F39BA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A805018-59E3-439F-BE3C-D177B472DC0C}"/>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276862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CD35-8F90-4204-8B53-DC915D95FA56}"/>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090969E-DEC1-4EEE-8A67-C2CF2CB90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018CBD6-DECB-4B37-BBE4-4094C43A3CD2}"/>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5" name="Footer Placeholder 4">
            <a:extLst>
              <a:ext uri="{FF2B5EF4-FFF2-40B4-BE49-F238E27FC236}">
                <a16:creationId xmlns:a16="http://schemas.microsoft.com/office/drawing/2014/main" id="{424F1BB5-990F-413E-AA20-726957673D6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4F22129-3113-409C-9555-DA88E8408628}"/>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209965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9611E-3191-4A4C-9C5C-531F17AC8A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EB93AA9-C145-47FA-A826-04672EEF20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D82BCA7-245B-49B1-97E3-0444DE1D2C7F}"/>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5" name="Footer Placeholder 4">
            <a:extLst>
              <a:ext uri="{FF2B5EF4-FFF2-40B4-BE49-F238E27FC236}">
                <a16:creationId xmlns:a16="http://schemas.microsoft.com/office/drawing/2014/main" id="{C0FB6280-1F55-4E77-B204-2042B64CE01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BBAF6AD-4805-4DA3-9F9E-9D88D0C27094}"/>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128094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8CA3-93BB-4A65-A3BD-3273B7C75C89}"/>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998AD74E-F307-40D1-8B6F-45DCF142C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B1BCA78-EAC7-40B2-BA09-0E31F743CA29}"/>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5" name="Footer Placeholder 4">
            <a:extLst>
              <a:ext uri="{FF2B5EF4-FFF2-40B4-BE49-F238E27FC236}">
                <a16:creationId xmlns:a16="http://schemas.microsoft.com/office/drawing/2014/main" id="{87174DDE-3EA8-4058-BE01-12074A6B30C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35579EA-41E8-44AA-B6A8-0F8C511B0F24}"/>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230328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504B-A159-4A6F-A353-B2EF413CBC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1DD452F5-CDA3-4D80-AFBA-023545029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0ECD1F-14D6-4810-91B9-CF21C5C8CBE3}"/>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5" name="Footer Placeholder 4">
            <a:extLst>
              <a:ext uri="{FF2B5EF4-FFF2-40B4-BE49-F238E27FC236}">
                <a16:creationId xmlns:a16="http://schemas.microsoft.com/office/drawing/2014/main" id="{BC9C6797-C1A7-4DB9-9D02-239627B45B8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E433B49-C13A-4E39-A2C7-CDE22ABD783E}"/>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74122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F354-C42C-475D-AD88-4961111E4259}"/>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43BE83DF-A793-4FCF-A982-25F01DA98A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04086654-9562-424C-B3BF-C59B40CAA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61804F48-D87C-445A-9CED-10D44333522E}"/>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6" name="Footer Placeholder 5">
            <a:extLst>
              <a:ext uri="{FF2B5EF4-FFF2-40B4-BE49-F238E27FC236}">
                <a16:creationId xmlns:a16="http://schemas.microsoft.com/office/drawing/2014/main" id="{5B4A55A3-13EE-4D30-87E2-CB19B508C930}"/>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D19B9C3-152F-40E6-AFD8-7DE21BA83904}"/>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91477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E945-7386-422E-9CB1-8E2523288AE0}"/>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7655377-27A9-4F71-A2F8-99C3C81C7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B57950-82DA-460E-81DB-433440220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023D6522-A94B-42EF-9E76-A223D5A06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F771B3-043F-4926-AE69-3C32A2BE9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ADDBF203-2C8C-4BEA-B3CE-75FA6BD95E40}"/>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8" name="Footer Placeholder 7">
            <a:extLst>
              <a:ext uri="{FF2B5EF4-FFF2-40B4-BE49-F238E27FC236}">
                <a16:creationId xmlns:a16="http://schemas.microsoft.com/office/drawing/2014/main" id="{13C2A914-4BBD-470B-BD2A-68352D96A320}"/>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51073595-46A3-4384-B81F-BEBE05A7975C}"/>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939997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8782-A8E2-43B7-B986-D4CCBADD8B47}"/>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6BF9CF5F-3CB7-4628-9AFF-28EE2F123F10}"/>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4" name="Footer Placeholder 3">
            <a:extLst>
              <a:ext uri="{FF2B5EF4-FFF2-40B4-BE49-F238E27FC236}">
                <a16:creationId xmlns:a16="http://schemas.microsoft.com/office/drawing/2014/main" id="{0EF573CB-78C7-48F9-AE81-EA55272ADF6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E43E98B4-2A6A-4FE1-8CAC-15C3436C37BA}"/>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124160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D6429-4DFB-4B03-9D6F-D0CBF9E2015A}"/>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3" name="Footer Placeholder 2">
            <a:extLst>
              <a:ext uri="{FF2B5EF4-FFF2-40B4-BE49-F238E27FC236}">
                <a16:creationId xmlns:a16="http://schemas.microsoft.com/office/drawing/2014/main" id="{D5692AB1-F97B-47A9-8718-D7A1B45ADAC6}"/>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B4AE793B-8977-4D7A-8F6B-C353D4FB440A}"/>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402738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1354-025C-47DD-B00E-1C7F3D49F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91D8FDE4-0ACE-4224-9FE1-F45A3DDD3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8CC010A7-017C-4A25-8584-89668F36E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B9E5D-FC97-4130-BB08-C5248DFC4B78}"/>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6" name="Footer Placeholder 5">
            <a:extLst>
              <a:ext uri="{FF2B5EF4-FFF2-40B4-BE49-F238E27FC236}">
                <a16:creationId xmlns:a16="http://schemas.microsoft.com/office/drawing/2014/main" id="{9A5028F5-C124-4E69-B026-A067D6FB1DBB}"/>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CD55FC4-4A0D-4543-BC9A-59A8E2190687}"/>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328315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97BC-CCFB-4CED-A42B-C77489826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8C24F8AB-746F-47D6-AAB1-4976368C7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D579863F-5D08-40FA-99CE-544D7A08B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50AC9-BD4D-41E7-B03C-D9711FB0BAE8}"/>
              </a:ext>
            </a:extLst>
          </p:cNvPr>
          <p:cNvSpPr>
            <a:spLocks noGrp="1"/>
          </p:cNvSpPr>
          <p:nvPr>
            <p:ph type="dt" sz="half" idx="10"/>
          </p:nvPr>
        </p:nvSpPr>
        <p:spPr/>
        <p:txBody>
          <a:bodyPr/>
          <a:lstStyle/>
          <a:p>
            <a:fld id="{3060FF69-F2BE-49DA-9E3A-D1CDD2E0BF7C}" type="datetimeFigureOut">
              <a:rPr lang="fr-FR" smtClean="0"/>
              <a:t>18/01/2023</a:t>
            </a:fld>
            <a:endParaRPr lang="fr-FR"/>
          </a:p>
        </p:txBody>
      </p:sp>
      <p:sp>
        <p:nvSpPr>
          <p:cNvPr id="6" name="Footer Placeholder 5">
            <a:extLst>
              <a:ext uri="{FF2B5EF4-FFF2-40B4-BE49-F238E27FC236}">
                <a16:creationId xmlns:a16="http://schemas.microsoft.com/office/drawing/2014/main" id="{1FFD86DC-D150-446F-BCC7-2774476863A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EFB5D65-127B-43E2-AE54-29B478CD3540}"/>
              </a:ext>
            </a:extLst>
          </p:cNvPr>
          <p:cNvSpPr>
            <a:spLocks noGrp="1"/>
          </p:cNvSpPr>
          <p:nvPr>
            <p:ph type="sldNum" sz="quarter" idx="12"/>
          </p:nvPr>
        </p:nvSpPr>
        <p:spPr/>
        <p:txBody>
          <a:bodyPr/>
          <a:lstStyle/>
          <a:p>
            <a:fld id="{F7234B98-8FDE-4A36-A3A3-E65EDD34C2F0}" type="slidenum">
              <a:rPr lang="fr-FR" smtClean="0"/>
              <a:t>‹#›</a:t>
            </a:fld>
            <a:endParaRPr lang="fr-FR"/>
          </a:p>
        </p:txBody>
      </p:sp>
    </p:spTree>
    <p:extLst>
      <p:ext uri="{BB962C8B-B14F-4D97-AF65-F5344CB8AC3E}">
        <p14:creationId xmlns:p14="http://schemas.microsoft.com/office/powerpoint/2010/main" val="335253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400275-605C-47BA-854F-C50A135C5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20D018EC-D70B-4246-8076-B9FE26215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20C7601-9005-42E9-9895-CE0AD5E924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0FF69-F2BE-49DA-9E3A-D1CDD2E0BF7C}" type="datetimeFigureOut">
              <a:rPr lang="fr-FR" smtClean="0"/>
              <a:t>18/01/2023</a:t>
            </a:fld>
            <a:endParaRPr lang="fr-FR"/>
          </a:p>
        </p:txBody>
      </p:sp>
      <p:sp>
        <p:nvSpPr>
          <p:cNvPr id="5" name="Footer Placeholder 4">
            <a:extLst>
              <a:ext uri="{FF2B5EF4-FFF2-40B4-BE49-F238E27FC236}">
                <a16:creationId xmlns:a16="http://schemas.microsoft.com/office/drawing/2014/main" id="{590DB4BB-1522-4739-BC24-FCD5425E4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C1B467B1-793A-4FBC-B116-33E9873C7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34B98-8FDE-4A36-A3A3-E65EDD34C2F0}" type="slidenum">
              <a:rPr lang="fr-FR" smtClean="0"/>
              <a:t>‹#›</a:t>
            </a:fld>
            <a:endParaRPr lang="fr-FR"/>
          </a:p>
        </p:txBody>
      </p:sp>
    </p:spTree>
    <p:extLst>
      <p:ext uri="{BB962C8B-B14F-4D97-AF65-F5344CB8AC3E}">
        <p14:creationId xmlns:p14="http://schemas.microsoft.com/office/powerpoint/2010/main" val="569461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F20A-6726-4179-AAE2-0F0E745239F4}"/>
              </a:ext>
            </a:extLst>
          </p:cNvPr>
          <p:cNvSpPr>
            <a:spLocks noGrp="1"/>
          </p:cNvSpPr>
          <p:nvPr>
            <p:ph type="ctrTitle"/>
          </p:nvPr>
        </p:nvSpPr>
        <p:spPr>
          <a:xfrm>
            <a:off x="1524000" y="1260110"/>
            <a:ext cx="9144000" cy="1960168"/>
          </a:xfrm>
        </p:spPr>
        <p:txBody>
          <a:bodyPr>
            <a:normAutofit fontScale="90000"/>
          </a:bodyPr>
          <a:lstStyle/>
          <a:p>
            <a:r>
              <a:rPr lang="fr-FR" sz="4800" dirty="0">
                <a:latin typeface="Times New Roman" panose="02020603050405020304" pitchFamily="18" charset="0"/>
                <a:cs typeface="Times New Roman" panose="02020603050405020304" pitchFamily="18" charset="0"/>
              </a:rPr>
              <a:t>Projet 4</a:t>
            </a:r>
            <a:br>
              <a:rPr lang="fr-FR" sz="4800" dirty="0">
                <a:latin typeface="Times New Roman" panose="02020603050405020304" pitchFamily="18" charset="0"/>
                <a:cs typeface="Times New Roman" panose="02020603050405020304" pitchFamily="18" charset="0"/>
              </a:rPr>
            </a:br>
            <a:br>
              <a:rPr lang="fr-FR" sz="4800" dirty="0">
                <a:latin typeface="Times New Roman" panose="02020603050405020304" pitchFamily="18" charset="0"/>
                <a:cs typeface="Times New Roman" panose="02020603050405020304" pitchFamily="18" charset="0"/>
              </a:rPr>
            </a:br>
            <a:r>
              <a:rPr lang="fr-FR" sz="4800" dirty="0">
                <a:latin typeface="Times New Roman" panose="02020603050405020304" pitchFamily="18" charset="0"/>
                <a:cs typeface="Times New Roman" panose="02020603050405020304" pitchFamily="18" charset="0"/>
              </a:rPr>
              <a:t>Anticipez les besoins en consommation électrique de bâtiments</a:t>
            </a:r>
          </a:p>
        </p:txBody>
      </p:sp>
      <p:sp>
        <p:nvSpPr>
          <p:cNvPr id="3" name="Subtitle 2">
            <a:extLst>
              <a:ext uri="{FF2B5EF4-FFF2-40B4-BE49-F238E27FC236}">
                <a16:creationId xmlns:a16="http://schemas.microsoft.com/office/drawing/2014/main" id="{01A08D5C-15C8-4A85-85CE-8DC6BCD63AE2}"/>
              </a:ext>
            </a:extLst>
          </p:cNvPr>
          <p:cNvSpPr>
            <a:spLocks noGrp="1"/>
          </p:cNvSpPr>
          <p:nvPr>
            <p:ph type="subTitle" idx="1"/>
          </p:nvPr>
        </p:nvSpPr>
        <p:spPr>
          <a:xfrm>
            <a:off x="1524000" y="3936067"/>
            <a:ext cx="9144000" cy="1533525"/>
          </a:xfrm>
        </p:spPr>
        <p:txBody>
          <a:bodyPr>
            <a:normAutofit/>
          </a:bodyPr>
          <a:lstStyle/>
          <a:p>
            <a:r>
              <a:rPr lang="fr-FR" dirty="0">
                <a:latin typeface="Times New Roman" panose="02020603050405020304" pitchFamily="18" charset="0"/>
                <a:cs typeface="Times New Roman" panose="02020603050405020304" pitchFamily="18" charset="0"/>
              </a:rPr>
              <a:t>Data science</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Fayez HADJI</a:t>
            </a:r>
          </a:p>
        </p:txBody>
      </p:sp>
      <p:pic>
        <p:nvPicPr>
          <p:cNvPr id="1028" name="Picture 4" descr="Comment réussir sa formation OpenClassrooms ? | by Clément Lionne | Medium">
            <a:extLst>
              <a:ext uri="{FF2B5EF4-FFF2-40B4-BE49-F238E27FC236}">
                <a16:creationId xmlns:a16="http://schemas.microsoft.com/office/drawing/2014/main" id="{8C8A9E3D-E22E-435F-AD60-BB13D1B19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5249412"/>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0665C1A-C76B-4276-8729-7FF5367988C9}"/>
              </a:ext>
            </a:extLst>
          </p:cNvPr>
          <p:cNvPicPr>
            <a:picLocks noChangeAspect="1"/>
          </p:cNvPicPr>
          <p:nvPr/>
        </p:nvPicPr>
        <p:blipFill>
          <a:blip r:embed="rId3"/>
          <a:stretch>
            <a:fillRect/>
          </a:stretch>
        </p:blipFill>
        <p:spPr>
          <a:xfrm>
            <a:off x="10273084" y="-1398"/>
            <a:ext cx="1918915" cy="1962134"/>
          </a:xfrm>
          <a:prstGeom prst="rect">
            <a:avLst/>
          </a:prstGeom>
        </p:spPr>
      </p:pic>
      <p:pic>
        <p:nvPicPr>
          <p:cNvPr id="7" name="Picture 6">
            <a:extLst>
              <a:ext uri="{FF2B5EF4-FFF2-40B4-BE49-F238E27FC236}">
                <a16:creationId xmlns:a16="http://schemas.microsoft.com/office/drawing/2014/main" id="{8CDF0B8D-552D-4CAF-9A39-82CB44F72822}"/>
              </a:ext>
            </a:extLst>
          </p:cNvPr>
          <p:cNvPicPr>
            <a:picLocks noChangeAspect="1"/>
          </p:cNvPicPr>
          <p:nvPr/>
        </p:nvPicPr>
        <p:blipFill>
          <a:blip r:embed="rId4"/>
          <a:stretch>
            <a:fillRect/>
          </a:stretch>
        </p:blipFill>
        <p:spPr>
          <a:xfrm>
            <a:off x="0" y="0"/>
            <a:ext cx="3162300" cy="1447800"/>
          </a:xfrm>
          <a:prstGeom prst="rect">
            <a:avLst/>
          </a:prstGeom>
        </p:spPr>
      </p:pic>
    </p:spTree>
    <p:extLst>
      <p:ext uri="{BB962C8B-B14F-4D97-AF65-F5344CB8AC3E}">
        <p14:creationId xmlns:p14="http://schemas.microsoft.com/office/powerpoint/2010/main" val="3543103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Résumé</a:t>
            </a:r>
          </a:p>
        </p:txBody>
      </p:sp>
      <p:sp>
        <p:nvSpPr>
          <p:cNvPr id="6" name="Rectangle 5">
            <a:extLst>
              <a:ext uri="{FF2B5EF4-FFF2-40B4-BE49-F238E27FC236}">
                <a16:creationId xmlns:a16="http://schemas.microsoft.com/office/drawing/2014/main" id="{2C63D237-237A-F74B-650E-2C96CBC28A47}"/>
              </a:ext>
            </a:extLst>
          </p:cNvPr>
          <p:cNvSpPr/>
          <p:nvPr/>
        </p:nvSpPr>
        <p:spPr>
          <a:xfrm>
            <a:off x="3693057" y="1896322"/>
            <a:ext cx="4774668" cy="2866178"/>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Neutralité en émissions de carbone d’ici 2050 pour Seattle</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Consommations d’énergie</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Emissions de CO2</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Bâtiments non résidentiels</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Arrêt des relevés et prédictions des valeurs</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Prendre en compte l’</a:t>
            </a:r>
            <a:r>
              <a:rPr lang="fr-FR" sz="1400" i="1" dirty="0">
                <a:solidFill>
                  <a:schemeClr val="tx1"/>
                </a:solidFill>
                <a:latin typeface="Times New Roman" panose="02020603050405020304" pitchFamily="18" charset="0"/>
                <a:cs typeface="Times New Roman" panose="02020603050405020304" pitchFamily="18" charset="0"/>
              </a:rPr>
              <a:t>ENERGY STAR </a:t>
            </a:r>
            <a:r>
              <a:rPr lang="fr-FR" sz="1400" dirty="0">
                <a:solidFill>
                  <a:schemeClr val="tx1"/>
                </a:solidFill>
                <a:latin typeface="Times New Roman" panose="02020603050405020304" pitchFamily="18" charset="0"/>
                <a:cs typeface="Times New Roman" panose="02020603050405020304" pitchFamily="18" charset="0"/>
              </a:rPr>
              <a:t>score</a:t>
            </a:r>
          </a:p>
        </p:txBody>
      </p:sp>
    </p:spTree>
    <p:extLst>
      <p:ext uri="{BB962C8B-B14F-4D97-AF65-F5344CB8AC3E}">
        <p14:creationId xmlns:p14="http://schemas.microsoft.com/office/powerpoint/2010/main" val="106221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Etapes de travail</a:t>
            </a:r>
          </a:p>
        </p:txBody>
      </p:sp>
      <p:sp>
        <p:nvSpPr>
          <p:cNvPr id="9" name="Rectangle 8">
            <a:extLst>
              <a:ext uri="{FF2B5EF4-FFF2-40B4-BE49-F238E27FC236}">
                <a16:creationId xmlns:a16="http://schemas.microsoft.com/office/drawing/2014/main" id="{F097111A-8F32-4B6A-9A33-EE5CF8410233}"/>
              </a:ext>
            </a:extLst>
          </p:cNvPr>
          <p:cNvSpPr/>
          <p:nvPr/>
        </p:nvSpPr>
        <p:spPr>
          <a:xfrm>
            <a:off x="7675745" y="3914020"/>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Prédiction des variables</a:t>
            </a:r>
          </a:p>
        </p:txBody>
      </p:sp>
      <p:sp>
        <p:nvSpPr>
          <p:cNvPr id="12" name="Rectangle 11">
            <a:extLst>
              <a:ext uri="{FF2B5EF4-FFF2-40B4-BE49-F238E27FC236}">
                <a16:creationId xmlns:a16="http://schemas.microsoft.com/office/drawing/2014/main" id="{5D841F8E-7188-4E73-81FE-980BAF3C6841}"/>
              </a:ext>
            </a:extLst>
          </p:cNvPr>
          <p:cNvSpPr/>
          <p:nvPr/>
        </p:nvSpPr>
        <p:spPr>
          <a:xfrm>
            <a:off x="3164535" y="3914020"/>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Exploration et nettoyage</a:t>
            </a:r>
          </a:p>
        </p:txBody>
      </p:sp>
      <p:cxnSp>
        <p:nvCxnSpPr>
          <p:cNvPr id="13" name="Straight Arrow Connector 12">
            <a:extLst>
              <a:ext uri="{FF2B5EF4-FFF2-40B4-BE49-F238E27FC236}">
                <a16:creationId xmlns:a16="http://schemas.microsoft.com/office/drawing/2014/main" id="{3BB7C1BF-81C6-4027-B610-4776E65F6C97}"/>
              </a:ext>
            </a:extLst>
          </p:cNvPr>
          <p:cNvCxnSpPr>
            <a:cxnSpLocks/>
            <a:stCxn id="15" idx="2"/>
            <a:endCxn id="12" idx="0"/>
          </p:cNvCxnSpPr>
          <p:nvPr/>
        </p:nvCxnSpPr>
        <p:spPr>
          <a:xfrm flipH="1">
            <a:off x="3840396" y="2593720"/>
            <a:ext cx="2398686" cy="13203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82128E0-E9CE-44A3-B2DB-6400F0DA323F}"/>
              </a:ext>
            </a:extLst>
          </p:cNvPr>
          <p:cNvSpPr/>
          <p:nvPr/>
        </p:nvSpPr>
        <p:spPr>
          <a:xfrm>
            <a:off x="5420139" y="2108700"/>
            <a:ext cx="1637886"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Conduite du projet</a:t>
            </a:r>
          </a:p>
        </p:txBody>
      </p:sp>
      <p:cxnSp>
        <p:nvCxnSpPr>
          <p:cNvPr id="20" name="Straight Arrow Connector 19">
            <a:extLst>
              <a:ext uri="{FF2B5EF4-FFF2-40B4-BE49-F238E27FC236}">
                <a16:creationId xmlns:a16="http://schemas.microsoft.com/office/drawing/2014/main" id="{2851D7C4-4B19-42C0-8083-6404B45A24E3}"/>
              </a:ext>
            </a:extLst>
          </p:cNvPr>
          <p:cNvCxnSpPr>
            <a:cxnSpLocks/>
            <a:stCxn id="15" idx="2"/>
            <a:endCxn id="9" idx="0"/>
          </p:cNvCxnSpPr>
          <p:nvPr/>
        </p:nvCxnSpPr>
        <p:spPr>
          <a:xfrm>
            <a:off x="6239082" y="2593720"/>
            <a:ext cx="2112524" cy="132030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0AB3BC91-0781-45AA-8BD0-6F8DE8DBE3B1}"/>
              </a:ext>
            </a:extLst>
          </p:cNvPr>
          <p:cNvSpPr/>
          <p:nvPr/>
        </p:nvSpPr>
        <p:spPr>
          <a:xfrm>
            <a:off x="4594487" y="2936722"/>
            <a:ext cx="373711" cy="333301"/>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24" name="Oval 23">
            <a:extLst>
              <a:ext uri="{FF2B5EF4-FFF2-40B4-BE49-F238E27FC236}">
                <a16:creationId xmlns:a16="http://schemas.microsoft.com/office/drawing/2014/main" id="{5B2E8D83-4050-4061-ABFF-778F21590F43}"/>
              </a:ext>
            </a:extLst>
          </p:cNvPr>
          <p:cNvSpPr/>
          <p:nvPr/>
        </p:nvSpPr>
        <p:spPr>
          <a:xfrm>
            <a:off x="5813232" y="2936722"/>
            <a:ext cx="373711" cy="333301"/>
          </a:xfrm>
          <a:prstGeom prst="ellipse">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0" name="Rectangle 9">
            <a:extLst>
              <a:ext uri="{FF2B5EF4-FFF2-40B4-BE49-F238E27FC236}">
                <a16:creationId xmlns:a16="http://schemas.microsoft.com/office/drawing/2014/main" id="{985E09AF-5FF1-6230-99BC-EBD254F4030A}"/>
              </a:ext>
            </a:extLst>
          </p:cNvPr>
          <p:cNvSpPr/>
          <p:nvPr/>
        </p:nvSpPr>
        <p:spPr>
          <a:xfrm>
            <a:off x="5563014" y="3911360"/>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Feature engineering</a:t>
            </a:r>
          </a:p>
        </p:txBody>
      </p:sp>
      <p:cxnSp>
        <p:nvCxnSpPr>
          <p:cNvPr id="11" name="Straight Arrow Connector 10">
            <a:extLst>
              <a:ext uri="{FF2B5EF4-FFF2-40B4-BE49-F238E27FC236}">
                <a16:creationId xmlns:a16="http://schemas.microsoft.com/office/drawing/2014/main" id="{1920D34E-A841-36FD-7FCC-BDCDBD2AE389}"/>
              </a:ext>
            </a:extLst>
          </p:cNvPr>
          <p:cNvCxnSpPr>
            <a:cxnSpLocks/>
            <a:stCxn id="15" idx="2"/>
            <a:endCxn id="10" idx="0"/>
          </p:cNvCxnSpPr>
          <p:nvPr/>
        </p:nvCxnSpPr>
        <p:spPr>
          <a:xfrm flipH="1">
            <a:off x="6238875" y="2593720"/>
            <a:ext cx="207" cy="131764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8408343-F49C-5E8E-148E-5362AEA5B4EF}"/>
              </a:ext>
            </a:extLst>
          </p:cNvPr>
          <p:cNvSpPr/>
          <p:nvPr/>
        </p:nvSpPr>
        <p:spPr>
          <a:xfrm>
            <a:off x="7295366" y="2936722"/>
            <a:ext cx="373711" cy="333301"/>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8" name="Rectangle 17">
            <a:extLst>
              <a:ext uri="{FF2B5EF4-FFF2-40B4-BE49-F238E27FC236}">
                <a16:creationId xmlns:a16="http://schemas.microsoft.com/office/drawing/2014/main" id="{01DDF62C-1EBE-80AA-071D-A4A866EDCB72}"/>
              </a:ext>
            </a:extLst>
          </p:cNvPr>
          <p:cNvSpPr/>
          <p:nvPr/>
        </p:nvSpPr>
        <p:spPr>
          <a:xfrm>
            <a:off x="3285464" y="6137659"/>
            <a:ext cx="5621071" cy="6281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1400" b="1" dirty="0">
                <a:solidFill>
                  <a:schemeClr val="tx1"/>
                </a:solidFill>
                <a:latin typeface="Times New Roman" panose="02020603050405020304" pitchFamily="18" charset="0"/>
                <a:cs typeface="Times New Roman" panose="02020603050405020304" pitchFamily="18" charset="0"/>
              </a:rPr>
              <a:t>Remarque</a:t>
            </a:r>
            <a:r>
              <a:rPr lang="fr-FR" sz="1400" dirty="0">
                <a:solidFill>
                  <a:schemeClr val="tx1"/>
                </a:solidFill>
                <a:latin typeface="Times New Roman" panose="02020603050405020304" pitchFamily="18" charset="0"/>
                <a:cs typeface="Times New Roman" panose="02020603050405020304" pitchFamily="18" charset="0"/>
              </a:rPr>
              <a:t>: L’ensemble du travail se fait en suivant les indications du projet archivé (projet commencé avant la mise à jour) et non du nouveau</a:t>
            </a:r>
          </a:p>
        </p:txBody>
      </p:sp>
    </p:spTree>
    <p:extLst>
      <p:ext uri="{BB962C8B-B14F-4D97-AF65-F5344CB8AC3E}">
        <p14:creationId xmlns:p14="http://schemas.microsoft.com/office/powerpoint/2010/main" val="95149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Etapes de travail</a:t>
            </a:r>
          </a:p>
        </p:txBody>
      </p:sp>
      <p:sp>
        <p:nvSpPr>
          <p:cNvPr id="9" name="Rectangle 8">
            <a:extLst>
              <a:ext uri="{FF2B5EF4-FFF2-40B4-BE49-F238E27FC236}">
                <a16:creationId xmlns:a16="http://schemas.microsoft.com/office/drawing/2014/main" id="{F097111A-8F32-4B6A-9A33-EE5CF8410233}"/>
              </a:ext>
            </a:extLst>
          </p:cNvPr>
          <p:cNvSpPr/>
          <p:nvPr/>
        </p:nvSpPr>
        <p:spPr>
          <a:xfrm>
            <a:off x="5564257" y="3241254"/>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Nettoyage des données</a:t>
            </a:r>
          </a:p>
        </p:txBody>
      </p:sp>
      <p:sp>
        <p:nvSpPr>
          <p:cNvPr id="10" name="Rectangle 9">
            <a:extLst>
              <a:ext uri="{FF2B5EF4-FFF2-40B4-BE49-F238E27FC236}">
                <a16:creationId xmlns:a16="http://schemas.microsoft.com/office/drawing/2014/main" id="{EBAB99E7-6FC1-4C43-AED9-98A151368CF1}"/>
              </a:ext>
            </a:extLst>
          </p:cNvPr>
          <p:cNvSpPr/>
          <p:nvPr/>
        </p:nvSpPr>
        <p:spPr>
          <a:xfrm>
            <a:off x="8196797" y="3241254"/>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Exploration des données </a:t>
            </a:r>
          </a:p>
        </p:txBody>
      </p:sp>
      <p:sp>
        <p:nvSpPr>
          <p:cNvPr id="12" name="Rectangle 11">
            <a:extLst>
              <a:ext uri="{FF2B5EF4-FFF2-40B4-BE49-F238E27FC236}">
                <a16:creationId xmlns:a16="http://schemas.microsoft.com/office/drawing/2014/main" id="{5D841F8E-7188-4E73-81FE-980BAF3C6841}"/>
              </a:ext>
            </a:extLst>
          </p:cNvPr>
          <p:cNvSpPr/>
          <p:nvPr/>
        </p:nvSpPr>
        <p:spPr>
          <a:xfrm>
            <a:off x="2907362" y="3241254"/>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Récupération des données</a:t>
            </a:r>
          </a:p>
        </p:txBody>
      </p:sp>
      <p:cxnSp>
        <p:nvCxnSpPr>
          <p:cNvPr id="13" name="Straight Arrow Connector 12">
            <a:extLst>
              <a:ext uri="{FF2B5EF4-FFF2-40B4-BE49-F238E27FC236}">
                <a16:creationId xmlns:a16="http://schemas.microsoft.com/office/drawing/2014/main" id="{3BB7C1BF-81C6-4027-B610-4776E65F6C97}"/>
              </a:ext>
            </a:extLst>
          </p:cNvPr>
          <p:cNvCxnSpPr>
            <a:cxnSpLocks/>
            <a:stCxn id="15" idx="3"/>
            <a:endCxn id="12" idx="1"/>
          </p:cNvCxnSpPr>
          <p:nvPr/>
        </p:nvCxnSpPr>
        <p:spPr>
          <a:xfrm flipV="1">
            <a:off x="1660500" y="3483764"/>
            <a:ext cx="1246862" cy="1058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82128E0-E9CE-44A3-B2DB-6400F0DA323F}"/>
              </a:ext>
            </a:extLst>
          </p:cNvPr>
          <p:cNvSpPr/>
          <p:nvPr/>
        </p:nvSpPr>
        <p:spPr>
          <a:xfrm>
            <a:off x="308778" y="3251842"/>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Compréhension du projet</a:t>
            </a:r>
          </a:p>
        </p:txBody>
      </p:sp>
      <p:sp>
        <p:nvSpPr>
          <p:cNvPr id="17" name="Rectangle 16">
            <a:extLst>
              <a:ext uri="{FF2B5EF4-FFF2-40B4-BE49-F238E27FC236}">
                <a16:creationId xmlns:a16="http://schemas.microsoft.com/office/drawing/2014/main" id="{C8CA9F55-2A5B-49E1-AB20-BA21FAB5C438}"/>
              </a:ext>
            </a:extLst>
          </p:cNvPr>
          <p:cNvSpPr/>
          <p:nvPr/>
        </p:nvSpPr>
        <p:spPr>
          <a:xfrm>
            <a:off x="10729781" y="3241254"/>
            <a:ext cx="1093808"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Données nettoyées </a:t>
            </a:r>
          </a:p>
        </p:txBody>
      </p:sp>
      <p:cxnSp>
        <p:nvCxnSpPr>
          <p:cNvPr id="20" name="Straight Arrow Connector 19">
            <a:extLst>
              <a:ext uri="{FF2B5EF4-FFF2-40B4-BE49-F238E27FC236}">
                <a16:creationId xmlns:a16="http://schemas.microsoft.com/office/drawing/2014/main" id="{2851D7C4-4B19-42C0-8083-6404B45A24E3}"/>
              </a:ext>
            </a:extLst>
          </p:cNvPr>
          <p:cNvCxnSpPr>
            <a:cxnSpLocks/>
            <a:stCxn id="12" idx="3"/>
            <a:endCxn id="9" idx="1"/>
          </p:cNvCxnSpPr>
          <p:nvPr/>
        </p:nvCxnSpPr>
        <p:spPr>
          <a:xfrm>
            <a:off x="4259084" y="3483764"/>
            <a:ext cx="1305173"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5CCFFAD-13B3-4446-B55F-32368F546699}"/>
              </a:ext>
            </a:extLst>
          </p:cNvPr>
          <p:cNvCxnSpPr>
            <a:cxnSpLocks/>
            <a:stCxn id="9" idx="3"/>
            <a:endCxn id="10" idx="1"/>
          </p:cNvCxnSpPr>
          <p:nvPr/>
        </p:nvCxnSpPr>
        <p:spPr>
          <a:xfrm>
            <a:off x="6915979" y="3483764"/>
            <a:ext cx="1280818"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B0B79FD-F397-46DF-AFAD-DE55CB204263}"/>
              </a:ext>
            </a:extLst>
          </p:cNvPr>
          <p:cNvCxnSpPr>
            <a:cxnSpLocks/>
            <a:stCxn id="10" idx="3"/>
            <a:endCxn id="17" idx="1"/>
          </p:cNvCxnSpPr>
          <p:nvPr/>
        </p:nvCxnSpPr>
        <p:spPr>
          <a:xfrm>
            <a:off x="9548519" y="3483764"/>
            <a:ext cx="1181262"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BDC8ED4-20DD-45CB-AFAB-B6D82383AFDB}"/>
              </a:ext>
            </a:extLst>
          </p:cNvPr>
          <p:cNvSpPr/>
          <p:nvPr/>
        </p:nvSpPr>
        <p:spPr>
          <a:xfrm>
            <a:off x="6607776" y="4196735"/>
            <a:ext cx="1842223"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Python et ses librairies</a:t>
            </a:r>
          </a:p>
          <a:p>
            <a:pPr marL="285750" indent="-285750">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Notebook </a:t>
            </a:r>
            <a:r>
              <a:rPr lang="fr-FR" sz="1400" i="1" dirty="0" err="1">
                <a:solidFill>
                  <a:schemeClr val="tx1"/>
                </a:solidFill>
                <a:latin typeface="Times New Roman" panose="02020603050405020304" pitchFamily="18" charset="0"/>
                <a:cs typeface="Times New Roman" panose="02020603050405020304" pitchFamily="18" charset="0"/>
              </a:rPr>
              <a:t>jupyter</a:t>
            </a:r>
            <a:endParaRPr lang="fr-FR" sz="1400" i="1" dirty="0">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CC64BA8F-A96E-411C-8370-43C9A75E9F63}"/>
              </a:ext>
            </a:extLst>
          </p:cNvPr>
          <p:cNvCxnSpPr>
            <a:cxnSpLocks/>
            <a:stCxn id="9" idx="2"/>
          </p:cNvCxnSpPr>
          <p:nvPr/>
        </p:nvCxnSpPr>
        <p:spPr>
          <a:xfrm>
            <a:off x="6240118" y="3726274"/>
            <a:ext cx="0" cy="71297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655EEBE-79DC-489D-8950-C941A09E056B}"/>
              </a:ext>
            </a:extLst>
          </p:cNvPr>
          <p:cNvCxnSpPr>
            <a:cxnSpLocks/>
            <a:stCxn id="10" idx="2"/>
          </p:cNvCxnSpPr>
          <p:nvPr/>
        </p:nvCxnSpPr>
        <p:spPr>
          <a:xfrm flipH="1">
            <a:off x="8872328" y="3726274"/>
            <a:ext cx="330" cy="72355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07DDDC6-35B2-4288-AB8E-02A7CED37B7A}"/>
              </a:ext>
            </a:extLst>
          </p:cNvPr>
          <p:cNvCxnSpPr>
            <a:cxnSpLocks/>
            <a:stCxn id="39" idx="1"/>
          </p:cNvCxnSpPr>
          <p:nvPr/>
        </p:nvCxnSpPr>
        <p:spPr>
          <a:xfrm flipH="1">
            <a:off x="6240118" y="4439245"/>
            <a:ext cx="36765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59EA3ED-3BC2-4219-A1EC-F364296EB27F}"/>
              </a:ext>
            </a:extLst>
          </p:cNvPr>
          <p:cNvCxnSpPr>
            <a:cxnSpLocks/>
            <a:stCxn id="39" idx="3"/>
          </p:cNvCxnSpPr>
          <p:nvPr/>
        </p:nvCxnSpPr>
        <p:spPr>
          <a:xfrm>
            <a:off x="8449999" y="4439245"/>
            <a:ext cx="42232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0AB3BC91-0781-45AA-8BD0-6F8DE8DBE3B1}"/>
              </a:ext>
            </a:extLst>
          </p:cNvPr>
          <p:cNvSpPr/>
          <p:nvPr/>
        </p:nvSpPr>
        <p:spPr>
          <a:xfrm>
            <a:off x="2050773" y="3110362"/>
            <a:ext cx="373711" cy="333301"/>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24" name="Oval 23">
            <a:extLst>
              <a:ext uri="{FF2B5EF4-FFF2-40B4-BE49-F238E27FC236}">
                <a16:creationId xmlns:a16="http://schemas.microsoft.com/office/drawing/2014/main" id="{5B2E8D83-4050-4061-ABFF-778F21590F43}"/>
              </a:ext>
            </a:extLst>
          </p:cNvPr>
          <p:cNvSpPr/>
          <p:nvPr/>
        </p:nvSpPr>
        <p:spPr>
          <a:xfrm>
            <a:off x="4730942" y="3105068"/>
            <a:ext cx="373711" cy="333301"/>
          </a:xfrm>
          <a:prstGeom prst="ellipse">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5" name="Oval 24">
            <a:extLst>
              <a:ext uri="{FF2B5EF4-FFF2-40B4-BE49-F238E27FC236}">
                <a16:creationId xmlns:a16="http://schemas.microsoft.com/office/drawing/2014/main" id="{5A5A502D-31C2-48B8-882F-D511F3D6D706}"/>
              </a:ext>
            </a:extLst>
          </p:cNvPr>
          <p:cNvSpPr/>
          <p:nvPr/>
        </p:nvSpPr>
        <p:spPr>
          <a:xfrm>
            <a:off x="7364107" y="3105739"/>
            <a:ext cx="373711" cy="333301"/>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26" name="Oval 25">
            <a:extLst>
              <a:ext uri="{FF2B5EF4-FFF2-40B4-BE49-F238E27FC236}">
                <a16:creationId xmlns:a16="http://schemas.microsoft.com/office/drawing/2014/main" id="{A5289C1D-941F-4529-9583-429AF6180A2A}"/>
              </a:ext>
            </a:extLst>
          </p:cNvPr>
          <p:cNvSpPr/>
          <p:nvPr/>
        </p:nvSpPr>
        <p:spPr>
          <a:xfrm>
            <a:off x="9952294" y="3105067"/>
            <a:ext cx="373711" cy="333301"/>
          </a:xfrm>
          <a:prstGeom prst="ellipse">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27" name="Rectangle 26">
            <a:extLst>
              <a:ext uri="{FF2B5EF4-FFF2-40B4-BE49-F238E27FC236}">
                <a16:creationId xmlns:a16="http://schemas.microsoft.com/office/drawing/2014/main" id="{F89B6EB1-749F-8FE5-1F53-73F739D5872B}"/>
              </a:ext>
            </a:extLst>
          </p:cNvPr>
          <p:cNvSpPr/>
          <p:nvPr/>
        </p:nvSpPr>
        <p:spPr>
          <a:xfrm>
            <a:off x="5421175" y="2285773"/>
            <a:ext cx="1637886"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Conduite du projet</a:t>
            </a:r>
          </a:p>
        </p:txBody>
      </p:sp>
      <p:cxnSp>
        <p:nvCxnSpPr>
          <p:cNvPr id="28" name="Straight Connector 27">
            <a:extLst>
              <a:ext uri="{FF2B5EF4-FFF2-40B4-BE49-F238E27FC236}">
                <a16:creationId xmlns:a16="http://schemas.microsoft.com/office/drawing/2014/main" id="{7D94778E-9E90-9833-3A9F-7ED9987288D3}"/>
              </a:ext>
            </a:extLst>
          </p:cNvPr>
          <p:cNvCxnSpPr>
            <a:cxnSpLocks/>
            <a:stCxn id="27" idx="1"/>
          </p:cNvCxnSpPr>
          <p:nvPr/>
        </p:nvCxnSpPr>
        <p:spPr>
          <a:xfrm flipH="1">
            <a:off x="984639" y="2528283"/>
            <a:ext cx="4436536"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E36344C-563C-69D0-B849-211FA0D88208}"/>
              </a:ext>
            </a:extLst>
          </p:cNvPr>
          <p:cNvCxnSpPr>
            <a:cxnSpLocks/>
            <a:stCxn id="15" idx="0"/>
          </p:cNvCxnSpPr>
          <p:nvPr/>
        </p:nvCxnSpPr>
        <p:spPr>
          <a:xfrm flipV="1">
            <a:off x="984639" y="2528283"/>
            <a:ext cx="0" cy="72355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FD6519-37E9-AE98-3FCA-F2036B9281AC}"/>
              </a:ext>
            </a:extLst>
          </p:cNvPr>
          <p:cNvCxnSpPr>
            <a:cxnSpLocks/>
            <a:endCxn id="17" idx="0"/>
          </p:cNvCxnSpPr>
          <p:nvPr/>
        </p:nvCxnSpPr>
        <p:spPr>
          <a:xfrm>
            <a:off x="11276685" y="2528283"/>
            <a:ext cx="0" cy="71297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F2147C-491F-C230-9D20-776CABF37F69}"/>
              </a:ext>
            </a:extLst>
          </p:cNvPr>
          <p:cNvCxnSpPr>
            <a:cxnSpLocks/>
            <a:stCxn id="27" idx="3"/>
          </p:cNvCxnSpPr>
          <p:nvPr/>
        </p:nvCxnSpPr>
        <p:spPr>
          <a:xfrm>
            <a:off x="7059061" y="2528283"/>
            <a:ext cx="4217624"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8B12D9DD-CC3F-84A3-18B8-2EADAE928060}"/>
              </a:ext>
            </a:extLst>
          </p:cNvPr>
          <p:cNvSpPr/>
          <p:nvPr/>
        </p:nvSpPr>
        <p:spPr>
          <a:xfrm>
            <a:off x="6096000" y="2119121"/>
            <a:ext cx="373711" cy="333301"/>
          </a:xfrm>
          <a:prstGeom prst="ellipse">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Tree>
    <p:extLst>
      <p:ext uri="{BB962C8B-B14F-4D97-AF65-F5344CB8AC3E}">
        <p14:creationId xmlns:p14="http://schemas.microsoft.com/office/powerpoint/2010/main" val="144106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Etapes de travail</a:t>
            </a:r>
          </a:p>
        </p:txBody>
      </p:sp>
      <p:sp>
        <p:nvSpPr>
          <p:cNvPr id="21" name="Rectangle 20">
            <a:extLst>
              <a:ext uri="{FF2B5EF4-FFF2-40B4-BE49-F238E27FC236}">
                <a16:creationId xmlns:a16="http://schemas.microsoft.com/office/drawing/2014/main" id="{5FF25294-2795-F4F9-3D58-7A51364322AD}"/>
              </a:ext>
            </a:extLst>
          </p:cNvPr>
          <p:cNvSpPr/>
          <p:nvPr/>
        </p:nvSpPr>
        <p:spPr>
          <a:xfrm>
            <a:off x="5568647" y="3096642"/>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Prédiction des variables</a:t>
            </a:r>
          </a:p>
        </p:txBody>
      </p:sp>
      <p:sp>
        <p:nvSpPr>
          <p:cNvPr id="27" name="Rectangle 26">
            <a:extLst>
              <a:ext uri="{FF2B5EF4-FFF2-40B4-BE49-F238E27FC236}">
                <a16:creationId xmlns:a16="http://schemas.microsoft.com/office/drawing/2014/main" id="{235CA8AB-18BE-D7D1-75F8-772CC0E8DC52}"/>
              </a:ext>
            </a:extLst>
          </p:cNvPr>
          <p:cNvSpPr/>
          <p:nvPr/>
        </p:nvSpPr>
        <p:spPr>
          <a:xfrm>
            <a:off x="8201187" y="3096642"/>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Sélection du modèle  </a:t>
            </a:r>
          </a:p>
        </p:txBody>
      </p:sp>
      <p:sp>
        <p:nvSpPr>
          <p:cNvPr id="28" name="Rectangle 27">
            <a:extLst>
              <a:ext uri="{FF2B5EF4-FFF2-40B4-BE49-F238E27FC236}">
                <a16:creationId xmlns:a16="http://schemas.microsoft.com/office/drawing/2014/main" id="{30CDDD4D-0D83-3B23-88F5-9EED0AF8BC81}"/>
              </a:ext>
            </a:extLst>
          </p:cNvPr>
          <p:cNvSpPr/>
          <p:nvPr/>
        </p:nvSpPr>
        <p:spPr>
          <a:xfrm>
            <a:off x="2911752" y="3096642"/>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Import des données</a:t>
            </a:r>
          </a:p>
        </p:txBody>
      </p:sp>
      <p:cxnSp>
        <p:nvCxnSpPr>
          <p:cNvPr id="29" name="Straight Arrow Connector 28">
            <a:extLst>
              <a:ext uri="{FF2B5EF4-FFF2-40B4-BE49-F238E27FC236}">
                <a16:creationId xmlns:a16="http://schemas.microsoft.com/office/drawing/2014/main" id="{93D385FE-E298-C6FE-C8C6-D9BBDBB9DE9C}"/>
              </a:ext>
            </a:extLst>
          </p:cNvPr>
          <p:cNvCxnSpPr>
            <a:cxnSpLocks/>
            <a:stCxn id="30" idx="3"/>
            <a:endCxn id="28" idx="1"/>
          </p:cNvCxnSpPr>
          <p:nvPr/>
        </p:nvCxnSpPr>
        <p:spPr>
          <a:xfrm flipV="1">
            <a:off x="1664890" y="3339152"/>
            <a:ext cx="1246862" cy="1058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800037F-22FB-D2DF-C129-A8D184830819}"/>
              </a:ext>
            </a:extLst>
          </p:cNvPr>
          <p:cNvSpPr/>
          <p:nvPr/>
        </p:nvSpPr>
        <p:spPr>
          <a:xfrm>
            <a:off x="313168" y="3107230"/>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Données nettoyées </a:t>
            </a:r>
          </a:p>
        </p:txBody>
      </p:sp>
      <p:sp>
        <p:nvSpPr>
          <p:cNvPr id="31" name="Rectangle 30">
            <a:extLst>
              <a:ext uri="{FF2B5EF4-FFF2-40B4-BE49-F238E27FC236}">
                <a16:creationId xmlns:a16="http://schemas.microsoft.com/office/drawing/2014/main" id="{38567AB6-F73E-C958-ACE9-6F633C2DDDBC}"/>
              </a:ext>
            </a:extLst>
          </p:cNvPr>
          <p:cNvSpPr/>
          <p:nvPr/>
        </p:nvSpPr>
        <p:spPr>
          <a:xfrm>
            <a:off x="10734171" y="3096642"/>
            <a:ext cx="1093808"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Conclusion </a:t>
            </a:r>
          </a:p>
        </p:txBody>
      </p:sp>
      <p:cxnSp>
        <p:nvCxnSpPr>
          <p:cNvPr id="32" name="Straight Arrow Connector 31">
            <a:extLst>
              <a:ext uri="{FF2B5EF4-FFF2-40B4-BE49-F238E27FC236}">
                <a16:creationId xmlns:a16="http://schemas.microsoft.com/office/drawing/2014/main" id="{431AC982-D74B-C861-31BF-C228D867D08F}"/>
              </a:ext>
            </a:extLst>
          </p:cNvPr>
          <p:cNvCxnSpPr>
            <a:cxnSpLocks/>
            <a:stCxn id="28" idx="3"/>
            <a:endCxn id="21" idx="1"/>
          </p:cNvCxnSpPr>
          <p:nvPr/>
        </p:nvCxnSpPr>
        <p:spPr>
          <a:xfrm>
            <a:off x="4263474" y="3339152"/>
            <a:ext cx="1305173"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9AF840-B0E6-C062-BA66-5C4C6BFCDEEB}"/>
              </a:ext>
            </a:extLst>
          </p:cNvPr>
          <p:cNvCxnSpPr>
            <a:cxnSpLocks/>
            <a:stCxn id="21" idx="3"/>
            <a:endCxn id="27" idx="1"/>
          </p:cNvCxnSpPr>
          <p:nvPr/>
        </p:nvCxnSpPr>
        <p:spPr>
          <a:xfrm>
            <a:off x="6920369" y="3339152"/>
            <a:ext cx="1280818"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1383C4B-C960-C37B-AE43-83AD8E5CDCF5}"/>
              </a:ext>
            </a:extLst>
          </p:cNvPr>
          <p:cNvCxnSpPr>
            <a:cxnSpLocks/>
            <a:stCxn id="27" idx="3"/>
            <a:endCxn id="31" idx="1"/>
          </p:cNvCxnSpPr>
          <p:nvPr/>
        </p:nvCxnSpPr>
        <p:spPr>
          <a:xfrm>
            <a:off x="9552909" y="3339152"/>
            <a:ext cx="1181262"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32D4E85B-0782-68E1-763E-5FF5449A9FF1}"/>
              </a:ext>
            </a:extLst>
          </p:cNvPr>
          <p:cNvSpPr/>
          <p:nvPr/>
        </p:nvSpPr>
        <p:spPr>
          <a:xfrm>
            <a:off x="6616812" y="5696568"/>
            <a:ext cx="1842223"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Python et ses librairies:</a:t>
            </a:r>
          </a:p>
          <a:p>
            <a:pPr marL="285750" indent="-285750">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Notebook </a:t>
            </a:r>
            <a:r>
              <a:rPr lang="fr-FR" sz="1400" i="1" dirty="0" err="1">
                <a:solidFill>
                  <a:schemeClr val="tx1"/>
                </a:solidFill>
                <a:latin typeface="Times New Roman" panose="02020603050405020304" pitchFamily="18" charset="0"/>
                <a:cs typeface="Times New Roman" panose="02020603050405020304" pitchFamily="18" charset="0"/>
              </a:rPr>
              <a:t>jupyter</a:t>
            </a:r>
            <a:endParaRPr lang="fr-FR" sz="1400" i="1" dirty="0">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22C7105A-4A03-917B-6E98-223ECC0A6D55}"/>
              </a:ext>
            </a:extLst>
          </p:cNvPr>
          <p:cNvCxnSpPr>
            <a:cxnSpLocks/>
            <a:stCxn id="21" idx="2"/>
          </p:cNvCxnSpPr>
          <p:nvPr/>
        </p:nvCxnSpPr>
        <p:spPr>
          <a:xfrm>
            <a:off x="6244508" y="3581662"/>
            <a:ext cx="330" cy="235741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C428824-3F62-1132-3198-005BFB3357B0}"/>
              </a:ext>
            </a:extLst>
          </p:cNvPr>
          <p:cNvCxnSpPr>
            <a:cxnSpLocks/>
            <a:stCxn id="27" idx="2"/>
          </p:cNvCxnSpPr>
          <p:nvPr/>
        </p:nvCxnSpPr>
        <p:spPr>
          <a:xfrm>
            <a:off x="8877048" y="3581662"/>
            <a:ext cx="330" cy="235741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EA45D2-AD2D-1B6D-FC63-A1C63624405A}"/>
              </a:ext>
            </a:extLst>
          </p:cNvPr>
          <p:cNvCxnSpPr>
            <a:cxnSpLocks/>
            <a:stCxn id="35" idx="1"/>
          </p:cNvCxnSpPr>
          <p:nvPr/>
        </p:nvCxnSpPr>
        <p:spPr>
          <a:xfrm flipH="1">
            <a:off x="6249154" y="5939078"/>
            <a:ext cx="36765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14E06B2-8C82-C0CE-247B-4E2C37C36065}"/>
              </a:ext>
            </a:extLst>
          </p:cNvPr>
          <p:cNvCxnSpPr>
            <a:cxnSpLocks/>
            <a:stCxn id="35" idx="3"/>
          </p:cNvCxnSpPr>
          <p:nvPr/>
        </p:nvCxnSpPr>
        <p:spPr>
          <a:xfrm>
            <a:off x="8459035" y="5939078"/>
            <a:ext cx="42232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752C14B-CC85-37B5-A67C-A90962716BC9}"/>
              </a:ext>
            </a:extLst>
          </p:cNvPr>
          <p:cNvSpPr/>
          <p:nvPr/>
        </p:nvSpPr>
        <p:spPr>
          <a:xfrm>
            <a:off x="2055163" y="2965750"/>
            <a:ext cx="373711" cy="333301"/>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43" name="Oval 42">
            <a:extLst>
              <a:ext uri="{FF2B5EF4-FFF2-40B4-BE49-F238E27FC236}">
                <a16:creationId xmlns:a16="http://schemas.microsoft.com/office/drawing/2014/main" id="{9ED9E6D2-2472-7A94-0822-753BA466343E}"/>
              </a:ext>
            </a:extLst>
          </p:cNvPr>
          <p:cNvSpPr/>
          <p:nvPr/>
        </p:nvSpPr>
        <p:spPr>
          <a:xfrm>
            <a:off x="4735332" y="2960456"/>
            <a:ext cx="373711" cy="333301"/>
          </a:xfrm>
          <a:prstGeom prst="ellipse">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44" name="Oval 43">
            <a:extLst>
              <a:ext uri="{FF2B5EF4-FFF2-40B4-BE49-F238E27FC236}">
                <a16:creationId xmlns:a16="http://schemas.microsoft.com/office/drawing/2014/main" id="{CB22B92B-96EA-221F-6682-844D569F8EDC}"/>
              </a:ext>
            </a:extLst>
          </p:cNvPr>
          <p:cNvSpPr/>
          <p:nvPr/>
        </p:nvSpPr>
        <p:spPr>
          <a:xfrm>
            <a:off x="7368497" y="2961127"/>
            <a:ext cx="373711" cy="333301"/>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5" name="Oval 44">
            <a:extLst>
              <a:ext uri="{FF2B5EF4-FFF2-40B4-BE49-F238E27FC236}">
                <a16:creationId xmlns:a16="http://schemas.microsoft.com/office/drawing/2014/main" id="{B4E8DE5C-EDA4-5AAE-3EA6-4F729F353098}"/>
              </a:ext>
            </a:extLst>
          </p:cNvPr>
          <p:cNvSpPr/>
          <p:nvPr/>
        </p:nvSpPr>
        <p:spPr>
          <a:xfrm>
            <a:off x="9956684" y="2960455"/>
            <a:ext cx="373711" cy="333301"/>
          </a:xfrm>
          <a:prstGeom prst="ellipse">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47" name="Rectangle 46">
            <a:extLst>
              <a:ext uri="{FF2B5EF4-FFF2-40B4-BE49-F238E27FC236}">
                <a16:creationId xmlns:a16="http://schemas.microsoft.com/office/drawing/2014/main" id="{569A7DA8-B486-7953-C99D-EFD349DC12DC}"/>
              </a:ext>
            </a:extLst>
          </p:cNvPr>
          <p:cNvSpPr/>
          <p:nvPr/>
        </p:nvSpPr>
        <p:spPr>
          <a:xfrm>
            <a:off x="6282250" y="3791695"/>
            <a:ext cx="2567640" cy="1723672"/>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mj-lt"/>
              <a:buAutoNum type="arabicPeriod"/>
            </a:pPr>
            <a:r>
              <a:rPr lang="fr-FR" sz="1400" dirty="0">
                <a:solidFill>
                  <a:schemeClr val="tx1"/>
                </a:solidFill>
                <a:latin typeface="Times New Roman" panose="02020603050405020304" pitchFamily="18" charset="0"/>
                <a:cs typeface="Times New Roman" panose="02020603050405020304" pitchFamily="18" charset="0"/>
              </a:rPr>
              <a:t>Encodage et standardisation</a:t>
            </a:r>
          </a:p>
          <a:p>
            <a:pPr marL="342900" indent="-342900">
              <a:lnSpc>
                <a:spcPct val="150000"/>
              </a:lnSpc>
              <a:buFont typeface="+mj-lt"/>
              <a:buAutoNum type="arabicPeriod"/>
            </a:pPr>
            <a:r>
              <a:rPr lang="fr-FR" sz="1400" dirty="0">
                <a:solidFill>
                  <a:schemeClr val="tx1"/>
                </a:solidFill>
                <a:latin typeface="Times New Roman" panose="02020603050405020304" pitchFamily="18" charset="0"/>
                <a:cs typeface="Times New Roman" panose="02020603050405020304" pitchFamily="18" charset="0"/>
              </a:rPr>
              <a:t>Essais des modèles</a:t>
            </a:r>
          </a:p>
          <a:p>
            <a:pPr marL="342900" indent="-342900">
              <a:lnSpc>
                <a:spcPct val="150000"/>
              </a:lnSpc>
              <a:buFont typeface="+mj-lt"/>
              <a:buAutoNum type="arabicPeriod"/>
            </a:pPr>
            <a:r>
              <a:rPr lang="fr-FR" sz="1400" dirty="0">
                <a:solidFill>
                  <a:schemeClr val="tx1"/>
                </a:solidFill>
                <a:latin typeface="Times New Roman" panose="02020603050405020304" pitchFamily="18" charset="0"/>
                <a:cs typeface="Times New Roman" panose="02020603050405020304" pitchFamily="18" charset="0"/>
              </a:rPr>
              <a:t>Sélection du modèle</a:t>
            </a:r>
          </a:p>
          <a:p>
            <a:pPr marL="342900" indent="-342900">
              <a:lnSpc>
                <a:spcPct val="150000"/>
              </a:lnSpc>
              <a:buFont typeface="+mj-lt"/>
              <a:buAutoNum type="arabicPeriod"/>
            </a:pPr>
            <a:r>
              <a:rPr lang="fr-FR" sz="1400" dirty="0">
                <a:solidFill>
                  <a:schemeClr val="tx1"/>
                </a:solidFill>
                <a:latin typeface="Times New Roman" panose="02020603050405020304" pitchFamily="18" charset="0"/>
                <a:cs typeface="Times New Roman" panose="02020603050405020304" pitchFamily="18" charset="0"/>
              </a:rPr>
              <a:t>Pertinence du modèle</a:t>
            </a:r>
          </a:p>
          <a:p>
            <a:pPr algn="ctr"/>
            <a:endParaRPr lang="fr-FR" sz="1400" dirty="0">
              <a:solidFill>
                <a:schemeClr val="tx1"/>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AE0001A5-45AA-31D0-427A-A9D605502B92}"/>
              </a:ext>
            </a:extLst>
          </p:cNvPr>
          <p:cNvSpPr/>
          <p:nvPr/>
        </p:nvSpPr>
        <p:spPr>
          <a:xfrm>
            <a:off x="5421175" y="2057173"/>
            <a:ext cx="1637886"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Conduite du projet</a:t>
            </a:r>
          </a:p>
        </p:txBody>
      </p:sp>
      <p:cxnSp>
        <p:nvCxnSpPr>
          <p:cNvPr id="39" name="Straight Connector 38">
            <a:extLst>
              <a:ext uri="{FF2B5EF4-FFF2-40B4-BE49-F238E27FC236}">
                <a16:creationId xmlns:a16="http://schemas.microsoft.com/office/drawing/2014/main" id="{44B248DE-ED9D-109F-E459-EBA803CBF806}"/>
              </a:ext>
            </a:extLst>
          </p:cNvPr>
          <p:cNvCxnSpPr>
            <a:cxnSpLocks/>
            <a:stCxn id="26" idx="1"/>
          </p:cNvCxnSpPr>
          <p:nvPr/>
        </p:nvCxnSpPr>
        <p:spPr>
          <a:xfrm flipH="1">
            <a:off x="984639" y="2299683"/>
            <a:ext cx="4436536"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1012463-3A8F-A267-A04A-4E8247F78164}"/>
              </a:ext>
            </a:extLst>
          </p:cNvPr>
          <p:cNvCxnSpPr>
            <a:cxnSpLocks/>
          </p:cNvCxnSpPr>
          <p:nvPr/>
        </p:nvCxnSpPr>
        <p:spPr>
          <a:xfrm flipV="1">
            <a:off x="984639" y="2299683"/>
            <a:ext cx="0" cy="72355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1E62020-0F2B-3E64-D2D2-A649C5DBAA57}"/>
              </a:ext>
            </a:extLst>
          </p:cNvPr>
          <p:cNvCxnSpPr>
            <a:cxnSpLocks/>
          </p:cNvCxnSpPr>
          <p:nvPr/>
        </p:nvCxnSpPr>
        <p:spPr>
          <a:xfrm>
            <a:off x="11276685" y="2299683"/>
            <a:ext cx="0" cy="71297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A4091A7-4E83-8CC4-D5FB-2F1C8FC59E34}"/>
              </a:ext>
            </a:extLst>
          </p:cNvPr>
          <p:cNvCxnSpPr>
            <a:cxnSpLocks/>
            <a:stCxn id="26" idx="3"/>
          </p:cNvCxnSpPr>
          <p:nvPr/>
        </p:nvCxnSpPr>
        <p:spPr>
          <a:xfrm>
            <a:off x="7059061" y="2299683"/>
            <a:ext cx="4217624"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965BDF3-FCD5-857D-2151-BE71E3D3A836}"/>
              </a:ext>
            </a:extLst>
          </p:cNvPr>
          <p:cNvSpPr/>
          <p:nvPr/>
        </p:nvSpPr>
        <p:spPr>
          <a:xfrm>
            <a:off x="6096000" y="1890521"/>
            <a:ext cx="373711" cy="333301"/>
          </a:xfrm>
          <a:prstGeom prst="ellipse">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Tree>
    <p:extLst>
      <p:ext uri="{BB962C8B-B14F-4D97-AF65-F5344CB8AC3E}">
        <p14:creationId xmlns:p14="http://schemas.microsoft.com/office/powerpoint/2010/main" val="307071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Etapes de travail</a:t>
            </a:r>
          </a:p>
        </p:txBody>
      </p:sp>
      <p:cxnSp>
        <p:nvCxnSpPr>
          <p:cNvPr id="22" name="Straight Arrow Connector 21">
            <a:extLst>
              <a:ext uri="{FF2B5EF4-FFF2-40B4-BE49-F238E27FC236}">
                <a16:creationId xmlns:a16="http://schemas.microsoft.com/office/drawing/2014/main" id="{991337D8-155B-CA51-ED0F-C0908D9F2E22}"/>
              </a:ext>
            </a:extLst>
          </p:cNvPr>
          <p:cNvCxnSpPr>
            <a:cxnSpLocks/>
            <a:stCxn id="50" idx="3"/>
            <a:endCxn id="25" idx="1"/>
          </p:cNvCxnSpPr>
          <p:nvPr/>
        </p:nvCxnSpPr>
        <p:spPr>
          <a:xfrm flipV="1">
            <a:off x="4296940" y="3551853"/>
            <a:ext cx="3166803" cy="97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162574D-1642-821C-417F-3FE256BB99AA}"/>
              </a:ext>
            </a:extLst>
          </p:cNvPr>
          <p:cNvSpPr/>
          <p:nvPr/>
        </p:nvSpPr>
        <p:spPr>
          <a:xfrm>
            <a:off x="7463743" y="2251353"/>
            <a:ext cx="3269942" cy="2600999"/>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rabicPeriod"/>
            </a:pPr>
            <a:endParaRPr lang="fr-FR" sz="1400"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fr-FR" sz="1400" dirty="0">
                <a:solidFill>
                  <a:schemeClr val="tx1"/>
                </a:solidFill>
                <a:latin typeface="Times New Roman" panose="02020603050405020304" pitchFamily="18" charset="0"/>
                <a:cs typeface="Times New Roman" panose="02020603050405020304" pitchFamily="18" charset="0"/>
              </a:rPr>
              <a:t>Modèles linéaires:</a:t>
            </a:r>
          </a:p>
          <a:p>
            <a:pPr marL="800100" lvl="1" indent="-342900">
              <a:lnSpc>
                <a:spcPct val="150000"/>
              </a:lnSpc>
              <a:buFont typeface="+mj-lt"/>
              <a:buAutoNum type="alphaLcPeriod"/>
            </a:pPr>
            <a:r>
              <a:rPr lang="fr-FR" sz="1400" dirty="0">
                <a:solidFill>
                  <a:schemeClr val="tx1"/>
                </a:solidFill>
                <a:latin typeface="Times New Roman" panose="02020603050405020304" pitchFamily="18" charset="0"/>
                <a:cs typeface="Times New Roman" panose="02020603050405020304" pitchFamily="18" charset="0"/>
              </a:rPr>
              <a:t>Régression linéaire</a:t>
            </a:r>
          </a:p>
          <a:p>
            <a:pPr marL="800100" lvl="1" indent="-342900">
              <a:lnSpc>
                <a:spcPct val="150000"/>
              </a:lnSpc>
              <a:buFont typeface="+mj-lt"/>
              <a:buAutoNum type="alphaLcPeriod"/>
            </a:pPr>
            <a:r>
              <a:rPr lang="fr-FR" sz="1400" dirty="0" err="1">
                <a:solidFill>
                  <a:schemeClr val="tx1"/>
                </a:solidFill>
                <a:latin typeface="Times New Roman" panose="02020603050405020304" pitchFamily="18" charset="0"/>
                <a:cs typeface="Times New Roman" panose="02020603050405020304" pitchFamily="18" charset="0"/>
              </a:rPr>
              <a:t>Elastic</a:t>
            </a:r>
            <a:r>
              <a:rPr lang="fr-FR" sz="1400" dirty="0">
                <a:solidFill>
                  <a:schemeClr val="tx1"/>
                </a:solidFill>
                <a:latin typeface="Times New Roman" panose="02020603050405020304" pitchFamily="18" charset="0"/>
                <a:cs typeface="Times New Roman" panose="02020603050405020304" pitchFamily="18" charset="0"/>
              </a:rPr>
              <a:t> Net</a:t>
            </a:r>
          </a:p>
          <a:p>
            <a:pPr marL="342900" indent="-342900">
              <a:lnSpc>
                <a:spcPct val="150000"/>
              </a:lnSpc>
              <a:buAutoNum type="arabicPeriod"/>
            </a:pPr>
            <a:r>
              <a:rPr lang="fr-FR" sz="1400" dirty="0">
                <a:solidFill>
                  <a:schemeClr val="tx1"/>
                </a:solidFill>
                <a:latin typeface="Times New Roman" panose="02020603050405020304" pitchFamily="18" charset="0"/>
                <a:cs typeface="Times New Roman" panose="02020603050405020304" pitchFamily="18" charset="0"/>
              </a:rPr>
              <a:t>Modèles non-linéaires:</a:t>
            </a:r>
          </a:p>
          <a:p>
            <a:pPr marL="800100" lvl="1" indent="-342900">
              <a:lnSpc>
                <a:spcPct val="150000"/>
              </a:lnSpc>
              <a:buAutoNum type="alphaLcPeriod"/>
            </a:pPr>
            <a:r>
              <a:rPr lang="fr-FR" sz="1400" dirty="0">
                <a:solidFill>
                  <a:schemeClr val="tx1"/>
                </a:solidFill>
                <a:latin typeface="Times New Roman" panose="02020603050405020304" pitchFamily="18" charset="0"/>
                <a:cs typeface="Times New Roman" panose="02020603050405020304" pitchFamily="18" charset="0"/>
              </a:rPr>
              <a:t>Support </a:t>
            </a:r>
            <a:r>
              <a:rPr lang="fr-FR" sz="1400" dirty="0" err="1">
                <a:solidFill>
                  <a:schemeClr val="tx1"/>
                </a:solidFill>
                <a:latin typeface="Times New Roman" panose="02020603050405020304" pitchFamily="18" charset="0"/>
                <a:cs typeface="Times New Roman" panose="02020603050405020304" pitchFamily="18" charset="0"/>
              </a:rPr>
              <a:t>vector</a:t>
            </a:r>
            <a:r>
              <a:rPr lang="fr-FR" sz="1400" dirty="0">
                <a:solidFill>
                  <a:schemeClr val="tx1"/>
                </a:solidFill>
                <a:latin typeface="Times New Roman" panose="02020603050405020304" pitchFamily="18" charset="0"/>
                <a:cs typeface="Times New Roman" panose="02020603050405020304" pitchFamily="18" charset="0"/>
              </a:rPr>
              <a:t> machine (SVM)</a:t>
            </a:r>
          </a:p>
          <a:p>
            <a:pPr marL="800100" lvl="1" indent="-342900">
              <a:lnSpc>
                <a:spcPct val="150000"/>
              </a:lnSpc>
              <a:buFont typeface="+mj-lt"/>
              <a:buAutoNum type="alphaLcPeriod"/>
            </a:pPr>
            <a:r>
              <a:rPr lang="fr-FR" sz="1400" dirty="0" err="1">
                <a:solidFill>
                  <a:schemeClr val="tx1"/>
                </a:solidFill>
                <a:latin typeface="Times New Roman" panose="02020603050405020304" pitchFamily="18" charset="0"/>
                <a:cs typeface="Times New Roman" panose="02020603050405020304" pitchFamily="18" charset="0"/>
              </a:rPr>
              <a:t>Random</a:t>
            </a:r>
            <a:r>
              <a:rPr lang="fr-FR" sz="1400" dirty="0">
                <a:solidFill>
                  <a:schemeClr val="tx1"/>
                </a:solidFill>
                <a:latin typeface="Times New Roman" panose="02020603050405020304" pitchFamily="18" charset="0"/>
                <a:cs typeface="Times New Roman" panose="02020603050405020304" pitchFamily="18" charset="0"/>
              </a:rPr>
              <a:t> </a:t>
            </a:r>
            <a:r>
              <a:rPr lang="fr-FR" sz="1400" dirty="0" err="1">
                <a:solidFill>
                  <a:schemeClr val="tx1"/>
                </a:solidFill>
                <a:latin typeface="Times New Roman" panose="02020603050405020304" pitchFamily="18" charset="0"/>
                <a:cs typeface="Times New Roman" panose="02020603050405020304" pitchFamily="18" charset="0"/>
              </a:rPr>
              <a:t>forest</a:t>
            </a:r>
            <a:endParaRPr lang="fr-FR" sz="1400" dirty="0">
              <a:solidFill>
                <a:schemeClr val="tx1"/>
              </a:solidFill>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lphaLcPeriod"/>
            </a:pPr>
            <a:r>
              <a:rPr lang="fr-FR" sz="1400" dirty="0" err="1">
                <a:solidFill>
                  <a:schemeClr val="tx1"/>
                </a:solidFill>
                <a:latin typeface="Times New Roman" panose="02020603050405020304" pitchFamily="18" charset="0"/>
                <a:cs typeface="Times New Roman" panose="02020603050405020304" pitchFamily="18" charset="0"/>
              </a:rPr>
              <a:t>XGBoost</a:t>
            </a:r>
            <a:r>
              <a:rPr lang="fr-FR" sz="1400" dirty="0">
                <a:solidFill>
                  <a:schemeClr val="tx1"/>
                </a:solidFill>
                <a:latin typeface="Times New Roman" panose="02020603050405020304" pitchFamily="18" charset="0"/>
                <a:cs typeface="Times New Roman" panose="02020603050405020304" pitchFamily="18" charset="0"/>
              </a:rPr>
              <a:t> </a:t>
            </a:r>
          </a:p>
          <a:p>
            <a:pPr marL="342900" indent="-342900" algn="ctr">
              <a:buAutoNum type="arabicPeriod"/>
            </a:pPr>
            <a:endParaRPr lang="fr-FR" sz="1400" dirty="0">
              <a:solidFill>
                <a:schemeClr val="tx1"/>
              </a:solidFill>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9F33E040-EECE-865D-FBB8-4A9B725ED64E}"/>
              </a:ext>
            </a:extLst>
          </p:cNvPr>
          <p:cNvSpPr/>
          <p:nvPr/>
        </p:nvSpPr>
        <p:spPr>
          <a:xfrm>
            <a:off x="1015697" y="1995936"/>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Prédiction des variables</a:t>
            </a:r>
          </a:p>
        </p:txBody>
      </p:sp>
      <p:sp>
        <p:nvSpPr>
          <p:cNvPr id="32" name="Rectangle 31">
            <a:extLst>
              <a:ext uri="{FF2B5EF4-FFF2-40B4-BE49-F238E27FC236}">
                <a16:creationId xmlns:a16="http://schemas.microsoft.com/office/drawing/2014/main" id="{DF0B50F8-D181-25E1-87CB-586AAC33B92C}"/>
              </a:ext>
            </a:extLst>
          </p:cNvPr>
          <p:cNvSpPr/>
          <p:nvPr/>
        </p:nvSpPr>
        <p:spPr>
          <a:xfrm>
            <a:off x="3648237" y="1995936"/>
            <a:ext cx="1351722"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Sélection du modèle  </a:t>
            </a:r>
          </a:p>
        </p:txBody>
      </p:sp>
      <p:cxnSp>
        <p:nvCxnSpPr>
          <p:cNvPr id="34" name="Straight Arrow Connector 33">
            <a:extLst>
              <a:ext uri="{FF2B5EF4-FFF2-40B4-BE49-F238E27FC236}">
                <a16:creationId xmlns:a16="http://schemas.microsoft.com/office/drawing/2014/main" id="{EB4C4F2A-E71E-522E-5DD4-0844DAD2B863}"/>
              </a:ext>
            </a:extLst>
          </p:cNvPr>
          <p:cNvCxnSpPr>
            <a:cxnSpLocks/>
            <a:stCxn id="31" idx="3"/>
            <a:endCxn id="32" idx="1"/>
          </p:cNvCxnSpPr>
          <p:nvPr/>
        </p:nvCxnSpPr>
        <p:spPr>
          <a:xfrm>
            <a:off x="2367419" y="2238446"/>
            <a:ext cx="1280818"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08A9BDC-4494-F79B-98CE-3E8B1C78642A}"/>
              </a:ext>
            </a:extLst>
          </p:cNvPr>
          <p:cNvSpPr/>
          <p:nvPr/>
        </p:nvSpPr>
        <p:spPr>
          <a:xfrm>
            <a:off x="2063862" y="4595862"/>
            <a:ext cx="1842223"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Python et ses librairies:</a:t>
            </a:r>
          </a:p>
          <a:p>
            <a:pPr marL="285750" indent="-285750">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Notebook </a:t>
            </a:r>
            <a:r>
              <a:rPr lang="fr-FR" sz="1400" i="1" dirty="0" err="1">
                <a:solidFill>
                  <a:schemeClr val="tx1"/>
                </a:solidFill>
                <a:latin typeface="Times New Roman" panose="02020603050405020304" pitchFamily="18" charset="0"/>
                <a:cs typeface="Times New Roman" panose="02020603050405020304" pitchFamily="18" charset="0"/>
              </a:rPr>
              <a:t>jupyter</a:t>
            </a:r>
            <a:endParaRPr lang="fr-FR" sz="1400" i="1" dirty="0">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520D9341-5471-C9B9-9751-AF825F3B85D2}"/>
              </a:ext>
            </a:extLst>
          </p:cNvPr>
          <p:cNvCxnSpPr>
            <a:cxnSpLocks/>
            <a:stCxn id="31" idx="2"/>
          </p:cNvCxnSpPr>
          <p:nvPr/>
        </p:nvCxnSpPr>
        <p:spPr>
          <a:xfrm>
            <a:off x="1691558" y="2480956"/>
            <a:ext cx="330" cy="235741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E3745C1-CC63-3CC9-306F-D3530B5ACF0D}"/>
              </a:ext>
            </a:extLst>
          </p:cNvPr>
          <p:cNvCxnSpPr>
            <a:cxnSpLocks/>
            <a:stCxn id="32" idx="2"/>
          </p:cNvCxnSpPr>
          <p:nvPr/>
        </p:nvCxnSpPr>
        <p:spPr>
          <a:xfrm>
            <a:off x="4324098" y="2480956"/>
            <a:ext cx="330" cy="235741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3949BBB-E2DA-8E95-3F83-0BE786F2B2F5}"/>
              </a:ext>
            </a:extLst>
          </p:cNvPr>
          <p:cNvCxnSpPr>
            <a:cxnSpLocks/>
            <a:stCxn id="39" idx="1"/>
          </p:cNvCxnSpPr>
          <p:nvPr/>
        </p:nvCxnSpPr>
        <p:spPr>
          <a:xfrm flipH="1">
            <a:off x="1696204" y="4838372"/>
            <a:ext cx="36765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406A701-839E-B00B-C04D-EAAC22487316}"/>
              </a:ext>
            </a:extLst>
          </p:cNvPr>
          <p:cNvCxnSpPr>
            <a:cxnSpLocks/>
            <a:stCxn id="39" idx="3"/>
          </p:cNvCxnSpPr>
          <p:nvPr/>
        </p:nvCxnSpPr>
        <p:spPr>
          <a:xfrm>
            <a:off x="3906085" y="4838372"/>
            <a:ext cx="42232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224F24FD-C1D9-4F2A-3EE1-930D4E22D550}"/>
              </a:ext>
            </a:extLst>
          </p:cNvPr>
          <p:cNvSpPr/>
          <p:nvPr/>
        </p:nvSpPr>
        <p:spPr>
          <a:xfrm>
            <a:off x="2815547" y="1860421"/>
            <a:ext cx="373711" cy="333301"/>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50" name="Rectangle 49">
            <a:extLst>
              <a:ext uri="{FF2B5EF4-FFF2-40B4-BE49-F238E27FC236}">
                <a16:creationId xmlns:a16="http://schemas.microsoft.com/office/drawing/2014/main" id="{DF3AB618-16DE-F1DA-F16E-C63A091B9B7B}"/>
              </a:ext>
            </a:extLst>
          </p:cNvPr>
          <p:cNvSpPr/>
          <p:nvPr/>
        </p:nvSpPr>
        <p:spPr>
          <a:xfrm>
            <a:off x="1729300" y="2690989"/>
            <a:ext cx="2567640" cy="1723672"/>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mj-lt"/>
              <a:buAutoNum type="arabicPeriod"/>
            </a:pPr>
            <a:r>
              <a:rPr lang="fr-FR" sz="1400" dirty="0">
                <a:solidFill>
                  <a:schemeClr val="tx1"/>
                </a:solidFill>
                <a:latin typeface="Times New Roman" panose="02020603050405020304" pitchFamily="18" charset="0"/>
                <a:cs typeface="Times New Roman" panose="02020603050405020304" pitchFamily="18" charset="0"/>
              </a:rPr>
              <a:t>Encodage et standardisation</a:t>
            </a:r>
          </a:p>
          <a:p>
            <a:pPr marL="342900" indent="-342900">
              <a:lnSpc>
                <a:spcPct val="150000"/>
              </a:lnSpc>
              <a:buFont typeface="+mj-lt"/>
              <a:buAutoNum type="arabicPeriod"/>
            </a:pPr>
            <a:r>
              <a:rPr lang="fr-FR" sz="1400" dirty="0">
                <a:solidFill>
                  <a:schemeClr val="tx1"/>
                </a:solidFill>
                <a:latin typeface="Times New Roman" panose="02020603050405020304" pitchFamily="18" charset="0"/>
                <a:cs typeface="Times New Roman" panose="02020603050405020304" pitchFamily="18" charset="0"/>
              </a:rPr>
              <a:t>Essais des modèles</a:t>
            </a:r>
          </a:p>
          <a:p>
            <a:pPr marL="342900" indent="-342900">
              <a:lnSpc>
                <a:spcPct val="150000"/>
              </a:lnSpc>
              <a:buFont typeface="+mj-lt"/>
              <a:buAutoNum type="arabicPeriod"/>
            </a:pPr>
            <a:r>
              <a:rPr lang="fr-FR" sz="1400" dirty="0">
                <a:solidFill>
                  <a:schemeClr val="tx1"/>
                </a:solidFill>
                <a:latin typeface="Times New Roman" panose="02020603050405020304" pitchFamily="18" charset="0"/>
                <a:cs typeface="Times New Roman" panose="02020603050405020304" pitchFamily="18" charset="0"/>
              </a:rPr>
              <a:t>Sélection du modèle</a:t>
            </a:r>
          </a:p>
          <a:p>
            <a:pPr marL="342900" indent="-342900">
              <a:lnSpc>
                <a:spcPct val="150000"/>
              </a:lnSpc>
              <a:buFont typeface="+mj-lt"/>
              <a:buAutoNum type="arabicPeriod"/>
            </a:pPr>
            <a:r>
              <a:rPr lang="fr-FR" sz="1400" dirty="0">
                <a:solidFill>
                  <a:schemeClr val="tx1"/>
                </a:solidFill>
                <a:latin typeface="Times New Roman" panose="02020603050405020304" pitchFamily="18" charset="0"/>
                <a:cs typeface="Times New Roman" panose="02020603050405020304" pitchFamily="18" charset="0"/>
              </a:rPr>
              <a:t>Pertinence du modèle</a:t>
            </a:r>
          </a:p>
          <a:p>
            <a:pPr algn="ctr"/>
            <a:endParaRPr lang="fr-FR"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22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Problèmes rencontrés</a:t>
            </a:r>
          </a:p>
        </p:txBody>
      </p:sp>
      <p:sp>
        <p:nvSpPr>
          <p:cNvPr id="6" name="Rectangle 5">
            <a:extLst>
              <a:ext uri="{FF2B5EF4-FFF2-40B4-BE49-F238E27FC236}">
                <a16:creationId xmlns:a16="http://schemas.microsoft.com/office/drawing/2014/main" id="{8AC68F99-9445-42E0-BE42-1B6E8432CD0C}"/>
              </a:ext>
            </a:extLst>
          </p:cNvPr>
          <p:cNvSpPr/>
          <p:nvPr/>
        </p:nvSpPr>
        <p:spPr>
          <a:xfrm>
            <a:off x="1056520" y="3377431"/>
            <a:ext cx="1836315" cy="550024"/>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Times New Roman" panose="02020603050405020304" pitchFamily="18" charset="0"/>
                <a:cs typeface="Times New Roman" panose="02020603050405020304" pitchFamily="18" charset="0"/>
              </a:rPr>
              <a:t>Problèmes rencontrés</a:t>
            </a:r>
          </a:p>
        </p:txBody>
      </p:sp>
      <p:cxnSp>
        <p:nvCxnSpPr>
          <p:cNvPr id="7" name="Straight Arrow Connector 6">
            <a:extLst>
              <a:ext uri="{FF2B5EF4-FFF2-40B4-BE49-F238E27FC236}">
                <a16:creationId xmlns:a16="http://schemas.microsoft.com/office/drawing/2014/main" id="{9332D164-5F21-4DE7-A8B4-F1C0C0C51C7B}"/>
              </a:ext>
            </a:extLst>
          </p:cNvPr>
          <p:cNvCxnSpPr>
            <a:cxnSpLocks/>
            <a:stCxn id="6" idx="3"/>
            <a:endCxn id="11" idx="1"/>
          </p:cNvCxnSpPr>
          <p:nvPr/>
        </p:nvCxnSpPr>
        <p:spPr>
          <a:xfrm flipV="1">
            <a:off x="2892835" y="1947094"/>
            <a:ext cx="3176827" cy="1705349"/>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2B1778-5C8D-41A4-8945-F01372104A22}"/>
              </a:ext>
            </a:extLst>
          </p:cNvPr>
          <p:cNvCxnSpPr>
            <a:cxnSpLocks/>
            <a:stCxn id="6" idx="3"/>
            <a:endCxn id="9" idx="1"/>
          </p:cNvCxnSpPr>
          <p:nvPr/>
        </p:nvCxnSpPr>
        <p:spPr>
          <a:xfrm>
            <a:off x="2892835" y="3652443"/>
            <a:ext cx="3176827" cy="1667249"/>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5E6C30B-9D72-4EA1-81A8-9496B540A1A1}"/>
              </a:ext>
            </a:extLst>
          </p:cNvPr>
          <p:cNvSpPr/>
          <p:nvPr/>
        </p:nvSpPr>
        <p:spPr>
          <a:xfrm>
            <a:off x="6069662" y="5044680"/>
            <a:ext cx="4798766" cy="550024"/>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Times New Roman" panose="02020603050405020304" pitchFamily="18" charset="0"/>
                <a:cs typeface="Times New Roman" panose="02020603050405020304" pitchFamily="18" charset="0"/>
              </a:rPr>
              <a:t>Présence de variables avec peu de données</a:t>
            </a:r>
          </a:p>
        </p:txBody>
      </p:sp>
      <p:sp>
        <p:nvSpPr>
          <p:cNvPr id="11" name="Rectangle 10">
            <a:extLst>
              <a:ext uri="{FF2B5EF4-FFF2-40B4-BE49-F238E27FC236}">
                <a16:creationId xmlns:a16="http://schemas.microsoft.com/office/drawing/2014/main" id="{D0E37362-E909-4D12-87CC-F8FD140A0224}"/>
              </a:ext>
            </a:extLst>
          </p:cNvPr>
          <p:cNvSpPr/>
          <p:nvPr/>
        </p:nvSpPr>
        <p:spPr>
          <a:xfrm>
            <a:off x="6069662" y="1629983"/>
            <a:ext cx="4798766" cy="634221"/>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Times New Roman" panose="02020603050405020304" pitchFamily="18" charset="0"/>
                <a:cs typeface="Times New Roman" panose="02020603050405020304" pitchFamily="18" charset="0"/>
              </a:rPr>
              <a:t>Existence de relevés différents</a:t>
            </a:r>
          </a:p>
        </p:txBody>
      </p:sp>
      <p:sp>
        <p:nvSpPr>
          <p:cNvPr id="12" name="Rectangle 11">
            <a:extLst>
              <a:ext uri="{FF2B5EF4-FFF2-40B4-BE49-F238E27FC236}">
                <a16:creationId xmlns:a16="http://schemas.microsoft.com/office/drawing/2014/main" id="{15CAAA66-A4B7-4DA7-B711-6B0755EEE66C}"/>
              </a:ext>
            </a:extLst>
          </p:cNvPr>
          <p:cNvSpPr/>
          <p:nvPr/>
        </p:nvSpPr>
        <p:spPr>
          <a:xfrm>
            <a:off x="6069662" y="3339331"/>
            <a:ext cx="4798766" cy="634220"/>
          </a:xfrm>
          <a:prstGeom prst="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Times New Roman" panose="02020603050405020304" pitchFamily="18" charset="0"/>
                <a:cs typeface="Times New Roman" panose="02020603050405020304" pitchFamily="18" charset="0"/>
              </a:rPr>
              <a:t>Matériel avec RAM très élevé nécessaire (PC avec RAM de 32G)</a:t>
            </a:r>
          </a:p>
        </p:txBody>
      </p:sp>
      <p:cxnSp>
        <p:nvCxnSpPr>
          <p:cNvPr id="13" name="Straight Arrow Connector 12">
            <a:extLst>
              <a:ext uri="{FF2B5EF4-FFF2-40B4-BE49-F238E27FC236}">
                <a16:creationId xmlns:a16="http://schemas.microsoft.com/office/drawing/2014/main" id="{9CA42CE7-6F3A-441F-ACCA-5C3B28CCBC36}"/>
              </a:ext>
            </a:extLst>
          </p:cNvPr>
          <p:cNvCxnSpPr>
            <a:cxnSpLocks/>
            <a:stCxn id="6" idx="3"/>
            <a:endCxn id="12" idx="1"/>
          </p:cNvCxnSpPr>
          <p:nvPr/>
        </p:nvCxnSpPr>
        <p:spPr>
          <a:xfrm>
            <a:off x="2892835" y="3652443"/>
            <a:ext cx="3176827" cy="399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132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Regroupement des données</a:t>
            </a:r>
          </a:p>
        </p:txBody>
      </p:sp>
      <p:sp>
        <p:nvSpPr>
          <p:cNvPr id="10" name="Rectangle 9">
            <a:extLst>
              <a:ext uri="{FF2B5EF4-FFF2-40B4-BE49-F238E27FC236}">
                <a16:creationId xmlns:a16="http://schemas.microsoft.com/office/drawing/2014/main" id="{1C0744DC-665C-AF66-9E47-65CDAA26E816}"/>
              </a:ext>
            </a:extLst>
          </p:cNvPr>
          <p:cNvSpPr/>
          <p:nvPr/>
        </p:nvSpPr>
        <p:spPr>
          <a:xfrm>
            <a:off x="3693057" y="1896322"/>
            <a:ext cx="4927068" cy="286617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Comparaison des relevés de 2015 et 2016</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Identification des variables différentes</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Relevé de 2016 pris comme référence</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Ajustement des variables du relevé de 2015:</a:t>
            </a:r>
          </a:p>
          <a:p>
            <a:pPr marL="742950" lvl="1"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Localisation, nom de variables, ordre de grandeurs</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Elimination des variables non communes aux deux relevés</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Unification des deux relevés</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Nettoyage</a:t>
            </a:r>
          </a:p>
        </p:txBody>
      </p:sp>
      <p:sp>
        <p:nvSpPr>
          <p:cNvPr id="14" name="Rectangle 13">
            <a:extLst>
              <a:ext uri="{FF2B5EF4-FFF2-40B4-BE49-F238E27FC236}">
                <a16:creationId xmlns:a16="http://schemas.microsoft.com/office/drawing/2014/main" id="{A9AE3C66-86FD-B68D-E2D9-70861A4C6B23}"/>
              </a:ext>
            </a:extLst>
          </p:cNvPr>
          <p:cNvSpPr/>
          <p:nvPr/>
        </p:nvSpPr>
        <p:spPr>
          <a:xfrm>
            <a:off x="3285464" y="6137659"/>
            <a:ext cx="5621071" cy="6281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1400" b="1" dirty="0">
                <a:solidFill>
                  <a:schemeClr val="tx1"/>
                </a:solidFill>
                <a:latin typeface="Times New Roman" panose="02020603050405020304" pitchFamily="18" charset="0"/>
                <a:cs typeface="Times New Roman" panose="02020603050405020304" pitchFamily="18" charset="0"/>
              </a:rPr>
              <a:t>Rappel</a:t>
            </a:r>
            <a:r>
              <a:rPr lang="fr-FR" sz="1400" dirty="0">
                <a:solidFill>
                  <a:schemeClr val="tx1"/>
                </a:solidFill>
                <a:latin typeface="Times New Roman" panose="02020603050405020304" pitchFamily="18" charset="0"/>
                <a:cs typeface="Times New Roman" panose="02020603050405020304" pitchFamily="18" charset="0"/>
              </a:rPr>
              <a:t>: Les deux variables à analyser sont les </a:t>
            </a:r>
            <a:r>
              <a:rPr lang="fr-FR" sz="1400" u="sng" dirty="0">
                <a:solidFill>
                  <a:schemeClr val="tx1"/>
                </a:solidFill>
                <a:latin typeface="Times New Roman" panose="02020603050405020304" pitchFamily="18" charset="0"/>
                <a:cs typeface="Times New Roman" panose="02020603050405020304" pitchFamily="18" charset="0"/>
              </a:rPr>
              <a:t>émissions de CO2 </a:t>
            </a:r>
            <a:r>
              <a:rPr lang="fr-FR" sz="1400" dirty="0">
                <a:solidFill>
                  <a:schemeClr val="tx1"/>
                </a:solidFill>
                <a:latin typeface="Times New Roman" panose="02020603050405020304" pitchFamily="18" charset="0"/>
                <a:cs typeface="Times New Roman" panose="02020603050405020304" pitchFamily="18" charset="0"/>
              </a:rPr>
              <a:t>et la </a:t>
            </a:r>
            <a:r>
              <a:rPr lang="fr-FR" sz="1400" u="sng" dirty="0">
                <a:solidFill>
                  <a:schemeClr val="tx1"/>
                </a:solidFill>
                <a:latin typeface="Times New Roman" panose="02020603050405020304" pitchFamily="18" charset="0"/>
                <a:cs typeface="Times New Roman" panose="02020603050405020304" pitchFamily="18" charset="0"/>
              </a:rPr>
              <a:t>consommation d’énergie électrique</a:t>
            </a:r>
          </a:p>
        </p:txBody>
      </p:sp>
    </p:spTree>
    <p:extLst>
      <p:ext uri="{BB962C8B-B14F-4D97-AF65-F5344CB8AC3E}">
        <p14:creationId xmlns:p14="http://schemas.microsoft.com/office/powerpoint/2010/main" val="2872220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Données sur les bâtiments</a:t>
            </a:r>
          </a:p>
        </p:txBody>
      </p:sp>
      <p:pic>
        <p:nvPicPr>
          <p:cNvPr id="1026" name="Picture 2">
            <a:extLst>
              <a:ext uri="{FF2B5EF4-FFF2-40B4-BE49-F238E27FC236}">
                <a16:creationId xmlns:a16="http://schemas.microsoft.com/office/drawing/2014/main" id="{F8254E68-A95C-EFE4-8230-40B6EA04F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190625"/>
            <a:ext cx="6553200" cy="4476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756E76B-107E-71C2-27BD-A138456CE1C8}"/>
              </a:ext>
            </a:extLst>
          </p:cNvPr>
          <p:cNvSpPr/>
          <p:nvPr/>
        </p:nvSpPr>
        <p:spPr>
          <a:xfrm>
            <a:off x="2613327" y="6393975"/>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1: représentation de la répartition des différents types de bâtiments non résidentiels</a:t>
            </a:r>
          </a:p>
        </p:txBody>
      </p:sp>
    </p:spTree>
    <p:extLst>
      <p:ext uri="{BB962C8B-B14F-4D97-AF65-F5344CB8AC3E}">
        <p14:creationId xmlns:p14="http://schemas.microsoft.com/office/powerpoint/2010/main" val="414286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Données sur les bâtiments</a:t>
            </a:r>
          </a:p>
        </p:txBody>
      </p:sp>
      <p:pic>
        <p:nvPicPr>
          <p:cNvPr id="2050" name="Picture 2">
            <a:extLst>
              <a:ext uri="{FF2B5EF4-FFF2-40B4-BE49-F238E27FC236}">
                <a16:creationId xmlns:a16="http://schemas.microsoft.com/office/drawing/2014/main" id="{BF81E67B-ADFD-520D-CA78-9ABFEF048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70" y="1703641"/>
            <a:ext cx="4848225" cy="34507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A64B0D6-1B37-748F-E375-2F68C0E22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044" y="1703641"/>
            <a:ext cx="4695825" cy="35792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86CCE18-1360-7D59-CF84-F72B3A2DF5DE}"/>
              </a:ext>
            </a:extLst>
          </p:cNvPr>
          <p:cNvSpPr/>
          <p:nvPr/>
        </p:nvSpPr>
        <p:spPr>
          <a:xfrm>
            <a:off x="2613327" y="6393975"/>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2: représentation de la distribution de l'âge des bâtiments non résidentiels</a:t>
            </a:r>
          </a:p>
        </p:txBody>
      </p:sp>
    </p:spTree>
    <p:extLst>
      <p:ext uri="{BB962C8B-B14F-4D97-AF65-F5344CB8AC3E}">
        <p14:creationId xmlns:p14="http://schemas.microsoft.com/office/powerpoint/2010/main" val="3660154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Analyse des données</a:t>
            </a:r>
          </a:p>
        </p:txBody>
      </p:sp>
      <p:pic>
        <p:nvPicPr>
          <p:cNvPr id="4098" name="Picture 2">
            <a:extLst>
              <a:ext uri="{FF2B5EF4-FFF2-40B4-BE49-F238E27FC236}">
                <a16:creationId xmlns:a16="http://schemas.microsoft.com/office/drawing/2014/main" id="{863AEE3F-2997-702E-E508-318323379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754461"/>
            <a:ext cx="5391150" cy="57251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E4E2D71-C880-03F6-7530-1074FDB5017E}"/>
              </a:ext>
            </a:extLst>
          </p:cNvPr>
          <p:cNvSpPr/>
          <p:nvPr/>
        </p:nvSpPr>
        <p:spPr>
          <a:xfrm>
            <a:off x="2613327" y="6393975"/>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3: représentation de la corrélation (</a:t>
            </a:r>
            <a:r>
              <a:rPr lang="fr-FR" sz="1400" dirty="0" err="1">
                <a:solidFill>
                  <a:schemeClr val="tx1"/>
                </a:solidFill>
                <a:latin typeface="Times New Roman" panose="02020603050405020304" pitchFamily="18" charset="0"/>
                <a:cs typeface="Times New Roman" panose="02020603050405020304" pitchFamily="18" charset="0"/>
              </a:rPr>
              <a:t>Heatmap</a:t>
            </a:r>
            <a:r>
              <a:rPr lang="fr-FR" sz="1400" dirty="0">
                <a:solidFill>
                  <a:schemeClr val="tx1"/>
                </a:solidFill>
                <a:latin typeface="Times New Roman" panose="02020603050405020304" pitchFamily="18" charset="0"/>
                <a:cs typeface="Times New Roman" panose="02020603050405020304" pitchFamily="18" charset="0"/>
              </a:rPr>
              <a:t>) entre les différents indicateurs </a:t>
            </a:r>
          </a:p>
        </p:txBody>
      </p:sp>
    </p:spTree>
    <p:extLst>
      <p:ext uri="{BB962C8B-B14F-4D97-AF65-F5344CB8AC3E}">
        <p14:creationId xmlns:p14="http://schemas.microsoft.com/office/powerpoint/2010/main" val="422033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Introduction</a:t>
            </a:r>
          </a:p>
        </p:txBody>
      </p:sp>
      <p:sp>
        <p:nvSpPr>
          <p:cNvPr id="13" name="Rectangle 12">
            <a:extLst>
              <a:ext uri="{FF2B5EF4-FFF2-40B4-BE49-F238E27FC236}">
                <a16:creationId xmlns:a16="http://schemas.microsoft.com/office/drawing/2014/main" id="{4B9A97BD-79BD-48C4-A5F4-48C5A2ABA309}"/>
              </a:ext>
            </a:extLst>
          </p:cNvPr>
          <p:cNvSpPr/>
          <p:nvPr/>
        </p:nvSpPr>
        <p:spPr>
          <a:xfrm>
            <a:off x="1501364" y="3103838"/>
            <a:ext cx="3458820"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Projet d’étude: anticiper les besoins énergétiques</a:t>
            </a:r>
          </a:p>
        </p:txBody>
      </p:sp>
      <p:cxnSp>
        <p:nvCxnSpPr>
          <p:cNvPr id="16" name="Straight Arrow Connector 15">
            <a:extLst>
              <a:ext uri="{FF2B5EF4-FFF2-40B4-BE49-F238E27FC236}">
                <a16:creationId xmlns:a16="http://schemas.microsoft.com/office/drawing/2014/main" id="{8CA3E8C7-7464-443E-8FC9-3150C3F28291}"/>
              </a:ext>
            </a:extLst>
          </p:cNvPr>
          <p:cNvCxnSpPr>
            <a:cxnSpLocks/>
            <a:stCxn id="13" idx="3"/>
            <a:endCxn id="3" idx="1"/>
          </p:cNvCxnSpPr>
          <p:nvPr/>
        </p:nvCxnSpPr>
        <p:spPr>
          <a:xfrm>
            <a:off x="4960184" y="3346348"/>
            <a:ext cx="2223665"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46924B3-D66B-2304-ECE6-E9B98184CAE6}"/>
              </a:ext>
            </a:extLst>
          </p:cNvPr>
          <p:cNvPicPr>
            <a:picLocks noChangeAspect="1"/>
          </p:cNvPicPr>
          <p:nvPr/>
        </p:nvPicPr>
        <p:blipFill>
          <a:blip r:embed="rId2"/>
          <a:stretch>
            <a:fillRect/>
          </a:stretch>
        </p:blipFill>
        <p:spPr>
          <a:xfrm>
            <a:off x="7183849" y="2622448"/>
            <a:ext cx="3162300" cy="1447800"/>
          </a:xfrm>
          <a:prstGeom prst="rect">
            <a:avLst/>
          </a:prstGeom>
        </p:spPr>
      </p:pic>
    </p:spTree>
    <p:extLst>
      <p:ext uri="{BB962C8B-B14F-4D97-AF65-F5344CB8AC3E}">
        <p14:creationId xmlns:p14="http://schemas.microsoft.com/office/powerpoint/2010/main" val="323391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E618CEC-CFFC-DC90-ABB9-B75A9B8D7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463" y="689725"/>
            <a:ext cx="5468937" cy="5839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Analyse des données</a:t>
            </a:r>
          </a:p>
        </p:txBody>
      </p:sp>
      <p:sp>
        <p:nvSpPr>
          <p:cNvPr id="4" name="Rectangle 3">
            <a:extLst>
              <a:ext uri="{FF2B5EF4-FFF2-40B4-BE49-F238E27FC236}">
                <a16:creationId xmlns:a16="http://schemas.microsoft.com/office/drawing/2014/main" id="{2BDF9319-5AF9-FD23-C8D3-C15FE420299B}"/>
              </a:ext>
            </a:extLst>
          </p:cNvPr>
          <p:cNvSpPr/>
          <p:nvPr/>
        </p:nvSpPr>
        <p:spPr>
          <a:xfrm>
            <a:off x="2613327" y="6393975"/>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4: représentation de la corrélation (</a:t>
            </a:r>
            <a:r>
              <a:rPr lang="fr-FR" sz="1400" dirty="0" err="1">
                <a:solidFill>
                  <a:schemeClr val="tx1"/>
                </a:solidFill>
                <a:latin typeface="Times New Roman" panose="02020603050405020304" pitchFamily="18" charset="0"/>
                <a:cs typeface="Times New Roman" panose="02020603050405020304" pitchFamily="18" charset="0"/>
              </a:rPr>
              <a:t>Heatmap</a:t>
            </a:r>
            <a:r>
              <a:rPr lang="fr-FR" sz="1400" dirty="0">
                <a:solidFill>
                  <a:schemeClr val="tx1"/>
                </a:solidFill>
                <a:latin typeface="Times New Roman" panose="02020603050405020304" pitchFamily="18" charset="0"/>
                <a:cs typeface="Times New Roman" panose="02020603050405020304" pitchFamily="18" charset="0"/>
              </a:rPr>
              <a:t>) entre les différents indicateurs après modification via un </a:t>
            </a:r>
            <a:r>
              <a:rPr lang="fr-FR" sz="1400" i="1" dirty="0" err="1">
                <a:solidFill>
                  <a:schemeClr val="tx1"/>
                </a:solidFill>
                <a:latin typeface="Times New Roman" panose="02020603050405020304" pitchFamily="18" charset="0"/>
                <a:cs typeface="Times New Roman" panose="02020603050405020304" pitchFamily="18" charset="0"/>
              </a:rPr>
              <a:t>feature</a:t>
            </a:r>
            <a:r>
              <a:rPr lang="fr-FR" sz="1400" i="1" dirty="0">
                <a:solidFill>
                  <a:schemeClr val="tx1"/>
                </a:solidFill>
                <a:latin typeface="Times New Roman" panose="02020603050405020304" pitchFamily="18" charset="0"/>
                <a:cs typeface="Times New Roman" panose="02020603050405020304" pitchFamily="18" charset="0"/>
              </a:rPr>
              <a:t> engineering </a:t>
            </a:r>
          </a:p>
        </p:txBody>
      </p:sp>
    </p:spTree>
    <p:extLst>
      <p:ext uri="{BB962C8B-B14F-4D97-AF65-F5344CB8AC3E}">
        <p14:creationId xmlns:p14="http://schemas.microsoft.com/office/powerpoint/2010/main" val="1979215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Analyse des données</a:t>
            </a:r>
          </a:p>
        </p:txBody>
      </p:sp>
      <p:pic>
        <p:nvPicPr>
          <p:cNvPr id="6146" name="Picture 2">
            <a:extLst>
              <a:ext uri="{FF2B5EF4-FFF2-40B4-BE49-F238E27FC236}">
                <a16:creationId xmlns:a16="http://schemas.microsoft.com/office/drawing/2014/main" id="{8107010A-7C40-1CED-9363-48993199B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439" y="665960"/>
            <a:ext cx="6649121" cy="30635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D3A3C70-C752-DEF1-832A-0529B2CA7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3" y="3812275"/>
            <a:ext cx="6610351" cy="3045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2B6B37F-FA35-3FE9-F823-F03DA04B6198}"/>
              </a:ext>
            </a:extLst>
          </p:cNvPr>
          <p:cNvSpPr/>
          <p:nvPr/>
        </p:nvSpPr>
        <p:spPr>
          <a:xfrm>
            <a:off x="-8493" y="2816028"/>
            <a:ext cx="2751693" cy="1440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a:solidFill>
                  <a:schemeClr val="tx1"/>
                </a:solidFill>
                <a:latin typeface="Times New Roman" panose="02020603050405020304" pitchFamily="18" charset="0"/>
                <a:cs typeface="Times New Roman" panose="02020603050405020304" pitchFamily="18" charset="0"/>
              </a:rPr>
              <a:t>Figure 5: représentation de la distribution des valeurs des deux variables (émissions de CO2 et consommation d’énergie électrique) à prédire</a:t>
            </a:r>
            <a:r>
              <a:rPr lang="fr-FR" sz="1400" i="1"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3621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Analyse des données</a:t>
            </a:r>
          </a:p>
        </p:txBody>
      </p:sp>
      <p:pic>
        <p:nvPicPr>
          <p:cNvPr id="7170" name="Picture 2">
            <a:extLst>
              <a:ext uri="{FF2B5EF4-FFF2-40B4-BE49-F238E27FC236}">
                <a16:creationId xmlns:a16="http://schemas.microsoft.com/office/drawing/2014/main" id="{0F3BD90D-8B0D-6D73-9F39-F4D31CF62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931" y="1338896"/>
            <a:ext cx="9482137" cy="43951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E7EB4F-5D6A-0D6C-492B-035628FDFD89}"/>
              </a:ext>
            </a:extLst>
          </p:cNvPr>
          <p:cNvSpPr/>
          <p:nvPr/>
        </p:nvSpPr>
        <p:spPr>
          <a:xfrm>
            <a:off x="2613327" y="6393975"/>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6: représentation de la répartition des valeurs entre la consommation d’énergie électrique et les émissions de CO2</a:t>
            </a:r>
            <a:r>
              <a:rPr lang="fr-FR" sz="1400" i="1"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48583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Analyse des données</a:t>
            </a:r>
          </a:p>
        </p:txBody>
      </p:sp>
      <p:pic>
        <p:nvPicPr>
          <p:cNvPr id="3076" name="Picture 4">
            <a:extLst>
              <a:ext uri="{FF2B5EF4-FFF2-40B4-BE49-F238E27FC236}">
                <a16:creationId xmlns:a16="http://schemas.microsoft.com/office/drawing/2014/main" id="{5A764BB3-F839-3CBB-AFEE-FE9A04148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857250"/>
            <a:ext cx="1122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E8C261-7927-099D-D556-AF2C49C6C1CA}"/>
              </a:ext>
            </a:extLst>
          </p:cNvPr>
          <p:cNvSpPr/>
          <p:nvPr/>
        </p:nvSpPr>
        <p:spPr>
          <a:xfrm>
            <a:off x="2613327" y="6393975"/>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7: représentation de la répartition des émissions de CO2 et de la consommation d’énergie électrique en fonction du type de bâtiment</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14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Analyse des données</a:t>
            </a:r>
          </a:p>
        </p:txBody>
      </p:sp>
      <p:pic>
        <p:nvPicPr>
          <p:cNvPr id="9218" name="Picture 2">
            <a:extLst>
              <a:ext uri="{FF2B5EF4-FFF2-40B4-BE49-F238E27FC236}">
                <a16:creationId xmlns:a16="http://schemas.microsoft.com/office/drawing/2014/main" id="{B1B7EB30-DDFD-782B-80E0-14D6A7E0A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4" y="843473"/>
            <a:ext cx="5955346" cy="297471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8A58D73-E611-A136-2999-A7739DD65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662" y="3883291"/>
            <a:ext cx="5810250" cy="29747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0B8C38E-5867-32B2-31FE-0932780E0F3F}"/>
              </a:ext>
            </a:extLst>
          </p:cNvPr>
          <p:cNvSpPr/>
          <p:nvPr/>
        </p:nvSpPr>
        <p:spPr>
          <a:xfrm>
            <a:off x="-8493" y="2816028"/>
            <a:ext cx="2751693" cy="1440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a:solidFill>
                  <a:schemeClr val="tx1"/>
                </a:solidFill>
                <a:latin typeface="Times New Roman" panose="02020603050405020304" pitchFamily="18" charset="0"/>
                <a:cs typeface="Times New Roman" panose="02020603050405020304" pitchFamily="18" charset="0"/>
              </a:rPr>
              <a:t>Figure 8: représentation de la répartition des émissions de CO2 et de la consommation d’énergie électrique en fonction de l'âge du bâtiment</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863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Préparation des données</a:t>
            </a:r>
          </a:p>
        </p:txBody>
      </p:sp>
      <p:pic>
        <p:nvPicPr>
          <p:cNvPr id="10242" name="Picture 2">
            <a:extLst>
              <a:ext uri="{FF2B5EF4-FFF2-40B4-BE49-F238E27FC236}">
                <a16:creationId xmlns:a16="http://schemas.microsoft.com/office/drawing/2014/main" id="{0932EDDE-DEDA-B0A7-4EC5-FD242B7B2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916" y="843473"/>
            <a:ext cx="6394167" cy="290988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B48BCF15-D66A-AA50-5032-13A509AC9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7016" y="3753361"/>
            <a:ext cx="6394167" cy="29423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D95592F-F1A0-DCC9-182A-9B953DAF9C66}"/>
              </a:ext>
            </a:extLst>
          </p:cNvPr>
          <p:cNvSpPr/>
          <p:nvPr/>
        </p:nvSpPr>
        <p:spPr>
          <a:xfrm>
            <a:off x="-8493" y="2816028"/>
            <a:ext cx="2751693" cy="1440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a:solidFill>
                  <a:schemeClr val="tx1"/>
                </a:solidFill>
                <a:latin typeface="Times New Roman" panose="02020603050405020304" pitchFamily="18" charset="0"/>
                <a:cs typeface="Times New Roman" panose="02020603050405020304" pitchFamily="18" charset="0"/>
              </a:rPr>
              <a:t>Figure 9: représentation des valeurs des émissions de CO2 et de la consommation d’énergie électrique avant et après un changement d’échelle (préparation des données pour la prédiction via une application de loi logarithmique)</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642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Sélection du modèle</a:t>
            </a:r>
          </a:p>
        </p:txBody>
      </p:sp>
      <p:pic>
        <p:nvPicPr>
          <p:cNvPr id="11266" name="Picture 2">
            <a:extLst>
              <a:ext uri="{FF2B5EF4-FFF2-40B4-BE49-F238E27FC236}">
                <a16:creationId xmlns:a16="http://schemas.microsoft.com/office/drawing/2014/main" id="{464154B7-B234-03EE-5EBA-C48213C9E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218" y="756990"/>
            <a:ext cx="7429500" cy="294664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4E5BF31-B25C-BBB6-D5A4-23219904F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605" y="4010313"/>
            <a:ext cx="8353425" cy="23619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A27EEE-0FF8-5DD5-B6F9-F4EF999BC506}"/>
              </a:ext>
            </a:extLst>
          </p:cNvPr>
          <p:cNvSpPr/>
          <p:nvPr/>
        </p:nvSpPr>
        <p:spPr>
          <a:xfrm>
            <a:off x="-8493" y="2816028"/>
            <a:ext cx="2751693" cy="1440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a:solidFill>
                  <a:schemeClr val="tx1"/>
                </a:solidFill>
                <a:latin typeface="Times New Roman" panose="02020603050405020304" pitchFamily="18" charset="0"/>
                <a:cs typeface="Times New Roman" panose="02020603050405020304" pitchFamily="18" charset="0"/>
              </a:rPr>
              <a:t>Figure 10: représentation de l’efficacité des modèles de prédiction (Haut) et des hyperparamètres (bas) pour les émissions de CO2 </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70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Sélection du modèle</a:t>
            </a:r>
          </a:p>
        </p:txBody>
      </p:sp>
      <p:pic>
        <p:nvPicPr>
          <p:cNvPr id="12290" name="Picture 2">
            <a:extLst>
              <a:ext uri="{FF2B5EF4-FFF2-40B4-BE49-F238E27FC236}">
                <a16:creationId xmlns:a16="http://schemas.microsoft.com/office/drawing/2014/main" id="{957BE53B-9541-1143-54BD-4EB2F0AEB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196" y="1138238"/>
            <a:ext cx="7033607" cy="45815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4E50FD6-62BA-58E0-4E9B-2170B61F9879}"/>
              </a:ext>
            </a:extLst>
          </p:cNvPr>
          <p:cNvSpPr/>
          <p:nvPr/>
        </p:nvSpPr>
        <p:spPr>
          <a:xfrm>
            <a:off x="2613327" y="6393975"/>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11: représentation de l’influence des indicateurs sur les émissions de CO2</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04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Sélection du modèle</a:t>
            </a:r>
          </a:p>
        </p:txBody>
      </p:sp>
      <p:pic>
        <p:nvPicPr>
          <p:cNvPr id="13314" name="Picture 2">
            <a:extLst>
              <a:ext uri="{FF2B5EF4-FFF2-40B4-BE49-F238E27FC236}">
                <a16:creationId xmlns:a16="http://schemas.microsoft.com/office/drawing/2014/main" id="{5225B0AB-06CB-AD9A-F0D4-518408D81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457" y="843473"/>
            <a:ext cx="7665781" cy="304036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045F481-0938-886A-8047-1FC2FD51B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323" y="4074433"/>
            <a:ext cx="8867775" cy="25073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7E93035-7DA3-D391-61C7-8EC7E3018C05}"/>
              </a:ext>
            </a:extLst>
          </p:cNvPr>
          <p:cNvSpPr/>
          <p:nvPr/>
        </p:nvSpPr>
        <p:spPr>
          <a:xfrm>
            <a:off x="-8493" y="2816028"/>
            <a:ext cx="2751693" cy="1440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a:solidFill>
                  <a:schemeClr val="tx1"/>
                </a:solidFill>
                <a:latin typeface="Times New Roman" panose="02020603050405020304" pitchFamily="18" charset="0"/>
                <a:cs typeface="Times New Roman" panose="02020603050405020304" pitchFamily="18" charset="0"/>
              </a:rPr>
              <a:t>Figure 12: représentation de l’efficacité des modèles de prédiction (Haut) et des hyperparamètres (bas) pour la consommation d’énergie </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02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Sélection du modèle</a:t>
            </a:r>
          </a:p>
        </p:txBody>
      </p:sp>
      <p:pic>
        <p:nvPicPr>
          <p:cNvPr id="14338" name="Picture 2">
            <a:extLst>
              <a:ext uri="{FF2B5EF4-FFF2-40B4-BE49-F238E27FC236}">
                <a16:creationId xmlns:a16="http://schemas.microsoft.com/office/drawing/2014/main" id="{6647CFC2-649D-A7B2-058E-F8E68E0E7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804063"/>
            <a:ext cx="8153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AB62755-B546-3384-FF41-A214E1C5442F}"/>
              </a:ext>
            </a:extLst>
          </p:cNvPr>
          <p:cNvSpPr/>
          <p:nvPr/>
        </p:nvSpPr>
        <p:spPr>
          <a:xfrm>
            <a:off x="2613327" y="6393975"/>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13: représentation de l’influence des indicateurs sur la consommation d’énergie</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29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Introduction</a:t>
            </a:r>
          </a:p>
        </p:txBody>
      </p:sp>
      <p:pic>
        <p:nvPicPr>
          <p:cNvPr id="3" name="Picture 2">
            <a:extLst>
              <a:ext uri="{FF2B5EF4-FFF2-40B4-BE49-F238E27FC236}">
                <a16:creationId xmlns:a16="http://schemas.microsoft.com/office/drawing/2014/main" id="{446924B3-D66B-2304-ECE6-E9B98184CAE6}"/>
              </a:ext>
            </a:extLst>
          </p:cNvPr>
          <p:cNvPicPr>
            <a:picLocks noChangeAspect="1"/>
          </p:cNvPicPr>
          <p:nvPr/>
        </p:nvPicPr>
        <p:blipFill>
          <a:blip r:embed="rId2"/>
          <a:stretch>
            <a:fillRect/>
          </a:stretch>
        </p:blipFill>
        <p:spPr>
          <a:xfrm>
            <a:off x="0" y="2451677"/>
            <a:ext cx="3162300" cy="1447800"/>
          </a:xfrm>
          <a:prstGeom prst="rect">
            <a:avLst/>
          </a:prstGeom>
        </p:spPr>
      </p:pic>
      <p:sp>
        <p:nvSpPr>
          <p:cNvPr id="17" name="Rectangle 16">
            <a:extLst>
              <a:ext uri="{FF2B5EF4-FFF2-40B4-BE49-F238E27FC236}">
                <a16:creationId xmlns:a16="http://schemas.microsoft.com/office/drawing/2014/main" id="{343DFE23-E270-F83E-8683-727FE8963184}"/>
              </a:ext>
            </a:extLst>
          </p:cNvPr>
          <p:cNvSpPr/>
          <p:nvPr/>
        </p:nvSpPr>
        <p:spPr>
          <a:xfrm>
            <a:off x="5370031" y="5431481"/>
            <a:ext cx="2373466" cy="43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1400" dirty="0">
                <a:solidFill>
                  <a:schemeClr val="tx1"/>
                </a:solidFill>
                <a:latin typeface="Times New Roman" panose="02020603050405020304" pitchFamily="18" charset="0"/>
                <a:cs typeface="Times New Roman" panose="02020603050405020304" pitchFamily="18" charset="0"/>
              </a:rPr>
              <a:t>Population: 741 251 (2020)</a:t>
            </a:r>
          </a:p>
        </p:txBody>
      </p:sp>
      <p:pic>
        <p:nvPicPr>
          <p:cNvPr id="5" name="Picture 4">
            <a:extLst>
              <a:ext uri="{FF2B5EF4-FFF2-40B4-BE49-F238E27FC236}">
                <a16:creationId xmlns:a16="http://schemas.microsoft.com/office/drawing/2014/main" id="{78C18033-9143-D1D1-777C-78D425180EE8}"/>
              </a:ext>
            </a:extLst>
          </p:cNvPr>
          <p:cNvPicPr>
            <a:picLocks noChangeAspect="1"/>
          </p:cNvPicPr>
          <p:nvPr/>
        </p:nvPicPr>
        <p:blipFill>
          <a:blip r:embed="rId3"/>
          <a:stretch>
            <a:fillRect/>
          </a:stretch>
        </p:blipFill>
        <p:spPr>
          <a:xfrm>
            <a:off x="3807872" y="4900462"/>
            <a:ext cx="1562159" cy="1562159"/>
          </a:xfrm>
          <a:prstGeom prst="rect">
            <a:avLst/>
          </a:prstGeom>
        </p:spPr>
      </p:pic>
      <p:pic>
        <p:nvPicPr>
          <p:cNvPr id="11" name="Picture 10">
            <a:extLst>
              <a:ext uri="{FF2B5EF4-FFF2-40B4-BE49-F238E27FC236}">
                <a16:creationId xmlns:a16="http://schemas.microsoft.com/office/drawing/2014/main" id="{1EFD37C5-A467-AF82-B5C1-B1695C042B73}"/>
              </a:ext>
            </a:extLst>
          </p:cNvPr>
          <p:cNvPicPr>
            <a:picLocks noChangeAspect="1"/>
          </p:cNvPicPr>
          <p:nvPr/>
        </p:nvPicPr>
        <p:blipFill>
          <a:blip r:embed="rId4"/>
          <a:stretch>
            <a:fillRect/>
          </a:stretch>
        </p:blipFill>
        <p:spPr>
          <a:xfrm>
            <a:off x="7694454" y="925903"/>
            <a:ext cx="4061082" cy="2503097"/>
          </a:xfrm>
          <a:prstGeom prst="rect">
            <a:avLst/>
          </a:prstGeom>
        </p:spPr>
      </p:pic>
      <p:pic>
        <p:nvPicPr>
          <p:cNvPr id="19" name="Picture 18">
            <a:extLst>
              <a:ext uri="{FF2B5EF4-FFF2-40B4-BE49-F238E27FC236}">
                <a16:creationId xmlns:a16="http://schemas.microsoft.com/office/drawing/2014/main" id="{717E630E-393F-80FA-F645-0FA8981C3EDF}"/>
              </a:ext>
            </a:extLst>
          </p:cNvPr>
          <p:cNvPicPr>
            <a:picLocks noChangeAspect="1"/>
          </p:cNvPicPr>
          <p:nvPr/>
        </p:nvPicPr>
        <p:blipFill>
          <a:blip r:embed="rId5"/>
          <a:stretch>
            <a:fillRect/>
          </a:stretch>
        </p:blipFill>
        <p:spPr>
          <a:xfrm>
            <a:off x="9158912" y="3650363"/>
            <a:ext cx="1724274" cy="2500198"/>
          </a:xfrm>
          <a:prstGeom prst="rect">
            <a:avLst/>
          </a:prstGeom>
        </p:spPr>
      </p:pic>
      <p:cxnSp>
        <p:nvCxnSpPr>
          <p:cNvPr id="25" name="Straight Arrow Connector 24">
            <a:extLst>
              <a:ext uri="{FF2B5EF4-FFF2-40B4-BE49-F238E27FC236}">
                <a16:creationId xmlns:a16="http://schemas.microsoft.com/office/drawing/2014/main" id="{D324E72B-BBA4-803D-306B-C000DCD64628}"/>
              </a:ext>
            </a:extLst>
          </p:cNvPr>
          <p:cNvCxnSpPr>
            <a:cxnSpLocks/>
            <a:stCxn id="3" idx="3"/>
            <a:endCxn id="5" idx="0"/>
          </p:cNvCxnSpPr>
          <p:nvPr/>
        </p:nvCxnSpPr>
        <p:spPr>
          <a:xfrm>
            <a:off x="3162300" y="3175577"/>
            <a:ext cx="1426652" cy="172488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F19649C-DBFB-5F64-9F6E-81C7E998B124}"/>
              </a:ext>
            </a:extLst>
          </p:cNvPr>
          <p:cNvSpPr/>
          <p:nvPr/>
        </p:nvSpPr>
        <p:spPr>
          <a:xfrm>
            <a:off x="9158912" y="6155381"/>
            <a:ext cx="1724274" cy="43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1400" dirty="0">
                <a:solidFill>
                  <a:schemeClr val="tx1"/>
                </a:solidFill>
                <a:latin typeface="Times New Roman" panose="02020603050405020304" pitchFamily="18" charset="0"/>
                <a:cs typeface="Times New Roman" panose="02020603050405020304" pitchFamily="18" charset="0"/>
              </a:rPr>
              <a:t>Superficie: 217 km2</a:t>
            </a:r>
          </a:p>
        </p:txBody>
      </p:sp>
      <p:cxnSp>
        <p:nvCxnSpPr>
          <p:cNvPr id="29" name="Straight Arrow Connector 28">
            <a:extLst>
              <a:ext uri="{FF2B5EF4-FFF2-40B4-BE49-F238E27FC236}">
                <a16:creationId xmlns:a16="http://schemas.microsoft.com/office/drawing/2014/main" id="{9F14C8EB-43E3-D657-2E40-FA7C4E819463}"/>
              </a:ext>
            </a:extLst>
          </p:cNvPr>
          <p:cNvCxnSpPr>
            <a:cxnSpLocks/>
            <a:stCxn id="3" idx="3"/>
            <a:endCxn id="11" idx="1"/>
          </p:cNvCxnSpPr>
          <p:nvPr/>
        </p:nvCxnSpPr>
        <p:spPr>
          <a:xfrm flipV="1">
            <a:off x="3162300" y="2177452"/>
            <a:ext cx="4532154" cy="99812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8AD8982-A72F-F6EB-F602-7C487CB83BDC}"/>
              </a:ext>
            </a:extLst>
          </p:cNvPr>
          <p:cNvCxnSpPr>
            <a:cxnSpLocks/>
            <a:stCxn id="3" idx="3"/>
            <a:endCxn id="19" idx="1"/>
          </p:cNvCxnSpPr>
          <p:nvPr/>
        </p:nvCxnSpPr>
        <p:spPr>
          <a:xfrm>
            <a:off x="3162300" y="3175577"/>
            <a:ext cx="5996612" cy="172488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961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Sélection du modèle</a:t>
            </a:r>
          </a:p>
        </p:txBody>
      </p:sp>
      <p:pic>
        <p:nvPicPr>
          <p:cNvPr id="15362" name="Picture 2">
            <a:extLst>
              <a:ext uri="{FF2B5EF4-FFF2-40B4-BE49-F238E27FC236}">
                <a16:creationId xmlns:a16="http://schemas.microsoft.com/office/drawing/2014/main" id="{DC0CB740-8FB1-5E78-64FC-593E37732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494" y="702670"/>
            <a:ext cx="4367212" cy="307731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7CA2C3C2-236B-9F3D-E097-E66AAE885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2" y="3863822"/>
            <a:ext cx="6800850" cy="26973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AAF5C5E-9D42-5C93-E524-3953464CA43F}"/>
              </a:ext>
            </a:extLst>
          </p:cNvPr>
          <p:cNvSpPr/>
          <p:nvPr/>
        </p:nvSpPr>
        <p:spPr>
          <a:xfrm>
            <a:off x="-8493" y="2816028"/>
            <a:ext cx="2751693" cy="1440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a:solidFill>
                  <a:schemeClr val="tx1"/>
                </a:solidFill>
                <a:latin typeface="Times New Roman" panose="02020603050405020304" pitchFamily="18" charset="0"/>
                <a:cs typeface="Times New Roman" panose="02020603050405020304" pitchFamily="18" charset="0"/>
              </a:rPr>
              <a:t>Figure 14: représentation de l’efficacité du modèle sélectionné (</a:t>
            </a:r>
            <a:r>
              <a:rPr lang="fr-FR" sz="1400" dirty="0" err="1">
                <a:solidFill>
                  <a:schemeClr val="tx1"/>
                </a:solidFill>
                <a:latin typeface="Times New Roman" panose="02020603050405020304" pitchFamily="18" charset="0"/>
                <a:cs typeface="Times New Roman" panose="02020603050405020304" pitchFamily="18" charset="0"/>
              </a:rPr>
              <a:t>Random</a:t>
            </a:r>
            <a:r>
              <a:rPr lang="fr-FR" sz="1400" dirty="0">
                <a:solidFill>
                  <a:schemeClr val="tx1"/>
                </a:solidFill>
                <a:latin typeface="Times New Roman" panose="02020603050405020304" pitchFamily="18" charset="0"/>
                <a:cs typeface="Times New Roman" panose="02020603050405020304" pitchFamily="18" charset="0"/>
              </a:rPr>
              <a:t> Forest) sur la prédiction des émissions de CO2 (haut) et sa validation croisé (bas) </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7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Sélection du modèle</a:t>
            </a:r>
          </a:p>
        </p:txBody>
      </p:sp>
      <p:pic>
        <p:nvPicPr>
          <p:cNvPr id="16386" name="Picture 2">
            <a:extLst>
              <a:ext uri="{FF2B5EF4-FFF2-40B4-BE49-F238E27FC236}">
                <a16:creationId xmlns:a16="http://schemas.microsoft.com/office/drawing/2014/main" id="{DB943E1F-652E-97B3-BCF2-FD1B40E1D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449" y="843473"/>
            <a:ext cx="3968276" cy="2738438"/>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CA3A55CD-C920-DEAA-E78D-D6ACCC1BB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299" y="3729213"/>
            <a:ext cx="7648575" cy="30335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6AFA63C-68A3-8EC2-8C45-41C45C35AAED}"/>
              </a:ext>
            </a:extLst>
          </p:cNvPr>
          <p:cNvSpPr/>
          <p:nvPr/>
        </p:nvSpPr>
        <p:spPr>
          <a:xfrm>
            <a:off x="-8493" y="2379060"/>
            <a:ext cx="2751693" cy="1440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1400" dirty="0">
                <a:solidFill>
                  <a:schemeClr val="tx1"/>
                </a:solidFill>
                <a:latin typeface="Times New Roman" panose="02020603050405020304" pitchFamily="18" charset="0"/>
                <a:cs typeface="Times New Roman" panose="02020603050405020304" pitchFamily="18" charset="0"/>
              </a:rPr>
              <a:t>Figure 15: représentation de l’efficacité du modèle sélectionné (</a:t>
            </a:r>
            <a:r>
              <a:rPr lang="fr-FR" sz="1400" dirty="0" err="1">
                <a:solidFill>
                  <a:schemeClr val="tx1"/>
                </a:solidFill>
                <a:latin typeface="Times New Roman" panose="02020603050405020304" pitchFamily="18" charset="0"/>
                <a:cs typeface="Times New Roman" panose="02020603050405020304" pitchFamily="18" charset="0"/>
              </a:rPr>
              <a:t>Random</a:t>
            </a:r>
            <a:r>
              <a:rPr lang="fr-FR" sz="1400" dirty="0">
                <a:solidFill>
                  <a:schemeClr val="tx1"/>
                </a:solidFill>
                <a:latin typeface="Times New Roman" panose="02020603050405020304" pitchFamily="18" charset="0"/>
                <a:cs typeface="Times New Roman" panose="02020603050405020304" pitchFamily="18" charset="0"/>
              </a:rPr>
              <a:t> Forest) sur la prédiction de la consommation d’énergie (haut) et les écarts de prédiction en fonction du type de </a:t>
            </a:r>
            <a:r>
              <a:rPr lang="fr-FR" sz="1400" dirty="0" err="1">
                <a:solidFill>
                  <a:schemeClr val="tx1"/>
                </a:solidFill>
                <a:latin typeface="Times New Roman" panose="02020603050405020304" pitchFamily="18" charset="0"/>
                <a:cs typeface="Times New Roman" panose="02020603050405020304" pitchFamily="18" charset="0"/>
              </a:rPr>
              <a:t>batiment</a:t>
            </a:r>
            <a:r>
              <a:rPr lang="fr-FR" sz="1400" dirty="0">
                <a:solidFill>
                  <a:schemeClr val="tx1"/>
                </a:solidFill>
                <a:latin typeface="Times New Roman" panose="02020603050405020304" pitchFamily="18" charset="0"/>
                <a:cs typeface="Times New Roman" panose="02020603050405020304" pitchFamily="18" charset="0"/>
              </a:rPr>
              <a:t> (bas) </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91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Conclusion</a:t>
            </a:r>
          </a:p>
        </p:txBody>
      </p:sp>
      <p:pic>
        <p:nvPicPr>
          <p:cNvPr id="17410" name="Picture 2">
            <a:extLst>
              <a:ext uri="{FF2B5EF4-FFF2-40B4-BE49-F238E27FC236}">
                <a16:creationId xmlns:a16="http://schemas.microsoft.com/office/drawing/2014/main" id="{8550B3F2-D053-AA4F-ACFC-B8DE8D486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47502"/>
            <a:ext cx="10058400" cy="45627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3B9D082-CA18-2882-AB7A-37420FB1725C}"/>
              </a:ext>
            </a:extLst>
          </p:cNvPr>
          <p:cNvSpPr/>
          <p:nvPr/>
        </p:nvSpPr>
        <p:spPr>
          <a:xfrm>
            <a:off x="2613327" y="6393975"/>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16: représentation de la distribution des valeurs de l’</a:t>
            </a:r>
            <a:r>
              <a:rPr lang="fr-FR" sz="1400" i="1" dirty="0">
                <a:solidFill>
                  <a:schemeClr val="tx1"/>
                </a:solidFill>
                <a:latin typeface="Times New Roman" panose="02020603050405020304" pitchFamily="18" charset="0"/>
                <a:cs typeface="Times New Roman" panose="02020603050405020304" pitchFamily="18" charset="0"/>
              </a:rPr>
              <a:t>ENERGY STAR </a:t>
            </a:r>
            <a:r>
              <a:rPr lang="fr-FR" sz="1400" dirty="0">
                <a:solidFill>
                  <a:schemeClr val="tx1"/>
                </a:solidFill>
                <a:latin typeface="Times New Roman" panose="02020603050405020304" pitchFamily="18" charset="0"/>
                <a:cs typeface="Times New Roman" panose="02020603050405020304" pitchFamily="18" charset="0"/>
              </a:rPr>
              <a:t>score (droite) et sa répartition avec les valeurs des émissions de CO2 (gauche)</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737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Conclusion</a:t>
            </a:r>
          </a:p>
        </p:txBody>
      </p:sp>
      <p:pic>
        <p:nvPicPr>
          <p:cNvPr id="18434" name="Picture 2">
            <a:extLst>
              <a:ext uri="{FF2B5EF4-FFF2-40B4-BE49-F238E27FC236}">
                <a16:creationId xmlns:a16="http://schemas.microsoft.com/office/drawing/2014/main" id="{E00E7AF4-2B67-F7F0-3B4D-19983DADB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1733550"/>
            <a:ext cx="5471619" cy="37195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AF3447F-F0D6-40F6-7BC7-0EBC69639CC4}"/>
              </a:ext>
            </a:extLst>
          </p:cNvPr>
          <p:cNvSpPr/>
          <p:nvPr/>
        </p:nvSpPr>
        <p:spPr>
          <a:xfrm>
            <a:off x="6639915" y="2557462"/>
            <a:ext cx="4927068" cy="2233023"/>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Les deux variables à prédire (émissions de CO2 et consommation d’énergie) ont le même comportement </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Amélioration des métriques avec l’utilisation de l’</a:t>
            </a:r>
            <a:r>
              <a:rPr lang="fr-FR" sz="1400" i="1" dirty="0">
                <a:solidFill>
                  <a:schemeClr val="tx1"/>
                </a:solidFill>
                <a:latin typeface="Times New Roman" panose="02020603050405020304" pitchFamily="18" charset="0"/>
                <a:cs typeface="Times New Roman" panose="02020603050405020304" pitchFamily="18" charset="0"/>
              </a:rPr>
              <a:t>ENERGY STAR</a:t>
            </a:r>
            <a:r>
              <a:rPr lang="fr-FR" sz="1400" dirty="0">
                <a:solidFill>
                  <a:schemeClr val="tx1"/>
                </a:solidFill>
                <a:latin typeface="Times New Roman" panose="02020603050405020304" pitchFamily="18" charset="0"/>
                <a:cs typeface="Times New Roman" panose="02020603050405020304" pitchFamily="18" charset="0"/>
              </a:rPr>
              <a:t> score</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Indicateur peu renseigné</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Pertinence du résultat difficile à déterminer</a:t>
            </a:r>
          </a:p>
        </p:txBody>
      </p:sp>
      <p:sp>
        <p:nvSpPr>
          <p:cNvPr id="6" name="Rectangle 5">
            <a:extLst>
              <a:ext uri="{FF2B5EF4-FFF2-40B4-BE49-F238E27FC236}">
                <a16:creationId xmlns:a16="http://schemas.microsoft.com/office/drawing/2014/main" id="{E397E0D1-4324-2364-EAB0-60FC277A279A}"/>
              </a:ext>
            </a:extLst>
          </p:cNvPr>
          <p:cNvSpPr/>
          <p:nvPr/>
        </p:nvSpPr>
        <p:spPr>
          <a:xfrm>
            <a:off x="0" y="5625232"/>
            <a:ext cx="6965343" cy="461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Figure 16: représentation de l’efficacité du modèle sélectionné (</a:t>
            </a:r>
            <a:r>
              <a:rPr lang="fr-FR" sz="1400" dirty="0" err="1">
                <a:solidFill>
                  <a:schemeClr val="tx1"/>
                </a:solidFill>
                <a:latin typeface="Times New Roman" panose="02020603050405020304" pitchFamily="18" charset="0"/>
                <a:cs typeface="Times New Roman" panose="02020603050405020304" pitchFamily="18" charset="0"/>
              </a:rPr>
              <a:t>Random</a:t>
            </a:r>
            <a:r>
              <a:rPr lang="fr-FR" sz="1400" dirty="0">
                <a:solidFill>
                  <a:schemeClr val="tx1"/>
                </a:solidFill>
                <a:latin typeface="Times New Roman" panose="02020603050405020304" pitchFamily="18" charset="0"/>
                <a:cs typeface="Times New Roman" panose="02020603050405020304" pitchFamily="18" charset="0"/>
              </a:rPr>
              <a:t> Forest) sur la prédiction des émissions de CO2 en prenant en compte l’</a:t>
            </a:r>
            <a:r>
              <a:rPr lang="fr-FR" sz="1400" i="1" dirty="0">
                <a:solidFill>
                  <a:schemeClr val="tx1"/>
                </a:solidFill>
                <a:latin typeface="Times New Roman" panose="02020603050405020304" pitchFamily="18" charset="0"/>
                <a:cs typeface="Times New Roman" panose="02020603050405020304" pitchFamily="18" charset="0"/>
              </a:rPr>
              <a:t>ENERGY STAR </a:t>
            </a:r>
            <a:r>
              <a:rPr lang="fr-FR" sz="1400" dirty="0">
                <a:solidFill>
                  <a:schemeClr val="tx1"/>
                </a:solidFill>
                <a:latin typeface="Times New Roman" panose="02020603050405020304" pitchFamily="18" charset="0"/>
                <a:cs typeface="Times New Roman" panose="02020603050405020304" pitchFamily="18" charset="0"/>
              </a:rPr>
              <a:t>score</a:t>
            </a:r>
            <a:endParaRPr lang="fr-FR" sz="1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380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B63C5-400F-103C-1A6E-425C157BAABF}"/>
              </a:ext>
            </a:extLst>
          </p:cNvPr>
          <p:cNvSpPr>
            <a:spLocks noGrp="1"/>
          </p:cNvSpPr>
          <p:nvPr>
            <p:ph idx="1"/>
          </p:nvPr>
        </p:nvSpPr>
        <p:spPr/>
        <p:txBody>
          <a:bodyPr/>
          <a:lstStyle/>
          <a:p>
            <a:pPr>
              <a:lnSpc>
                <a:spcPct val="150000"/>
              </a:lnSpc>
            </a:pPr>
            <a:r>
              <a:rPr lang="fr-FR" dirty="0">
                <a:latin typeface="Times New Roman" panose="02020603050405020304" pitchFamily="18" charset="0"/>
                <a:cs typeface="Times New Roman" panose="02020603050405020304" pitchFamily="18" charset="0"/>
              </a:rPr>
              <a:t>Utilisation des librairies Lime et Shape</a:t>
            </a:r>
          </a:p>
          <a:p>
            <a:pPr>
              <a:lnSpc>
                <a:spcPct val="150000"/>
              </a:lnSpc>
            </a:pPr>
            <a:r>
              <a:rPr lang="fr-FR" dirty="0">
                <a:latin typeface="Times New Roman" panose="02020603050405020304" pitchFamily="18" charset="0"/>
                <a:cs typeface="Times New Roman" panose="02020603050405020304" pitchFamily="18" charset="0"/>
              </a:rPr>
              <a:t>Consommation d’énergie limité à l’énergie électrique</a:t>
            </a:r>
          </a:p>
          <a:p>
            <a:pPr>
              <a:lnSpc>
                <a:spcPct val="150000"/>
              </a:lnSpc>
            </a:pPr>
            <a:r>
              <a:rPr lang="fr-FR" dirty="0">
                <a:latin typeface="Times New Roman" panose="02020603050405020304" pitchFamily="18" charset="0"/>
                <a:cs typeface="Times New Roman" panose="02020603050405020304" pitchFamily="18" charset="0"/>
              </a:rPr>
              <a:t>Vérification si il y a d’autres sources d’énergies utilisées:</a:t>
            </a:r>
          </a:p>
          <a:p>
            <a:pPr lvl="1">
              <a:lnSpc>
                <a:spcPct val="150000"/>
              </a:lnSpc>
            </a:pPr>
            <a:r>
              <a:rPr lang="fr-FR" dirty="0">
                <a:latin typeface="Times New Roman" panose="02020603050405020304" pitchFamily="18" charset="0"/>
                <a:cs typeface="Times New Roman" panose="02020603050405020304" pitchFamily="18" charset="0"/>
              </a:rPr>
              <a:t>Le gaz, le fuel ou autres </a:t>
            </a:r>
          </a:p>
          <a:p>
            <a:pPr lvl="1">
              <a:lnSpc>
                <a:spcPct val="150000"/>
              </a:lnSpc>
            </a:pPr>
            <a:r>
              <a:rPr lang="fr-FR" dirty="0">
                <a:latin typeface="Times New Roman" panose="02020603050405020304" pitchFamily="18" charset="0"/>
                <a:cs typeface="Times New Roman" panose="02020603050405020304" pitchFamily="18" charset="0"/>
              </a:rPr>
              <a:t>Conclusion plus pertinentes</a:t>
            </a:r>
          </a:p>
        </p:txBody>
      </p:sp>
      <p:sp>
        <p:nvSpPr>
          <p:cNvPr id="4" name="Title 1">
            <a:extLst>
              <a:ext uri="{FF2B5EF4-FFF2-40B4-BE49-F238E27FC236}">
                <a16:creationId xmlns:a16="http://schemas.microsoft.com/office/drawing/2014/main" id="{1F2F777D-F5A6-2445-04CC-2D1672F14706}"/>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Perspectives</a:t>
            </a:r>
          </a:p>
        </p:txBody>
      </p:sp>
    </p:spTree>
    <p:extLst>
      <p:ext uri="{BB962C8B-B14F-4D97-AF65-F5344CB8AC3E}">
        <p14:creationId xmlns:p14="http://schemas.microsoft.com/office/powerpoint/2010/main" val="191587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Introduction/Objectif</a:t>
            </a:r>
          </a:p>
        </p:txBody>
      </p:sp>
      <p:sp>
        <p:nvSpPr>
          <p:cNvPr id="13" name="Rectangle 12">
            <a:extLst>
              <a:ext uri="{FF2B5EF4-FFF2-40B4-BE49-F238E27FC236}">
                <a16:creationId xmlns:a16="http://schemas.microsoft.com/office/drawing/2014/main" id="{4B9A97BD-79BD-48C4-A5F4-48C5A2ABA309}"/>
              </a:ext>
            </a:extLst>
          </p:cNvPr>
          <p:cNvSpPr/>
          <p:nvPr/>
        </p:nvSpPr>
        <p:spPr>
          <a:xfrm>
            <a:off x="5336990" y="2941997"/>
            <a:ext cx="3458820"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ville neutre en émissions de carbone en 2050</a:t>
            </a:r>
          </a:p>
        </p:txBody>
      </p:sp>
      <p:cxnSp>
        <p:nvCxnSpPr>
          <p:cNvPr id="16" name="Straight Arrow Connector 15">
            <a:extLst>
              <a:ext uri="{FF2B5EF4-FFF2-40B4-BE49-F238E27FC236}">
                <a16:creationId xmlns:a16="http://schemas.microsoft.com/office/drawing/2014/main" id="{8CA3E8C7-7464-443E-8FC9-3150C3F28291}"/>
              </a:ext>
            </a:extLst>
          </p:cNvPr>
          <p:cNvCxnSpPr>
            <a:cxnSpLocks/>
            <a:stCxn id="3" idx="3"/>
            <a:endCxn id="13" idx="1"/>
          </p:cNvCxnSpPr>
          <p:nvPr/>
        </p:nvCxnSpPr>
        <p:spPr>
          <a:xfrm flipV="1">
            <a:off x="3171256" y="3184507"/>
            <a:ext cx="2165734" cy="1983"/>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46924B3-D66B-2304-ECE6-E9B98184CAE6}"/>
              </a:ext>
            </a:extLst>
          </p:cNvPr>
          <p:cNvPicPr>
            <a:picLocks noChangeAspect="1"/>
          </p:cNvPicPr>
          <p:nvPr/>
        </p:nvPicPr>
        <p:blipFill>
          <a:blip r:embed="rId2"/>
          <a:stretch>
            <a:fillRect/>
          </a:stretch>
        </p:blipFill>
        <p:spPr>
          <a:xfrm>
            <a:off x="8956" y="2462590"/>
            <a:ext cx="3162300" cy="1447800"/>
          </a:xfrm>
          <a:prstGeom prst="rect">
            <a:avLst/>
          </a:prstGeom>
        </p:spPr>
      </p:pic>
    </p:spTree>
    <p:extLst>
      <p:ext uri="{BB962C8B-B14F-4D97-AF65-F5344CB8AC3E}">
        <p14:creationId xmlns:p14="http://schemas.microsoft.com/office/powerpoint/2010/main" val="133277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Objectif</a:t>
            </a:r>
          </a:p>
        </p:txBody>
      </p:sp>
      <p:sp>
        <p:nvSpPr>
          <p:cNvPr id="13" name="Rectangle 12">
            <a:extLst>
              <a:ext uri="{FF2B5EF4-FFF2-40B4-BE49-F238E27FC236}">
                <a16:creationId xmlns:a16="http://schemas.microsoft.com/office/drawing/2014/main" id="{4B9A97BD-79BD-48C4-A5F4-48C5A2ABA309}"/>
              </a:ext>
            </a:extLst>
          </p:cNvPr>
          <p:cNvSpPr/>
          <p:nvPr/>
        </p:nvSpPr>
        <p:spPr>
          <a:xfrm>
            <a:off x="5336990" y="2941997"/>
            <a:ext cx="3458820"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ville neutre en émissions de carbone en 2050</a:t>
            </a:r>
          </a:p>
        </p:txBody>
      </p:sp>
      <p:cxnSp>
        <p:nvCxnSpPr>
          <p:cNvPr id="16" name="Straight Arrow Connector 15">
            <a:extLst>
              <a:ext uri="{FF2B5EF4-FFF2-40B4-BE49-F238E27FC236}">
                <a16:creationId xmlns:a16="http://schemas.microsoft.com/office/drawing/2014/main" id="{8CA3E8C7-7464-443E-8FC9-3150C3F28291}"/>
              </a:ext>
            </a:extLst>
          </p:cNvPr>
          <p:cNvCxnSpPr>
            <a:cxnSpLocks/>
            <a:stCxn id="3" idx="3"/>
            <a:endCxn id="13" idx="1"/>
          </p:cNvCxnSpPr>
          <p:nvPr/>
        </p:nvCxnSpPr>
        <p:spPr>
          <a:xfrm flipV="1">
            <a:off x="3171256" y="3184507"/>
            <a:ext cx="2165734" cy="1983"/>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46924B3-D66B-2304-ECE6-E9B98184CAE6}"/>
              </a:ext>
            </a:extLst>
          </p:cNvPr>
          <p:cNvPicPr>
            <a:picLocks noChangeAspect="1"/>
          </p:cNvPicPr>
          <p:nvPr/>
        </p:nvPicPr>
        <p:blipFill>
          <a:blip r:embed="rId2"/>
          <a:stretch>
            <a:fillRect/>
          </a:stretch>
        </p:blipFill>
        <p:spPr>
          <a:xfrm>
            <a:off x="8956" y="2462590"/>
            <a:ext cx="3162300" cy="1447800"/>
          </a:xfrm>
          <a:prstGeom prst="rect">
            <a:avLst/>
          </a:prstGeom>
        </p:spPr>
      </p:pic>
      <p:cxnSp>
        <p:nvCxnSpPr>
          <p:cNvPr id="7" name="Straight Arrow Connector 6">
            <a:extLst>
              <a:ext uri="{FF2B5EF4-FFF2-40B4-BE49-F238E27FC236}">
                <a16:creationId xmlns:a16="http://schemas.microsoft.com/office/drawing/2014/main" id="{C4B63317-8F1B-078A-A3E6-F3298B52FD57}"/>
              </a:ext>
            </a:extLst>
          </p:cNvPr>
          <p:cNvCxnSpPr>
            <a:cxnSpLocks/>
            <a:stCxn id="13" idx="3"/>
          </p:cNvCxnSpPr>
          <p:nvPr/>
        </p:nvCxnSpPr>
        <p:spPr>
          <a:xfrm>
            <a:off x="8795810" y="3184507"/>
            <a:ext cx="896830"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F9EF144-A8A4-CEE5-69FC-1402F91DC905}"/>
              </a:ext>
            </a:extLst>
          </p:cNvPr>
          <p:cNvSpPr/>
          <p:nvPr/>
        </p:nvSpPr>
        <p:spPr>
          <a:xfrm>
            <a:off x="9692640" y="2610697"/>
            <a:ext cx="2402943" cy="1147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Consommations d’énergie</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Emissions de CO2</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Bâtiments non résidentiels</a:t>
            </a:r>
          </a:p>
        </p:txBody>
      </p:sp>
    </p:spTree>
    <p:extLst>
      <p:ext uri="{BB962C8B-B14F-4D97-AF65-F5344CB8AC3E}">
        <p14:creationId xmlns:p14="http://schemas.microsoft.com/office/powerpoint/2010/main" val="385887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Objectif/Action</a:t>
            </a:r>
          </a:p>
        </p:txBody>
      </p:sp>
      <p:sp>
        <p:nvSpPr>
          <p:cNvPr id="13" name="Rectangle 12">
            <a:extLst>
              <a:ext uri="{FF2B5EF4-FFF2-40B4-BE49-F238E27FC236}">
                <a16:creationId xmlns:a16="http://schemas.microsoft.com/office/drawing/2014/main" id="{4B9A97BD-79BD-48C4-A5F4-48C5A2ABA309}"/>
              </a:ext>
            </a:extLst>
          </p:cNvPr>
          <p:cNvSpPr/>
          <p:nvPr/>
        </p:nvSpPr>
        <p:spPr>
          <a:xfrm>
            <a:off x="5336990" y="2941997"/>
            <a:ext cx="3458820"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ville neutre en émissions de carbone en 2050</a:t>
            </a:r>
          </a:p>
        </p:txBody>
      </p:sp>
      <p:cxnSp>
        <p:nvCxnSpPr>
          <p:cNvPr id="16" name="Straight Arrow Connector 15">
            <a:extLst>
              <a:ext uri="{FF2B5EF4-FFF2-40B4-BE49-F238E27FC236}">
                <a16:creationId xmlns:a16="http://schemas.microsoft.com/office/drawing/2014/main" id="{8CA3E8C7-7464-443E-8FC9-3150C3F28291}"/>
              </a:ext>
            </a:extLst>
          </p:cNvPr>
          <p:cNvCxnSpPr>
            <a:cxnSpLocks/>
            <a:stCxn id="3" idx="3"/>
            <a:endCxn id="13" idx="1"/>
          </p:cNvCxnSpPr>
          <p:nvPr/>
        </p:nvCxnSpPr>
        <p:spPr>
          <a:xfrm flipV="1">
            <a:off x="3171256" y="3184507"/>
            <a:ext cx="2165734" cy="1983"/>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46924B3-D66B-2304-ECE6-E9B98184CAE6}"/>
              </a:ext>
            </a:extLst>
          </p:cNvPr>
          <p:cNvPicPr>
            <a:picLocks noChangeAspect="1"/>
          </p:cNvPicPr>
          <p:nvPr/>
        </p:nvPicPr>
        <p:blipFill>
          <a:blip r:embed="rId2"/>
          <a:stretch>
            <a:fillRect/>
          </a:stretch>
        </p:blipFill>
        <p:spPr>
          <a:xfrm>
            <a:off x="8956" y="2462590"/>
            <a:ext cx="3162300" cy="1447800"/>
          </a:xfrm>
          <a:prstGeom prst="rect">
            <a:avLst/>
          </a:prstGeom>
        </p:spPr>
      </p:pic>
      <p:sp>
        <p:nvSpPr>
          <p:cNvPr id="6" name="Rectangle 5">
            <a:extLst>
              <a:ext uri="{FF2B5EF4-FFF2-40B4-BE49-F238E27FC236}">
                <a16:creationId xmlns:a16="http://schemas.microsoft.com/office/drawing/2014/main" id="{2C63D237-237A-F74B-650E-2C96CBC28A47}"/>
              </a:ext>
            </a:extLst>
          </p:cNvPr>
          <p:cNvSpPr/>
          <p:nvPr/>
        </p:nvSpPr>
        <p:spPr>
          <a:xfrm>
            <a:off x="9692640" y="2610697"/>
            <a:ext cx="2402943" cy="1147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Consommations d’énergie</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Emissions de CO2</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Bâtiments non résidentiels</a:t>
            </a:r>
          </a:p>
        </p:txBody>
      </p:sp>
      <p:cxnSp>
        <p:nvCxnSpPr>
          <p:cNvPr id="7" name="Straight Arrow Connector 6">
            <a:extLst>
              <a:ext uri="{FF2B5EF4-FFF2-40B4-BE49-F238E27FC236}">
                <a16:creationId xmlns:a16="http://schemas.microsoft.com/office/drawing/2014/main" id="{C4B63317-8F1B-078A-A3E6-F3298B52FD57}"/>
              </a:ext>
            </a:extLst>
          </p:cNvPr>
          <p:cNvCxnSpPr>
            <a:cxnSpLocks/>
            <a:stCxn id="13" idx="3"/>
            <a:endCxn id="6" idx="1"/>
          </p:cNvCxnSpPr>
          <p:nvPr/>
        </p:nvCxnSpPr>
        <p:spPr>
          <a:xfrm>
            <a:off x="8795810" y="3184507"/>
            <a:ext cx="896830"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53ABDCD-7BC5-B42A-8ABC-03E666FE08E1}"/>
              </a:ext>
            </a:extLst>
          </p:cNvPr>
          <p:cNvSpPr/>
          <p:nvPr/>
        </p:nvSpPr>
        <p:spPr>
          <a:xfrm>
            <a:off x="9692640" y="4571999"/>
            <a:ext cx="2402943" cy="6281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Relevés en 2015 et 2016</a:t>
            </a:r>
          </a:p>
        </p:txBody>
      </p:sp>
      <p:cxnSp>
        <p:nvCxnSpPr>
          <p:cNvPr id="11" name="Straight Arrow Connector 10">
            <a:extLst>
              <a:ext uri="{FF2B5EF4-FFF2-40B4-BE49-F238E27FC236}">
                <a16:creationId xmlns:a16="http://schemas.microsoft.com/office/drawing/2014/main" id="{98C9AA03-40C3-2CBF-118B-E42667F80BCC}"/>
              </a:ext>
            </a:extLst>
          </p:cNvPr>
          <p:cNvCxnSpPr>
            <a:cxnSpLocks/>
            <a:stCxn id="6" idx="2"/>
            <a:endCxn id="8" idx="0"/>
          </p:cNvCxnSpPr>
          <p:nvPr/>
        </p:nvCxnSpPr>
        <p:spPr>
          <a:xfrm>
            <a:off x="10894112" y="3758317"/>
            <a:ext cx="0" cy="8136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655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Problématique</a:t>
            </a:r>
          </a:p>
        </p:txBody>
      </p:sp>
      <p:sp>
        <p:nvSpPr>
          <p:cNvPr id="13" name="Rectangle 12">
            <a:extLst>
              <a:ext uri="{FF2B5EF4-FFF2-40B4-BE49-F238E27FC236}">
                <a16:creationId xmlns:a16="http://schemas.microsoft.com/office/drawing/2014/main" id="{4B9A97BD-79BD-48C4-A5F4-48C5A2ABA309}"/>
              </a:ext>
            </a:extLst>
          </p:cNvPr>
          <p:cNvSpPr/>
          <p:nvPr/>
        </p:nvSpPr>
        <p:spPr>
          <a:xfrm>
            <a:off x="5336990" y="2941997"/>
            <a:ext cx="3458820"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ville neutre en émissions de carbone en 2050</a:t>
            </a:r>
          </a:p>
        </p:txBody>
      </p:sp>
      <p:cxnSp>
        <p:nvCxnSpPr>
          <p:cNvPr id="16" name="Straight Arrow Connector 15">
            <a:extLst>
              <a:ext uri="{FF2B5EF4-FFF2-40B4-BE49-F238E27FC236}">
                <a16:creationId xmlns:a16="http://schemas.microsoft.com/office/drawing/2014/main" id="{8CA3E8C7-7464-443E-8FC9-3150C3F28291}"/>
              </a:ext>
            </a:extLst>
          </p:cNvPr>
          <p:cNvCxnSpPr>
            <a:cxnSpLocks/>
            <a:stCxn id="3" idx="3"/>
            <a:endCxn id="13" idx="1"/>
          </p:cNvCxnSpPr>
          <p:nvPr/>
        </p:nvCxnSpPr>
        <p:spPr>
          <a:xfrm flipV="1">
            <a:off x="3171256" y="3184507"/>
            <a:ext cx="2165734" cy="1983"/>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46924B3-D66B-2304-ECE6-E9B98184CAE6}"/>
              </a:ext>
            </a:extLst>
          </p:cNvPr>
          <p:cNvPicPr>
            <a:picLocks noChangeAspect="1"/>
          </p:cNvPicPr>
          <p:nvPr/>
        </p:nvPicPr>
        <p:blipFill>
          <a:blip r:embed="rId2"/>
          <a:stretch>
            <a:fillRect/>
          </a:stretch>
        </p:blipFill>
        <p:spPr>
          <a:xfrm>
            <a:off x="8956" y="2462590"/>
            <a:ext cx="3162300" cy="1447800"/>
          </a:xfrm>
          <a:prstGeom prst="rect">
            <a:avLst/>
          </a:prstGeom>
        </p:spPr>
      </p:pic>
      <p:sp>
        <p:nvSpPr>
          <p:cNvPr id="6" name="Rectangle 5">
            <a:extLst>
              <a:ext uri="{FF2B5EF4-FFF2-40B4-BE49-F238E27FC236}">
                <a16:creationId xmlns:a16="http://schemas.microsoft.com/office/drawing/2014/main" id="{2C63D237-237A-F74B-650E-2C96CBC28A47}"/>
              </a:ext>
            </a:extLst>
          </p:cNvPr>
          <p:cNvSpPr/>
          <p:nvPr/>
        </p:nvSpPr>
        <p:spPr>
          <a:xfrm>
            <a:off x="9692640" y="2610697"/>
            <a:ext cx="2402943" cy="1147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Consommations d’énergie</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Emissions de CO2</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Bâtiments non résidentiels</a:t>
            </a:r>
          </a:p>
        </p:txBody>
      </p:sp>
      <p:cxnSp>
        <p:nvCxnSpPr>
          <p:cNvPr id="7" name="Straight Arrow Connector 6">
            <a:extLst>
              <a:ext uri="{FF2B5EF4-FFF2-40B4-BE49-F238E27FC236}">
                <a16:creationId xmlns:a16="http://schemas.microsoft.com/office/drawing/2014/main" id="{C4B63317-8F1B-078A-A3E6-F3298B52FD57}"/>
              </a:ext>
            </a:extLst>
          </p:cNvPr>
          <p:cNvCxnSpPr>
            <a:cxnSpLocks/>
            <a:stCxn id="13" idx="3"/>
            <a:endCxn id="6" idx="1"/>
          </p:cNvCxnSpPr>
          <p:nvPr/>
        </p:nvCxnSpPr>
        <p:spPr>
          <a:xfrm>
            <a:off x="8795810" y="3184507"/>
            <a:ext cx="896830"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53ABDCD-7BC5-B42A-8ABC-03E666FE08E1}"/>
              </a:ext>
            </a:extLst>
          </p:cNvPr>
          <p:cNvSpPr/>
          <p:nvPr/>
        </p:nvSpPr>
        <p:spPr>
          <a:xfrm>
            <a:off x="9692640" y="4571999"/>
            <a:ext cx="2402943" cy="6281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Relevés en 2015 et 2016</a:t>
            </a:r>
          </a:p>
        </p:txBody>
      </p:sp>
      <p:cxnSp>
        <p:nvCxnSpPr>
          <p:cNvPr id="11" name="Straight Arrow Connector 10">
            <a:extLst>
              <a:ext uri="{FF2B5EF4-FFF2-40B4-BE49-F238E27FC236}">
                <a16:creationId xmlns:a16="http://schemas.microsoft.com/office/drawing/2014/main" id="{98C9AA03-40C3-2CBF-118B-E42667F80BCC}"/>
              </a:ext>
            </a:extLst>
          </p:cNvPr>
          <p:cNvCxnSpPr>
            <a:cxnSpLocks/>
            <a:stCxn id="6" idx="2"/>
            <a:endCxn id="8" idx="0"/>
          </p:cNvCxnSpPr>
          <p:nvPr/>
        </p:nvCxnSpPr>
        <p:spPr>
          <a:xfrm>
            <a:off x="10894112" y="3758317"/>
            <a:ext cx="0" cy="8136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703BF7F-48F9-C885-45D3-54B8C45DACB1}"/>
              </a:ext>
            </a:extLst>
          </p:cNvPr>
          <p:cNvSpPr/>
          <p:nvPr/>
        </p:nvSpPr>
        <p:spPr>
          <a:xfrm>
            <a:off x="9692640" y="6013834"/>
            <a:ext cx="2402943" cy="6281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Arrêt des relevés </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Relevés couteux</a:t>
            </a:r>
          </a:p>
        </p:txBody>
      </p:sp>
      <p:cxnSp>
        <p:nvCxnSpPr>
          <p:cNvPr id="12" name="Straight Arrow Connector 11">
            <a:extLst>
              <a:ext uri="{FF2B5EF4-FFF2-40B4-BE49-F238E27FC236}">
                <a16:creationId xmlns:a16="http://schemas.microsoft.com/office/drawing/2014/main" id="{43527A2A-7C04-9B9A-DEDF-67E3BBB6CA52}"/>
              </a:ext>
            </a:extLst>
          </p:cNvPr>
          <p:cNvCxnSpPr>
            <a:cxnSpLocks/>
            <a:stCxn id="8" idx="2"/>
            <a:endCxn id="10" idx="0"/>
          </p:cNvCxnSpPr>
          <p:nvPr/>
        </p:nvCxnSpPr>
        <p:spPr>
          <a:xfrm>
            <a:off x="10894112" y="5200152"/>
            <a:ext cx="0" cy="8136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01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Solution</a:t>
            </a:r>
          </a:p>
        </p:txBody>
      </p:sp>
      <p:sp>
        <p:nvSpPr>
          <p:cNvPr id="13" name="Rectangle 12">
            <a:extLst>
              <a:ext uri="{FF2B5EF4-FFF2-40B4-BE49-F238E27FC236}">
                <a16:creationId xmlns:a16="http://schemas.microsoft.com/office/drawing/2014/main" id="{4B9A97BD-79BD-48C4-A5F4-48C5A2ABA309}"/>
              </a:ext>
            </a:extLst>
          </p:cNvPr>
          <p:cNvSpPr/>
          <p:nvPr/>
        </p:nvSpPr>
        <p:spPr>
          <a:xfrm>
            <a:off x="5336990" y="2941997"/>
            <a:ext cx="3458820"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ville neutre en émissions de carbone en 2050</a:t>
            </a:r>
          </a:p>
        </p:txBody>
      </p:sp>
      <p:cxnSp>
        <p:nvCxnSpPr>
          <p:cNvPr id="16" name="Straight Arrow Connector 15">
            <a:extLst>
              <a:ext uri="{FF2B5EF4-FFF2-40B4-BE49-F238E27FC236}">
                <a16:creationId xmlns:a16="http://schemas.microsoft.com/office/drawing/2014/main" id="{8CA3E8C7-7464-443E-8FC9-3150C3F28291}"/>
              </a:ext>
            </a:extLst>
          </p:cNvPr>
          <p:cNvCxnSpPr>
            <a:cxnSpLocks/>
            <a:stCxn id="3" idx="3"/>
            <a:endCxn id="13" idx="1"/>
          </p:cNvCxnSpPr>
          <p:nvPr/>
        </p:nvCxnSpPr>
        <p:spPr>
          <a:xfrm flipV="1">
            <a:off x="3171256" y="3184507"/>
            <a:ext cx="2165734" cy="1983"/>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46924B3-D66B-2304-ECE6-E9B98184CAE6}"/>
              </a:ext>
            </a:extLst>
          </p:cNvPr>
          <p:cNvPicPr>
            <a:picLocks noChangeAspect="1"/>
          </p:cNvPicPr>
          <p:nvPr/>
        </p:nvPicPr>
        <p:blipFill>
          <a:blip r:embed="rId2"/>
          <a:stretch>
            <a:fillRect/>
          </a:stretch>
        </p:blipFill>
        <p:spPr>
          <a:xfrm>
            <a:off x="8956" y="2462590"/>
            <a:ext cx="3162300" cy="1447800"/>
          </a:xfrm>
          <a:prstGeom prst="rect">
            <a:avLst/>
          </a:prstGeom>
        </p:spPr>
      </p:pic>
      <p:sp>
        <p:nvSpPr>
          <p:cNvPr id="6" name="Rectangle 5">
            <a:extLst>
              <a:ext uri="{FF2B5EF4-FFF2-40B4-BE49-F238E27FC236}">
                <a16:creationId xmlns:a16="http://schemas.microsoft.com/office/drawing/2014/main" id="{2C63D237-237A-F74B-650E-2C96CBC28A47}"/>
              </a:ext>
            </a:extLst>
          </p:cNvPr>
          <p:cNvSpPr/>
          <p:nvPr/>
        </p:nvSpPr>
        <p:spPr>
          <a:xfrm>
            <a:off x="9692640" y="2610697"/>
            <a:ext cx="2402943" cy="1147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Consommations d’énergie</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Emissions de CO2</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Bâtiments non résidentiels</a:t>
            </a:r>
          </a:p>
        </p:txBody>
      </p:sp>
      <p:cxnSp>
        <p:nvCxnSpPr>
          <p:cNvPr id="7" name="Straight Arrow Connector 6">
            <a:extLst>
              <a:ext uri="{FF2B5EF4-FFF2-40B4-BE49-F238E27FC236}">
                <a16:creationId xmlns:a16="http://schemas.microsoft.com/office/drawing/2014/main" id="{C4B63317-8F1B-078A-A3E6-F3298B52FD57}"/>
              </a:ext>
            </a:extLst>
          </p:cNvPr>
          <p:cNvCxnSpPr>
            <a:cxnSpLocks/>
            <a:stCxn id="13" idx="3"/>
            <a:endCxn id="6" idx="1"/>
          </p:cNvCxnSpPr>
          <p:nvPr/>
        </p:nvCxnSpPr>
        <p:spPr>
          <a:xfrm>
            <a:off x="8795810" y="3184507"/>
            <a:ext cx="896830"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53ABDCD-7BC5-B42A-8ABC-03E666FE08E1}"/>
              </a:ext>
            </a:extLst>
          </p:cNvPr>
          <p:cNvSpPr/>
          <p:nvPr/>
        </p:nvSpPr>
        <p:spPr>
          <a:xfrm>
            <a:off x="9692640" y="4571999"/>
            <a:ext cx="2402943" cy="6281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Relevés en 2015 et 2016</a:t>
            </a:r>
          </a:p>
        </p:txBody>
      </p:sp>
      <p:cxnSp>
        <p:nvCxnSpPr>
          <p:cNvPr id="11" name="Straight Arrow Connector 10">
            <a:extLst>
              <a:ext uri="{FF2B5EF4-FFF2-40B4-BE49-F238E27FC236}">
                <a16:creationId xmlns:a16="http://schemas.microsoft.com/office/drawing/2014/main" id="{98C9AA03-40C3-2CBF-118B-E42667F80BCC}"/>
              </a:ext>
            </a:extLst>
          </p:cNvPr>
          <p:cNvCxnSpPr>
            <a:cxnSpLocks/>
            <a:stCxn id="6" idx="2"/>
            <a:endCxn id="8" idx="0"/>
          </p:cNvCxnSpPr>
          <p:nvPr/>
        </p:nvCxnSpPr>
        <p:spPr>
          <a:xfrm>
            <a:off x="10894112" y="3758317"/>
            <a:ext cx="0" cy="8136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703BF7F-48F9-C885-45D3-54B8C45DACB1}"/>
              </a:ext>
            </a:extLst>
          </p:cNvPr>
          <p:cNvSpPr/>
          <p:nvPr/>
        </p:nvSpPr>
        <p:spPr>
          <a:xfrm>
            <a:off x="9692640" y="6013834"/>
            <a:ext cx="2402943" cy="6281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Arrêt des relevés </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Relevés couteux</a:t>
            </a:r>
          </a:p>
        </p:txBody>
      </p:sp>
      <p:cxnSp>
        <p:nvCxnSpPr>
          <p:cNvPr id="12" name="Straight Arrow Connector 11">
            <a:extLst>
              <a:ext uri="{FF2B5EF4-FFF2-40B4-BE49-F238E27FC236}">
                <a16:creationId xmlns:a16="http://schemas.microsoft.com/office/drawing/2014/main" id="{43527A2A-7C04-9B9A-DEDF-67E3BBB6CA52}"/>
              </a:ext>
            </a:extLst>
          </p:cNvPr>
          <p:cNvCxnSpPr>
            <a:cxnSpLocks/>
            <a:stCxn id="8" idx="2"/>
            <a:endCxn id="10" idx="0"/>
          </p:cNvCxnSpPr>
          <p:nvPr/>
        </p:nvCxnSpPr>
        <p:spPr>
          <a:xfrm>
            <a:off x="10894112" y="5200152"/>
            <a:ext cx="0" cy="8136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D9F622D-C57E-17DB-062A-D2FF7C36865F}"/>
              </a:ext>
            </a:extLst>
          </p:cNvPr>
          <p:cNvPicPr>
            <a:picLocks noChangeAspect="1"/>
          </p:cNvPicPr>
          <p:nvPr/>
        </p:nvPicPr>
        <p:blipFill>
          <a:blip r:embed="rId3"/>
          <a:stretch>
            <a:fillRect/>
          </a:stretch>
        </p:blipFill>
        <p:spPr>
          <a:xfrm>
            <a:off x="8554871" y="5606993"/>
            <a:ext cx="689354" cy="674485"/>
          </a:xfrm>
          <a:prstGeom prst="rect">
            <a:avLst/>
          </a:prstGeom>
        </p:spPr>
      </p:pic>
      <p:sp>
        <p:nvSpPr>
          <p:cNvPr id="14" name="Rectangle 13">
            <a:extLst>
              <a:ext uri="{FF2B5EF4-FFF2-40B4-BE49-F238E27FC236}">
                <a16:creationId xmlns:a16="http://schemas.microsoft.com/office/drawing/2014/main" id="{C221B51A-7CAF-BF92-1ED4-38EAD8A0417C}"/>
              </a:ext>
            </a:extLst>
          </p:cNvPr>
          <p:cNvSpPr/>
          <p:nvPr/>
        </p:nvSpPr>
        <p:spPr>
          <a:xfrm>
            <a:off x="5568315" y="6013834"/>
            <a:ext cx="2402943" cy="62815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Prédiction des mesures</a:t>
            </a:r>
          </a:p>
        </p:txBody>
      </p:sp>
      <p:cxnSp>
        <p:nvCxnSpPr>
          <p:cNvPr id="15" name="Straight Arrow Connector 14">
            <a:extLst>
              <a:ext uri="{FF2B5EF4-FFF2-40B4-BE49-F238E27FC236}">
                <a16:creationId xmlns:a16="http://schemas.microsoft.com/office/drawing/2014/main" id="{F04C45E7-9D39-1EE6-1958-8A17D94EB4C9}"/>
              </a:ext>
            </a:extLst>
          </p:cNvPr>
          <p:cNvCxnSpPr>
            <a:cxnSpLocks/>
            <a:stCxn id="10" idx="1"/>
            <a:endCxn id="14" idx="3"/>
          </p:cNvCxnSpPr>
          <p:nvPr/>
        </p:nvCxnSpPr>
        <p:spPr>
          <a:xfrm flipH="1">
            <a:off x="7971258" y="6327911"/>
            <a:ext cx="1721382"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40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A87-538A-4F47-8B67-65ED770230CF}"/>
              </a:ext>
            </a:extLst>
          </p:cNvPr>
          <p:cNvSpPr>
            <a:spLocks noGrp="1"/>
          </p:cNvSpPr>
          <p:nvPr>
            <p:ph type="title"/>
          </p:nvPr>
        </p:nvSpPr>
        <p:spPr>
          <a:xfrm>
            <a:off x="0" y="0"/>
            <a:ext cx="12192000" cy="843473"/>
          </a:xfrm>
        </p:spPr>
        <p:txBody>
          <a:bodyPr/>
          <a:lstStyle/>
          <a:p>
            <a:pPr algn="ctr"/>
            <a:r>
              <a:rPr lang="fr-FR" dirty="0">
                <a:latin typeface="Times New Roman" panose="02020603050405020304" pitchFamily="18" charset="0"/>
                <a:cs typeface="Times New Roman" panose="02020603050405020304" pitchFamily="18" charset="0"/>
              </a:rPr>
              <a:t>Solution</a:t>
            </a:r>
          </a:p>
        </p:txBody>
      </p:sp>
      <p:sp>
        <p:nvSpPr>
          <p:cNvPr id="13" name="Rectangle 12">
            <a:extLst>
              <a:ext uri="{FF2B5EF4-FFF2-40B4-BE49-F238E27FC236}">
                <a16:creationId xmlns:a16="http://schemas.microsoft.com/office/drawing/2014/main" id="{4B9A97BD-79BD-48C4-A5F4-48C5A2ABA309}"/>
              </a:ext>
            </a:extLst>
          </p:cNvPr>
          <p:cNvSpPr/>
          <p:nvPr/>
        </p:nvSpPr>
        <p:spPr>
          <a:xfrm>
            <a:off x="5336990" y="2941997"/>
            <a:ext cx="3458820" cy="485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latin typeface="Times New Roman" panose="02020603050405020304" pitchFamily="18" charset="0"/>
                <a:cs typeface="Times New Roman" panose="02020603050405020304" pitchFamily="18" charset="0"/>
              </a:rPr>
              <a:t>ville neutre en émissions de carbone en 2050</a:t>
            </a:r>
          </a:p>
        </p:txBody>
      </p:sp>
      <p:cxnSp>
        <p:nvCxnSpPr>
          <p:cNvPr id="16" name="Straight Arrow Connector 15">
            <a:extLst>
              <a:ext uri="{FF2B5EF4-FFF2-40B4-BE49-F238E27FC236}">
                <a16:creationId xmlns:a16="http://schemas.microsoft.com/office/drawing/2014/main" id="{8CA3E8C7-7464-443E-8FC9-3150C3F28291}"/>
              </a:ext>
            </a:extLst>
          </p:cNvPr>
          <p:cNvCxnSpPr>
            <a:cxnSpLocks/>
            <a:stCxn id="3" idx="3"/>
            <a:endCxn id="13" idx="1"/>
          </p:cNvCxnSpPr>
          <p:nvPr/>
        </p:nvCxnSpPr>
        <p:spPr>
          <a:xfrm flipV="1">
            <a:off x="3171256" y="3184507"/>
            <a:ext cx="2165734" cy="1983"/>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46924B3-D66B-2304-ECE6-E9B98184CAE6}"/>
              </a:ext>
            </a:extLst>
          </p:cNvPr>
          <p:cNvPicPr>
            <a:picLocks noChangeAspect="1"/>
          </p:cNvPicPr>
          <p:nvPr/>
        </p:nvPicPr>
        <p:blipFill>
          <a:blip r:embed="rId2"/>
          <a:stretch>
            <a:fillRect/>
          </a:stretch>
        </p:blipFill>
        <p:spPr>
          <a:xfrm>
            <a:off x="8956" y="2462590"/>
            <a:ext cx="3162300" cy="1447800"/>
          </a:xfrm>
          <a:prstGeom prst="rect">
            <a:avLst/>
          </a:prstGeom>
        </p:spPr>
      </p:pic>
      <p:sp>
        <p:nvSpPr>
          <p:cNvPr id="6" name="Rectangle 5">
            <a:extLst>
              <a:ext uri="{FF2B5EF4-FFF2-40B4-BE49-F238E27FC236}">
                <a16:creationId xmlns:a16="http://schemas.microsoft.com/office/drawing/2014/main" id="{2C63D237-237A-F74B-650E-2C96CBC28A47}"/>
              </a:ext>
            </a:extLst>
          </p:cNvPr>
          <p:cNvSpPr/>
          <p:nvPr/>
        </p:nvSpPr>
        <p:spPr>
          <a:xfrm>
            <a:off x="9692640" y="2610697"/>
            <a:ext cx="2402943" cy="1147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Consommations d’énergie</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Emissions de CO2</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Bâtiments non résidentiels</a:t>
            </a:r>
          </a:p>
        </p:txBody>
      </p:sp>
      <p:cxnSp>
        <p:nvCxnSpPr>
          <p:cNvPr id="7" name="Straight Arrow Connector 6">
            <a:extLst>
              <a:ext uri="{FF2B5EF4-FFF2-40B4-BE49-F238E27FC236}">
                <a16:creationId xmlns:a16="http://schemas.microsoft.com/office/drawing/2014/main" id="{C4B63317-8F1B-078A-A3E6-F3298B52FD57}"/>
              </a:ext>
            </a:extLst>
          </p:cNvPr>
          <p:cNvCxnSpPr>
            <a:cxnSpLocks/>
            <a:stCxn id="13" idx="3"/>
            <a:endCxn id="6" idx="1"/>
          </p:cNvCxnSpPr>
          <p:nvPr/>
        </p:nvCxnSpPr>
        <p:spPr>
          <a:xfrm>
            <a:off x="8795810" y="3184507"/>
            <a:ext cx="896830"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53ABDCD-7BC5-B42A-8ABC-03E666FE08E1}"/>
              </a:ext>
            </a:extLst>
          </p:cNvPr>
          <p:cNvSpPr/>
          <p:nvPr/>
        </p:nvSpPr>
        <p:spPr>
          <a:xfrm>
            <a:off x="9692640" y="4571999"/>
            <a:ext cx="2402943" cy="6281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Relevés en 2015 et 2016</a:t>
            </a:r>
          </a:p>
        </p:txBody>
      </p:sp>
      <p:cxnSp>
        <p:nvCxnSpPr>
          <p:cNvPr id="11" name="Straight Arrow Connector 10">
            <a:extLst>
              <a:ext uri="{FF2B5EF4-FFF2-40B4-BE49-F238E27FC236}">
                <a16:creationId xmlns:a16="http://schemas.microsoft.com/office/drawing/2014/main" id="{98C9AA03-40C3-2CBF-118B-E42667F80BCC}"/>
              </a:ext>
            </a:extLst>
          </p:cNvPr>
          <p:cNvCxnSpPr>
            <a:cxnSpLocks/>
            <a:stCxn id="6" idx="2"/>
            <a:endCxn id="8" idx="0"/>
          </p:cNvCxnSpPr>
          <p:nvPr/>
        </p:nvCxnSpPr>
        <p:spPr>
          <a:xfrm>
            <a:off x="10894112" y="3758317"/>
            <a:ext cx="0" cy="8136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703BF7F-48F9-C885-45D3-54B8C45DACB1}"/>
              </a:ext>
            </a:extLst>
          </p:cNvPr>
          <p:cNvSpPr/>
          <p:nvPr/>
        </p:nvSpPr>
        <p:spPr>
          <a:xfrm>
            <a:off x="9692640" y="6013834"/>
            <a:ext cx="2402943" cy="6281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Arrêt des relevés </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Relevés couteux</a:t>
            </a:r>
          </a:p>
        </p:txBody>
      </p:sp>
      <p:cxnSp>
        <p:nvCxnSpPr>
          <p:cNvPr id="12" name="Straight Arrow Connector 11">
            <a:extLst>
              <a:ext uri="{FF2B5EF4-FFF2-40B4-BE49-F238E27FC236}">
                <a16:creationId xmlns:a16="http://schemas.microsoft.com/office/drawing/2014/main" id="{43527A2A-7C04-9B9A-DEDF-67E3BBB6CA52}"/>
              </a:ext>
            </a:extLst>
          </p:cNvPr>
          <p:cNvCxnSpPr>
            <a:cxnSpLocks/>
            <a:stCxn id="8" idx="2"/>
            <a:endCxn id="10" idx="0"/>
          </p:cNvCxnSpPr>
          <p:nvPr/>
        </p:nvCxnSpPr>
        <p:spPr>
          <a:xfrm>
            <a:off x="10894112" y="5200152"/>
            <a:ext cx="0" cy="81368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D9F622D-C57E-17DB-062A-D2FF7C36865F}"/>
              </a:ext>
            </a:extLst>
          </p:cNvPr>
          <p:cNvPicPr>
            <a:picLocks noChangeAspect="1"/>
          </p:cNvPicPr>
          <p:nvPr/>
        </p:nvPicPr>
        <p:blipFill>
          <a:blip r:embed="rId3"/>
          <a:stretch>
            <a:fillRect/>
          </a:stretch>
        </p:blipFill>
        <p:spPr>
          <a:xfrm>
            <a:off x="8554871" y="5606993"/>
            <a:ext cx="689354" cy="674485"/>
          </a:xfrm>
          <a:prstGeom prst="rect">
            <a:avLst/>
          </a:prstGeom>
        </p:spPr>
      </p:pic>
      <p:sp>
        <p:nvSpPr>
          <p:cNvPr id="14" name="Rectangle 13">
            <a:extLst>
              <a:ext uri="{FF2B5EF4-FFF2-40B4-BE49-F238E27FC236}">
                <a16:creationId xmlns:a16="http://schemas.microsoft.com/office/drawing/2014/main" id="{C221B51A-7CAF-BF92-1ED4-38EAD8A0417C}"/>
              </a:ext>
            </a:extLst>
          </p:cNvPr>
          <p:cNvSpPr/>
          <p:nvPr/>
        </p:nvSpPr>
        <p:spPr>
          <a:xfrm>
            <a:off x="5568315" y="6013834"/>
            <a:ext cx="2402943" cy="62815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Prédiction des mesures</a:t>
            </a:r>
          </a:p>
        </p:txBody>
      </p:sp>
      <p:cxnSp>
        <p:nvCxnSpPr>
          <p:cNvPr id="15" name="Straight Arrow Connector 14">
            <a:extLst>
              <a:ext uri="{FF2B5EF4-FFF2-40B4-BE49-F238E27FC236}">
                <a16:creationId xmlns:a16="http://schemas.microsoft.com/office/drawing/2014/main" id="{F04C45E7-9D39-1EE6-1958-8A17D94EB4C9}"/>
              </a:ext>
            </a:extLst>
          </p:cNvPr>
          <p:cNvCxnSpPr>
            <a:cxnSpLocks/>
            <a:stCxn id="10" idx="1"/>
            <a:endCxn id="14" idx="3"/>
          </p:cNvCxnSpPr>
          <p:nvPr/>
        </p:nvCxnSpPr>
        <p:spPr>
          <a:xfrm flipH="1">
            <a:off x="7971258" y="6327911"/>
            <a:ext cx="1721382"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EC84173-7EA2-2D10-2E9C-7E7B4B6D2374}"/>
              </a:ext>
            </a:extLst>
          </p:cNvPr>
          <p:cNvSpPr/>
          <p:nvPr/>
        </p:nvSpPr>
        <p:spPr>
          <a:xfrm>
            <a:off x="684633" y="6013834"/>
            <a:ext cx="3162300" cy="628153"/>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Emissions de CO2</a:t>
            </a:r>
          </a:p>
          <a:p>
            <a:pPr marL="285750" indent="-285750">
              <a:lnSpc>
                <a:spcPct val="150000"/>
              </a:lnSpc>
              <a:buFont typeface="Arial" panose="020B0604020202020204" pitchFamily="34" charset="0"/>
              <a:buChar char="•"/>
            </a:pPr>
            <a:r>
              <a:rPr lang="fr-FR" sz="1400" dirty="0">
                <a:solidFill>
                  <a:schemeClr val="tx1"/>
                </a:solidFill>
                <a:latin typeface="Times New Roman" panose="02020603050405020304" pitchFamily="18" charset="0"/>
                <a:cs typeface="Times New Roman" panose="02020603050405020304" pitchFamily="18" charset="0"/>
              </a:rPr>
              <a:t>Consommation d’énergie (électrique)</a:t>
            </a:r>
          </a:p>
        </p:txBody>
      </p:sp>
      <p:cxnSp>
        <p:nvCxnSpPr>
          <p:cNvPr id="18" name="Straight Arrow Connector 17">
            <a:extLst>
              <a:ext uri="{FF2B5EF4-FFF2-40B4-BE49-F238E27FC236}">
                <a16:creationId xmlns:a16="http://schemas.microsoft.com/office/drawing/2014/main" id="{2125F56C-9960-46B9-342C-0103B4FD1D46}"/>
              </a:ext>
            </a:extLst>
          </p:cNvPr>
          <p:cNvCxnSpPr>
            <a:cxnSpLocks/>
            <a:stCxn id="14" idx="1"/>
            <a:endCxn id="17" idx="3"/>
          </p:cNvCxnSpPr>
          <p:nvPr/>
        </p:nvCxnSpPr>
        <p:spPr>
          <a:xfrm flipH="1">
            <a:off x="3846933" y="6327911"/>
            <a:ext cx="1721382"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7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TotalTime>
  <Words>971</Words>
  <Application>Microsoft Office PowerPoint</Application>
  <PresentationFormat>Widescreen</PresentationFormat>
  <Paragraphs>175</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Projet 4  Anticipez les besoins en consommation électrique de bâtiments</vt:lpstr>
      <vt:lpstr>Introduction</vt:lpstr>
      <vt:lpstr>Introduction</vt:lpstr>
      <vt:lpstr>Introduction/Objectif</vt:lpstr>
      <vt:lpstr>Objectif</vt:lpstr>
      <vt:lpstr>Objectif/Action</vt:lpstr>
      <vt:lpstr>Problématique</vt:lpstr>
      <vt:lpstr>Solution</vt:lpstr>
      <vt:lpstr>Solution</vt:lpstr>
      <vt:lpstr>Résumé</vt:lpstr>
      <vt:lpstr>Etapes de travail</vt:lpstr>
      <vt:lpstr>Etapes de travail</vt:lpstr>
      <vt:lpstr>Etapes de travail</vt:lpstr>
      <vt:lpstr>Etapes de travail</vt:lpstr>
      <vt:lpstr>Problèmes rencontrés</vt:lpstr>
      <vt:lpstr>Regroupement des données</vt:lpstr>
      <vt:lpstr>Données sur les bâtiments</vt:lpstr>
      <vt:lpstr>Données sur les bâtiments</vt:lpstr>
      <vt:lpstr>Analyse des données</vt:lpstr>
      <vt:lpstr>Analyse des données</vt:lpstr>
      <vt:lpstr>Analyse des données</vt:lpstr>
      <vt:lpstr>Analyse des données</vt:lpstr>
      <vt:lpstr>Analyse des données</vt:lpstr>
      <vt:lpstr>Analyse des données</vt:lpstr>
      <vt:lpstr>Préparation des données</vt:lpstr>
      <vt:lpstr>Sélection du modèle</vt:lpstr>
      <vt:lpstr>Sélection du modèle</vt:lpstr>
      <vt:lpstr>Sélection du modèle</vt:lpstr>
      <vt:lpstr>Sélection du modèle</vt:lpstr>
      <vt:lpstr>Sélection du modèle</vt:lpstr>
      <vt:lpstr>Sélection du modèle</vt:lpstr>
      <vt:lpstr>Conclusion</vt:lpstr>
      <vt:lpstr>Conclusion</vt:lpstr>
      <vt:lpstr>Perspectives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4  Anticipez les besoins en consommation électrique de bâtiments</dc:title>
  <dc:creator>Fayez Hadji</dc:creator>
  <cp:lastModifiedBy>Fayez Hadji</cp:lastModifiedBy>
  <cp:revision>45</cp:revision>
  <dcterms:created xsi:type="dcterms:W3CDTF">2022-04-26T17:58:03Z</dcterms:created>
  <dcterms:modified xsi:type="dcterms:W3CDTF">2023-01-18T16:15:31Z</dcterms:modified>
</cp:coreProperties>
</file>