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1" r:id="rId5"/>
    <p:sldId id="288" r:id="rId6"/>
    <p:sldId id="268" r:id="rId7"/>
    <p:sldId id="273" r:id="rId8"/>
    <p:sldId id="287" r:id="rId9"/>
    <p:sldId id="284" r:id="rId10"/>
    <p:sldId id="291" r:id="rId11"/>
    <p:sldId id="277" r:id="rId12"/>
    <p:sldId id="289" r:id="rId13"/>
    <p:sldId id="290" r:id="rId14"/>
    <p:sldId id="283" r:id="rId15"/>
    <p:sldId id="285" r:id="rId16"/>
    <p:sldId id="270" r:id="rId17"/>
    <p:sldId id="286" r:id="rId18"/>
    <p:sldId id="275" r:id="rId19"/>
    <p:sldId id="271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yez Hadji" initials="FH" lastIdx="1" clrIdx="0">
    <p:extLst>
      <p:ext uri="{19B8F6BF-5375-455C-9EA6-DF929625EA0E}">
        <p15:presenceInfo xmlns:p15="http://schemas.microsoft.com/office/powerpoint/2012/main" userId="421336396edecb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C037-0888-4140-B749-B359FB072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B815E-F806-454E-ABBD-9FBD01382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C2013-C828-4C7A-96D4-21583667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A9AF-4FDD-4812-AE3C-E2F9F4CE8651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2DC49-0D2C-46A3-B6E7-F2D4A899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F1E3-08C4-4FA5-8B09-3C38999B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01C-5069-4F63-A381-858292C344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41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3BA9-466A-49C1-AA87-EEF2DB85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F42CA-4147-4FB0-8D8C-16F2AD5A6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E04A7-D6DC-4BBE-AE30-8A7C084D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A9AF-4FDD-4812-AE3C-E2F9F4CE8651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1C0F1-384B-4D0A-906A-6F5FF368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CA3BA-08EA-4E09-9AFB-80DDA318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01C-5069-4F63-A381-858292C344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03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FD6C1-E2AE-4AB2-9E15-D2829934A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B41ED-03A5-4F1F-BE20-A260885FC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A077B-54C4-4DD2-BBF6-F98E52D1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A9AF-4FDD-4812-AE3C-E2F9F4CE8651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55689-4DBB-417E-B548-D52AF1AE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55331-8CD4-453E-BF29-298086A5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01C-5069-4F63-A381-858292C344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8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0035-0F88-45A6-820B-AA757368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277E-0BB0-4ECB-B01C-6FC0DDAE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8AC16-557D-40CE-AA49-C8310A0B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A9AF-4FDD-4812-AE3C-E2F9F4CE8651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ADC2-7428-484A-B10E-57837193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78B6D-EC63-4D32-90B7-7A52961E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01C-5069-4F63-A381-858292C344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77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E20F-F1BB-4F53-8572-48F7346D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47F8F-11A9-44D9-A586-59FB32204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F1CB0-2B2E-4109-8C43-C4A87165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A9AF-4FDD-4812-AE3C-E2F9F4CE8651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2CA4-FD17-4083-A741-DD379D9A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44165-B611-46DF-B35C-5E77B8B2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01C-5069-4F63-A381-858292C344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41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0B80-3026-4016-81FA-BAC58FAB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D0B4F-33B9-4CC1-B6CD-CCA73A41E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9AB37-8EEC-4163-A36D-0E3971FDC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4BEE6-E1D6-4BC5-A3FE-563C6D80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A9AF-4FDD-4812-AE3C-E2F9F4CE8651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BD473-52D7-4E1E-8998-766144F7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F5611-B782-4BB3-B6C6-9CFF7538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01C-5069-4F63-A381-858292C344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89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3891-1E44-42CB-A44B-160F113C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C4B01-0C7F-410B-A11D-382AB0D45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DDDC6-33AD-43F3-ABC8-0FFD8E9D5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AC87A-02CB-4763-A83F-833CAAE7E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40EAF-DA3C-43AD-9008-6E587398D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8C675-31FE-4AFE-B2D3-64C88B6A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A9AF-4FDD-4812-AE3C-E2F9F4CE8651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4679E-9B2E-4DC8-A215-0942F0C1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02A59-26D8-490E-BBD2-229CE82E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01C-5069-4F63-A381-858292C344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61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9AE0-EF7D-4A65-9590-1D3D4B28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CA360-F4DB-4618-B4D2-778EA0E3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A9AF-4FDD-4812-AE3C-E2F9F4CE8651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06D65-1DA3-4925-A5BB-93AE2DD2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D14EE-DE45-4D2E-AFD7-42F6137F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01C-5069-4F63-A381-858292C344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76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14176-63A4-4517-8C63-2127AC02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A9AF-4FDD-4812-AE3C-E2F9F4CE8651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5F0AB-CF7C-45F0-9A5E-E5A434CA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E78CF-FF0F-4FA1-995B-68E8710D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01C-5069-4F63-A381-858292C344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7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E642-6D72-417B-8863-23434E24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F374-82FC-4696-B608-E844786A1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70C70-9E87-41BE-BC22-BD9FD6F3A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E48A7-9510-4A4C-9D64-1A5290AC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A9AF-4FDD-4812-AE3C-E2F9F4CE8651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17ED8-185C-45B0-B961-4B719000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76FDD-88BD-4D90-96FC-C08064DE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01C-5069-4F63-A381-858292C344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29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792C-3253-4478-B83B-506F4C49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652C0-CE27-4E35-B284-90A57F164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A2323-FF63-4FFB-86A5-57617DB87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2EC71-4CAC-4FAC-B537-DC5BFDEB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A9AF-4FDD-4812-AE3C-E2F9F4CE8651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6467C-E0E1-47EA-80A4-340B8993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90D7A-645D-46BA-9CA6-5BDF132A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01C-5069-4F63-A381-858292C344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87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23A08-063F-4DFF-A5C4-4F0B70E0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20476-8231-42EC-8D0C-CDF805D35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5843E-E072-46C2-ACC2-5C2519CB2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CA9AF-4FDD-4812-AE3C-E2F9F4CE8651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CCBE0-92E4-4078-A577-CD7AC0EA2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3A194-329A-43D0-9928-FFB4E8904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01C-5069-4F63-A381-858292C344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74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F20A-6726-4179-AAE2-0F0E74523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0110"/>
            <a:ext cx="9144000" cy="1960168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3</a:t>
            </a:r>
            <a:b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Concevez une application au service de la santé publique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08D5C-15C8-4A85-85CE-8DC6BCD63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6067"/>
            <a:ext cx="9144000" cy="1533525"/>
          </a:xfrm>
        </p:spPr>
        <p:txBody>
          <a:bodyPr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sciences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Fayez HADJI</a:t>
            </a:r>
          </a:p>
        </p:txBody>
      </p:sp>
      <p:pic>
        <p:nvPicPr>
          <p:cNvPr id="1028" name="Picture 4" descr="Comment réussir sa formation OpenClassrooms ? | by Clément Lionne | Medium">
            <a:extLst>
              <a:ext uri="{FF2B5EF4-FFF2-40B4-BE49-F238E27FC236}">
                <a16:creationId xmlns:a16="http://schemas.microsoft.com/office/drawing/2014/main" id="{8C8A9E3D-E22E-435F-AD60-BB13D1B19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52578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6ECD3E-8C0B-4A9D-BCFE-95319A6D3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16391"/>
            <a:ext cx="2847975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270895-EAC9-4771-833E-391F26A6E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41031"/>
            <a:ext cx="2571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0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Remarque sur les variables retenues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E4CEB-24BE-4617-B58D-6E033810CCA6}"/>
              </a:ext>
            </a:extLst>
          </p:cNvPr>
          <p:cNvSpPr/>
          <p:nvPr/>
        </p:nvSpPr>
        <p:spPr>
          <a:xfrm>
            <a:off x="1206103" y="3159184"/>
            <a:ext cx="1836315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sélectionnées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C3E8B4-AE5B-44FD-B0F8-1134564C2740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042418" y="3434196"/>
            <a:ext cx="3176827" cy="85735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306DD2-CB0A-4E6B-BDF7-B807CBAC390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042418" y="1670029"/>
            <a:ext cx="3176827" cy="176416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DD996E9-E23F-4A74-AB84-6DD6C41227AD}"/>
              </a:ext>
            </a:extLst>
          </p:cNvPr>
          <p:cNvSpPr/>
          <p:nvPr/>
        </p:nvSpPr>
        <p:spPr>
          <a:xfrm>
            <a:off x="6219245" y="1137011"/>
            <a:ext cx="4798766" cy="106603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Sélectionner les variables qui représentent le gras, le sucre, le sel et leurs dérivés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B63579-051A-425D-8E90-891E8CAAC5EE}"/>
              </a:ext>
            </a:extLst>
          </p:cNvPr>
          <p:cNvSpPr/>
          <p:nvPr/>
        </p:nvSpPr>
        <p:spPr>
          <a:xfrm>
            <a:off x="6219245" y="2361540"/>
            <a:ext cx="4798766" cy="120859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Energie en calorie, huile de palme, acides gras, acides gras saturés, acides gras modifiés, cholestérol, sucre, sel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B0E272-7705-492C-AB6A-4F67289E42A2}"/>
              </a:ext>
            </a:extLst>
          </p:cNvPr>
          <p:cNvSpPr/>
          <p:nvPr/>
        </p:nvSpPr>
        <p:spPr>
          <a:xfrm>
            <a:off x="6219245" y="4016541"/>
            <a:ext cx="4798766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Présence et élimination de valeurs extrêmes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24D197-1BB7-4C08-A571-54AE1648244C}"/>
              </a:ext>
            </a:extLst>
          </p:cNvPr>
          <p:cNvSpPr/>
          <p:nvPr/>
        </p:nvSpPr>
        <p:spPr>
          <a:xfrm>
            <a:off x="6219244" y="5012968"/>
            <a:ext cx="4798766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Présence de valeurs manquantes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7CC922-544D-417B-A0BA-7323F9869CA2}"/>
              </a:ext>
            </a:extLst>
          </p:cNvPr>
          <p:cNvSpPr/>
          <p:nvPr/>
        </p:nvSpPr>
        <p:spPr>
          <a:xfrm>
            <a:off x="6219244" y="6009395"/>
            <a:ext cx="4798766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Remplacement des valeurs manquantes par la valeur zéro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DA48CB-8CB2-4FDC-B226-300658868E61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3042418" y="3434196"/>
            <a:ext cx="3176826" cy="185378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9F435B-84E3-4953-972E-503FBBDEFDBB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3042418" y="3434196"/>
            <a:ext cx="3176826" cy="285021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34EB59-9E90-45E7-A7CB-A7D12D42EB5F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618628" y="2203046"/>
            <a:ext cx="0" cy="1584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73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Remarque sur les variables retenues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931DD6-705A-4996-9187-4D2D4E9651CC}"/>
              </a:ext>
            </a:extLst>
          </p:cNvPr>
          <p:cNvSpPr/>
          <p:nvPr/>
        </p:nvSpPr>
        <p:spPr>
          <a:xfrm>
            <a:off x="2613327" y="6329239"/>
            <a:ext cx="6965343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3: représentation des </a:t>
            </a:r>
            <a:r>
              <a:rPr lang="fr-FR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 variables avant nettoyage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999057F-3606-4A48-B5A2-5C2CF3EB4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327" y="683396"/>
            <a:ext cx="6495373" cy="580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11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Remarque sur les variables retenues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931DD6-705A-4996-9187-4D2D4E9651CC}"/>
              </a:ext>
            </a:extLst>
          </p:cNvPr>
          <p:cNvSpPr/>
          <p:nvPr/>
        </p:nvSpPr>
        <p:spPr>
          <a:xfrm>
            <a:off x="2613327" y="6329239"/>
            <a:ext cx="6965343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4: représentation des </a:t>
            </a:r>
            <a:r>
              <a:rPr lang="fr-FR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 variables avant nettoyage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FBCF88-622C-414A-9424-51F67CE4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71" y="1909887"/>
            <a:ext cx="28194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CE94CFC-B016-43A0-859A-C175910C2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225" y="1908120"/>
            <a:ext cx="28194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ADC56DD-D3E5-4A57-B6C5-62243C2BC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679" y="1908120"/>
            <a:ext cx="28194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151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92D032A-3325-4AE0-A600-60485F62A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503" y="722718"/>
            <a:ext cx="6665498" cy="592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Remarque sur les variables retenues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931DD6-705A-4996-9187-4D2D4E9651CC}"/>
              </a:ext>
            </a:extLst>
          </p:cNvPr>
          <p:cNvSpPr/>
          <p:nvPr/>
        </p:nvSpPr>
        <p:spPr>
          <a:xfrm>
            <a:off x="2613327" y="6329239"/>
            <a:ext cx="6965343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5 : représentation des variables après élimination des </a:t>
            </a:r>
            <a:r>
              <a:rPr lang="fr-FR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endParaRPr lang="fr-FR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070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93384A3-3923-499C-88E6-AF92AA2EF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15" y="754490"/>
            <a:ext cx="10135083" cy="589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Remarque sur les variables retenues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931DD6-705A-4996-9187-4D2D4E9651CC}"/>
              </a:ext>
            </a:extLst>
          </p:cNvPr>
          <p:cNvSpPr/>
          <p:nvPr/>
        </p:nvSpPr>
        <p:spPr>
          <a:xfrm>
            <a:off x="2613327" y="6329239"/>
            <a:ext cx="6965343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6: représentation (librairie 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missingno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des variables sélectionnées</a:t>
            </a:r>
          </a:p>
        </p:txBody>
      </p:sp>
    </p:spTree>
    <p:extLst>
      <p:ext uri="{BB962C8B-B14F-4D97-AF65-F5344CB8AC3E}">
        <p14:creationId xmlns:p14="http://schemas.microsoft.com/office/powerpoint/2010/main" val="214929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Remarque sur les variables retenues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56AFFD-3DE0-4B85-A937-0B590C834614}"/>
              </a:ext>
            </a:extLst>
          </p:cNvPr>
          <p:cNvSpPr/>
          <p:nvPr/>
        </p:nvSpPr>
        <p:spPr>
          <a:xfrm>
            <a:off x="6569649" y="3277775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107584 lignes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colonnes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08D3A4-0F8C-459E-9E8B-510D8084B39A}"/>
              </a:ext>
            </a:extLst>
          </p:cNvPr>
          <p:cNvSpPr/>
          <p:nvPr/>
        </p:nvSpPr>
        <p:spPr>
          <a:xfrm>
            <a:off x="3912754" y="3277775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tableau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6C8832-7ADA-4B45-B231-6F27FA79FC0E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2665892" y="3520285"/>
            <a:ext cx="1246862" cy="10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DD0061A-D1B5-4D18-8BE2-4F0BC49A36D8}"/>
              </a:ext>
            </a:extLst>
          </p:cNvPr>
          <p:cNvSpPr/>
          <p:nvPr/>
        </p:nvSpPr>
        <p:spPr>
          <a:xfrm>
            <a:off x="1314170" y="3288363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Jeu de donnée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3E7528-A3BB-4DF1-B307-104CF5E16954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264476" y="3520285"/>
            <a:ext cx="130517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B070964-D80A-4A56-8F9B-8AC9CD4CCB93}"/>
              </a:ext>
            </a:extLst>
          </p:cNvPr>
          <p:cNvSpPr/>
          <p:nvPr/>
        </p:nvSpPr>
        <p:spPr>
          <a:xfrm>
            <a:off x="9226544" y="3277775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1,8m de cellules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ADBFA2-6D64-4E88-84F7-76206CA9391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921371" y="3520285"/>
            <a:ext cx="130517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565973-C5BB-4149-9169-8D27595C6AF0}"/>
              </a:ext>
            </a:extLst>
          </p:cNvPr>
          <p:cNvSpPr/>
          <p:nvPr/>
        </p:nvSpPr>
        <p:spPr>
          <a:xfrm>
            <a:off x="1439184" y="3213744"/>
            <a:ext cx="9072439" cy="63425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2887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exploratoire des données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99E01-185C-4B40-9058-B8D0AC539CD9}"/>
              </a:ext>
            </a:extLst>
          </p:cNvPr>
          <p:cNvSpPr/>
          <p:nvPr/>
        </p:nvSpPr>
        <p:spPr>
          <a:xfrm>
            <a:off x="2613327" y="6329239"/>
            <a:ext cx="6965343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7: représentation d’une analyse bivariée (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des variables retenues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449C6FE-6160-479B-8075-D5849E07B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706" y="285067"/>
            <a:ext cx="6336899" cy="617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20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exploratoire des données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99E01-185C-4B40-9058-B8D0AC539CD9}"/>
              </a:ext>
            </a:extLst>
          </p:cNvPr>
          <p:cNvSpPr/>
          <p:nvPr/>
        </p:nvSpPr>
        <p:spPr>
          <a:xfrm>
            <a:off x="2613327" y="6329239"/>
            <a:ext cx="6965343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8: représentation d’une analyse multivariée des variables sélectionnées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3F4315E-016B-4480-B274-0660CE219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9" y="1086668"/>
            <a:ext cx="5169134" cy="499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D607F7B-C9BC-4564-9EAA-22966B0A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402" y="2041235"/>
            <a:ext cx="6180483" cy="309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335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3E5F38E-63AC-495A-A9DC-A629D8A89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 nettoyées et prêtes pour l’analyse;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 des bons indicateurs;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Assez de données pour:</a:t>
            </a: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Mener le projet;</a:t>
            </a: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Conclure sur l’efficacité ou non de l’application;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qui permet de choisir le bon aliment selon les besoins de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1765005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F4B4E31-9110-41EE-B7F1-CE204FADA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96064"/>
            <a:ext cx="12191999" cy="55619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Travailler par tranche pour réduire le temps de calcul;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Améliorer l’application:</a:t>
            </a: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Reconnaissance des produits disponibles dans la région où se trouve l’utilisateurs (déploiement international);</a:t>
            </a: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Ajouter d’autres facteurs (variables) avec une ségrégation positive ou négative, ex: additifs, fibres;</a:t>
            </a: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Partenariat avec les enseignes alimentaires ou restaurants</a:t>
            </a:r>
          </a:p>
          <a:p>
            <a:pPr lvl="1" algn="just">
              <a:lnSpc>
                <a:spcPct val="150000"/>
              </a:lnSpc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2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5D63A6-759F-4905-87AB-518D63804E3D}"/>
              </a:ext>
            </a:extLst>
          </p:cNvPr>
          <p:cNvSpPr/>
          <p:nvPr/>
        </p:nvSpPr>
        <p:spPr>
          <a:xfrm>
            <a:off x="6683070" y="2934702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Proposition d’idée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Introduction/Objectif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E3F2A-D555-4C2F-9100-CCFAF8E61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42" y="2386390"/>
            <a:ext cx="2847975" cy="1600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3028DB-837F-4A32-BA9F-708B6167744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747717" y="3186490"/>
            <a:ext cx="158363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C2C34F3-4826-46C1-8365-E27451C8E6EA}"/>
              </a:ext>
            </a:extLst>
          </p:cNvPr>
          <p:cNvSpPr/>
          <p:nvPr/>
        </p:nvSpPr>
        <p:spPr>
          <a:xfrm>
            <a:off x="3827227" y="2823386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 à projet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245A8D-9565-43DD-BE50-8DCB03E4929B}"/>
              </a:ext>
            </a:extLst>
          </p:cNvPr>
          <p:cNvSpPr/>
          <p:nvPr/>
        </p:nvSpPr>
        <p:spPr>
          <a:xfrm>
            <a:off x="5331348" y="2943980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Répondre à l’appel à projet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9A97BD-79BD-48C4-A5F4-48C5A2ABA309}"/>
              </a:ext>
            </a:extLst>
          </p:cNvPr>
          <p:cNvSpPr/>
          <p:nvPr/>
        </p:nvSpPr>
        <p:spPr>
          <a:xfrm>
            <a:off x="8134183" y="2943980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Idée d’application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AEDDB5-982D-4EC0-B68A-82E7A1946A07}"/>
              </a:ext>
            </a:extLst>
          </p:cNvPr>
          <p:cNvSpPr/>
          <p:nvPr/>
        </p:nvSpPr>
        <p:spPr>
          <a:xfrm>
            <a:off x="6359447" y="4358861"/>
            <a:ext cx="4901193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Alimentation pour personnes avec problèmes cardio-vasculaires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AF6CE8-B777-4A0B-B59D-82E68755846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8810044" y="3429000"/>
            <a:ext cx="0" cy="92986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A3E8C7-7464-443E-8FC9-3150C3F2829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683070" y="3186490"/>
            <a:ext cx="14511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34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Etapes de travail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97111A-8F32-4B6A-9A33-EE5CF8410233}"/>
              </a:ext>
            </a:extLst>
          </p:cNvPr>
          <p:cNvSpPr/>
          <p:nvPr/>
        </p:nvSpPr>
        <p:spPr>
          <a:xfrm>
            <a:off x="5349572" y="2924114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Nettoyage des données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AB99E7-6FC1-4C43-AED9-98A151368CF1}"/>
              </a:ext>
            </a:extLst>
          </p:cNvPr>
          <p:cNvSpPr/>
          <p:nvPr/>
        </p:nvSpPr>
        <p:spPr>
          <a:xfrm>
            <a:off x="7982112" y="2924114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 des données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41F8E-7188-4E73-81FE-980BAF3C6841}"/>
              </a:ext>
            </a:extLst>
          </p:cNvPr>
          <p:cNvSpPr/>
          <p:nvPr/>
        </p:nvSpPr>
        <p:spPr>
          <a:xfrm>
            <a:off x="2692677" y="2924114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Récupération des données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7C1BF-81C6-4027-B610-4776E65F6C97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1445815" y="3166624"/>
            <a:ext cx="1246862" cy="10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2128E0-E9CE-44A3-B2DB-6400F0DA323F}"/>
              </a:ext>
            </a:extLst>
          </p:cNvPr>
          <p:cNvSpPr/>
          <p:nvPr/>
        </p:nvSpPr>
        <p:spPr>
          <a:xfrm>
            <a:off x="94093" y="2934702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Etude du projet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CA9F55-2A5B-49E1-AB20-BA21FAB5C438}"/>
              </a:ext>
            </a:extLst>
          </p:cNvPr>
          <p:cNvSpPr/>
          <p:nvPr/>
        </p:nvSpPr>
        <p:spPr>
          <a:xfrm>
            <a:off x="10515096" y="2924114"/>
            <a:ext cx="1093808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51D7C4-4B19-42C0-8083-6404B45A24E3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044399" y="3166624"/>
            <a:ext cx="130517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CCFFAD-13B3-4446-B55F-32368F54669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701294" y="3166624"/>
            <a:ext cx="128081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0B79FD-F397-46DF-AFAD-DE55CB204263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9333834" y="3166624"/>
            <a:ext cx="118126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BDC8ED4-20DD-45CB-AFAB-B6D82383AFDB}"/>
              </a:ext>
            </a:extLst>
          </p:cNvPr>
          <p:cNvSpPr/>
          <p:nvPr/>
        </p:nvSpPr>
        <p:spPr>
          <a:xfrm>
            <a:off x="6393091" y="3879595"/>
            <a:ext cx="1842223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et ses librairies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Notebook </a:t>
            </a:r>
            <a:r>
              <a:rPr lang="fr-FR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endParaRPr lang="fr-FR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64BA8F-A96E-411C-8370-43C9A75E9F6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025433" y="3409134"/>
            <a:ext cx="0" cy="71297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655EEBE-79DC-489D-8950-C941A09E056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657643" y="3409134"/>
            <a:ext cx="330" cy="72355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07DDDC6-35B2-4288-AB8E-02A7CED37B7A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6025433" y="4122105"/>
            <a:ext cx="3676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59EA3ED-3BC2-4219-A1EC-F364296EB27F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235314" y="4122105"/>
            <a:ext cx="4223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AB3BC91-0781-45AA-8BD0-6F8DE8DBE3B1}"/>
              </a:ext>
            </a:extLst>
          </p:cNvPr>
          <p:cNvSpPr/>
          <p:nvPr/>
        </p:nvSpPr>
        <p:spPr>
          <a:xfrm>
            <a:off x="1836088" y="2793222"/>
            <a:ext cx="373711" cy="33330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B2E8D83-4050-4061-ABFF-778F21590F43}"/>
              </a:ext>
            </a:extLst>
          </p:cNvPr>
          <p:cNvSpPr/>
          <p:nvPr/>
        </p:nvSpPr>
        <p:spPr>
          <a:xfrm>
            <a:off x="4516257" y="2787928"/>
            <a:ext cx="373711" cy="33330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5A502D-31C2-48B8-882F-D511F3D6D706}"/>
              </a:ext>
            </a:extLst>
          </p:cNvPr>
          <p:cNvSpPr/>
          <p:nvPr/>
        </p:nvSpPr>
        <p:spPr>
          <a:xfrm>
            <a:off x="7149422" y="2788599"/>
            <a:ext cx="373711" cy="33330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5289C1D-941F-4529-9583-429AF6180A2A}"/>
              </a:ext>
            </a:extLst>
          </p:cNvPr>
          <p:cNvSpPr/>
          <p:nvPr/>
        </p:nvSpPr>
        <p:spPr>
          <a:xfrm>
            <a:off x="9737609" y="2787927"/>
            <a:ext cx="373711" cy="33330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5149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9E55DF6-4EA3-4FCB-9927-69E405C85CB2}"/>
              </a:ext>
            </a:extLst>
          </p:cNvPr>
          <p:cNvSpPr/>
          <p:nvPr/>
        </p:nvSpPr>
        <p:spPr>
          <a:xfrm>
            <a:off x="5172476" y="967497"/>
            <a:ext cx="1836315" cy="1307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des données</a:t>
            </a:r>
          </a:p>
        </p:txBody>
      </p:sp>
      <p:grpSp>
        <p:nvGrpSpPr>
          <p:cNvPr id="5" name="Groupe 7">
            <a:extLst>
              <a:ext uri="{FF2B5EF4-FFF2-40B4-BE49-F238E27FC236}">
                <a16:creationId xmlns:a16="http://schemas.microsoft.com/office/drawing/2014/main" id="{9A441C91-92A4-418D-AE1F-63476261A339}"/>
              </a:ext>
            </a:extLst>
          </p:cNvPr>
          <p:cNvGrpSpPr/>
          <p:nvPr/>
        </p:nvGrpSpPr>
        <p:grpSpPr>
          <a:xfrm>
            <a:off x="2406381" y="2561820"/>
            <a:ext cx="7379238" cy="1307960"/>
            <a:chOff x="1935799" y="2856915"/>
            <a:chExt cx="7379238" cy="13079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AF0D4D-F5EE-4020-8502-266025627896}"/>
                </a:ext>
              </a:extLst>
            </p:cNvPr>
            <p:cNvSpPr/>
            <p:nvPr/>
          </p:nvSpPr>
          <p:spPr>
            <a:xfrm>
              <a:off x="4701894" y="2856915"/>
              <a:ext cx="1836315" cy="1307960"/>
            </a:xfrm>
            <a:prstGeom prst="rect">
              <a:avLst/>
            </a:prstGeom>
            <a:noFill/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82532564-E879-4267-9218-3258F486A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1846" y="2868233"/>
              <a:ext cx="1636407" cy="1285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F0F6FE27-A799-4E95-A996-5518F1CDA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5642" y="2856915"/>
              <a:ext cx="1849395" cy="130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ED0D18-DF84-4E40-8569-01D843F6C660}"/>
                </a:ext>
              </a:extLst>
            </p:cNvPr>
            <p:cNvSpPr/>
            <p:nvPr/>
          </p:nvSpPr>
          <p:spPr>
            <a:xfrm>
              <a:off x="7465642" y="2856915"/>
              <a:ext cx="1839620" cy="1307960"/>
            </a:xfrm>
            <a:prstGeom prst="rect">
              <a:avLst/>
            </a:prstGeom>
            <a:noFill/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1B05080-6539-4CA6-9154-EA85761CA4B9}"/>
                </a:ext>
              </a:extLst>
            </p:cNvPr>
            <p:cNvSpPr/>
            <p:nvPr/>
          </p:nvSpPr>
          <p:spPr>
            <a:xfrm>
              <a:off x="1935799" y="2856915"/>
              <a:ext cx="1838662" cy="1307960"/>
            </a:xfrm>
            <a:prstGeom prst="rect">
              <a:avLst/>
            </a:prstGeom>
            <a:noFill/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4329EEA-CEE2-4EED-B1DE-D923BA0074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75" y="2885888"/>
              <a:ext cx="1408909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72DA461-AABD-4CEE-B5C9-4F9E75ADD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7448" y="1162841"/>
            <a:ext cx="1286368" cy="89009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5E80A8-AE44-48E8-8A63-C816FF8434DD}"/>
              </a:ext>
            </a:extLst>
          </p:cNvPr>
          <p:cNvSpPr/>
          <p:nvPr/>
        </p:nvSpPr>
        <p:spPr>
          <a:xfrm>
            <a:off x="2406381" y="3898753"/>
            <a:ext cx="2468983" cy="919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de données publique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Créée en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et bénévole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de 650 000 produits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9E642D-FF24-46A0-8FAA-EEFB976EBF5E}"/>
              </a:ext>
            </a:extLst>
          </p:cNvPr>
          <p:cNvSpPr/>
          <p:nvPr/>
        </p:nvSpPr>
        <p:spPr>
          <a:xfrm>
            <a:off x="5172476" y="3847255"/>
            <a:ext cx="2763748" cy="1201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Nombreuses fonctionnalités sur le site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Recherche de produits avec critères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Comparaison de produits multivariables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Informations sur les additifs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BEF4A3-00DB-4FEB-BB0C-EB91EFD46BB2}"/>
              </a:ext>
            </a:extLst>
          </p:cNvPr>
          <p:cNvSpPr/>
          <p:nvPr/>
        </p:nvSpPr>
        <p:spPr>
          <a:xfrm>
            <a:off x="7936224" y="3807113"/>
            <a:ext cx="2763748" cy="843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application mobile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Aider le consommateur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de l’utilisateur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1AB7F1-35C2-45AE-88AD-0D5F63425848}"/>
              </a:ext>
            </a:extLst>
          </p:cNvPr>
          <p:cNvSpPr/>
          <p:nvPr/>
        </p:nvSpPr>
        <p:spPr>
          <a:xfrm>
            <a:off x="6577601" y="5726776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320772 lignes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162 colonnes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71444D-CB5C-4EBE-ABA9-D97F88DF5521}"/>
              </a:ext>
            </a:extLst>
          </p:cNvPr>
          <p:cNvSpPr/>
          <p:nvPr/>
        </p:nvSpPr>
        <p:spPr>
          <a:xfrm>
            <a:off x="3920706" y="5726776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tableau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129602-4C4B-4DF1-BAF1-526AD945314A}"/>
              </a:ext>
            </a:extLst>
          </p:cNvPr>
          <p:cNvCxnSpPr>
            <a:cxnSpLocks/>
            <a:stCxn id="23" idx="3"/>
            <a:endCxn id="20" idx="1"/>
          </p:cNvCxnSpPr>
          <p:nvPr/>
        </p:nvCxnSpPr>
        <p:spPr>
          <a:xfrm>
            <a:off x="2683921" y="5969286"/>
            <a:ext cx="123678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191E952-A6E7-4A96-A984-E24881313974}"/>
              </a:ext>
            </a:extLst>
          </p:cNvPr>
          <p:cNvSpPr/>
          <p:nvPr/>
        </p:nvSpPr>
        <p:spPr>
          <a:xfrm>
            <a:off x="1332199" y="5726776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Jeu de données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93E052-08BB-40C2-8D16-0680A1DDEF0A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>
            <a:off x="5272428" y="5969286"/>
            <a:ext cx="130517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EB9BB12-1141-4B96-B963-ACE0C1BC69BE}"/>
              </a:ext>
            </a:extLst>
          </p:cNvPr>
          <p:cNvSpPr/>
          <p:nvPr/>
        </p:nvSpPr>
        <p:spPr>
          <a:xfrm>
            <a:off x="9234496" y="5726776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52m de cellules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D79932-261D-44CB-91D2-E269E2CADDC0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929323" y="5969286"/>
            <a:ext cx="130517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8BEDB2-3974-4870-A046-D12D7E7B6910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flipH="1">
            <a:off x="3325712" y="2275457"/>
            <a:ext cx="2764922" cy="28636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A505C4-2EBC-4A7F-851B-D535315BC7AA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6090634" y="2275457"/>
            <a:ext cx="0" cy="28636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A04886-A9DD-466F-A2AB-F7ECD1140B23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6090634" y="2275457"/>
            <a:ext cx="2765400" cy="28636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1419859-6F38-4850-A0BC-0CCE87C964FB}"/>
              </a:ext>
            </a:extLst>
          </p:cNvPr>
          <p:cNvSpPr/>
          <p:nvPr/>
        </p:nvSpPr>
        <p:spPr>
          <a:xfrm>
            <a:off x="1447136" y="5662745"/>
            <a:ext cx="9072439" cy="634257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482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7E4CEB-24BE-4617-B58D-6E033810CCA6}"/>
              </a:ext>
            </a:extLst>
          </p:cNvPr>
          <p:cNvSpPr/>
          <p:nvPr/>
        </p:nvSpPr>
        <p:spPr>
          <a:xfrm>
            <a:off x="999370" y="3159184"/>
            <a:ext cx="1836315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sélectionnées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C3E8B4-AE5B-44FD-B0F8-1134564C2740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2835685" y="1770990"/>
            <a:ext cx="3176827" cy="166320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306DD2-CB0A-4E6B-BDF7-B807CBAC390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835685" y="3434196"/>
            <a:ext cx="3176826" cy="58765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DD996E9-E23F-4A74-AB84-6DD6C41227AD}"/>
              </a:ext>
            </a:extLst>
          </p:cNvPr>
          <p:cNvSpPr/>
          <p:nvPr/>
        </p:nvSpPr>
        <p:spPr>
          <a:xfrm>
            <a:off x="6012511" y="3488832"/>
            <a:ext cx="4798766" cy="106603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Maladies liée à une alimentation riche en lipide, en sucre et en sel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B63579-051A-425D-8E90-891E8CAAC5EE}"/>
              </a:ext>
            </a:extLst>
          </p:cNvPr>
          <p:cNvSpPr/>
          <p:nvPr/>
        </p:nvSpPr>
        <p:spPr>
          <a:xfrm>
            <a:off x="6012511" y="4713361"/>
            <a:ext cx="4798766" cy="120859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Energie en calorie, huile de palme, acides gras, acides gras saturés, acides gras modifiés, cholestérol, sucre, sel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B0E272-7705-492C-AB6A-4F67289E42A2}"/>
              </a:ext>
            </a:extLst>
          </p:cNvPr>
          <p:cNvSpPr/>
          <p:nvPr/>
        </p:nvSpPr>
        <p:spPr>
          <a:xfrm>
            <a:off x="6012512" y="1495978"/>
            <a:ext cx="4798766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Produits dont le contenu est en adéquation pour une alimentation saine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24D197-1BB7-4C08-A571-54AE1648244C}"/>
              </a:ext>
            </a:extLst>
          </p:cNvPr>
          <p:cNvSpPr/>
          <p:nvPr/>
        </p:nvSpPr>
        <p:spPr>
          <a:xfrm>
            <a:off x="6012511" y="2492405"/>
            <a:ext cx="4798766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Orientées vers les personnes souffrant de problèmes cardio-vasculaires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DA48CB-8CB2-4FDC-B226-300658868E61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835685" y="2767417"/>
            <a:ext cx="3176826" cy="66677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34EB59-9E90-45E7-A7CB-A7D12D42EB5F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411894" y="4554867"/>
            <a:ext cx="0" cy="1584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565DF2E6-B9E3-4DA4-B6EA-082D39856D8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43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Variables étudiées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9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Problèmes rencontrés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68F99-9445-42E0-BE42-1B6E8432CD0C}"/>
              </a:ext>
            </a:extLst>
          </p:cNvPr>
          <p:cNvSpPr/>
          <p:nvPr/>
        </p:nvSpPr>
        <p:spPr>
          <a:xfrm>
            <a:off x="999370" y="3596506"/>
            <a:ext cx="1836315" cy="550024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Problèmes rencontrés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32D164-5F21-4DE7-A8B4-F1C0C0C51C7B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2835685" y="2217324"/>
            <a:ext cx="3176827" cy="16541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2B1778-5C8D-41A4-8945-F01372104A2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835685" y="3871518"/>
            <a:ext cx="3176827" cy="166724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5E6C30B-9D72-4EA1-81A8-9496B540A1A1}"/>
              </a:ext>
            </a:extLst>
          </p:cNvPr>
          <p:cNvSpPr/>
          <p:nvPr/>
        </p:nvSpPr>
        <p:spPr>
          <a:xfrm>
            <a:off x="6012512" y="5263755"/>
            <a:ext cx="4798766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Présence de variables avec peu de 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E37362-E909-4D12-87CC-F8FD140A0224}"/>
              </a:ext>
            </a:extLst>
          </p:cNvPr>
          <p:cNvSpPr/>
          <p:nvPr/>
        </p:nvSpPr>
        <p:spPr>
          <a:xfrm>
            <a:off x="6012512" y="1680354"/>
            <a:ext cx="4798766" cy="1073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Différence de la taille des données entre version française (320772 lignes et 162 colonnes) et anglaise (2228218 lignes et 186 colonnes) du site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CAAA66-A4B7-4DA7-B711-6B0755EEE66C}"/>
              </a:ext>
            </a:extLst>
          </p:cNvPr>
          <p:cNvSpPr/>
          <p:nvPr/>
        </p:nvSpPr>
        <p:spPr>
          <a:xfrm>
            <a:off x="6012512" y="3596506"/>
            <a:ext cx="4798766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Temps de calcul important (PC avec RAM de 32G)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A42CE7-6F3A-441F-ACCA-5C3B28CCBC36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835685" y="3871518"/>
            <a:ext cx="317682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13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Problèmes rencontrés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CB2F1A-E85A-4A11-83ED-B28489DA8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68094" y="-1512694"/>
            <a:ext cx="5255811" cy="107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1085DC-34DB-42FC-A18F-BA3796EF3BAD}"/>
              </a:ext>
            </a:extLst>
          </p:cNvPr>
          <p:cNvSpPr/>
          <p:nvPr/>
        </p:nvSpPr>
        <p:spPr>
          <a:xfrm>
            <a:off x="2613327" y="6329239"/>
            <a:ext cx="6965343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1: représentation (librairie 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missingno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des valeurs manquantes pour chaque variable</a:t>
            </a:r>
          </a:p>
        </p:txBody>
      </p:sp>
    </p:spTree>
    <p:extLst>
      <p:ext uri="{BB962C8B-B14F-4D97-AF65-F5344CB8AC3E}">
        <p14:creationId xmlns:p14="http://schemas.microsoft.com/office/powerpoint/2010/main" val="159991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(nettoyage des données)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2A2A11-23BF-4FE3-BC18-BB58161B9EAD}"/>
              </a:ext>
            </a:extLst>
          </p:cNvPr>
          <p:cNvSpPr/>
          <p:nvPr/>
        </p:nvSpPr>
        <p:spPr>
          <a:xfrm>
            <a:off x="4910084" y="2719346"/>
            <a:ext cx="1836315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grpSp>
        <p:nvGrpSpPr>
          <p:cNvPr id="23" name="Groupe 7">
            <a:extLst>
              <a:ext uri="{FF2B5EF4-FFF2-40B4-BE49-F238E27FC236}">
                <a16:creationId xmlns:a16="http://schemas.microsoft.com/office/drawing/2014/main" id="{9D76CAC0-E36E-40AA-B749-4D6DCFE0DD79}"/>
              </a:ext>
            </a:extLst>
          </p:cNvPr>
          <p:cNvGrpSpPr/>
          <p:nvPr/>
        </p:nvGrpSpPr>
        <p:grpSpPr>
          <a:xfrm>
            <a:off x="3389909" y="3548269"/>
            <a:ext cx="5030522" cy="1315424"/>
            <a:chOff x="3181719" y="2849451"/>
            <a:chExt cx="5030522" cy="131542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5716D87-6A32-4477-9C59-483E7CF09430}"/>
                </a:ext>
              </a:extLst>
            </p:cNvPr>
            <p:cNvSpPr/>
            <p:nvPr/>
          </p:nvSpPr>
          <p:spPr>
            <a:xfrm>
              <a:off x="5931043" y="2849451"/>
              <a:ext cx="2281198" cy="1307960"/>
            </a:xfrm>
            <a:prstGeom prst="rect">
              <a:avLst/>
            </a:prstGeom>
            <a:noFill/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Eliminer les variables avec données manquantes &gt; 70%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29A0AA3-B77D-438D-99B6-BD3CAA8BB9C7}"/>
                </a:ext>
              </a:extLst>
            </p:cNvPr>
            <p:cNvSpPr/>
            <p:nvPr/>
          </p:nvSpPr>
          <p:spPr>
            <a:xfrm>
              <a:off x="3181719" y="2856915"/>
              <a:ext cx="2281198" cy="1307960"/>
            </a:xfrm>
            <a:prstGeom prst="rect">
              <a:avLst/>
            </a:prstGeom>
            <a:noFill/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Garder les données de la version française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FDEA50E-9539-44D6-B5C1-DE43059EC67F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4530508" y="3269370"/>
            <a:ext cx="1297734" cy="28636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CB0ABE-0DE0-47E2-83E6-41888D6E6E0A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5828242" y="3269370"/>
            <a:ext cx="1451590" cy="27889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51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Nettoyage des données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56F503-AE1F-46AE-B09D-CAF17330ADA3}"/>
              </a:ext>
            </a:extLst>
          </p:cNvPr>
          <p:cNvSpPr/>
          <p:nvPr/>
        </p:nvSpPr>
        <p:spPr>
          <a:xfrm>
            <a:off x="2540441" y="6337190"/>
            <a:ext cx="7111118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2: représentation (librairie 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missingno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des valeurs manquantes après un premier nettoyage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2B0B5C-2E0E-43E3-8FB1-ADBC2D544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03" y="907403"/>
            <a:ext cx="9449153" cy="54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52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560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Projet 3  Concevez une application au service de la santé publique</vt:lpstr>
      <vt:lpstr>Introduction/Objectif</vt:lpstr>
      <vt:lpstr>Etapes de travail</vt:lpstr>
      <vt:lpstr>Source des données</vt:lpstr>
      <vt:lpstr>PowerPoint Presentation</vt:lpstr>
      <vt:lpstr>Problèmes rencontrés</vt:lpstr>
      <vt:lpstr>Problèmes rencontrés</vt:lpstr>
      <vt:lpstr>Solutions (nettoyage des données)</vt:lpstr>
      <vt:lpstr>Nettoyage des données</vt:lpstr>
      <vt:lpstr>Remarque sur les variables retenues</vt:lpstr>
      <vt:lpstr>Remarque sur les variables retenues</vt:lpstr>
      <vt:lpstr>Remarque sur les variables retenues</vt:lpstr>
      <vt:lpstr>Remarque sur les variables retenues</vt:lpstr>
      <vt:lpstr>Remarque sur les variables retenues</vt:lpstr>
      <vt:lpstr>Remarque sur les variables retenues</vt:lpstr>
      <vt:lpstr>Analyse exploratoire des données</vt:lpstr>
      <vt:lpstr>Analyse exploratoire des données</vt:lpstr>
      <vt:lpstr>Conclusion</vt:lpstr>
      <vt:lpstr>Perspectives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 Définir la stratégie d'apprentissage</dc:title>
  <dc:creator>Fayez Hadji</dc:creator>
  <cp:lastModifiedBy>Fayez Hadji</cp:lastModifiedBy>
  <cp:revision>45</cp:revision>
  <dcterms:created xsi:type="dcterms:W3CDTF">2022-01-19T22:01:44Z</dcterms:created>
  <dcterms:modified xsi:type="dcterms:W3CDTF">2023-01-18T16:16:04Z</dcterms:modified>
</cp:coreProperties>
</file>