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9" r:id="rId3"/>
    <p:sldId id="312" r:id="rId4"/>
    <p:sldId id="334" r:id="rId5"/>
    <p:sldId id="335" r:id="rId6"/>
    <p:sldId id="336" r:id="rId7"/>
    <p:sldId id="290" r:id="rId8"/>
    <p:sldId id="337" r:id="rId9"/>
    <p:sldId id="280" r:id="rId10"/>
    <p:sldId id="338" r:id="rId11"/>
    <p:sldId id="281" r:id="rId12"/>
    <p:sldId id="317" r:id="rId13"/>
    <p:sldId id="340" r:id="rId14"/>
    <p:sldId id="341" r:id="rId15"/>
    <p:sldId id="354" r:id="rId16"/>
    <p:sldId id="343" r:id="rId17"/>
    <p:sldId id="355" r:id="rId18"/>
    <p:sldId id="358" r:id="rId19"/>
    <p:sldId id="360" r:id="rId20"/>
    <p:sldId id="361" r:id="rId21"/>
    <p:sldId id="342" r:id="rId22"/>
    <p:sldId id="344" r:id="rId23"/>
    <p:sldId id="362" r:id="rId24"/>
    <p:sldId id="364" r:id="rId25"/>
    <p:sldId id="345" r:id="rId26"/>
    <p:sldId id="348" r:id="rId27"/>
    <p:sldId id="346" r:id="rId28"/>
    <p:sldId id="347" r:id="rId29"/>
    <p:sldId id="349" r:id="rId30"/>
    <p:sldId id="350" r:id="rId31"/>
    <p:sldId id="351" r:id="rId32"/>
    <p:sldId id="352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16784-700F-4747-AF70-A0809A3495E1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5548A7B-259D-4FF1-988C-058B05CF2490}">
      <dgm:prSet phldrT="[Text]" custT="1"/>
      <dgm:spPr>
        <a:solidFill>
          <a:schemeClr val="accent6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fr-F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Fruits filmés </a:t>
          </a:r>
          <a:br>
            <a:rPr lang="fr-F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fr-F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à </a:t>
          </a:r>
          <a:r>
            <a:rPr lang="fr-FR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360°</a:t>
          </a:r>
          <a:br>
            <a:rPr lang="fr-FR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fr-FR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sur fond blanc</a:t>
          </a:r>
        </a:p>
      </dgm:t>
    </dgm:pt>
    <dgm:pt modelId="{8D8B57FB-1D95-4295-8F01-A40ED4CCC328}" type="parTrans" cxnId="{E1A9C8CF-9DE2-43D8-9E8D-E1EEE12666F2}">
      <dgm:prSet/>
      <dgm:spPr/>
      <dgm:t>
        <a:bodyPr/>
        <a:lstStyle/>
        <a:p>
          <a:endParaRPr lang="fr-FR"/>
        </a:p>
      </dgm:t>
    </dgm:pt>
    <dgm:pt modelId="{83CA291C-23AC-453E-8C45-2F240B577498}" type="sibTrans" cxnId="{E1A9C8CF-9DE2-43D8-9E8D-E1EEE12666F2}">
      <dgm:prSet/>
      <dgm:spPr>
        <a:noFill/>
        <a:ln>
          <a:solidFill>
            <a:schemeClr val="accent6">
              <a:lumMod val="20000"/>
              <a:lumOff val="80000"/>
            </a:schemeClr>
          </a:solidFill>
        </a:ln>
      </dgm:spPr>
      <dgm:t>
        <a:bodyPr/>
        <a:lstStyle/>
        <a:p>
          <a:endParaRPr lang="fr-F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613C53-6849-4455-A9E3-55B8A307ADF1}">
      <dgm:prSet phldrT="[Text]" custT="1"/>
      <dgm:spPr>
        <a:solidFill>
          <a:schemeClr val="accent6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fr-FR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Fruits extraits de la photo par un algorithme de machine </a:t>
          </a:r>
          <a:r>
            <a:rPr lang="fr-FR" sz="1200" b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learning</a:t>
          </a:r>
          <a:endParaRPr lang="fr-FR" sz="12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1BA63B-F8F5-46FE-9955-C0ECCBD795E8}" type="parTrans" cxnId="{5D63907A-FD4B-4412-8E09-91373129B106}">
      <dgm:prSet/>
      <dgm:spPr/>
      <dgm:t>
        <a:bodyPr/>
        <a:lstStyle/>
        <a:p>
          <a:endParaRPr lang="fr-FR"/>
        </a:p>
      </dgm:t>
    </dgm:pt>
    <dgm:pt modelId="{4AF036FE-F2A8-4C70-A1BD-4B7FC308C235}" type="sibTrans" cxnId="{5D63907A-FD4B-4412-8E09-91373129B106}">
      <dgm:prSet/>
      <dgm:spPr>
        <a:ln>
          <a:solidFill>
            <a:srgbClr val="92D050"/>
          </a:solidFill>
        </a:ln>
      </dgm:spPr>
      <dgm:t>
        <a:bodyPr/>
        <a:lstStyle/>
        <a:p>
          <a:endParaRPr lang="fr-FR"/>
        </a:p>
      </dgm:t>
    </dgm:pt>
    <dgm:pt modelId="{E71EAF56-A640-4537-8242-431BC9A7F84C}">
      <dgm:prSet phldrT="[Text]" custT="1"/>
      <dgm:spPr>
        <a:solidFill>
          <a:srgbClr val="92D050"/>
        </a:solidFill>
        <a:ln>
          <a:noFill/>
        </a:ln>
      </dgm:spPr>
      <dgm:t>
        <a:bodyPr/>
        <a:lstStyle/>
        <a:p>
          <a:r>
            <a:rPr lang="fr-FR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Nombre total d’images: 90 483</a:t>
          </a:r>
        </a:p>
      </dgm:t>
    </dgm:pt>
    <dgm:pt modelId="{34D39CE3-B4B2-4135-8F86-5D3540817EA0}" type="parTrans" cxnId="{15205DE1-2A80-4B78-A16C-E80E4A1DEF39}">
      <dgm:prSet/>
      <dgm:spPr/>
      <dgm:t>
        <a:bodyPr/>
        <a:lstStyle/>
        <a:p>
          <a:endParaRPr lang="fr-FR"/>
        </a:p>
      </dgm:t>
    </dgm:pt>
    <dgm:pt modelId="{B151A0DF-982B-4D74-AC60-9CC17B933695}" type="sibTrans" cxnId="{15205DE1-2A80-4B78-A16C-E80E4A1DEF39}">
      <dgm:prSet/>
      <dgm:spPr>
        <a:ln>
          <a:solidFill>
            <a:srgbClr val="92D050"/>
          </a:solidFill>
        </a:ln>
      </dgm:spPr>
      <dgm:t>
        <a:bodyPr/>
        <a:lstStyle/>
        <a:p>
          <a:endParaRPr lang="fr-FR"/>
        </a:p>
      </dgm:t>
    </dgm:pt>
    <dgm:pt modelId="{E2E1AED1-A474-4C60-B711-027D1FC25AA9}">
      <dgm:prSet phldrT="[Text]" custT="1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fr-FR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Nombre d’images à traiter : 22 688</a:t>
          </a:r>
        </a:p>
      </dgm:t>
    </dgm:pt>
    <dgm:pt modelId="{EFC08E58-3C39-4C14-B807-41B6B245E195}" type="parTrans" cxnId="{B7E88E03-CE9A-44FD-B8F1-19A668225098}">
      <dgm:prSet/>
      <dgm:spPr/>
      <dgm:t>
        <a:bodyPr/>
        <a:lstStyle/>
        <a:p>
          <a:endParaRPr lang="fr-FR"/>
        </a:p>
      </dgm:t>
    </dgm:pt>
    <dgm:pt modelId="{A42420AD-FBC7-454B-A52B-8FF37F8FC3B0}" type="sibTrans" cxnId="{B7E88E03-CE9A-44FD-B8F1-19A668225098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fr-FR"/>
        </a:p>
      </dgm:t>
    </dgm:pt>
    <dgm:pt modelId="{2E52FA39-12C2-45A6-AB49-96E220540C3F}">
      <dgm:prSet phldrT="[Text]" custT="1"/>
      <dgm:spPr>
        <a:solidFill>
          <a:schemeClr val="accent6">
            <a:lumMod val="75000"/>
          </a:schemeClr>
        </a:solidFill>
        <a:ln>
          <a:noFill/>
        </a:ln>
      </dgm:spPr>
      <dgm:t>
        <a:bodyPr/>
        <a:lstStyle/>
        <a:p>
          <a:r>
            <a:rPr lang="fr-FR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Nombres de variétés : 131</a:t>
          </a:r>
        </a:p>
      </dgm:t>
    </dgm:pt>
    <dgm:pt modelId="{302A0F0C-E51A-48E5-B8BE-6879F1827D7A}" type="parTrans" cxnId="{DD9C8EFC-8DFF-4B9D-AFEB-B8699956998D}">
      <dgm:prSet/>
      <dgm:spPr/>
      <dgm:t>
        <a:bodyPr/>
        <a:lstStyle/>
        <a:p>
          <a:endParaRPr lang="fr-FR"/>
        </a:p>
      </dgm:t>
    </dgm:pt>
    <dgm:pt modelId="{EED97773-50CF-4A3E-A454-CCC63281252D}" type="sibTrans" cxnId="{DD9C8EFC-8DFF-4B9D-AFEB-B8699956998D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2A3A600C-F517-4D5C-809A-9DB72A4F58D0}">
      <dgm:prSet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fr-FR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Taille des images: 100 x 100 pixels</a:t>
          </a:r>
        </a:p>
      </dgm:t>
    </dgm:pt>
    <dgm:pt modelId="{7F3575E0-0C30-48B4-A1BC-1703D107FD2F}" type="parTrans" cxnId="{61C942E8-9792-4A7F-80A9-30ABEC2EC7B3}">
      <dgm:prSet/>
      <dgm:spPr/>
      <dgm:t>
        <a:bodyPr/>
        <a:lstStyle/>
        <a:p>
          <a:endParaRPr lang="fr-FR"/>
        </a:p>
      </dgm:t>
    </dgm:pt>
    <dgm:pt modelId="{E9C2A3EE-BBDD-4655-86C2-795B844C6E36}" type="sibTrans" cxnId="{61C942E8-9792-4A7F-80A9-30ABEC2EC7B3}">
      <dgm:prSet/>
      <dgm:spPr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endParaRPr lang="fr-FR"/>
        </a:p>
      </dgm:t>
    </dgm:pt>
    <dgm:pt modelId="{11266860-5731-4BA3-8696-041C87961A2E}">
      <dgm:prSet phldrT="[Text]" custT="1"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fr-FR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Plusieurs variétés du même fruit</a:t>
          </a:r>
        </a:p>
      </dgm:t>
    </dgm:pt>
    <dgm:pt modelId="{338C428C-3258-42C1-91AC-7DA720713FCB}" type="parTrans" cxnId="{5823D195-475D-4B73-8A1F-9116AF1591A2}">
      <dgm:prSet/>
      <dgm:spPr/>
      <dgm:t>
        <a:bodyPr/>
        <a:lstStyle/>
        <a:p>
          <a:endParaRPr lang="fr-FR"/>
        </a:p>
      </dgm:t>
    </dgm:pt>
    <dgm:pt modelId="{DE573B63-45A8-4558-A8CB-49EFF4BE579E}" type="sibTrans" cxnId="{5823D195-475D-4B73-8A1F-9116AF1591A2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BD8448D6-7E1C-40F9-8C45-685093496BCE}" type="pres">
      <dgm:prSet presAssocID="{9CE16784-700F-4747-AF70-A0809A3495E1}" presName="cycle" presStyleCnt="0">
        <dgm:presLayoutVars>
          <dgm:dir/>
          <dgm:resizeHandles val="exact"/>
        </dgm:presLayoutVars>
      </dgm:prSet>
      <dgm:spPr/>
    </dgm:pt>
    <dgm:pt modelId="{625C8AD4-8697-416F-B62D-C6830B134355}" type="pres">
      <dgm:prSet presAssocID="{65548A7B-259D-4FF1-988C-058B05CF2490}" presName="node" presStyleLbl="node1" presStyleIdx="0" presStyleCnt="7">
        <dgm:presLayoutVars>
          <dgm:bulletEnabled val="1"/>
        </dgm:presLayoutVars>
      </dgm:prSet>
      <dgm:spPr/>
    </dgm:pt>
    <dgm:pt modelId="{2CE03F8A-AB4D-48B0-AEE6-950412D22D24}" type="pres">
      <dgm:prSet presAssocID="{65548A7B-259D-4FF1-988C-058B05CF2490}" presName="spNode" presStyleCnt="0"/>
      <dgm:spPr/>
    </dgm:pt>
    <dgm:pt modelId="{FC256164-C245-4D68-BD92-37C0B779DD21}" type="pres">
      <dgm:prSet presAssocID="{83CA291C-23AC-453E-8C45-2F240B577498}" presName="sibTrans" presStyleLbl="sibTrans1D1" presStyleIdx="0" presStyleCnt="7"/>
      <dgm:spPr/>
    </dgm:pt>
    <dgm:pt modelId="{646934D1-EF15-425F-9977-B234B85F9DEF}" type="pres">
      <dgm:prSet presAssocID="{2A3A600C-F517-4D5C-809A-9DB72A4F58D0}" presName="node" presStyleLbl="node1" presStyleIdx="1" presStyleCnt="7">
        <dgm:presLayoutVars>
          <dgm:bulletEnabled val="1"/>
        </dgm:presLayoutVars>
      </dgm:prSet>
      <dgm:spPr/>
    </dgm:pt>
    <dgm:pt modelId="{989D6581-318F-4E91-9D7F-7DC0DC0A79CC}" type="pres">
      <dgm:prSet presAssocID="{2A3A600C-F517-4D5C-809A-9DB72A4F58D0}" presName="spNode" presStyleCnt="0"/>
      <dgm:spPr/>
    </dgm:pt>
    <dgm:pt modelId="{9BE73EB4-B0C3-4021-85F6-4BAF87CE1AAB}" type="pres">
      <dgm:prSet presAssocID="{E9C2A3EE-BBDD-4655-86C2-795B844C6E36}" presName="sibTrans" presStyleLbl="sibTrans1D1" presStyleIdx="1" presStyleCnt="7"/>
      <dgm:spPr/>
    </dgm:pt>
    <dgm:pt modelId="{9518DBA8-898B-4A2D-9F6B-34B36BBC0AD8}" type="pres">
      <dgm:prSet presAssocID="{AB613C53-6849-4455-A9E3-55B8A307ADF1}" presName="node" presStyleLbl="node1" presStyleIdx="2" presStyleCnt="7">
        <dgm:presLayoutVars>
          <dgm:bulletEnabled val="1"/>
        </dgm:presLayoutVars>
      </dgm:prSet>
      <dgm:spPr/>
    </dgm:pt>
    <dgm:pt modelId="{5593F4E3-48CF-4229-B25C-72C441240F49}" type="pres">
      <dgm:prSet presAssocID="{AB613C53-6849-4455-A9E3-55B8A307ADF1}" presName="spNode" presStyleCnt="0"/>
      <dgm:spPr/>
    </dgm:pt>
    <dgm:pt modelId="{B14F6DA8-E7C5-4CE7-A2C2-9FBB141CD4C5}" type="pres">
      <dgm:prSet presAssocID="{4AF036FE-F2A8-4C70-A1BD-4B7FC308C235}" presName="sibTrans" presStyleLbl="sibTrans1D1" presStyleIdx="2" presStyleCnt="7"/>
      <dgm:spPr/>
    </dgm:pt>
    <dgm:pt modelId="{867016BE-8B33-4798-89FF-912F6808BEDA}" type="pres">
      <dgm:prSet presAssocID="{E71EAF56-A640-4537-8242-431BC9A7F84C}" presName="node" presStyleLbl="node1" presStyleIdx="3" presStyleCnt="7">
        <dgm:presLayoutVars>
          <dgm:bulletEnabled val="1"/>
        </dgm:presLayoutVars>
      </dgm:prSet>
      <dgm:spPr/>
    </dgm:pt>
    <dgm:pt modelId="{B4A60F6F-A3A2-46B4-9C46-0B6CF9FC1024}" type="pres">
      <dgm:prSet presAssocID="{E71EAF56-A640-4537-8242-431BC9A7F84C}" presName="spNode" presStyleCnt="0"/>
      <dgm:spPr/>
    </dgm:pt>
    <dgm:pt modelId="{63E1CB80-F338-4ED6-9741-3644F90B9557}" type="pres">
      <dgm:prSet presAssocID="{B151A0DF-982B-4D74-AC60-9CC17B933695}" presName="sibTrans" presStyleLbl="sibTrans1D1" presStyleIdx="3" presStyleCnt="7"/>
      <dgm:spPr/>
    </dgm:pt>
    <dgm:pt modelId="{AAB74456-9265-4BC8-8E01-684B9834FB1E}" type="pres">
      <dgm:prSet presAssocID="{E2E1AED1-A474-4C60-B711-027D1FC25AA9}" presName="node" presStyleLbl="node1" presStyleIdx="4" presStyleCnt="7">
        <dgm:presLayoutVars>
          <dgm:bulletEnabled val="1"/>
        </dgm:presLayoutVars>
      </dgm:prSet>
      <dgm:spPr/>
    </dgm:pt>
    <dgm:pt modelId="{CB64946E-20EC-46E3-9CEE-EA4BC84266E5}" type="pres">
      <dgm:prSet presAssocID="{E2E1AED1-A474-4C60-B711-027D1FC25AA9}" presName="spNode" presStyleCnt="0"/>
      <dgm:spPr/>
    </dgm:pt>
    <dgm:pt modelId="{D205FA7A-1D26-4FD9-82C2-C87796596DAC}" type="pres">
      <dgm:prSet presAssocID="{A42420AD-FBC7-454B-A52B-8FF37F8FC3B0}" presName="sibTrans" presStyleLbl="sibTrans1D1" presStyleIdx="4" presStyleCnt="7"/>
      <dgm:spPr/>
    </dgm:pt>
    <dgm:pt modelId="{3540C687-C545-441C-B1CF-BC2839F95FA4}" type="pres">
      <dgm:prSet presAssocID="{2E52FA39-12C2-45A6-AB49-96E220540C3F}" presName="node" presStyleLbl="node1" presStyleIdx="5" presStyleCnt="7">
        <dgm:presLayoutVars>
          <dgm:bulletEnabled val="1"/>
        </dgm:presLayoutVars>
      </dgm:prSet>
      <dgm:spPr/>
    </dgm:pt>
    <dgm:pt modelId="{93E1BCB7-0F5D-4FD9-A751-77058DF1D387}" type="pres">
      <dgm:prSet presAssocID="{2E52FA39-12C2-45A6-AB49-96E220540C3F}" presName="spNode" presStyleCnt="0"/>
      <dgm:spPr/>
    </dgm:pt>
    <dgm:pt modelId="{2C5F44C7-9F7F-4B70-8BC7-0EC828D2CB1E}" type="pres">
      <dgm:prSet presAssocID="{EED97773-50CF-4A3E-A454-CCC63281252D}" presName="sibTrans" presStyleLbl="sibTrans1D1" presStyleIdx="5" presStyleCnt="7"/>
      <dgm:spPr/>
    </dgm:pt>
    <dgm:pt modelId="{0D820E1B-5B74-4ECB-A3A8-BB5C3563384F}" type="pres">
      <dgm:prSet presAssocID="{11266860-5731-4BA3-8696-041C87961A2E}" presName="node" presStyleLbl="node1" presStyleIdx="6" presStyleCnt="7">
        <dgm:presLayoutVars>
          <dgm:bulletEnabled val="1"/>
        </dgm:presLayoutVars>
      </dgm:prSet>
      <dgm:spPr/>
    </dgm:pt>
    <dgm:pt modelId="{589448EB-6986-4749-BE69-CBB5AB076BF3}" type="pres">
      <dgm:prSet presAssocID="{11266860-5731-4BA3-8696-041C87961A2E}" presName="spNode" presStyleCnt="0"/>
      <dgm:spPr/>
    </dgm:pt>
    <dgm:pt modelId="{376C193C-DC00-4B4C-A6F6-9B9ADDFE5243}" type="pres">
      <dgm:prSet presAssocID="{DE573B63-45A8-4558-A8CB-49EFF4BE579E}" presName="sibTrans" presStyleLbl="sibTrans1D1" presStyleIdx="6" presStyleCnt="7"/>
      <dgm:spPr/>
    </dgm:pt>
  </dgm:ptLst>
  <dgm:cxnLst>
    <dgm:cxn modelId="{B7E88E03-CE9A-44FD-B8F1-19A668225098}" srcId="{9CE16784-700F-4747-AF70-A0809A3495E1}" destId="{E2E1AED1-A474-4C60-B711-027D1FC25AA9}" srcOrd="4" destOrd="0" parTransId="{EFC08E58-3C39-4C14-B807-41B6B245E195}" sibTransId="{A42420AD-FBC7-454B-A52B-8FF37F8FC3B0}"/>
    <dgm:cxn modelId="{E3A7E70E-5D80-4C62-A1D1-94B332D023E7}" type="presOf" srcId="{EED97773-50CF-4A3E-A454-CCC63281252D}" destId="{2C5F44C7-9F7F-4B70-8BC7-0EC828D2CB1E}" srcOrd="0" destOrd="0" presId="urn:microsoft.com/office/officeart/2005/8/layout/cycle6"/>
    <dgm:cxn modelId="{20FE3423-D660-4C49-A914-29992EEB078D}" type="presOf" srcId="{83CA291C-23AC-453E-8C45-2F240B577498}" destId="{FC256164-C245-4D68-BD92-37C0B779DD21}" srcOrd="0" destOrd="0" presId="urn:microsoft.com/office/officeart/2005/8/layout/cycle6"/>
    <dgm:cxn modelId="{06B57428-EB2E-4C1B-B53C-659C3CEE74FB}" type="presOf" srcId="{4AF036FE-F2A8-4C70-A1BD-4B7FC308C235}" destId="{B14F6DA8-E7C5-4CE7-A2C2-9FBB141CD4C5}" srcOrd="0" destOrd="0" presId="urn:microsoft.com/office/officeart/2005/8/layout/cycle6"/>
    <dgm:cxn modelId="{5DA60930-37B2-4704-AD43-6D56C94F8756}" type="presOf" srcId="{11266860-5731-4BA3-8696-041C87961A2E}" destId="{0D820E1B-5B74-4ECB-A3A8-BB5C3563384F}" srcOrd="0" destOrd="0" presId="urn:microsoft.com/office/officeart/2005/8/layout/cycle6"/>
    <dgm:cxn modelId="{25DF0933-72DB-4861-A775-0E6AC42FE7DB}" type="presOf" srcId="{A42420AD-FBC7-454B-A52B-8FF37F8FC3B0}" destId="{D205FA7A-1D26-4FD9-82C2-C87796596DAC}" srcOrd="0" destOrd="0" presId="urn:microsoft.com/office/officeart/2005/8/layout/cycle6"/>
    <dgm:cxn modelId="{49267642-3EA0-4DFE-BB7A-30A80D6AD7E5}" type="presOf" srcId="{9CE16784-700F-4747-AF70-A0809A3495E1}" destId="{BD8448D6-7E1C-40F9-8C45-685093496BCE}" srcOrd="0" destOrd="0" presId="urn:microsoft.com/office/officeart/2005/8/layout/cycle6"/>
    <dgm:cxn modelId="{FFE48377-867D-41AC-988A-6A7D708E7B18}" type="presOf" srcId="{2A3A600C-F517-4D5C-809A-9DB72A4F58D0}" destId="{646934D1-EF15-425F-9977-B234B85F9DEF}" srcOrd="0" destOrd="0" presId="urn:microsoft.com/office/officeart/2005/8/layout/cycle6"/>
    <dgm:cxn modelId="{A8C7237A-D4AD-46B4-BE5C-881F31043221}" type="presOf" srcId="{DE573B63-45A8-4558-A8CB-49EFF4BE579E}" destId="{376C193C-DC00-4B4C-A6F6-9B9ADDFE5243}" srcOrd="0" destOrd="0" presId="urn:microsoft.com/office/officeart/2005/8/layout/cycle6"/>
    <dgm:cxn modelId="{5D63907A-FD4B-4412-8E09-91373129B106}" srcId="{9CE16784-700F-4747-AF70-A0809A3495E1}" destId="{AB613C53-6849-4455-A9E3-55B8A307ADF1}" srcOrd="2" destOrd="0" parTransId="{651BA63B-F8F5-46FE-9955-C0ECCBD795E8}" sibTransId="{4AF036FE-F2A8-4C70-A1BD-4B7FC308C235}"/>
    <dgm:cxn modelId="{E6B5C682-D384-4088-8920-9C24FA6A5F39}" type="presOf" srcId="{B151A0DF-982B-4D74-AC60-9CC17B933695}" destId="{63E1CB80-F338-4ED6-9741-3644F90B9557}" srcOrd="0" destOrd="0" presId="urn:microsoft.com/office/officeart/2005/8/layout/cycle6"/>
    <dgm:cxn modelId="{D7D16D83-3A2C-40E1-A54D-C6DA76E0DC0D}" type="presOf" srcId="{2E52FA39-12C2-45A6-AB49-96E220540C3F}" destId="{3540C687-C545-441C-B1CF-BC2839F95FA4}" srcOrd="0" destOrd="0" presId="urn:microsoft.com/office/officeart/2005/8/layout/cycle6"/>
    <dgm:cxn modelId="{5823D195-475D-4B73-8A1F-9116AF1591A2}" srcId="{9CE16784-700F-4747-AF70-A0809A3495E1}" destId="{11266860-5731-4BA3-8696-041C87961A2E}" srcOrd="6" destOrd="0" parTransId="{338C428C-3258-42C1-91AC-7DA720713FCB}" sibTransId="{DE573B63-45A8-4558-A8CB-49EFF4BE579E}"/>
    <dgm:cxn modelId="{BD0C39A2-3D91-4940-8D09-451345CAD04F}" type="presOf" srcId="{E9C2A3EE-BBDD-4655-86C2-795B844C6E36}" destId="{9BE73EB4-B0C3-4021-85F6-4BAF87CE1AAB}" srcOrd="0" destOrd="0" presId="urn:microsoft.com/office/officeart/2005/8/layout/cycle6"/>
    <dgm:cxn modelId="{6CC131A3-A5C3-4B64-B498-9EFD136AE786}" type="presOf" srcId="{65548A7B-259D-4FF1-988C-058B05CF2490}" destId="{625C8AD4-8697-416F-B62D-C6830B134355}" srcOrd="0" destOrd="0" presId="urn:microsoft.com/office/officeart/2005/8/layout/cycle6"/>
    <dgm:cxn modelId="{45EDD0A9-51C6-4864-9E77-0E7AD32269A5}" type="presOf" srcId="{AB613C53-6849-4455-A9E3-55B8A307ADF1}" destId="{9518DBA8-898B-4A2D-9F6B-34B36BBC0AD8}" srcOrd="0" destOrd="0" presId="urn:microsoft.com/office/officeart/2005/8/layout/cycle6"/>
    <dgm:cxn modelId="{79FEAEB9-60A3-4997-9EE0-8B772E82D12F}" type="presOf" srcId="{E71EAF56-A640-4537-8242-431BC9A7F84C}" destId="{867016BE-8B33-4798-89FF-912F6808BEDA}" srcOrd="0" destOrd="0" presId="urn:microsoft.com/office/officeart/2005/8/layout/cycle6"/>
    <dgm:cxn modelId="{69E0BEBF-1048-4FE9-97C4-1822355316B0}" type="presOf" srcId="{E2E1AED1-A474-4C60-B711-027D1FC25AA9}" destId="{AAB74456-9265-4BC8-8E01-684B9834FB1E}" srcOrd="0" destOrd="0" presId="urn:microsoft.com/office/officeart/2005/8/layout/cycle6"/>
    <dgm:cxn modelId="{E1A9C8CF-9DE2-43D8-9E8D-E1EEE12666F2}" srcId="{9CE16784-700F-4747-AF70-A0809A3495E1}" destId="{65548A7B-259D-4FF1-988C-058B05CF2490}" srcOrd="0" destOrd="0" parTransId="{8D8B57FB-1D95-4295-8F01-A40ED4CCC328}" sibTransId="{83CA291C-23AC-453E-8C45-2F240B577498}"/>
    <dgm:cxn modelId="{15205DE1-2A80-4B78-A16C-E80E4A1DEF39}" srcId="{9CE16784-700F-4747-AF70-A0809A3495E1}" destId="{E71EAF56-A640-4537-8242-431BC9A7F84C}" srcOrd="3" destOrd="0" parTransId="{34D39CE3-B4B2-4135-8F86-5D3540817EA0}" sibTransId="{B151A0DF-982B-4D74-AC60-9CC17B933695}"/>
    <dgm:cxn modelId="{61C942E8-9792-4A7F-80A9-30ABEC2EC7B3}" srcId="{9CE16784-700F-4747-AF70-A0809A3495E1}" destId="{2A3A600C-F517-4D5C-809A-9DB72A4F58D0}" srcOrd="1" destOrd="0" parTransId="{7F3575E0-0C30-48B4-A1BC-1703D107FD2F}" sibTransId="{E9C2A3EE-BBDD-4655-86C2-795B844C6E36}"/>
    <dgm:cxn modelId="{DD9C8EFC-8DFF-4B9D-AFEB-B8699956998D}" srcId="{9CE16784-700F-4747-AF70-A0809A3495E1}" destId="{2E52FA39-12C2-45A6-AB49-96E220540C3F}" srcOrd="5" destOrd="0" parTransId="{302A0F0C-E51A-48E5-B8BE-6879F1827D7A}" sibTransId="{EED97773-50CF-4A3E-A454-CCC63281252D}"/>
    <dgm:cxn modelId="{9CEE63C6-F639-4943-BA38-4EF3F019ACE6}" type="presParOf" srcId="{BD8448D6-7E1C-40F9-8C45-685093496BCE}" destId="{625C8AD4-8697-416F-B62D-C6830B134355}" srcOrd="0" destOrd="0" presId="urn:microsoft.com/office/officeart/2005/8/layout/cycle6"/>
    <dgm:cxn modelId="{C4937522-2009-4B1A-A1BB-7B46ED535C75}" type="presParOf" srcId="{BD8448D6-7E1C-40F9-8C45-685093496BCE}" destId="{2CE03F8A-AB4D-48B0-AEE6-950412D22D24}" srcOrd="1" destOrd="0" presId="urn:microsoft.com/office/officeart/2005/8/layout/cycle6"/>
    <dgm:cxn modelId="{1C8D7EFA-12B4-4E02-9A97-763053C6752B}" type="presParOf" srcId="{BD8448D6-7E1C-40F9-8C45-685093496BCE}" destId="{FC256164-C245-4D68-BD92-37C0B779DD21}" srcOrd="2" destOrd="0" presId="urn:microsoft.com/office/officeart/2005/8/layout/cycle6"/>
    <dgm:cxn modelId="{A815A737-0EA4-4E10-A776-D18187F51EA1}" type="presParOf" srcId="{BD8448D6-7E1C-40F9-8C45-685093496BCE}" destId="{646934D1-EF15-425F-9977-B234B85F9DEF}" srcOrd="3" destOrd="0" presId="urn:microsoft.com/office/officeart/2005/8/layout/cycle6"/>
    <dgm:cxn modelId="{5B48E2B0-35B3-485E-BE7D-C8151DCF7F4C}" type="presParOf" srcId="{BD8448D6-7E1C-40F9-8C45-685093496BCE}" destId="{989D6581-318F-4E91-9D7F-7DC0DC0A79CC}" srcOrd="4" destOrd="0" presId="urn:microsoft.com/office/officeart/2005/8/layout/cycle6"/>
    <dgm:cxn modelId="{ABDB041B-4FD4-46E5-AD54-16847774E226}" type="presParOf" srcId="{BD8448D6-7E1C-40F9-8C45-685093496BCE}" destId="{9BE73EB4-B0C3-4021-85F6-4BAF87CE1AAB}" srcOrd="5" destOrd="0" presId="urn:microsoft.com/office/officeart/2005/8/layout/cycle6"/>
    <dgm:cxn modelId="{64AADCFA-07ED-4D0F-81E7-EA7143715A95}" type="presParOf" srcId="{BD8448D6-7E1C-40F9-8C45-685093496BCE}" destId="{9518DBA8-898B-4A2D-9F6B-34B36BBC0AD8}" srcOrd="6" destOrd="0" presId="urn:microsoft.com/office/officeart/2005/8/layout/cycle6"/>
    <dgm:cxn modelId="{BE4C66FD-16BA-4EDB-8AE7-7D1E87B7C1A7}" type="presParOf" srcId="{BD8448D6-7E1C-40F9-8C45-685093496BCE}" destId="{5593F4E3-48CF-4229-B25C-72C441240F49}" srcOrd="7" destOrd="0" presId="urn:microsoft.com/office/officeart/2005/8/layout/cycle6"/>
    <dgm:cxn modelId="{093B6633-7D6B-43D5-9D1E-0C4F803E82C9}" type="presParOf" srcId="{BD8448D6-7E1C-40F9-8C45-685093496BCE}" destId="{B14F6DA8-E7C5-4CE7-A2C2-9FBB141CD4C5}" srcOrd="8" destOrd="0" presId="urn:microsoft.com/office/officeart/2005/8/layout/cycle6"/>
    <dgm:cxn modelId="{DC676C8C-C402-4C87-BC6D-EA207D7FE7AF}" type="presParOf" srcId="{BD8448D6-7E1C-40F9-8C45-685093496BCE}" destId="{867016BE-8B33-4798-89FF-912F6808BEDA}" srcOrd="9" destOrd="0" presId="urn:microsoft.com/office/officeart/2005/8/layout/cycle6"/>
    <dgm:cxn modelId="{99158449-3271-4467-A64D-44A0E71B49AF}" type="presParOf" srcId="{BD8448D6-7E1C-40F9-8C45-685093496BCE}" destId="{B4A60F6F-A3A2-46B4-9C46-0B6CF9FC1024}" srcOrd="10" destOrd="0" presId="urn:microsoft.com/office/officeart/2005/8/layout/cycle6"/>
    <dgm:cxn modelId="{D125FA9A-B7D0-4500-9B9B-1C9F61ADD2CA}" type="presParOf" srcId="{BD8448D6-7E1C-40F9-8C45-685093496BCE}" destId="{63E1CB80-F338-4ED6-9741-3644F90B9557}" srcOrd="11" destOrd="0" presId="urn:microsoft.com/office/officeart/2005/8/layout/cycle6"/>
    <dgm:cxn modelId="{8F12BEE9-2C5F-48AA-9AA0-87A7E6ACAF5B}" type="presParOf" srcId="{BD8448D6-7E1C-40F9-8C45-685093496BCE}" destId="{AAB74456-9265-4BC8-8E01-684B9834FB1E}" srcOrd="12" destOrd="0" presId="urn:microsoft.com/office/officeart/2005/8/layout/cycle6"/>
    <dgm:cxn modelId="{41DC2482-4FD5-465D-9B25-2450004A7DBE}" type="presParOf" srcId="{BD8448D6-7E1C-40F9-8C45-685093496BCE}" destId="{CB64946E-20EC-46E3-9CEE-EA4BC84266E5}" srcOrd="13" destOrd="0" presId="urn:microsoft.com/office/officeart/2005/8/layout/cycle6"/>
    <dgm:cxn modelId="{8EFE0F06-6628-4F2D-BB21-EA23077AFCE3}" type="presParOf" srcId="{BD8448D6-7E1C-40F9-8C45-685093496BCE}" destId="{D205FA7A-1D26-4FD9-82C2-C87796596DAC}" srcOrd="14" destOrd="0" presId="urn:microsoft.com/office/officeart/2005/8/layout/cycle6"/>
    <dgm:cxn modelId="{AA10406F-6BA0-4013-AF91-2967312BC6EF}" type="presParOf" srcId="{BD8448D6-7E1C-40F9-8C45-685093496BCE}" destId="{3540C687-C545-441C-B1CF-BC2839F95FA4}" srcOrd="15" destOrd="0" presId="urn:microsoft.com/office/officeart/2005/8/layout/cycle6"/>
    <dgm:cxn modelId="{0FE5AB9C-3FBD-4D1F-86A6-C79E1CD27585}" type="presParOf" srcId="{BD8448D6-7E1C-40F9-8C45-685093496BCE}" destId="{93E1BCB7-0F5D-4FD9-A751-77058DF1D387}" srcOrd="16" destOrd="0" presId="urn:microsoft.com/office/officeart/2005/8/layout/cycle6"/>
    <dgm:cxn modelId="{8341ED43-8A96-432D-9DA9-094DBA40B7A4}" type="presParOf" srcId="{BD8448D6-7E1C-40F9-8C45-685093496BCE}" destId="{2C5F44C7-9F7F-4B70-8BC7-0EC828D2CB1E}" srcOrd="17" destOrd="0" presId="urn:microsoft.com/office/officeart/2005/8/layout/cycle6"/>
    <dgm:cxn modelId="{8F501D4E-79CF-490F-87F4-715629AE3567}" type="presParOf" srcId="{BD8448D6-7E1C-40F9-8C45-685093496BCE}" destId="{0D820E1B-5B74-4ECB-A3A8-BB5C3563384F}" srcOrd="18" destOrd="0" presId="urn:microsoft.com/office/officeart/2005/8/layout/cycle6"/>
    <dgm:cxn modelId="{4CBF51AC-6D26-4A99-B7CF-3B69422681CB}" type="presParOf" srcId="{BD8448D6-7E1C-40F9-8C45-685093496BCE}" destId="{589448EB-6986-4749-BE69-CBB5AB076BF3}" srcOrd="19" destOrd="0" presId="urn:microsoft.com/office/officeart/2005/8/layout/cycle6"/>
    <dgm:cxn modelId="{E5CF36AF-230E-4FFF-9F43-9AF13E6CB440}" type="presParOf" srcId="{BD8448D6-7E1C-40F9-8C45-685093496BCE}" destId="{376C193C-DC00-4B4C-A6F6-9B9ADDFE5243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C8AD4-8697-416F-B62D-C6830B134355}">
      <dsp:nvSpPr>
        <dsp:cNvPr id="0" name=""/>
        <dsp:cNvSpPr/>
      </dsp:nvSpPr>
      <dsp:spPr>
        <a:xfrm>
          <a:off x="3416101" y="2747"/>
          <a:ext cx="1295796" cy="842267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Fruits filmés </a:t>
          </a:r>
          <a:br>
            <a:rPr lang="fr-FR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fr-FR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à </a:t>
          </a:r>
          <a:r>
            <a:rPr lang="fr-FR" sz="12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360°</a:t>
          </a:r>
          <a:br>
            <a:rPr lang="fr-FR" sz="12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fr-FR" sz="12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sur fond blanc</a:t>
          </a:r>
        </a:p>
      </dsp:txBody>
      <dsp:txXfrm>
        <a:off x="3457217" y="43863"/>
        <a:ext cx="1213564" cy="760035"/>
      </dsp:txXfrm>
    </dsp:sp>
    <dsp:sp modelId="{FC256164-C245-4D68-BD92-37C0B779DD21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3060992" y="91351"/>
              </a:moveTo>
              <a:arcTo wR="2404512" hR="2404512" stAng="17150643" swAng="1256624"/>
            </a:path>
          </a:pathLst>
        </a:custGeom>
        <a:noFill/>
        <a:ln w="6350" cap="flat" cmpd="sng" algn="ctr">
          <a:solidFill>
            <a:schemeClr val="accent6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934D1-EF15-425F-9977-B234B85F9DEF}">
      <dsp:nvSpPr>
        <dsp:cNvPr id="0" name=""/>
        <dsp:cNvSpPr/>
      </dsp:nvSpPr>
      <dsp:spPr>
        <a:xfrm>
          <a:off x="5296025" y="908071"/>
          <a:ext cx="1295796" cy="842267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Taille des images: 100 x 100 pixels</a:t>
          </a:r>
        </a:p>
      </dsp:txBody>
      <dsp:txXfrm>
        <a:off x="5337141" y="949187"/>
        <a:ext cx="1213564" cy="760035"/>
      </dsp:txXfrm>
    </dsp:sp>
    <dsp:sp modelId="{9BE73EB4-B0C3-4021-85F6-4BAF87CE1AAB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4559244" y="1337362"/>
              </a:moveTo>
              <a:arcTo wR="2404512" hR="2404512" stAng="20019161" swAng="1726353"/>
            </a:path>
          </a:pathLst>
        </a:custGeom>
        <a:noFill/>
        <a:ln w="6350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8DBA8-898B-4A2D-9F6B-34B36BBC0AD8}">
      <dsp:nvSpPr>
        <dsp:cNvPr id="0" name=""/>
        <dsp:cNvSpPr/>
      </dsp:nvSpPr>
      <dsp:spPr>
        <a:xfrm>
          <a:off x="5760327" y="2942314"/>
          <a:ext cx="1295796" cy="842267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Fruits extraits de la photo par un algorithme de machine </a:t>
          </a:r>
          <a:r>
            <a:rPr lang="fr-FR" sz="1200" b="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learning</a:t>
          </a:r>
          <a:endParaRPr lang="fr-FR" sz="12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01443" y="2983430"/>
        <a:ext cx="1213564" cy="760035"/>
      </dsp:txXfrm>
    </dsp:sp>
    <dsp:sp modelId="{B14F6DA8-E7C5-4CE7-A2C2-9FBB141CD4C5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4606879" y="3369529"/>
              </a:moveTo>
              <a:arcTo wR="2404512" hR="2404512" stAng="1419703" swAng="1358782"/>
            </a:path>
          </a:pathLst>
        </a:custGeom>
        <a:noFill/>
        <a:ln w="635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016BE-8B33-4798-89FF-912F6808BEDA}">
      <dsp:nvSpPr>
        <dsp:cNvPr id="0" name=""/>
        <dsp:cNvSpPr/>
      </dsp:nvSpPr>
      <dsp:spPr>
        <a:xfrm>
          <a:off x="4459380" y="4573651"/>
          <a:ext cx="1295796" cy="842267"/>
        </a:xfrm>
        <a:prstGeom prst="roundRect">
          <a:avLst/>
        </a:prstGeom>
        <a:solidFill>
          <a:srgbClr val="92D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Nombre total d’images: 90 483</a:t>
          </a:r>
        </a:p>
      </dsp:txBody>
      <dsp:txXfrm>
        <a:off x="4500496" y="4614767"/>
        <a:ext cx="1213564" cy="760035"/>
      </dsp:txXfrm>
    </dsp:sp>
    <dsp:sp modelId="{63E1CB80-F338-4ED6-9741-3644F90B9557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2792090" y="4777582"/>
              </a:moveTo>
              <a:arcTo wR="2404512" hR="2404512" stAng="4843449" swAng="1113102"/>
            </a:path>
          </a:pathLst>
        </a:custGeom>
        <a:noFill/>
        <a:ln w="635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74456-9265-4BC8-8E01-684B9834FB1E}">
      <dsp:nvSpPr>
        <dsp:cNvPr id="0" name=""/>
        <dsp:cNvSpPr/>
      </dsp:nvSpPr>
      <dsp:spPr>
        <a:xfrm>
          <a:off x="2372822" y="4573651"/>
          <a:ext cx="1295796" cy="842267"/>
        </a:xfrm>
        <a:prstGeom prst="roundRect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Nombre d’images à traiter : 22 688</a:t>
          </a:r>
        </a:p>
      </dsp:txBody>
      <dsp:txXfrm>
        <a:off x="2413938" y="4614767"/>
        <a:ext cx="1213564" cy="760035"/>
      </dsp:txXfrm>
    </dsp:sp>
    <dsp:sp modelId="{D205FA7A-1D26-4FD9-82C2-C87796596DAC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743522" y="4143130"/>
              </a:moveTo>
              <a:arcTo wR="2404512" hR="2404512" stAng="8021515" swAng="1358782"/>
            </a:path>
          </a:pathLst>
        </a:custGeom>
        <a:noFill/>
        <a:ln w="635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0C687-C545-441C-B1CF-BC2839F95FA4}">
      <dsp:nvSpPr>
        <dsp:cNvPr id="0" name=""/>
        <dsp:cNvSpPr/>
      </dsp:nvSpPr>
      <dsp:spPr>
        <a:xfrm>
          <a:off x="1071875" y="2942314"/>
          <a:ext cx="1295796" cy="842267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Nombres de variétés : 131</a:t>
          </a:r>
        </a:p>
      </dsp:txBody>
      <dsp:txXfrm>
        <a:off x="1112991" y="2983430"/>
        <a:ext cx="1213564" cy="760035"/>
      </dsp:txXfrm>
    </dsp:sp>
    <dsp:sp modelId="{2C5F44C7-9F7F-4B70-8BC7-0EC828D2CB1E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2153" y="2506260"/>
              </a:moveTo>
              <a:arcTo wR="2404512" hR="2404512" stAng="10654486" swAng="1726353"/>
            </a:path>
          </a:pathLst>
        </a:custGeom>
        <a:noFill/>
        <a:ln w="635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20E1B-5B74-4ECB-A3A8-BB5C3563384F}">
      <dsp:nvSpPr>
        <dsp:cNvPr id="0" name=""/>
        <dsp:cNvSpPr/>
      </dsp:nvSpPr>
      <dsp:spPr>
        <a:xfrm>
          <a:off x="1536178" y="908071"/>
          <a:ext cx="1295796" cy="842267"/>
        </a:xfrm>
        <a:prstGeom prst="round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Plusieurs variétés du même fruit</a:t>
          </a:r>
        </a:p>
      </dsp:txBody>
      <dsp:txXfrm>
        <a:off x="1577294" y="949187"/>
        <a:ext cx="1213564" cy="760035"/>
      </dsp:txXfrm>
    </dsp:sp>
    <dsp:sp modelId="{376C193C-DC00-4B4C-A6F6-9B9ADDFE5243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964563" y="478836"/>
              </a:moveTo>
              <a:arcTo wR="2404512" hR="2404512" stAng="13992733" swAng="1256624"/>
            </a:path>
          </a:pathLst>
        </a:custGeom>
        <a:noFill/>
        <a:ln w="635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95BC-3731-C8DD-34E2-00B06FA4D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A48C5-167B-AA29-5B46-6D23DB71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52296-87F0-54CC-2774-889FC242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663-1FB7-461B-8514-3649F14FC3B8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21A83-1A01-7D0E-C9C9-0D858BC2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8F54E-51C7-E926-6E97-5E4B3F67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A8AC-A9A0-40B2-BF3B-ED1D961341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45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3B2A-98E5-42DC-F910-768BEA3A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A60C0-3077-5AE8-2110-E96EE6659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AC18F-639E-FC70-CAAE-5D904FA9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663-1FB7-461B-8514-3649F14FC3B8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07BF1-FA7A-1E71-A410-C6D9C8A6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E3792-DD04-FA83-7741-AE672207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A8AC-A9A0-40B2-BF3B-ED1D961341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88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23374-A75C-147A-2072-A46978BBD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CE9E8-887F-DDF5-65A5-CC9D53D0A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4C433-009F-28AA-96E4-267E1D3F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663-1FB7-461B-8514-3649F14FC3B8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7CF94-AFAA-B958-59DD-D430C438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61652-717A-D685-0110-109A31BD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A8AC-A9A0-40B2-BF3B-ED1D961341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45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D3A4-EF6C-B528-5BAE-26193CBC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0B718-D180-E96D-2A59-B97BB38EE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7C630-79ED-C09B-5D34-3C004293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663-1FB7-461B-8514-3649F14FC3B8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F091C-05A9-2DA5-BDC9-4ABE76D0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70430-C2E7-6FCE-776E-B3100133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A8AC-A9A0-40B2-BF3B-ED1D961341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33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C93C-BEC9-3D36-9A65-7EA5D7B3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96B89-CE34-F117-60DF-99162FE3F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99DAF-AB93-C7DD-E970-1F5DD2C9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663-1FB7-461B-8514-3649F14FC3B8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B1EED-BFCE-6153-882F-125D36B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0B06-6EA9-15F7-B627-E610C04D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A8AC-A9A0-40B2-BF3B-ED1D961341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35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7D76-6C63-3B77-C941-548661B5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0370C-5D04-8483-17B7-2B33571AF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67F7-ACA8-7623-3F67-B4ED6FFF0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04B44-E815-DFCB-83DA-D66051EE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663-1FB7-461B-8514-3649F14FC3B8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D2926-676F-AA6C-5B93-ACFE425D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16A4E-5DCF-C7D7-98C4-67E05A52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A8AC-A9A0-40B2-BF3B-ED1D961341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83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FEA9-2EAD-B58A-A9A8-92618A56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2C8A3-39A8-82E0-FDC5-DAD18FA94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92ACA-D79C-CCC6-DFE1-B1B8CB10A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B32D0-6E79-E0FB-0797-6745F0268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09A9A-99D9-3CA6-8F59-970C2B5E0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CB38E-2455-06B4-14D5-8C0EF817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663-1FB7-461B-8514-3649F14FC3B8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1B5C7-B802-8360-46BA-843749DC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2F38E-1067-B7E1-1BB6-A0A3D2A8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A8AC-A9A0-40B2-BF3B-ED1D961341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86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4051-6DEB-BF0D-9162-60991F3F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5EB96-1678-1D15-B457-3D54CB01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663-1FB7-461B-8514-3649F14FC3B8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65175-17BC-44B7-9243-6BED0F38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8A4A6-FE4E-79EB-2AC4-3EEA11C5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A8AC-A9A0-40B2-BF3B-ED1D961341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83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747F7-98DA-B34A-21E3-C68FB760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663-1FB7-461B-8514-3649F14FC3B8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99E4F-A207-1B2B-6FC0-87EE9881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48FCB-E906-C343-F428-82790C4A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A8AC-A9A0-40B2-BF3B-ED1D961341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12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4F57-E677-6E08-5D2B-3C5D1F49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A71E6-6406-0E73-C22F-66B1C2EA2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16C65-6448-3A90-8389-C0316EDAC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DD506-B0AA-01BB-D176-37D5ED2A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663-1FB7-461B-8514-3649F14FC3B8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4CD6C-D0E9-82A3-F356-021F8D18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F41E3-A601-F23B-8615-C802D86F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A8AC-A9A0-40B2-BF3B-ED1D961341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00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C07C-2E50-8B8F-16B6-50B012484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11EC9-7501-CF5B-52C7-ADFC9A8B8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B291B-54EF-2260-1606-E0C5D6AD4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0C1CC-B21B-FFA2-A466-1E86B048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663-1FB7-461B-8514-3649F14FC3B8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3E083-60B9-69A2-CB06-104DE9C9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94624-9F52-020A-9541-0C240BB3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A8AC-A9A0-40B2-BF3B-ED1D961341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01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5F228-D531-89D3-42C6-9129475F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ED6EB-B5F6-61BF-CBC6-F446B8E27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0BCFE-4CCB-D1B1-EA05-0FBACFDC3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3663-1FB7-461B-8514-3649F14FC3B8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D73F1-5903-101B-43E0-ED7175497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30D8F-4D17-FA59-56D9-5529918A6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4A8AC-A9A0-40B2-BF3B-ED1D961341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32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5/15510884721455_Logo%20projet%20big%20data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www.kaggle.com/datasets/moltean/fruits" TargetMode="External"/><Relationship Id="rId9" Type="http://schemas.microsoft.com/office/2007/relationships/diagramDrawing" Target="../diagrams/drawin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ser.oc-static.com/upload/2019/02/25/15510884721455_Logo%20projet%20big%20data.p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ser.oc-static.com/upload/2019/02/25/15510884721455_Logo%20projet%20big%20data.p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ser.oc-static.com/upload/2019/02/25/15510884721455_Logo%20projet%20big%20data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ser.oc-static.com/upload/2019/02/25/15510884721455_Logo%20projet%20big%20data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ser.oc-static.com/upload/2019/02/25/15510884721455_Logo%20projet%20big%20data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F20A-6726-4179-AAE2-0F0E74523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0110"/>
            <a:ext cx="9144000" cy="1960168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 8</a:t>
            </a:r>
            <a:b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Déploiement d’un modèle dans le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08D5C-15C8-4A85-85CE-8DC6BCD63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6067"/>
            <a:ext cx="9144000" cy="1533525"/>
          </a:xfrm>
        </p:spPr>
        <p:txBody>
          <a:bodyPr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Fayez HADJI</a:t>
            </a:r>
          </a:p>
        </p:txBody>
      </p:sp>
      <p:pic>
        <p:nvPicPr>
          <p:cNvPr id="1028" name="Picture 4" descr="Comment réussir sa formation OpenClassrooms ? | by Clément Lionne | Medium">
            <a:extLst>
              <a:ext uri="{FF2B5EF4-FFF2-40B4-BE49-F238E27FC236}">
                <a16:creationId xmlns:a16="http://schemas.microsoft.com/office/drawing/2014/main" id="{8C8A9E3D-E22E-435F-AD60-BB13D1B19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78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Logo entreprise ">
            <a:hlinkClick r:id="rId3"/>
            <a:extLst>
              <a:ext uri="{FF2B5EF4-FFF2-40B4-BE49-F238E27FC236}">
                <a16:creationId xmlns:a16="http://schemas.microsoft.com/office/drawing/2014/main" id="{9F6BD9F2-2659-FF9F-FB44-B1C99878F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73" y="5363727"/>
            <a:ext cx="2264051" cy="149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10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Etapes de travail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41F8E-7188-4E73-81FE-980BAF3C6841}"/>
              </a:ext>
            </a:extLst>
          </p:cNvPr>
          <p:cNvSpPr/>
          <p:nvPr/>
        </p:nvSpPr>
        <p:spPr>
          <a:xfrm>
            <a:off x="5499611" y="4280184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Traitement des données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7C1BF-81C6-4027-B610-4776E65F6C97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>
            <a:off x="6175472" y="2609622"/>
            <a:ext cx="0" cy="167056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2128E0-E9CE-44A3-B2DB-6400F0DA323F}"/>
              </a:ext>
            </a:extLst>
          </p:cNvPr>
          <p:cNvSpPr/>
          <p:nvPr/>
        </p:nvSpPr>
        <p:spPr>
          <a:xfrm>
            <a:off x="5356529" y="2124602"/>
            <a:ext cx="1637886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Conduite du projet</a:t>
            </a:r>
          </a:p>
        </p:txBody>
      </p:sp>
    </p:spTree>
    <p:extLst>
      <p:ext uri="{BB962C8B-B14F-4D97-AF65-F5344CB8AC3E}">
        <p14:creationId xmlns:p14="http://schemas.microsoft.com/office/powerpoint/2010/main" val="2655820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Etapes de travail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97111A-8F32-4B6A-9A33-EE5CF8410233}"/>
              </a:ext>
            </a:extLst>
          </p:cNvPr>
          <p:cNvSpPr/>
          <p:nvPr/>
        </p:nvSpPr>
        <p:spPr>
          <a:xfrm>
            <a:off x="5564257" y="2557441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Récupération des données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AB99E7-6FC1-4C43-AED9-98A151368CF1}"/>
              </a:ext>
            </a:extLst>
          </p:cNvPr>
          <p:cNvSpPr/>
          <p:nvPr/>
        </p:nvSpPr>
        <p:spPr>
          <a:xfrm>
            <a:off x="8196797" y="2557441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 techniques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41F8E-7188-4E73-81FE-980BAF3C6841}"/>
              </a:ext>
            </a:extLst>
          </p:cNvPr>
          <p:cNvSpPr/>
          <p:nvPr/>
        </p:nvSpPr>
        <p:spPr>
          <a:xfrm>
            <a:off x="2907362" y="2557441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Choisir un service cloud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7C1BF-81C6-4027-B610-4776E65F6C97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1660500" y="2799951"/>
            <a:ext cx="1246862" cy="10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2128E0-E9CE-44A3-B2DB-6400F0DA323F}"/>
              </a:ext>
            </a:extLst>
          </p:cNvPr>
          <p:cNvSpPr/>
          <p:nvPr/>
        </p:nvSpPr>
        <p:spPr>
          <a:xfrm>
            <a:off x="308778" y="2568029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Compréhension du projet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CA9F55-2A5B-49E1-AB20-BA21FAB5C438}"/>
              </a:ext>
            </a:extLst>
          </p:cNvPr>
          <p:cNvSpPr/>
          <p:nvPr/>
        </p:nvSpPr>
        <p:spPr>
          <a:xfrm>
            <a:off x="10729781" y="2557441"/>
            <a:ext cx="1093808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Livraison du projet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51D7C4-4B19-42C0-8083-6404B45A24E3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4259084" y="2799951"/>
            <a:ext cx="130517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CCFFAD-13B3-4446-B55F-32368F54669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915979" y="2799951"/>
            <a:ext cx="128081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0B79FD-F397-46DF-AFAD-DE55CB204263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9548519" y="2799951"/>
            <a:ext cx="118126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AB3BC91-0781-45AA-8BD0-6F8DE8DBE3B1}"/>
              </a:ext>
            </a:extLst>
          </p:cNvPr>
          <p:cNvSpPr/>
          <p:nvPr/>
        </p:nvSpPr>
        <p:spPr>
          <a:xfrm>
            <a:off x="2050773" y="2426549"/>
            <a:ext cx="373711" cy="33330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B2E8D83-4050-4061-ABFF-778F21590F43}"/>
              </a:ext>
            </a:extLst>
          </p:cNvPr>
          <p:cNvSpPr/>
          <p:nvPr/>
        </p:nvSpPr>
        <p:spPr>
          <a:xfrm>
            <a:off x="4730942" y="2421255"/>
            <a:ext cx="373711" cy="33330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A5A502D-31C2-48B8-882F-D511F3D6D706}"/>
              </a:ext>
            </a:extLst>
          </p:cNvPr>
          <p:cNvSpPr/>
          <p:nvPr/>
        </p:nvSpPr>
        <p:spPr>
          <a:xfrm>
            <a:off x="7364107" y="2421926"/>
            <a:ext cx="373711" cy="33330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5289C1D-941F-4529-9583-429AF6180A2A}"/>
              </a:ext>
            </a:extLst>
          </p:cNvPr>
          <p:cNvSpPr/>
          <p:nvPr/>
        </p:nvSpPr>
        <p:spPr>
          <a:xfrm>
            <a:off x="9952294" y="2421254"/>
            <a:ext cx="373711" cy="33330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9B6EB1-749F-8FE5-1F53-73F739D5872B}"/>
              </a:ext>
            </a:extLst>
          </p:cNvPr>
          <p:cNvSpPr/>
          <p:nvPr/>
        </p:nvSpPr>
        <p:spPr>
          <a:xfrm>
            <a:off x="5421175" y="1601960"/>
            <a:ext cx="1637886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Conduite du projet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4778E-9E90-9833-3A9F-7ED9987288D3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984639" y="1844470"/>
            <a:ext cx="443653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6344C-563C-69D0-B849-211FA0D8820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84639" y="1844470"/>
            <a:ext cx="0" cy="72355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FFD6519-37E9-AE98-3FCA-F2036B9281A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1276685" y="1844470"/>
            <a:ext cx="0" cy="71297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F2147C-491F-C230-9D20-776CABF37F69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059061" y="1844470"/>
            <a:ext cx="4217624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5F4E2E3-7302-9F79-2F29-342E20877224}"/>
              </a:ext>
            </a:extLst>
          </p:cNvPr>
          <p:cNvSpPr/>
          <p:nvPr/>
        </p:nvSpPr>
        <p:spPr>
          <a:xfrm>
            <a:off x="7635731" y="3421477"/>
            <a:ext cx="2473853" cy="1528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Traitement des images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 des </a:t>
            </a:r>
            <a:r>
              <a:rPr lang="fr-FR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fr-FR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Réduction dimensionnelle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Sauvegarde dans le cloud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B813E3-26B0-EA2A-250E-CF8628748C66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8872658" y="3042461"/>
            <a:ext cx="0" cy="3790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16798D7-BE55-0446-3FB6-F5E59EF0443D}"/>
              </a:ext>
            </a:extLst>
          </p:cNvPr>
          <p:cNvSpPr/>
          <p:nvPr/>
        </p:nvSpPr>
        <p:spPr>
          <a:xfrm>
            <a:off x="8003389" y="5420138"/>
            <a:ext cx="1842223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Noyau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et ses librairies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Notebook </a:t>
            </a:r>
            <a:r>
              <a:rPr lang="fr-FR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endParaRPr lang="fr-FR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05CFB5-D9E9-3DCD-A190-ACACFE5921BB}"/>
              </a:ext>
            </a:extLst>
          </p:cNvPr>
          <p:cNvCxnSpPr>
            <a:cxnSpLocks/>
          </p:cNvCxnSpPr>
          <p:nvPr/>
        </p:nvCxnSpPr>
        <p:spPr>
          <a:xfrm>
            <a:off x="7627780" y="4949677"/>
            <a:ext cx="0" cy="71297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EEC3A3-8B42-76FD-4B8E-68E0CABCC262}"/>
              </a:ext>
            </a:extLst>
          </p:cNvPr>
          <p:cNvCxnSpPr>
            <a:cxnSpLocks/>
          </p:cNvCxnSpPr>
          <p:nvPr/>
        </p:nvCxnSpPr>
        <p:spPr>
          <a:xfrm flipH="1">
            <a:off x="10104276" y="4939089"/>
            <a:ext cx="330" cy="72355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762643-BF2C-EC7E-5E16-F331FA7A5768}"/>
              </a:ext>
            </a:extLst>
          </p:cNvPr>
          <p:cNvCxnSpPr>
            <a:cxnSpLocks/>
          </p:cNvCxnSpPr>
          <p:nvPr/>
        </p:nvCxnSpPr>
        <p:spPr>
          <a:xfrm flipH="1">
            <a:off x="7619829" y="5662648"/>
            <a:ext cx="36765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166BE4-4F0F-C581-6FCC-C406F952921C}"/>
              </a:ext>
            </a:extLst>
          </p:cNvPr>
          <p:cNvCxnSpPr>
            <a:cxnSpLocks/>
          </p:cNvCxnSpPr>
          <p:nvPr/>
        </p:nvCxnSpPr>
        <p:spPr>
          <a:xfrm>
            <a:off x="9686590" y="5662648"/>
            <a:ext cx="4223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06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 des données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6FB59BD7-D2F1-B1C8-77B2-37DE181357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723E32F0-09CB-0C79-DA16-AAACFC52C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34" y="3274053"/>
            <a:ext cx="3331621" cy="659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B35736-E283-33EC-79B2-3D1CC5214802}"/>
              </a:ext>
            </a:extLst>
          </p:cNvPr>
          <p:cNvSpPr/>
          <p:nvPr/>
        </p:nvSpPr>
        <p:spPr>
          <a:xfrm>
            <a:off x="1738683" y="3840302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 Red 1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6D8EA1D9-9CAB-10C5-0355-E12352607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34" y="4637785"/>
            <a:ext cx="3420699" cy="98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E0DC919-F9D0-2CC8-D47A-6BED165DB4E0}"/>
              </a:ext>
            </a:extLst>
          </p:cNvPr>
          <p:cNvSpPr/>
          <p:nvPr/>
        </p:nvSpPr>
        <p:spPr>
          <a:xfrm>
            <a:off x="1738683" y="5529507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Banana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21E410-C1B3-5EBB-0BFC-B150A9FBD024}"/>
              </a:ext>
            </a:extLst>
          </p:cNvPr>
          <p:cNvSpPr/>
          <p:nvPr/>
        </p:nvSpPr>
        <p:spPr>
          <a:xfrm>
            <a:off x="748734" y="3274052"/>
            <a:ext cx="3331621" cy="265768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4A61A-CE82-D4F1-47CB-75A946586E62}"/>
              </a:ext>
            </a:extLst>
          </p:cNvPr>
          <p:cNvSpPr/>
          <p:nvPr/>
        </p:nvSpPr>
        <p:spPr>
          <a:xfrm>
            <a:off x="748733" y="1711907"/>
            <a:ext cx="3331621" cy="84347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de données 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Kaggle</a:t>
            </a:r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Fruits 360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DE54E6-A9BD-8EF9-38F5-A86A3470FF65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2414544" y="2555381"/>
            <a:ext cx="1" cy="71867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2B6F5B1A-3F54-2582-CDA1-8ECF741929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7543609"/>
              </p:ext>
            </p:extLst>
          </p:nvPr>
        </p:nvGraphicFramePr>
        <p:xfrm>
          <a:off x="3900557" y="9262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74362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Enjeux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6FB59BD7-D2F1-B1C8-77B2-37DE181357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128" y="31016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C55095-6D01-1489-13CF-AD0ECAF29843}"/>
              </a:ext>
            </a:extLst>
          </p:cNvPr>
          <p:cNvSpPr/>
          <p:nvPr/>
        </p:nvSpPr>
        <p:spPr>
          <a:xfrm>
            <a:off x="3982257" y="3390684"/>
            <a:ext cx="1704271" cy="48502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Capacité de stockage et de calcule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B0345D-FD09-F840-5401-CA4EF1A699B3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4834393" y="2434693"/>
            <a:ext cx="1261607" cy="95599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EFAE6D-2C47-F788-412C-9A32415F0F7B}"/>
              </a:ext>
            </a:extLst>
          </p:cNvPr>
          <p:cNvSpPr/>
          <p:nvPr/>
        </p:nvSpPr>
        <p:spPr>
          <a:xfrm>
            <a:off x="5277057" y="1949673"/>
            <a:ext cx="1637886" cy="4850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Enjeux du projet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F27C6E-32CD-AF29-4CF0-5E6B4B6705A6}"/>
              </a:ext>
            </a:extLst>
          </p:cNvPr>
          <p:cNvSpPr/>
          <p:nvPr/>
        </p:nvSpPr>
        <p:spPr>
          <a:xfrm>
            <a:off x="6522762" y="3392950"/>
            <a:ext cx="1704271" cy="48502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 de calcule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8C6488-57E8-06C7-EAAE-A1371BF91497}"/>
              </a:ext>
            </a:extLst>
          </p:cNvPr>
          <p:cNvSpPr/>
          <p:nvPr/>
        </p:nvSpPr>
        <p:spPr>
          <a:xfrm>
            <a:off x="3982256" y="4599532"/>
            <a:ext cx="1704271" cy="4850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du cloud tel que AWS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C01954-FAB6-CBCD-0D0F-919DB2AF6A42}"/>
              </a:ext>
            </a:extLst>
          </p:cNvPr>
          <p:cNvSpPr/>
          <p:nvPr/>
        </p:nvSpPr>
        <p:spPr>
          <a:xfrm>
            <a:off x="6522762" y="4601668"/>
            <a:ext cx="1704271" cy="48502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Environnement Spark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A1C82F-3B29-6A00-F043-3035DEAC6AE5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6096000" y="2434693"/>
            <a:ext cx="1278898" cy="95825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62D6D2-BEDF-4B03-5183-2A11F5C83AFA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4834392" y="3875704"/>
            <a:ext cx="1" cy="72382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75C0CF-AD8B-03D2-8646-4C4BAE89E4A8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7374898" y="3877970"/>
            <a:ext cx="0" cy="7236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0E78DA-EC81-D765-C449-62631A0B746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686527" y="4842042"/>
            <a:ext cx="836235" cy="213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374AECA-B35B-48CA-7557-E9A3C9CA0783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 flipV="1">
            <a:off x="5686527" y="4842042"/>
            <a:ext cx="836235" cy="213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92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AWS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A83F3D-A1E1-A049-E02B-B424F5317958}"/>
              </a:ext>
            </a:extLst>
          </p:cNvPr>
          <p:cNvSpPr/>
          <p:nvPr/>
        </p:nvSpPr>
        <p:spPr>
          <a:xfrm>
            <a:off x="1089329" y="2936029"/>
            <a:ext cx="3787471" cy="4850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EC2/EMR (</a:t>
            </a:r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lang="fr-FR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</a:t>
            </a:r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MapReduce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77759-62E0-8479-82A0-4C76C2D130F6}"/>
              </a:ext>
            </a:extLst>
          </p:cNvPr>
          <p:cNvSpPr/>
          <p:nvPr/>
        </p:nvSpPr>
        <p:spPr>
          <a:xfrm>
            <a:off x="1089329" y="3421048"/>
            <a:ext cx="3787471" cy="18824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de plateforme de clusters gérés par Amazon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 l'exécution des infrastructures de données massives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D2E3A5-6F5E-830B-8CB8-7ED341055495}"/>
              </a:ext>
            </a:extLst>
          </p:cNvPr>
          <p:cNvSpPr/>
          <p:nvPr/>
        </p:nvSpPr>
        <p:spPr>
          <a:xfrm>
            <a:off x="4956315" y="2936029"/>
            <a:ext cx="2931380" cy="4850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 (</a:t>
            </a:r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Simple Storage Service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173144-62E3-8BDE-0D42-DC4CC74983F4}"/>
              </a:ext>
            </a:extLst>
          </p:cNvPr>
          <p:cNvSpPr/>
          <p:nvPr/>
        </p:nvSpPr>
        <p:spPr>
          <a:xfrm>
            <a:off x="4956315" y="3421048"/>
            <a:ext cx="2931379" cy="1882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 du stockage des données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27A5F2-2476-825B-EF24-75A0230308B9}"/>
              </a:ext>
            </a:extLst>
          </p:cNvPr>
          <p:cNvSpPr/>
          <p:nvPr/>
        </p:nvSpPr>
        <p:spPr>
          <a:xfrm>
            <a:off x="7967209" y="2936029"/>
            <a:ext cx="3104984" cy="4850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IAM (</a:t>
            </a:r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 and Access Management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24E74-B32C-FC16-86D6-4C5D914E1DC5}"/>
              </a:ext>
            </a:extLst>
          </p:cNvPr>
          <p:cNvSpPr/>
          <p:nvPr/>
        </p:nvSpPr>
        <p:spPr>
          <a:xfrm>
            <a:off x="7967209" y="3421048"/>
            <a:ext cx="3104983" cy="188247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 des droits utilisateurs 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 différents services AWS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C4E592-7EEB-5DA9-70F4-FB02B8D9C436}"/>
              </a:ext>
            </a:extLst>
          </p:cNvPr>
          <p:cNvSpPr/>
          <p:nvPr/>
        </p:nvSpPr>
        <p:spPr>
          <a:xfrm>
            <a:off x="1089329" y="2398979"/>
            <a:ext cx="9982863" cy="48502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Amazone Web Services</a:t>
            </a:r>
          </a:p>
        </p:txBody>
      </p:sp>
      <p:pic>
        <p:nvPicPr>
          <p:cNvPr id="1028" name="Picture 4" descr="amazon s3 logo | Dash Solutions">
            <a:extLst>
              <a:ext uri="{FF2B5EF4-FFF2-40B4-BE49-F238E27FC236}">
                <a16:creationId xmlns:a16="http://schemas.microsoft.com/office/drawing/2014/main" id="{DE2748D1-B795-18B6-36EC-04A5C92E1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279" y="3467048"/>
            <a:ext cx="695449" cy="52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WS IAM Exploitation - Security Risk Advisors">
            <a:extLst>
              <a:ext uri="{FF2B5EF4-FFF2-40B4-BE49-F238E27FC236}">
                <a16:creationId xmlns:a16="http://schemas.microsoft.com/office/drawing/2014/main" id="{3DAA21F2-FE18-C484-0EC8-2F00AAD02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921" y="3467048"/>
            <a:ext cx="1167557" cy="65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stalling an AWS EMR cluster tutorial | Big Data Demystified">
            <a:extLst>
              <a:ext uri="{FF2B5EF4-FFF2-40B4-BE49-F238E27FC236}">
                <a16:creationId xmlns:a16="http://schemas.microsoft.com/office/drawing/2014/main" id="{AEA9BF40-16E8-E719-EF54-DD8C06C95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610" y="3459451"/>
            <a:ext cx="1198907" cy="52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706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Environnement Spark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08AEBD-6F41-613A-E4DD-46D91438C3B4}"/>
              </a:ext>
            </a:extLst>
          </p:cNvPr>
          <p:cNvSpPr/>
          <p:nvPr/>
        </p:nvSpPr>
        <p:spPr>
          <a:xfrm>
            <a:off x="682807" y="3132813"/>
            <a:ext cx="2275078" cy="117679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Plate-forme open source de calcul distribué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AEE14-A824-64A5-F6D0-D7EF89A4619B}"/>
              </a:ext>
            </a:extLst>
          </p:cNvPr>
          <p:cNvSpPr/>
          <p:nvPr/>
        </p:nvSpPr>
        <p:spPr>
          <a:xfrm>
            <a:off x="3506846" y="3132813"/>
            <a:ext cx="2275078" cy="117679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 et coordination de l’exécution des taches sur des données via un groupe de machines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2CD407-1CDA-5F81-129B-B07E342EC0FC}"/>
              </a:ext>
            </a:extLst>
          </p:cNvPr>
          <p:cNvSpPr/>
          <p:nvPr/>
        </p:nvSpPr>
        <p:spPr>
          <a:xfrm>
            <a:off x="6330885" y="3132813"/>
            <a:ext cx="2275078" cy="117679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Plate-forme fédératrice riche en fonctionnalités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DA7177-8FE8-71E7-7445-BF1CB01CFF0E}"/>
              </a:ext>
            </a:extLst>
          </p:cNvPr>
          <p:cNvSpPr/>
          <p:nvPr/>
        </p:nvSpPr>
        <p:spPr>
          <a:xfrm>
            <a:off x="9154924" y="3132813"/>
            <a:ext cx="2275078" cy="117679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Gère les machines du cluster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670533-5166-7ED3-7350-1ECB42A3E13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957885" y="3721210"/>
            <a:ext cx="54896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339210-729B-78A0-4DBD-8EBAFEDB6D6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781924" y="3721210"/>
            <a:ext cx="54896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16E157-9A7B-0584-9FE4-B2DC627D2FA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605963" y="3721210"/>
            <a:ext cx="54896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Schéma des modules Spark">
            <a:extLst>
              <a:ext uri="{FF2B5EF4-FFF2-40B4-BE49-F238E27FC236}">
                <a16:creationId xmlns:a16="http://schemas.microsoft.com/office/drawing/2014/main" id="{B8C29CBA-A5A4-4A88-3407-82A242216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9826" y="4788821"/>
            <a:ext cx="3933155" cy="18879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30792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Environnement Spark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09EA21DB-5A65-9746-903F-7502C8456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0186" y="2478418"/>
            <a:ext cx="5451627" cy="261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BD1BA5-87EE-13AC-92C3-D56933E71A5F}"/>
              </a:ext>
            </a:extLst>
          </p:cNvPr>
          <p:cNvSpPr txBox="1"/>
          <p:nvPr/>
        </p:nvSpPr>
        <p:spPr>
          <a:xfrm>
            <a:off x="1945418" y="831496"/>
            <a:ext cx="8301162" cy="134633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Capacités de calcul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Traitement par calculs distribués (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Diviser les opérations en micro opérations distribuables entre différentes </a:t>
            </a:r>
          </a:p>
          <a:p>
            <a:pPr lvl="1">
              <a:lnSpc>
                <a:spcPct val="150000"/>
              </a:lnSpc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machines, réalisables en parallèles</a:t>
            </a:r>
          </a:p>
          <a:p>
            <a:pPr lvl="1">
              <a:lnSpc>
                <a:spcPct val="150000"/>
              </a:lnSpc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Agréger les résultats sur une même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94090C-C323-5E41-2F2E-2D52B025C267}"/>
              </a:ext>
            </a:extLst>
          </p:cNvPr>
          <p:cNvSpPr/>
          <p:nvPr/>
        </p:nvSpPr>
        <p:spPr>
          <a:xfrm>
            <a:off x="1789043" y="5271716"/>
            <a:ext cx="2620457" cy="13463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principale: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et initialisation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Agrégation des calculs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917123-0C3D-48DD-C726-D0CC9CFF8241}"/>
              </a:ext>
            </a:extLst>
          </p:cNvPr>
          <p:cNvSpPr/>
          <p:nvPr/>
        </p:nvSpPr>
        <p:spPr>
          <a:xfrm>
            <a:off x="4958461" y="5271716"/>
            <a:ext cx="2275078" cy="13463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manager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 des ressources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des calculs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E3ED9-3834-9935-8D51-9058CBDFEE1C}"/>
              </a:ext>
            </a:extLst>
          </p:cNvPr>
          <p:cNvSpPr/>
          <p:nvPr/>
        </p:nvSpPr>
        <p:spPr>
          <a:xfrm>
            <a:off x="7782500" y="5271716"/>
            <a:ext cx="2554196" cy="13463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Exécution des taches en parallèle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33262C-8144-8172-5088-C8270559366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409500" y="5944881"/>
            <a:ext cx="54896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C5401D-CD23-DD0D-22BE-21034C8F7BD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233539" y="5944881"/>
            <a:ext cx="54896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7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Environnement Spark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97D034-3BC7-95BE-0301-2FAF2B0FD254}"/>
              </a:ext>
            </a:extLst>
          </p:cNvPr>
          <p:cNvSpPr/>
          <p:nvPr/>
        </p:nvSpPr>
        <p:spPr>
          <a:xfrm>
            <a:off x="2128299" y="1459698"/>
            <a:ext cx="7935402" cy="25398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Tolérance aux pannes: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du </a:t>
            </a:r>
            <a:r>
              <a:rPr lang="fr-FR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Resilient</a:t>
            </a:r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Distributed </a:t>
            </a:r>
            <a:r>
              <a:rPr lang="fr-FR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(RDD):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 des données en partition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Duplication des données (trois machines par défaut)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Graphe acyclique orienté (DAG):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Régénération à partir des nœuds parents en cas de panne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nœuds (RDD ou résultats) sont liés entre eux par des actions et des transformations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3E6FF8-CF8D-883D-443D-44EEDE2B2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745" y="4598753"/>
            <a:ext cx="5934075" cy="10477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806146-8EF8-B8AA-D4EC-25DF97503956}"/>
              </a:ext>
            </a:extLst>
          </p:cNvPr>
          <p:cNvSpPr/>
          <p:nvPr/>
        </p:nvSpPr>
        <p:spPr>
          <a:xfrm>
            <a:off x="3001744" y="4528267"/>
            <a:ext cx="5871915" cy="1176793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DB63C0-4915-5089-65D3-E01340000DCC}"/>
              </a:ext>
            </a:extLst>
          </p:cNvPr>
          <p:cNvSpPr/>
          <p:nvPr/>
        </p:nvSpPr>
        <p:spPr>
          <a:xfrm>
            <a:off x="2584174" y="3554233"/>
            <a:ext cx="6702949" cy="357809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C73325-3F35-B670-4946-8BD623D59E65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5935649" y="3912042"/>
            <a:ext cx="2053" cy="61622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07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Environnement Spark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E6E9F5-CEA5-A0A0-73E0-BD4C28F9D4D7}"/>
              </a:ext>
            </a:extLst>
          </p:cNvPr>
          <p:cNvSpPr/>
          <p:nvPr/>
        </p:nvSpPr>
        <p:spPr>
          <a:xfrm>
            <a:off x="2683441" y="1705020"/>
            <a:ext cx="1375575" cy="418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Tache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10DA9C-9596-4073-4BF1-FB3ECF0DFB1F}"/>
              </a:ext>
            </a:extLst>
          </p:cNvPr>
          <p:cNvSpPr/>
          <p:nvPr/>
        </p:nvSpPr>
        <p:spPr>
          <a:xfrm>
            <a:off x="2683441" y="1118916"/>
            <a:ext cx="1375575" cy="418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Tache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D28819-C22C-84E7-0737-F85328D6A4E3}"/>
              </a:ext>
            </a:extLst>
          </p:cNvPr>
          <p:cNvSpPr/>
          <p:nvPr/>
        </p:nvSpPr>
        <p:spPr>
          <a:xfrm>
            <a:off x="2683441" y="2291124"/>
            <a:ext cx="1375575" cy="418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Tache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C5F974-5B79-6948-9F83-00CDE82B2224}"/>
              </a:ext>
            </a:extLst>
          </p:cNvPr>
          <p:cNvSpPr/>
          <p:nvPr/>
        </p:nvSpPr>
        <p:spPr>
          <a:xfrm>
            <a:off x="2683441" y="2877228"/>
            <a:ext cx="1375574" cy="418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Tache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4B0D66-285A-7478-410A-F797D2C8BB59}"/>
              </a:ext>
            </a:extLst>
          </p:cNvPr>
          <p:cNvSpPr/>
          <p:nvPr/>
        </p:nvSpPr>
        <p:spPr>
          <a:xfrm>
            <a:off x="5507480" y="1118553"/>
            <a:ext cx="1375575" cy="418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F1383E-25ED-349E-CE89-A235DD653C61}"/>
              </a:ext>
            </a:extLst>
          </p:cNvPr>
          <p:cNvSpPr/>
          <p:nvPr/>
        </p:nvSpPr>
        <p:spPr>
          <a:xfrm>
            <a:off x="5507480" y="1705020"/>
            <a:ext cx="1375575" cy="418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75C71A-C660-2486-C5C3-F9CA967771D6}"/>
              </a:ext>
            </a:extLst>
          </p:cNvPr>
          <p:cNvSpPr/>
          <p:nvPr/>
        </p:nvSpPr>
        <p:spPr>
          <a:xfrm>
            <a:off x="5507480" y="2291124"/>
            <a:ext cx="1375575" cy="418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9411D8-DF2E-DD0D-5454-2AA78FFC14F3}"/>
              </a:ext>
            </a:extLst>
          </p:cNvPr>
          <p:cNvSpPr/>
          <p:nvPr/>
        </p:nvSpPr>
        <p:spPr>
          <a:xfrm>
            <a:off x="5507478" y="2877228"/>
            <a:ext cx="1375575" cy="418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endParaRPr lang="fr-FR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717B35-CAAD-CC78-8545-7A257209F93D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4059016" y="1327753"/>
            <a:ext cx="1448464" cy="36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5E24D9-2846-BF19-3450-EF692C896C59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4059016" y="1914220"/>
            <a:ext cx="144846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213A7C-1E0F-4349-CD85-470DA608984D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059016" y="2500324"/>
            <a:ext cx="144846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08E497-3131-6E78-B30A-5AD2B2BCFEBD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4059015" y="3086428"/>
            <a:ext cx="144846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D4E0002-3E9E-8B74-D2D2-9B9ED2E71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298" y="1101329"/>
            <a:ext cx="443627" cy="44362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D475578-7C58-312B-C58E-6C07365E0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297" y="1692405"/>
            <a:ext cx="443627" cy="44362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A63C8FB-690E-5A93-D3E8-F3A04F636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297" y="2283481"/>
            <a:ext cx="443627" cy="44362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C71A220-723F-9868-F0ED-6EDE68E7518D}"/>
              </a:ext>
            </a:extLst>
          </p:cNvPr>
          <p:cNvSpPr/>
          <p:nvPr/>
        </p:nvSpPr>
        <p:spPr>
          <a:xfrm>
            <a:off x="2611880" y="829965"/>
            <a:ext cx="1521351" cy="2539171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Etape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894814-232E-0676-2DD9-4A4135FCF5CD}"/>
              </a:ext>
            </a:extLst>
          </p:cNvPr>
          <p:cNvSpPr/>
          <p:nvPr/>
        </p:nvSpPr>
        <p:spPr>
          <a:xfrm>
            <a:off x="5434589" y="829964"/>
            <a:ext cx="1521351" cy="2539171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94352F-4512-24ED-AD0F-A66C9A58ECE7}"/>
              </a:ext>
            </a:extLst>
          </p:cNvPr>
          <p:cNvSpPr/>
          <p:nvPr/>
        </p:nvSpPr>
        <p:spPr>
          <a:xfrm>
            <a:off x="7718433" y="829964"/>
            <a:ext cx="1521351" cy="253917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Exécuteur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FB7964-1DB9-C6F6-90DD-146619E736A9}"/>
              </a:ext>
            </a:extLst>
          </p:cNvPr>
          <p:cNvCxnSpPr>
            <a:cxnSpLocks/>
            <a:stCxn id="12" idx="3"/>
            <a:endCxn id="24" idx="1"/>
          </p:cNvCxnSpPr>
          <p:nvPr/>
        </p:nvCxnSpPr>
        <p:spPr>
          <a:xfrm flipV="1">
            <a:off x="6883055" y="1323143"/>
            <a:ext cx="1374243" cy="461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153D299-DE97-508E-D19F-3094E1107D9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V="1">
            <a:off x="6883055" y="1914219"/>
            <a:ext cx="1374242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D69CBB-DD6E-9F45-1A18-7606518665A7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>
            <a:off x="6883055" y="2500324"/>
            <a:ext cx="1374242" cy="497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8AE54E-B7F5-EF09-F9E6-8736A2EBC339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 flipV="1">
            <a:off x="6883053" y="2505295"/>
            <a:ext cx="1374244" cy="58113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F17E199-0218-57D1-0381-BB5F11993203}"/>
              </a:ext>
            </a:extLst>
          </p:cNvPr>
          <p:cNvSpPr/>
          <p:nvPr/>
        </p:nvSpPr>
        <p:spPr>
          <a:xfrm>
            <a:off x="4262503" y="1616704"/>
            <a:ext cx="1041485" cy="4183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Exécution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8619571-C0C3-DCA2-C53B-F4A99E018D70}"/>
              </a:ext>
            </a:extLst>
          </p:cNvPr>
          <p:cNvSpPr/>
          <p:nvPr/>
        </p:nvSpPr>
        <p:spPr>
          <a:xfrm>
            <a:off x="6834565" y="1608957"/>
            <a:ext cx="1041485" cy="4183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Stockage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81FD9BB-DA63-4190-1CE9-0043ED916B57}"/>
              </a:ext>
            </a:extLst>
          </p:cNvPr>
          <p:cNvSpPr/>
          <p:nvPr/>
        </p:nvSpPr>
        <p:spPr>
          <a:xfrm>
            <a:off x="901775" y="5079152"/>
            <a:ext cx="1375575" cy="418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Tache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33C7BB2-B71F-19F9-0D67-0A1CF2871463}"/>
              </a:ext>
            </a:extLst>
          </p:cNvPr>
          <p:cNvSpPr/>
          <p:nvPr/>
        </p:nvSpPr>
        <p:spPr>
          <a:xfrm>
            <a:off x="901775" y="4493048"/>
            <a:ext cx="1375575" cy="418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Tache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6C93356-9FF4-1FD5-A42C-C513634702F6}"/>
              </a:ext>
            </a:extLst>
          </p:cNvPr>
          <p:cNvSpPr/>
          <p:nvPr/>
        </p:nvSpPr>
        <p:spPr>
          <a:xfrm>
            <a:off x="901775" y="5665256"/>
            <a:ext cx="1375575" cy="418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Tache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7D3A69-1A03-79D6-016A-6A8C68C04C03}"/>
              </a:ext>
            </a:extLst>
          </p:cNvPr>
          <p:cNvSpPr/>
          <p:nvPr/>
        </p:nvSpPr>
        <p:spPr>
          <a:xfrm>
            <a:off x="901775" y="6251360"/>
            <a:ext cx="1375574" cy="418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Tache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2F52387-0518-56AB-7A3C-4C45277C8E2C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2351565" y="5473683"/>
            <a:ext cx="45762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C1B19F0-4B8F-10BD-FA3D-5C21AD7AADE1}"/>
              </a:ext>
            </a:extLst>
          </p:cNvPr>
          <p:cNvSpPr/>
          <p:nvPr/>
        </p:nvSpPr>
        <p:spPr>
          <a:xfrm>
            <a:off x="830214" y="4204097"/>
            <a:ext cx="1521351" cy="2539171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Etape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F614740-CDAC-04C0-100A-A6F01884AD8E}"/>
              </a:ext>
            </a:extLst>
          </p:cNvPr>
          <p:cNvSpPr/>
          <p:nvPr/>
        </p:nvSpPr>
        <p:spPr>
          <a:xfrm>
            <a:off x="2809189" y="5264484"/>
            <a:ext cx="916624" cy="418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Shuffle</a:t>
            </a:r>
            <a:endParaRPr lang="fr-FR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A4C4225-9E8A-B871-A372-6461C5F4B53F}"/>
              </a:ext>
            </a:extLst>
          </p:cNvPr>
          <p:cNvSpPr/>
          <p:nvPr/>
        </p:nvSpPr>
        <p:spPr>
          <a:xfrm>
            <a:off x="4254996" y="5079568"/>
            <a:ext cx="1375575" cy="418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Tache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A4D8C3F-EA84-BDFB-0E32-9F41EC3344C7}"/>
              </a:ext>
            </a:extLst>
          </p:cNvPr>
          <p:cNvSpPr/>
          <p:nvPr/>
        </p:nvSpPr>
        <p:spPr>
          <a:xfrm>
            <a:off x="4254996" y="4493464"/>
            <a:ext cx="1375575" cy="418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Tache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2F1B0F-9795-AEAD-6711-5C73A03D3799}"/>
              </a:ext>
            </a:extLst>
          </p:cNvPr>
          <p:cNvSpPr/>
          <p:nvPr/>
        </p:nvSpPr>
        <p:spPr>
          <a:xfrm>
            <a:off x="4254996" y="5665672"/>
            <a:ext cx="1375575" cy="418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Tache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932D046-CA23-08BC-55DD-7CE899F0E676}"/>
              </a:ext>
            </a:extLst>
          </p:cNvPr>
          <p:cNvSpPr/>
          <p:nvPr/>
        </p:nvSpPr>
        <p:spPr>
          <a:xfrm>
            <a:off x="4254996" y="6251776"/>
            <a:ext cx="1375574" cy="418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Tache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6A4B5C9-A512-7DE0-930F-6E0BBE0F641E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5704786" y="5474099"/>
            <a:ext cx="45762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7CB9751F-B22C-E682-B417-8D90B0D10A9A}"/>
              </a:ext>
            </a:extLst>
          </p:cNvPr>
          <p:cNvSpPr/>
          <p:nvPr/>
        </p:nvSpPr>
        <p:spPr>
          <a:xfrm>
            <a:off x="4183435" y="4204513"/>
            <a:ext cx="1521351" cy="2539171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Etape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8380B5E-723E-9B12-39A4-E78DABF76D80}"/>
              </a:ext>
            </a:extLst>
          </p:cNvPr>
          <p:cNvSpPr/>
          <p:nvPr/>
        </p:nvSpPr>
        <p:spPr>
          <a:xfrm>
            <a:off x="6162410" y="5264900"/>
            <a:ext cx="916624" cy="418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Shuffle</a:t>
            </a:r>
            <a:endParaRPr lang="fr-FR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E066FA6-C882-F136-B48D-29AA3EC39560}"/>
              </a:ext>
            </a:extLst>
          </p:cNvPr>
          <p:cNvCxnSpPr>
            <a:cxnSpLocks/>
            <a:stCxn id="74" idx="3"/>
            <a:endCxn id="80" idx="1"/>
          </p:cNvCxnSpPr>
          <p:nvPr/>
        </p:nvCxnSpPr>
        <p:spPr>
          <a:xfrm>
            <a:off x="3725813" y="5473684"/>
            <a:ext cx="457622" cy="41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9702EF2-F499-AA22-B65D-68289380E881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7079034" y="5473683"/>
            <a:ext cx="457623" cy="41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3F130FF8-476E-BBA4-E099-DEDD62E257EA}"/>
              </a:ext>
            </a:extLst>
          </p:cNvPr>
          <p:cNvSpPr/>
          <p:nvPr/>
        </p:nvSpPr>
        <p:spPr>
          <a:xfrm>
            <a:off x="8475481" y="5080379"/>
            <a:ext cx="1375575" cy="418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Tache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1C7D423-8635-3552-1FFD-A60A961B3376}"/>
              </a:ext>
            </a:extLst>
          </p:cNvPr>
          <p:cNvSpPr/>
          <p:nvPr/>
        </p:nvSpPr>
        <p:spPr>
          <a:xfrm>
            <a:off x="8475481" y="4494275"/>
            <a:ext cx="1375575" cy="418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Tache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A5EFF21-262C-3B02-7232-CCF083A1DB64}"/>
              </a:ext>
            </a:extLst>
          </p:cNvPr>
          <p:cNvSpPr/>
          <p:nvPr/>
        </p:nvSpPr>
        <p:spPr>
          <a:xfrm>
            <a:off x="8475481" y="5666483"/>
            <a:ext cx="1375575" cy="418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Tache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D79133C-EF52-E2FF-5BBA-D715CB2FFA45}"/>
              </a:ext>
            </a:extLst>
          </p:cNvPr>
          <p:cNvSpPr/>
          <p:nvPr/>
        </p:nvSpPr>
        <p:spPr>
          <a:xfrm>
            <a:off x="8475481" y="6252587"/>
            <a:ext cx="1375574" cy="418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Tache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59DACBE-A22D-7FAE-C041-63CBF00185DC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9925271" y="5474910"/>
            <a:ext cx="45762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1D587DF-8A78-8E62-66A0-27A0E2E8C771}"/>
              </a:ext>
            </a:extLst>
          </p:cNvPr>
          <p:cNvSpPr/>
          <p:nvPr/>
        </p:nvSpPr>
        <p:spPr>
          <a:xfrm>
            <a:off x="8403920" y="4205324"/>
            <a:ext cx="1521351" cy="2539171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Etape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94DCC59-86B4-4374-BCC2-F1234AC9CB02}"/>
              </a:ext>
            </a:extLst>
          </p:cNvPr>
          <p:cNvSpPr/>
          <p:nvPr/>
        </p:nvSpPr>
        <p:spPr>
          <a:xfrm>
            <a:off x="10382895" y="5265711"/>
            <a:ext cx="916624" cy="418399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Résultat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9AA223E-D2FF-CA96-0FCD-72BDF7C346FF}"/>
              </a:ext>
            </a:extLst>
          </p:cNvPr>
          <p:cNvSpPr/>
          <p:nvPr/>
        </p:nvSpPr>
        <p:spPr>
          <a:xfrm>
            <a:off x="830214" y="3762072"/>
            <a:ext cx="7503084" cy="418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FBF1D46-79D7-A984-5D93-4F9D1F6458AE}"/>
              </a:ext>
            </a:extLst>
          </p:cNvPr>
          <p:cNvSpPr/>
          <p:nvPr/>
        </p:nvSpPr>
        <p:spPr>
          <a:xfrm>
            <a:off x="8403920" y="3762072"/>
            <a:ext cx="2895599" cy="418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9792DBD-1B5E-3DD8-C8A7-D4E5B59FCEB0}"/>
              </a:ext>
            </a:extLst>
          </p:cNvPr>
          <p:cNvSpPr/>
          <p:nvPr/>
        </p:nvSpPr>
        <p:spPr>
          <a:xfrm>
            <a:off x="2809189" y="5708931"/>
            <a:ext cx="916624" cy="96082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Redistribution des données entre les nœuds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1777164-126F-836B-8939-E8A231D2E0F5}"/>
              </a:ext>
            </a:extLst>
          </p:cNvPr>
          <p:cNvSpPr/>
          <p:nvPr/>
        </p:nvSpPr>
        <p:spPr>
          <a:xfrm>
            <a:off x="6162410" y="5708931"/>
            <a:ext cx="916624" cy="96082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Redistribution des données entre les nœuds</a:t>
            </a:r>
          </a:p>
        </p:txBody>
      </p:sp>
    </p:spTree>
    <p:extLst>
      <p:ext uri="{BB962C8B-B14F-4D97-AF65-F5344CB8AC3E}">
        <p14:creationId xmlns:p14="http://schemas.microsoft.com/office/powerpoint/2010/main" val="4086208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Environnement Spark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937B18-DFF1-63E4-C3B9-81708AEFB033}"/>
              </a:ext>
            </a:extLst>
          </p:cNvPr>
          <p:cNvSpPr/>
          <p:nvPr/>
        </p:nvSpPr>
        <p:spPr>
          <a:xfrm>
            <a:off x="794125" y="2048427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BD1A09-9404-2512-D858-99457CDBEF7E}"/>
              </a:ext>
            </a:extLst>
          </p:cNvPr>
          <p:cNvSpPr/>
          <p:nvPr/>
        </p:nvSpPr>
        <p:spPr>
          <a:xfrm>
            <a:off x="794125" y="1025003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SparkSession</a:t>
            </a:r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BB7ED4-0F14-45F3-4D51-0FCB9236C51C}"/>
              </a:ext>
            </a:extLst>
          </p:cNvPr>
          <p:cNvSpPr/>
          <p:nvPr/>
        </p:nvSpPr>
        <p:spPr>
          <a:xfrm>
            <a:off x="794125" y="3085538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 UDF (</a:t>
            </a:r>
            <a:r>
              <a:rPr lang="fr-FR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fr-FR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fr-FR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421AFC-1DA1-9C0A-FCB0-99110220928A}"/>
              </a:ext>
            </a:extLst>
          </p:cNvPr>
          <p:cNvSpPr/>
          <p:nvPr/>
        </p:nvSpPr>
        <p:spPr>
          <a:xfrm>
            <a:off x="794126" y="4118682"/>
            <a:ext cx="2275077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143014-010C-B69A-19C4-9B580576CDF7}"/>
              </a:ext>
            </a:extLst>
          </p:cNvPr>
          <p:cNvSpPr/>
          <p:nvPr/>
        </p:nvSpPr>
        <p:spPr>
          <a:xfrm>
            <a:off x="794127" y="5146073"/>
            <a:ext cx="2275076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5DC573-7C2D-AA87-5ED6-CE293DF36661}"/>
              </a:ext>
            </a:extLst>
          </p:cNvPr>
          <p:cNvSpPr/>
          <p:nvPr/>
        </p:nvSpPr>
        <p:spPr>
          <a:xfrm>
            <a:off x="3618164" y="1024640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Processus de pilotage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2532E5-488A-E7F3-8168-8EB11E2E8376}"/>
              </a:ext>
            </a:extLst>
          </p:cNvPr>
          <p:cNvSpPr/>
          <p:nvPr/>
        </p:nvSpPr>
        <p:spPr>
          <a:xfrm>
            <a:off x="3618164" y="2048427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Tableaux de données classiques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874167-B4F7-098E-5B34-14689A8A9C06}"/>
              </a:ext>
            </a:extLst>
          </p:cNvPr>
          <p:cNvSpPr/>
          <p:nvPr/>
        </p:nvSpPr>
        <p:spPr>
          <a:xfrm>
            <a:off x="6442203" y="2047320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Différents de pandas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82E28-DBB3-17FB-E772-D9C30564F378}"/>
              </a:ext>
            </a:extLst>
          </p:cNvPr>
          <p:cNvSpPr/>
          <p:nvPr/>
        </p:nvSpPr>
        <p:spPr>
          <a:xfrm>
            <a:off x="3618164" y="3085538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Arrow pour transférer des données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80122C-94CD-5582-E1CC-A25799EC2752}"/>
              </a:ext>
            </a:extLst>
          </p:cNvPr>
          <p:cNvSpPr/>
          <p:nvPr/>
        </p:nvSpPr>
        <p:spPr>
          <a:xfrm>
            <a:off x="6442203" y="3085538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 pour travailler avec les données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3F60F0-FC51-5D4A-915E-C19CD2AAC84E}"/>
              </a:ext>
            </a:extLst>
          </p:cNvPr>
          <p:cNvSpPr/>
          <p:nvPr/>
        </p:nvSpPr>
        <p:spPr>
          <a:xfrm>
            <a:off x="9266242" y="3085538"/>
            <a:ext cx="2837774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Opérations vectorisées (100 fois supérieures aux UDF Python)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BCE1DA-B169-6ECF-0F2B-2C6F2D5E5E46}"/>
              </a:ext>
            </a:extLst>
          </p:cNvPr>
          <p:cNvSpPr/>
          <p:nvPr/>
        </p:nvSpPr>
        <p:spPr>
          <a:xfrm>
            <a:off x="3618164" y="4118682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Décomposition des données en partitions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(exécution en parallèle)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96D32D-2ECE-AEFA-A0B3-4539EBD769E3}"/>
              </a:ext>
            </a:extLst>
          </p:cNvPr>
          <p:cNvSpPr/>
          <p:nvPr/>
        </p:nvSpPr>
        <p:spPr>
          <a:xfrm>
            <a:off x="6442203" y="4116690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Ensemble de rangées localisées sur une machine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D2396D-C37F-82A0-7500-D2EFDD9723F8}"/>
              </a:ext>
            </a:extLst>
          </p:cNvPr>
          <p:cNvSpPr/>
          <p:nvPr/>
        </p:nvSpPr>
        <p:spPr>
          <a:xfrm>
            <a:off x="3618164" y="5146073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ECC6F2-833B-D48D-4FB2-87BA9508F97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069203" y="1299652"/>
            <a:ext cx="548961" cy="36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E3D25-0314-B650-C91E-0A7F699D272F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069203" y="2323439"/>
            <a:ext cx="54896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35E2A8-4419-3607-DAA1-C90A4029C5B8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3069203" y="3360550"/>
            <a:ext cx="54896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DF825AB-C5EA-95F1-C9E1-252D5E4A78A1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3069203" y="4393694"/>
            <a:ext cx="54896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AF788DC-9F60-3C6F-7E27-814C49ECBA4A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3069203" y="5421085"/>
            <a:ext cx="54896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789009-A04E-0593-0F4D-C3F0B5FC738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1931664" y="1575027"/>
            <a:ext cx="0" cy="4734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5D237C2-2DD8-1888-8E12-193B13E21CD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931664" y="2598451"/>
            <a:ext cx="0" cy="4870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4F3204A-9C6F-83EB-87C2-B0618069C23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931664" y="3635562"/>
            <a:ext cx="1" cy="48312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27389C0-093C-DFF4-2117-2D7601A89C7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931665" y="4668706"/>
            <a:ext cx="0" cy="47736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BA012E1-E6C3-6A31-83F6-EA3263776C5A}"/>
              </a:ext>
            </a:extLst>
          </p:cNvPr>
          <p:cNvSpPr/>
          <p:nvPr/>
        </p:nvSpPr>
        <p:spPr>
          <a:xfrm>
            <a:off x="794125" y="6166442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09D258-7035-9B69-423B-933F6937C30B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 flipH="1">
            <a:off x="1931664" y="5696097"/>
            <a:ext cx="1" cy="47034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3C34C6A-903A-DC91-13C1-8C7B605457F3}"/>
              </a:ext>
            </a:extLst>
          </p:cNvPr>
          <p:cNvSpPr/>
          <p:nvPr/>
        </p:nvSpPr>
        <p:spPr>
          <a:xfrm>
            <a:off x="6442203" y="1024912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Exécute les fonctions définies par l’utilisateur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BC5222-D171-6420-3630-65D201AF0781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5893242" y="1299652"/>
            <a:ext cx="548961" cy="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EC0EFB-3ED9-DE2B-81A1-C63A6E0083C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893242" y="2322332"/>
            <a:ext cx="548961" cy="1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56DAFD0-FA8A-81AC-3477-86605F69C413}"/>
              </a:ext>
            </a:extLst>
          </p:cNvPr>
          <p:cNvSpPr/>
          <p:nvPr/>
        </p:nvSpPr>
        <p:spPr>
          <a:xfrm>
            <a:off x="9266242" y="2047320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Répartis sur des milliers de machines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648112-9D39-5581-9E5E-143F6EFCE1A9}"/>
              </a:ext>
            </a:extLst>
          </p:cNvPr>
          <p:cNvCxnSpPr>
            <a:cxnSpLocks/>
            <a:stCxn id="11" idx="3"/>
            <a:endCxn id="40" idx="1"/>
          </p:cNvCxnSpPr>
          <p:nvPr/>
        </p:nvCxnSpPr>
        <p:spPr>
          <a:xfrm>
            <a:off x="8717281" y="2322332"/>
            <a:ext cx="548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F176CB1-AEE5-31DD-38AA-259407A110F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893242" y="3360550"/>
            <a:ext cx="548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9A5565-6532-070E-C890-817834115E0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8717281" y="3360550"/>
            <a:ext cx="548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400EE63-0E5B-9F0E-8C27-89BE599A9AE4}"/>
              </a:ext>
            </a:extLst>
          </p:cNvPr>
          <p:cNvSpPr/>
          <p:nvPr/>
        </p:nvSpPr>
        <p:spPr>
          <a:xfrm>
            <a:off x="9266242" y="4115438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Partitions de </a:t>
            </a:r>
            <a:r>
              <a:rPr lang="fr-F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3874BB-2A5E-409C-32C9-B9132D18340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5893242" y="4391702"/>
            <a:ext cx="548961" cy="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A7BA95A-707B-1496-0D8F-A1207FFA7CB6}"/>
              </a:ext>
            </a:extLst>
          </p:cNvPr>
          <p:cNvCxnSpPr>
            <a:cxnSpLocks/>
            <a:stCxn id="16" idx="3"/>
            <a:endCxn id="52" idx="1"/>
          </p:cNvCxnSpPr>
          <p:nvPr/>
        </p:nvCxnSpPr>
        <p:spPr>
          <a:xfrm flipV="1">
            <a:off x="8717281" y="4390450"/>
            <a:ext cx="548961" cy="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7AEBC134-6927-5828-2726-060F92C850E6}"/>
              </a:ext>
            </a:extLst>
          </p:cNvPr>
          <p:cNvSpPr/>
          <p:nvPr/>
        </p:nvSpPr>
        <p:spPr>
          <a:xfrm>
            <a:off x="6442203" y="5146073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(passage entre les RDD)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BAFF763-6090-614D-BF87-7E04CF91083B}"/>
              </a:ext>
            </a:extLst>
          </p:cNvPr>
          <p:cNvSpPr/>
          <p:nvPr/>
        </p:nvSpPr>
        <p:spPr>
          <a:xfrm>
            <a:off x="9266242" y="5145337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 renvoient aucun résultat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5BEF1AE-0780-D3BE-4937-81F917F000FF}"/>
              </a:ext>
            </a:extLst>
          </p:cNvPr>
          <p:cNvCxnSpPr>
            <a:cxnSpLocks/>
            <a:stCxn id="17" idx="3"/>
            <a:endCxn id="62" idx="1"/>
          </p:cNvCxnSpPr>
          <p:nvPr/>
        </p:nvCxnSpPr>
        <p:spPr>
          <a:xfrm>
            <a:off x="5893242" y="5421085"/>
            <a:ext cx="548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444386C-899A-888C-F7FD-CB5051EE01AD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 flipV="1">
            <a:off x="8717281" y="5420349"/>
            <a:ext cx="548961" cy="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CEC20117-3BB1-4488-87BC-3914E5942916}"/>
              </a:ext>
            </a:extLst>
          </p:cNvPr>
          <p:cNvSpPr/>
          <p:nvPr/>
        </p:nvSpPr>
        <p:spPr>
          <a:xfrm>
            <a:off x="3618164" y="6166442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53A3C40-E6FB-D77B-BC32-CBCBE8E32D0C}"/>
              </a:ext>
            </a:extLst>
          </p:cNvPr>
          <p:cNvCxnSpPr>
            <a:cxnSpLocks/>
            <a:stCxn id="3" idx="3"/>
            <a:endCxn id="72" idx="1"/>
          </p:cNvCxnSpPr>
          <p:nvPr/>
        </p:nvCxnSpPr>
        <p:spPr>
          <a:xfrm>
            <a:off x="3069203" y="6441454"/>
            <a:ext cx="54896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14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9A97BD-79BD-48C4-A5F4-48C5A2ABA309}"/>
              </a:ext>
            </a:extLst>
          </p:cNvPr>
          <p:cNvSpPr/>
          <p:nvPr/>
        </p:nvSpPr>
        <p:spPr>
          <a:xfrm>
            <a:off x="1606170" y="3103838"/>
            <a:ext cx="3982167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 d’étude: Introduction au développement dans un environnement de données massives (</a:t>
            </a:r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A3E8C7-7464-443E-8FC9-3150C3F28291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5588337" y="3346348"/>
            <a:ext cx="260386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Logo entreprise ">
            <a:hlinkClick r:id="rId2"/>
            <a:extLst>
              <a:ext uri="{FF2B5EF4-FFF2-40B4-BE49-F238E27FC236}">
                <a16:creationId xmlns:a16="http://schemas.microsoft.com/office/drawing/2014/main" id="{BEE14520-414B-4359-59A3-260BD1F15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203" y="2599211"/>
            <a:ext cx="2264051" cy="149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913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Environnement Spark/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96D32D-2ECE-AEFA-A0B3-4539EBD769E3}"/>
              </a:ext>
            </a:extLst>
          </p:cNvPr>
          <p:cNvSpPr/>
          <p:nvPr/>
        </p:nvSpPr>
        <p:spPr>
          <a:xfrm>
            <a:off x="2422689" y="2620652"/>
            <a:ext cx="3308463" cy="1179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Implémentation de Spark pour Python 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contenant les différents composants de Spark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400EE63-0E5B-9F0E-8C27-89BE599A9AE4}"/>
              </a:ext>
            </a:extLst>
          </p:cNvPr>
          <p:cNvSpPr/>
          <p:nvPr/>
        </p:nvSpPr>
        <p:spPr>
          <a:xfrm>
            <a:off x="6579603" y="2620652"/>
            <a:ext cx="3308463" cy="117801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Pilotage du driver en langage Python via une API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A7BA95A-707B-1496-0D8F-A1207FFA7CB6}"/>
              </a:ext>
            </a:extLst>
          </p:cNvPr>
          <p:cNvCxnSpPr>
            <a:cxnSpLocks/>
            <a:stCxn id="16" idx="3"/>
            <a:endCxn id="52" idx="1"/>
          </p:cNvCxnSpPr>
          <p:nvPr/>
        </p:nvCxnSpPr>
        <p:spPr>
          <a:xfrm flipV="1">
            <a:off x="5731152" y="3209658"/>
            <a:ext cx="848451" cy="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422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Big data</a:t>
            </a:r>
          </a:p>
        </p:txBody>
      </p:sp>
      <p:pic>
        <p:nvPicPr>
          <p:cNvPr id="3" name="Picture 8" descr="Installing an AWS EMR cluster tutorial | Big Data Demystified">
            <a:extLst>
              <a:ext uri="{FF2B5EF4-FFF2-40B4-BE49-F238E27FC236}">
                <a16:creationId xmlns:a16="http://schemas.microsoft.com/office/drawing/2014/main" id="{2AAD54EA-C1BA-3199-053C-3460A3662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955" y="1756921"/>
            <a:ext cx="1198907" cy="52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mazon s3 logo | Dash Solutions">
            <a:extLst>
              <a:ext uri="{FF2B5EF4-FFF2-40B4-BE49-F238E27FC236}">
                <a16:creationId xmlns:a16="http://schemas.microsoft.com/office/drawing/2014/main" id="{7F0F858B-FA0D-C6F6-A5EB-118DB0A6F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729" y="1760719"/>
            <a:ext cx="695449" cy="52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AWS IAM Exploitation - Security Risk Advisors">
            <a:extLst>
              <a:ext uri="{FF2B5EF4-FFF2-40B4-BE49-F238E27FC236}">
                <a16:creationId xmlns:a16="http://schemas.microsoft.com/office/drawing/2014/main" id="{9B24DBF3-4524-F61F-A445-9E06523BE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676" y="4224141"/>
            <a:ext cx="1167557" cy="65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ervices et produits de cloud Amazon | AWS">
            <a:extLst>
              <a:ext uri="{FF2B5EF4-FFF2-40B4-BE49-F238E27FC236}">
                <a16:creationId xmlns:a16="http://schemas.microsoft.com/office/drawing/2014/main" id="{C5378C04-6A4E-7E75-294A-629335571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937" y="3412676"/>
            <a:ext cx="1454654" cy="76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C2 : Comment crée une instance sur AWS - SysReseau.net">
            <a:extLst>
              <a:ext uri="{FF2B5EF4-FFF2-40B4-BE49-F238E27FC236}">
                <a16:creationId xmlns:a16="http://schemas.microsoft.com/office/drawing/2014/main" id="{EC125B93-E31C-6BAB-E95A-57DEB226E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420" y="2509575"/>
            <a:ext cx="790966" cy="84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ogrammeur De Personne Travaillant Sur L'ordinateur Portable De PC  Illustration de Vecteur - Illustration du métier, données: 110994820">
            <a:extLst>
              <a:ext uri="{FF2B5EF4-FFF2-40B4-BE49-F238E27FC236}">
                <a16:creationId xmlns:a16="http://schemas.microsoft.com/office/drawing/2014/main" id="{89459C17-01C4-782D-1CDE-829F8AEDE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6" y="2968484"/>
            <a:ext cx="25336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EC2 : Comment crée une instance sur AWS - SysReseau.net">
            <a:extLst>
              <a:ext uri="{FF2B5EF4-FFF2-40B4-BE49-F238E27FC236}">
                <a16:creationId xmlns:a16="http://schemas.microsoft.com/office/drawing/2014/main" id="{4B5CD2BC-4572-1B14-9674-ECD4FE195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075" y="3611858"/>
            <a:ext cx="790966" cy="84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EC2 : Comment crée une instance sur AWS - SysReseau.net">
            <a:extLst>
              <a:ext uri="{FF2B5EF4-FFF2-40B4-BE49-F238E27FC236}">
                <a16:creationId xmlns:a16="http://schemas.microsoft.com/office/drawing/2014/main" id="{BDD807EB-27E8-FC01-8FB2-3EF487144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16" y="3611858"/>
            <a:ext cx="790966" cy="84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roject Jupyter | JupyterHub">
            <a:extLst>
              <a:ext uri="{FF2B5EF4-FFF2-40B4-BE49-F238E27FC236}">
                <a16:creationId xmlns:a16="http://schemas.microsoft.com/office/drawing/2014/main" id="{063A7688-391F-4778-2278-2415A1718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171" y="4955317"/>
            <a:ext cx="1781463" cy="76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F8946EF-0588-DF3F-B42C-59898880011B}"/>
              </a:ext>
            </a:extLst>
          </p:cNvPr>
          <p:cNvSpPr/>
          <p:nvPr/>
        </p:nvSpPr>
        <p:spPr>
          <a:xfrm>
            <a:off x="8153417" y="2302402"/>
            <a:ext cx="1062969" cy="339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Exécuteur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D53FF0-F33B-4589-C6EE-C610184A2730}"/>
              </a:ext>
            </a:extLst>
          </p:cNvPr>
          <p:cNvSpPr/>
          <p:nvPr/>
        </p:nvSpPr>
        <p:spPr>
          <a:xfrm>
            <a:off x="7090448" y="3412676"/>
            <a:ext cx="1062969" cy="339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Travailleur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744C53-265E-7131-7EC3-70C75A9B033B}"/>
              </a:ext>
            </a:extLst>
          </p:cNvPr>
          <p:cNvSpPr/>
          <p:nvPr/>
        </p:nvSpPr>
        <p:spPr>
          <a:xfrm>
            <a:off x="9244073" y="3412676"/>
            <a:ext cx="1062969" cy="339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Travailleur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34A673-8D5F-2005-AA85-3B69E5C49699}"/>
              </a:ext>
            </a:extLst>
          </p:cNvPr>
          <p:cNvSpPr/>
          <p:nvPr/>
        </p:nvSpPr>
        <p:spPr>
          <a:xfrm>
            <a:off x="5009320" y="1352297"/>
            <a:ext cx="5772647" cy="50326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61B5-DA44-9B76-EBD0-8EC9E9EFA828}"/>
              </a:ext>
            </a:extLst>
          </p:cNvPr>
          <p:cNvSpPr/>
          <p:nvPr/>
        </p:nvSpPr>
        <p:spPr>
          <a:xfrm>
            <a:off x="7090448" y="2302402"/>
            <a:ext cx="3216594" cy="351795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B9DA3C-7BAA-9037-7C35-F5B1C01213CC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6101178" y="2021177"/>
            <a:ext cx="206977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91636A-E8E5-FFA7-CAAD-C17FA56B0ED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753454" y="2281634"/>
            <a:ext cx="1" cy="194250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0B3257-D50C-E9FA-8AC3-EC3566F5D5F6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flipH="1">
            <a:off x="5753455" y="2021177"/>
            <a:ext cx="2417500" cy="22029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7153A2-7F4F-3707-DCAB-ED1399D8EFC2}"/>
              </a:ext>
            </a:extLst>
          </p:cNvPr>
          <p:cNvCxnSpPr>
            <a:cxnSpLocks/>
            <a:stCxn id="5" idx="0"/>
            <a:endCxn id="3" idx="1"/>
          </p:cNvCxnSpPr>
          <p:nvPr/>
        </p:nvCxnSpPr>
        <p:spPr>
          <a:xfrm flipV="1">
            <a:off x="5753455" y="2021177"/>
            <a:ext cx="2417500" cy="22029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EAD39E-056E-0E47-7B63-75F5731E4907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6101178" y="2021177"/>
            <a:ext cx="206977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6794F5-14C5-2B7E-42BA-084E7A6538E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5753454" y="2281634"/>
            <a:ext cx="1" cy="194250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A91439-6BCA-A7C8-33D4-4F6B269CE59B}"/>
              </a:ext>
            </a:extLst>
          </p:cNvPr>
          <p:cNvCxnSpPr>
            <a:cxnSpLocks/>
            <a:endCxn id="2052" idx="2"/>
          </p:cNvCxnSpPr>
          <p:nvPr/>
        </p:nvCxnSpPr>
        <p:spPr>
          <a:xfrm flipV="1">
            <a:off x="8684903" y="3355216"/>
            <a:ext cx="0" cy="14876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1F44EA5-8A01-9AD8-D3C7-FB38A97D1444}"/>
              </a:ext>
            </a:extLst>
          </p:cNvPr>
          <p:cNvSpPr/>
          <p:nvPr/>
        </p:nvSpPr>
        <p:spPr>
          <a:xfrm>
            <a:off x="4075881" y="1235979"/>
            <a:ext cx="6785600" cy="522047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3F44AF-9C44-C63B-7C42-FCBB5EBCF173}"/>
              </a:ext>
            </a:extLst>
          </p:cNvPr>
          <p:cNvSpPr/>
          <p:nvPr/>
        </p:nvSpPr>
        <p:spPr>
          <a:xfrm>
            <a:off x="1351722" y="1097280"/>
            <a:ext cx="9613126" cy="5440017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854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Cheminement technique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937B18-DFF1-63E4-C3B9-81708AEFB033}"/>
              </a:ext>
            </a:extLst>
          </p:cNvPr>
          <p:cNvSpPr/>
          <p:nvPr/>
        </p:nvSpPr>
        <p:spPr>
          <a:xfrm>
            <a:off x="794125" y="2482060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Initialisation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BD1A09-9404-2512-D858-99457CDBEF7E}"/>
              </a:ext>
            </a:extLst>
          </p:cNvPr>
          <p:cNvSpPr/>
          <p:nvPr/>
        </p:nvSpPr>
        <p:spPr>
          <a:xfrm>
            <a:off x="794125" y="1458636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Démarrage de la session Spark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BB7ED4-0F14-45F3-4D51-0FCB9236C51C}"/>
              </a:ext>
            </a:extLst>
          </p:cNvPr>
          <p:cNvSpPr/>
          <p:nvPr/>
        </p:nvSpPr>
        <p:spPr>
          <a:xfrm>
            <a:off x="794125" y="3519171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de transformation (</a:t>
            </a:r>
            <a:r>
              <a:rPr lang="fr-FR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lazy</a:t>
            </a:r>
            <a:r>
              <a:rPr lang="fr-FR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421AFC-1DA1-9C0A-FCB0-99110220928A}"/>
              </a:ext>
            </a:extLst>
          </p:cNvPr>
          <p:cNvSpPr/>
          <p:nvPr/>
        </p:nvSpPr>
        <p:spPr>
          <a:xfrm>
            <a:off x="794126" y="4552315"/>
            <a:ext cx="2275077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d’action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143014-010C-B69A-19C4-9B580576CDF7}"/>
              </a:ext>
            </a:extLst>
          </p:cNvPr>
          <p:cNvSpPr/>
          <p:nvPr/>
        </p:nvSpPr>
        <p:spPr>
          <a:xfrm>
            <a:off x="794127" y="5579706"/>
            <a:ext cx="2275076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5DC573-7C2D-AA87-5ED6-CE293DF36661}"/>
              </a:ext>
            </a:extLst>
          </p:cNvPr>
          <p:cNvSpPr/>
          <p:nvPr/>
        </p:nvSpPr>
        <p:spPr>
          <a:xfrm>
            <a:off x="3618164" y="1458273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Dés exécution de la première cellule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2532E5-488A-E7F3-8168-8EB11E2E8376}"/>
              </a:ext>
            </a:extLst>
          </p:cNvPr>
          <p:cNvSpPr/>
          <p:nvPr/>
        </p:nvSpPr>
        <p:spPr>
          <a:xfrm>
            <a:off x="3618164" y="2482060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des librairies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874167-B4F7-098E-5B34-14689A8A9C06}"/>
              </a:ext>
            </a:extLst>
          </p:cNvPr>
          <p:cNvSpPr/>
          <p:nvPr/>
        </p:nvSpPr>
        <p:spPr>
          <a:xfrm>
            <a:off x="6442203" y="2480953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 des chemins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82E28-DBB3-17FB-E772-D9C30564F378}"/>
              </a:ext>
            </a:extLst>
          </p:cNvPr>
          <p:cNvSpPr/>
          <p:nvPr/>
        </p:nvSpPr>
        <p:spPr>
          <a:xfrm>
            <a:off x="3618164" y="3519171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Chargement des données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80122C-94CD-5582-E1CC-A25799EC2752}"/>
              </a:ext>
            </a:extLst>
          </p:cNvPr>
          <p:cNvSpPr/>
          <p:nvPr/>
        </p:nvSpPr>
        <p:spPr>
          <a:xfrm>
            <a:off x="6442203" y="3519171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Préparation du modèle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3F60F0-FC51-5D4A-915E-C19CD2AAC84E}"/>
              </a:ext>
            </a:extLst>
          </p:cNvPr>
          <p:cNvSpPr/>
          <p:nvPr/>
        </p:nvSpPr>
        <p:spPr>
          <a:xfrm>
            <a:off x="9266242" y="3519171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 du process de chargement </a:t>
            </a:r>
            <a:r>
              <a:rPr lang="fr-FR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featurisation</a:t>
            </a:r>
            <a:endParaRPr lang="fr-FR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BCE1DA-B169-6ECF-0F2B-2C6F2D5E5E46}"/>
              </a:ext>
            </a:extLst>
          </p:cNvPr>
          <p:cNvSpPr/>
          <p:nvPr/>
        </p:nvSpPr>
        <p:spPr>
          <a:xfrm>
            <a:off x="3618164" y="4552315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 des </a:t>
            </a:r>
            <a:r>
              <a:rPr lang="fr-FR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fr-FR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96D32D-2ECE-AEFA-A0B3-4539EBD769E3}"/>
              </a:ext>
            </a:extLst>
          </p:cNvPr>
          <p:cNvSpPr/>
          <p:nvPr/>
        </p:nvSpPr>
        <p:spPr>
          <a:xfrm>
            <a:off x="6442203" y="4550323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Enregistrement des données sur S3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D2396D-C37F-82A0-7500-D2EFDD9723F8}"/>
              </a:ext>
            </a:extLst>
          </p:cNvPr>
          <p:cNvSpPr/>
          <p:nvPr/>
        </p:nvSpPr>
        <p:spPr>
          <a:xfrm>
            <a:off x="3618164" y="5579706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Chargement des données depuis S3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ECC6F2-833B-D48D-4FB2-87BA9508F97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069203" y="1733285"/>
            <a:ext cx="548961" cy="36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E3D25-0314-B650-C91E-0A7F699D272F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069203" y="2757072"/>
            <a:ext cx="54896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A097DF-C574-7951-1085-DBECA585920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893242" y="2755965"/>
            <a:ext cx="548961" cy="110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35E2A8-4419-3607-DAA1-C90A4029C5B8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3069203" y="3794183"/>
            <a:ext cx="54896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8F8A20-66B0-9620-7EB8-93559228476C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893242" y="3794183"/>
            <a:ext cx="54896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7CA318-7CAA-76E9-701D-45C72A658C6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8717281" y="3794183"/>
            <a:ext cx="54896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DF825AB-C5EA-95F1-C9E1-252D5E4A78A1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3069203" y="4827327"/>
            <a:ext cx="54896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AF788DC-9F60-3C6F-7E27-814C49ECBA4A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3069203" y="5854718"/>
            <a:ext cx="54896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F91D86-01BC-A442-5628-61F9659F9EF8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5893242" y="4825335"/>
            <a:ext cx="548961" cy="199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789009-A04E-0593-0F4D-C3F0B5FC738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1931664" y="2008660"/>
            <a:ext cx="0" cy="4734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5D237C2-2DD8-1888-8E12-193B13E21CD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931664" y="3032084"/>
            <a:ext cx="0" cy="4870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4F3204A-9C6F-83EB-87C2-B0618069C23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931664" y="4069195"/>
            <a:ext cx="1" cy="48312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27389C0-093C-DFF4-2117-2D7601A89C7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931665" y="5102339"/>
            <a:ext cx="0" cy="47736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059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Cheminement technique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BD1A09-9404-2512-D858-99457CDBEF7E}"/>
              </a:ext>
            </a:extLst>
          </p:cNvPr>
          <p:cNvSpPr/>
          <p:nvPr/>
        </p:nvSpPr>
        <p:spPr>
          <a:xfrm>
            <a:off x="2066744" y="1741440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 distribué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5DC573-7C2D-AA87-5ED6-CE293DF36661}"/>
              </a:ext>
            </a:extLst>
          </p:cNvPr>
          <p:cNvSpPr/>
          <p:nvPr/>
        </p:nvSpPr>
        <p:spPr>
          <a:xfrm>
            <a:off x="4890783" y="1741077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Traitement des images et réduction de dimension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ECC6F2-833B-D48D-4FB2-87BA9508F97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4341822" y="2016089"/>
            <a:ext cx="548961" cy="36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BAAC65A-34AD-DBB0-C12A-D555545FE493}"/>
              </a:ext>
            </a:extLst>
          </p:cNvPr>
          <p:cNvSpPr/>
          <p:nvPr/>
        </p:nvSpPr>
        <p:spPr>
          <a:xfrm>
            <a:off x="7714822" y="1741077"/>
            <a:ext cx="227507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Transfert Learning (MobileNetV2)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EDDDEF-326E-4D03-C125-7762DB3D646F}"/>
              </a:ext>
            </a:extLst>
          </p:cNvPr>
          <p:cNvSpPr/>
          <p:nvPr/>
        </p:nvSpPr>
        <p:spPr>
          <a:xfrm>
            <a:off x="7714822" y="2760742"/>
            <a:ext cx="2275078" cy="26125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Adapté au gros volumes de données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Faible dimensionnalité du vecteur en sortie: (1, 1, 1280)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A052A-D188-56FE-C64D-BCE160AE49C3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>
            <a:off x="7165861" y="2016089"/>
            <a:ext cx="548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907AB2-C8CE-0EA7-A29E-04DB5B8BBBA2}"/>
              </a:ext>
            </a:extLst>
          </p:cNvPr>
          <p:cNvCxnSpPr>
            <a:cxnSpLocks/>
            <a:stCxn id="3" idx="2"/>
            <a:endCxn id="18" idx="0"/>
          </p:cNvCxnSpPr>
          <p:nvPr/>
        </p:nvCxnSpPr>
        <p:spPr>
          <a:xfrm>
            <a:off x="8852361" y="2291101"/>
            <a:ext cx="0" cy="469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21C9E3-48D8-94AD-1739-E1188CA82B54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4341822" y="2016089"/>
            <a:ext cx="548961" cy="36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03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8FAF2-1493-A332-85D4-0CC827014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538" y="843473"/>
            <a:ext cx="9620924" cy="56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7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Difficultés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349D30-4807-5F56-0777-85E0E0FAC95B}"/>
              </a:ext>
            </a:extLst>
          </p:cNvPr>
          <p:cNvSpPr/>
          <p:nvPr/>
        </p:nvSpPr>
        <p:spPr>
          <a:xfrm>
            <a:off x="2849468" y="2726337"/>
            <a:ext cx="6493064" cy="1405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Nombreuses possibilités techniques : choix complexes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Débugue complexe dû à des erreurs peu explicites (superposition Spark/Java/S3)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Instanciation prend du temps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Payant</a:t>
            </a:r>
          </a:p>
        </p:txBody>
      </p:sp>
    </p:spTree>
    <p:extLst>
      <p:ext uri="{BB962C8B-B14F-4D97-AF65-F5344CB8AC3E}">
        <p14:creationId xmlns:p14="http://schemas.microsoft.com/office/powerpoint/2010/main" val="1723462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CE225F-8452-95BF-7653-EB7A2A304768}"/>
              </a:ext>
            </a:extLst>
          </p:cNvPr>
          <p:cNvSpPr/>
          <p:nvPr/>
        </p:nvSpPr>
        <p:spPr>
          <a:xfrm>
            <a:off x="2849468" y="2694531"/>
            <a:ext cx="6493064" cy="146893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Prise en main de 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Découverte du format distribué parquet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Découverte de l’écosystème AWS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 d’un serveur Linux par SSH</a:t>
            </a:r>
          </a:p>
        </p:txBody>
      </p:sp>
    </p:spTree>
    <p:extLst>
      <p:ext uri="{BB962C8B-B14F-4D97-AF65-F5344CB8AC3E}">
        <p14:creationId xmlns:p14="http://schemas.microsoft.com/office/powerpoint/2010/main" val="612193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11CD4E-FC48-246B-8330-1393C208B1DA}"/>
              </a:ext>
            </a:extLst>
          </p:cNvPr>
          <p:cNvSpPr/>
          <p:nvPr/>
        </p:nvSpPr>
        <p:spPr>
          <a:xfrm>
            <a:off x="2849468" y="1897893"/>
            <a:ext cx="6493064" cy="3062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Aller plus loin 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Prétraitement pour cas réels (recadrage, plusieurs fruits, arrière plan)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Entraîner le modèle (approche </a:t>
            </a:r>
            <a:r>
              <a:rPr lang="fr-FR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Déployer le modèle en production sur un cluster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Tester les solutions existantes sur le marché : API 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Pl@ntnet</a:t>
            </a:r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Pousser le cas d’usage 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 la maturité des fruits pour les cueillir au bon moment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 les pathologies ou les fruits abîmé</a:t>
            </a:r>
          </a:p>
        </p:txBody>
      </p:sp>
    </p:spTree>
    <p:extLst>
      <p:ext uri="{BB962C8B-B14F-4D97-AF65-F5344CB8AC3E}">
        <p14:creationId xmlns:p14="http://schemas.microsoft.com/office/powerpoint/2010/main" val="4265602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07263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Annexe</a:t>
            </a:r>
          </a:p>
        </p:txBody>
      </p:sp>
    </p:spTree>
    <p:extLst>
      <p:ext uri="{BB962C8B-B14F-4D97-AF65-F5344CB8AC3E}">
        <p14:creationId xmlns:p14="http://schemas.microsoft.com/office/powerpoint/2010/main" val="1442139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F30A36-50C0-2CC5-0D3B-6A3733FD2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668014" cy="37768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A3AA85-9AF2-1DC7-A309-EEFBC6ED9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516" y="0"/>
            <a:ext cx="7349656" cy="39917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4517EE-023E-B6A8-E411-DE89FFB2C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199946" cy="34383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1DBC6C-5FDF-74EE-9C9E-6B0ABB6E64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46" y="3480325"/>
            <a:ext cx="5875988" cy="33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Introduction/Objectif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9E0716-4304-2900-5775-BE62325DAF41}"/>
              </a:ext>
            </a:extLst>
          </p:cNvPr>
          <p:cNvSpPr/>
          <p:nvPr/>
        </p:nvSpPr>
        <p:spPr>
          <a:xfrm>
            <a:off x="2903895" y="2866461"/>
            <a:ext cx="4307938" cy="636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Jeune </a:t>
            </a:r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start-up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l’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agritech</a:t>
            </a:r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Proposer des solutions innovantes pour la récolte de fruits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07CF39-AD89-2FCE-648A-61EB3AD7B492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2264051" y="3184506"/>
            <a:ext cx="639844" cy="27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Logo entreprise ">
            <a:hlinkClick r:id="rId2"/>
            <a:extLst>
              <a:ext uri="{FF2B5EF4-FFF2-40B4-BE49-F238E27FC236}">
                <a16:creationId xmlns:a16="http://schemas.microsoft.com/office/drawing/2014/main" id="{86543CA3-E936-F172-F2C4-3CC811D3D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7641"/>
            <a:ext cx="2264051" cy="149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779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27FFBC-5DFB-301B-8051-91EF27513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09969" cy="3366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349D68-16A1-3D8B-4863-232B3A57A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65" y="0"/>
            <a:ext cx="6308035" cy="3577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6E8902-9AF3-6738-60D6-43C46CC82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653" y="3321543"/>
            <a:ext cx="3750788" cy="353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38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F0CA66-2929-0847-2516-2F6AC3664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71" y="937035"/>
            <a:ext cx="7832657" cy="498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55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8F21E5-C3E9-8949-4DE8-F87707393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43055" cy="2447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EB4E89-2C85-E56C-30D3-5AB8D176F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709" y="309267"/>
            <a:ext cx="3562847" cy="2438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77B750-0ACB-BF63-C33E-EF068DBFF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8007"/>
            <a:ext cx="6760995" cy="38115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DA68B8-F654-69B2-0AF6-128DD042BA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506" y="3796969"/>
            <a:ext cx="5022574" cy="20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Introduction/Objectif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9E0716-4304-2900-5775-BE62325DAF41}"/>
              </a:ext>
            </a:extLst>
          </p:cNvPr>
          <p:cNvSpPr/>
          <p:nvPr/>
        </p:nvSpPr>
        <p:spPr>
          <a:xfrm>
            <a:off x="2903895" y="2866461"/>
            <a:ext cx="4307938" cy="636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Jeune </a:t>
            </a:r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start-up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l’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agritech</a:t>
            </a:r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Proposer des solutions innovantes pour la récolte de fruits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07CF39-AD89-2FCE-648A-61EB3AD7B492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2264051" y="3184506"/>
            <a:ext cx="639844" cy="27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Logo entreprise ">
            <a:hlinkClick r:id="rId2"/>
            <a:extLst>
              <a:ext uri="{FF2B5EF4-FFF2-40B4-BE49-F238E27FC236}">
                <a16:creationId xmlns:a16="http://schemas.microsoft.com/office/drawing/2014/main" id="{86543CA3-E936-F172-F2C4-3CC811D3D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7641"/>
            <a:ext cx="2264051" cy="149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BE0FF5-4BF0-ECCA-C182-78D3E7ADC8E5}"/>
              </a:ext>
            </a:extLst>
          </p:cNvPr>
          <p:cNvSpPr/>
          <p:nvPr/>
        </p:nvSpPr>
        <p:spPr>
          <a:xfrm>
            <a:off x="8302167" y="1665807"/>
            <a:ext cx="3794421" cy="3037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Préserver la biodiversité des fruits en développant des robots cueilleurs intelligents.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mobile qui permet aux utilisateurs de prendre en photo un fruit et d'obtenir des informations.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Sensibiliser le grand public à la biodiversité des fruits.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Mettre en place une première version du moteur de classification des images.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CFC465-0085-1F00-D36E-A9821F887B1A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7211833" y="3184506"/>
            <a:ext cx="10903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62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Introduction/Objectif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9E0716-4304-2900-5775-BE62325DAF41}"/>
              </a:ext>
            </a:extLst>
          </p:cNvPr>
          <p:cNvSpPr/>
          <p:nvPr/>
        </p:nvSpPr>
        <p:spPr>
          <a:xfrm>
            <a:off x="2903895" y="2866461"/>
            <a:ext cx="4307938" cy="636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Jeune </a:t>
            </a:r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start-up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l’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agritech</a:t>
            </a:r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Proposer des solutions innovantes pour la récolte de fruits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07CF39-AD89-2FCE-648A-61EB3AD7B492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2264051" y="3184506"/>
            <a:ext cx="639844" cy="27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Logo entreprise ">
            <a:hlinkClick r:id="rId2"/>
            <a:extLst>
              <a:ext uri="{FF2B5EF4-FFF2-40B4-BE49-F238E27FC236}">
                <a16:creationId xmlns:a16="http://schemas.microsoft.com/office/drawing/2014/main" id="{86543CA3-E936-F172-F2C4-3CC811D3D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7641"/>
            <a:ext cx="2264051" cy="149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BE0FF5-4BF0-ECCA-C182-78D3E7ADC8E5}"/>
              </a:ext>
            </a:extLst>
          </p:cNvPr>
          <p:cNvSpPr/>
          <p:nvPr/>
        </p:nvSpPr>
        <p:spPr>
          <a:xfrm>
            <a:off x="8302167" y="1665807"/>
            <a:ext cx="3794421" cy="3037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Préserver la biodiversité des fruits en développant des robots cueilleurs intelligents.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mobile qui permet aux utilisateurs de prendre en photo un fruit et d'obtenir des informations.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Sensibiliser le grand public à la biodiversité des fruits.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Mettre en place une première version du moteur de classification des images.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CFC465-0085-1F00-D36E-A9821F887B1A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7211833" y="3184506"/>
            <a:ext cx="10903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21560FF-3178-E62C-A232-1B854D4BCD8D}"/>
              </a:ext>
            </a:extLst>
          </p:cNvPr>
          <p:cNvSpPr/>
          <p:nvPr/>
        </p:nvSpPr>
        <p:spPr>
          <a:xfrm>
            <a:off x="8301163" y="5263765"/>
            <a:ext cx="3794420" cy="116088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de données: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Constituée des images de fruits.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labels associés aux images.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F06E21-7206-18FC-1DD9-8B57A7964C5E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10198373" y="4703205"/>
            <a:ext cx="1005" cy="56056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28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Introduction/Objectif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9E0716-4304-2900-5775-BE62325DAF41}"/>
              </a:ext>
            </a:extLst>
          </p:cNvPr>
          <p:cNvSpPr/>
          <p:nvPr/>
        </p:nvSpPr>
        <p:spPr>
          <a:xfrm>
            <a:off x="2903895" y="2866461"/>
            <a:ext cx="4307938" cy="636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Jeune </a:t>
            </a:r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start-up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l’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agritech</a:t>
            </a:r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Proposer des solutions innovantes pour la récolte de fruits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07CF39-AD89-2FCE-648A-61EB3AD7B492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2264051" y="3184506"/>
            <a:ext cx="639844" cy="27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Logo entreprise ">
            <a:hlinkClick r:id="rId2"/>
            <a:extLst>
              <a:ext uri="{FF2B5EF4-FFF2-40B4-BE49-F238E27FC236}">
                <a16:creationId xmlns:a16="http://schemas.microsoft.com/office/drawing/2014/main" id="{86543CA3-E936-F172-F2C4-3CC811D3D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7641"/>
            <a:ext cx="2264051" cy="149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BE0FF5-4BF0-ECCA-C182-78D3E7ADC8E5}"/>
              </a:ext>
            </a:extLst>
          </p:cNvPr>
          <p:cNvSpPr/>
          <p:nvPr/>
        </p:nvSpPr>
        <p:spPr>
          <a:xfrm>
            <a:off x="8302167" y="1381543"/>
            <a:ext cx="3794421" cy="3605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Préserver la biodiversité des fruits en développant des robots cueilleurs intelligents.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mobile pour prendre en photo un fruit et d'obtenir des informations.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Sensibiliser le grand public à la biodiversité des fruits.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Mettre en place une première version du moteur de classification des images.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Construire une première version de l'architecture </a:t>
            </a:r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CFC465-0085-1F00-D36E-A9821F887B1A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7211833" y="3184506"/>
            <a:ext cx="10903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21560FF-3178-E62C-A232-1B854D4BCD8D}"/>
              </a:ext>
            </a:extLst>
          </p:cNvPr>
          <p:cNvSpPr/>
          <p:nvPr/>
        </p:nvSpPr>
        <p:spPr>
          <a:xfrm>
            <a:off x="8302168" y="5399633"/>
            <a:ext cx="3794420" cy="116088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de données: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Constituée des images de fruits.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labels associés aux images.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F06E21-7206-18FC-1DD9-8B57A7964C5E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0199378" y="4987468"/>
            <a:ext cx="0" cy="4121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2947078-661C-BF95-411C-1DF2C291B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452" y="5288986"/>
            <a:ext cx="689354" cy="6744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35AD31-9E5A-4AFC-9701-60333CCBBB22}"/>
              </a:ext>
            </a:extLst>
          </p:cNvPr>
          <p:cNvSpPr/>
          <p:nvPr/>
        </p:nvSpPr>
        <p:spPr>
          <a:xfrm>
            <a:off x="2863480" y="5326427"/>
            <a:ext cx="4258195" cy="13072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Développer dans un environnement </a:t>
            </a:r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première chaîne de traitement des données.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Etablir des étapes de </a:t>
            </a:r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de réduction de dimension.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6D14EE-505C-A45E-51F0-556E1D05C644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>
            <a:off x="7121675" y="5980075"/>
            <a:ext cx="118049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73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Résumé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63D237-237A-F74B-650E-2C96CBC28A47}"/>
              </a:ext>
            </a:extLst>
          </p:cNvPr>
          <p:cNvSpPr/>
          <p:nvPr/>
        </p:nvSpPr>
        <p:spPr>
          <a:xfrm>
            <a:off x="2849468" y="1995911"/>
            <a:ext cx="6493064" cy="30929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Préserver la biodiversité des fruits en développant des robots cueilleurs intelligents.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mobile pour prendre en photo un fruit et d'obtenir des informations.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Sensibilisation à la biodiversité des fruits.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Mise en place d’un moteur de classification des images et construire une architecture de </a:t>
            </a:r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de données constituée d’images de fruits labélisées.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Développer dans un environnement </a:t>
            </a:r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une chaîne de traitement des données.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Etapes de </a:t>
            </a:r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de réduction de dimension.</a:t>
            </a:r>
          </a:p>
        </p:txBody>
      </p:sp>
    </p:spTree>
    <p:extLst>
      <p:ext uri="{BB962C8B-B14F-4D97-AF65-F5344CB8AC3E}">
        <p14:creationId xmlns:p14="http://schemas.microsoft.com/office/powerpoint/2010/main" val="106221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63D237-237A-F74B-650E-2C96CBC28A47}"/>
              </a:ext>
            </a:extLst>
          </p:cNvPr>
          <p:cNvSpPr/>
          <p:nvPr/>
        </p:nvSpPr>
        <p:spPr>
          <a:xfrm>
            <a:off x="2650560" y="3007263"/>
            <a:ext cx="6890880" cy="843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projet ne nécessite pas d’entraîner un modèle.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Tenir compte de l’augmentation rapide du volume de données après la livraison du projet.</a:t>
            </a:r>
          </a:p>
        </p:txBody>
      </p:sp>
    </p:spTree>
    <p:extLst>
      <p:ext uri="{BB962C8B-B14F-4D97-AF65-F5344CB8AC3E}">
        <p14:creationId xmlns:p14="http://schemas.microsoft.com/office/powerpoint/2010/main" val="374516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Données massives (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E73A5C-F044-19D2-8F85-D773F6F9EE5E}"/>
              </a:ext>
            </a:extLst>
          </p:cNvPr>
          <p:cNvSpPr/>
          <p:nvPr/>
        </p:nvSpPr>
        <p:spPr>
          <a:xfrm>
            <a:off x="2650560" y="2182885"/>
            <a:ext cx="6890880" cy="10972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données massives sont une collection de données provenant de plusieurs sources caractérisées par le volume, la variété et la vélocité et aux quels s’ajoutent trois nouvelles descriptions.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5B0A80-99ED-AD76-308C-24B0F61F355B}"/>
              </a:ext>
            </a:extLst>
          </p:cNvPr>
          <p:cNvSpPr/>
          <p:nvPr/>
        </p:nvSpPr>
        <p:spPr>
          <a:xfrm>
            <a:off x="1130412" y="3736871"/>
            <a:ext cx="1575681" cy="485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051F3-FACA-419D-F624-0A7F129C317E}"/>
              </a:ext>
            </a:extLst>
          </p:cNvPr>
          <p:cNvSpPr/>
          <p:nvPr/>
        </p:nvSpPr>
        <p:spPr>
          <a:xfrm>
            <a:off x="1130413" y="4221890"/>
            <a:ext cx="1575680" cy="112933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Grande quantité de données issues de plusieurs sources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6F275-3A23-809C-DA18-50EC0F84FC0A}"/>
              </a:ext>
            </a:extLst>
          </p:cNvPr>
          <p:cNvSpPr/>
          <p:nvPr/>
        </p:nvSpPr>
        <p:spPr>
          <a:xfrm>
            <a:off x="2785608" y="3736871"/>
            <a:ext cx="1575681" cy="485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Variété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F429AA-32F7-728D-EE4C-92552A3C4620}"/>
              </a:ext>
            </a:extLst>
          </p:cNvPr>
          <p:cNvSpPr/>
          <p:nvPr/>
        </p:nvSpPr>
        <p:spPr>
          <a:xfrm>
            <a:off x="2785609" y="4221890"/>
            <a:ext cx="1575680" cy="112933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type de données: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Semi-structuré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structuré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42AF15-529C-28E9-F8B2-9A6C77E07B8F}"/>
              </a:ext>
            </a:extLst>
          </p:cNvPr>
          <p:cNvSpPr/>
          <p:nvPr/>
        </p:nvSpPr>
        <p:spPr>
          <a:xfrm>
            <a:off x="4440804" y="3736871"/>
            <a:ext cx="1575681" cy="4850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Vélocité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F8F08E-1CE9-556C-8EE7-0BD1B11E624D}"/>
              </a:ext>
            </a:extLst>
          </p:cNvPr>
          <p:cNvSpPr/>
          <p:nvPr/>
        </p:nvSpPr>
        <p:spPr>
          <a:xfrm>
            <a:off x="4440805" y="4221890"/>
            <a:ext cx="1575680" cy="112933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Vitesse à laquelle les données sont générées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8CB1E7-71C2-52BD-3169-C6F370FE6BC6}"/>
              </a:ext>
            </a:extLst>
          </p:cNvPr>
          <p:cNvSpPr/>
          <p:nvPr/>
        </p:nvSpPr>
        <p:spPr>
          <a:xfrm>
            <a:off x="6096000" y="3736871"/>
            <a:ext cx="1575681" cy="485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Véracité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7BCC83-24B7-235E-D319-9CCF526AA2B2}"/>
              </a:ext>
            </a:extLst>
          </p:cNvPr>
          <p:cNvSpPr/>
          <p:nvPr/>
        </p:nvSpPr>
        <p:spPr>
          <a:xfrm>
            <a:off x="6096001" y="4221890"/>
            <a:ext cx="1575680" cy="11293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Degré de confiance accordé à aux données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89B265-BFC4-F84C-0797-3F1733C148AB}"/>
              </a:ext>
            </a:extLst>
          </p:cNvPr>
          <p:cNvSpPr/>
          <p:nvPr/>
        </p:nvSpPr>
        <p:spPr>
          <a:xfrm>
            <a:off x="7747220" y="3736871"/>
            <a:ext cx="1579657" cy="4850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83275A-F99E-132B-08DD-B80E933581A1}"/>
              </a:ext>
            </a:extLst>
          </p:cNvPr>
          <p:cNvSpPr/>
          <p:nvPr/>
        </p:nvSpPr>
        <p:spPr>
          <a:xfrm>
            <a:off x="7747221" y="4221890"/>
            <a:ext cx="1579656" cy="11293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 marchande des données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891183-8E4D-DCCD-91A7-6683C47988FE}"/>
              </a:ext>
            </a:extLst>
          </p:cNvPr>
          <p:cNvSpPr/>
          <p:nvPr/>
        </p:nvSpPr>
        <p:spPr>
          <a:xfrm>
            <a:off x="9406391" y="3736870"/>
            <a:ext cx="1571707" cy="4850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Variabilité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11D652-E6C0-AC60-D70D-B99E8EBEB9AE}"/>
              </a:ext>
            </a:extLst>
          </p:cNvPr>
          <p:cNvSpPr/>
          <p:nvPr/>
        </p:nvSpPr>
        <p:spPr>
          <a:xfrm>
            <a:off x="9402418" y="4221889"/>
            <a:ext cx="1575680" cy="112933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Manière d’utiliser et de formatter les données</a:t>
            </a:r>
          </a:p>
        </p:txBody>
      </p:sp>
    </p:spTree>
    <p:extLst>
      <p:ext uri="{BB962C8B-B14F-4D97-AF65-F5344CB8AC3E}">
        <p14:creationId xmlns:p14="http://schemas.microsoft.com/office/powerpoint/2010/main" val="95149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1234</Words>
  <Application>Microsoft Office PowerPoint</Application>
  <PresentationFormat>Widescreen</PresentationFormat>
  <Paragraphs>252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Office Theme</vt:lpstr>
      <vt:lpstr>Projet 8  Déploiement d’un modèle dans le cloud</vt:lpstr>
      <vt:lpstr>Introduction</vt:lpstr>
      <vt:lpstr>Introduction/Objectif</vt:lpstr>
      <vt:lpstr>Introduction/Objectif</vt:lpstr>
      <vt:lpstr>Introduction/Objectif</vt:lpstr>
      <vt:lpstr>Introduction/Objectif</vt:lpstr>
      <vt:lpstr>Résumé</vt:lpstr>
      <vt:lpstr>Remarque</vt:lpstr>
      <vt:lpstr>Données massives (Big data)</vt:lpstr>
      <vt:lpstr>Etapes de travail</vt:lpstr>
      <vt:lpstr>Etapes de travail</vt:lpstr>
      <vt:lpstr>Organisation des données</vt:lpstr>
      <vt:lpstr>Enjeux</vt:lpstr>
      <vt:lpstr>Service AWS</vt:lpstr>
      <vt:lpstr>Environnement Spark</vt:lpstr>
      <vt:lpstr>Environnement Spark</vt:lpstr>
      <vt:lpstr>Environnement Spark</vt:lpstr>
      <vt:lpstr>Environnement Spark</vt:lpstr>
      <vt:lpstr>Environnement Spark</vt:lpstr>
      <vt:lpstr>Environnement Spark/PySpark</vt:lpstr>
      <vt:lpstr>Infrastructure Big data</vt:lpstr>
      <vt:lpstr>Cheminement technique</vt:lpstr>
      <vt:lpstr>Cheminement technique</vt:lpstr>
      <vt:lpstr>Résultat</vt:lpstr>
      <vt:lpstr>Difficultés</vt:lpstr>
      <vt:lpstr>Conclusion</vt:lpstr>
      <vt:lpstr>Perspectives</vt:lpstr>
      <vt:lpstr>Annexe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5  Segmentez des clients d'un site e-commerce</dc:title>
  <dc:creator>Fayez Hadji</dc:creator>
  <cp:lastModifiedBy>Fayez Hadji</cp:lastModifiedBy>
  <cp:revision>107</cp:revision>
  <dcterms:created xsi:type="dcterms:W3CDTF">2022-06-30T18:42:29Z</dcterms:created>
  <dcterms:modified xsi:type="dcterms:W3CDTF">2023-01-18T16:14:52Z</dcterms:modified>
</cp:coreProperties>
</file>