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312" r:id="rId4"/>
    <p:sldId id="313" r:id="rId5"/>
    <p:sldId id="314" r:id="rId6"/>
    <p:sldId id="315" r:id="rId7"/>
    <p:sldId id="290" r:id="rId8"/>
    <p:sldId id="280" r:id="rId9"/>
    <p:sldId id="281" r:id="rId10"/>
    <p:sldId id="318" r:id="rId11"/>
    <p:sldId id="317" r:id="rId12"/>
    <p:sldId id="319" r:id="rId13"/>
    <p:sldId id="268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28" r:id="rId24"/>
    <p:sldId id="330" r:id="rId25"/>
    <p:sldId id="331" r:id="rId26"/>
    <p:sldId id="332" r:id="rId27"/>
    <p:sldId id="333" r:id="rId28"/>
    <p:sldId id="336" r:id="rId29"/>
    <p:sldId id="335" r:id="rId30"/>
    <p:sldId id="337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5BC-3731-C8DD-34E2-00B06FA4D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A48C5-167B-AA29-5B46-6D23DB71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2296-87F0-54CC-2774-889FC242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1A83-1A01-7D0E-C9C9-0D858BC2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F54E-51C7-E926-6E97-5E4B3F67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45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3B2A-98E5-42DC-F910-768BEA3A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A60C0-3077-5AE8-2110-E96EE6659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C18F-639E-FC70-CAAE-5D904FA9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7BF1-FA7A-1E71-A410-C6D9C8A6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3792-DD04-FA83-7741-AE672207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23374-A75C-147A-2072-A46978BBD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CE9E8-887F-DDF5-65A5-CC9D53D0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C433-009F-28AA-96E4-267E1D3F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CF94-AFAA-B958-59DD-D430C438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1652-717A-D685-0110-109A31B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45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D3A4-EF6C-B528-5BAE-26193CBC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B718-D180-E96D-2A59-B97BB38E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C630-79ED-C09B-5D34-3C004293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F091C-05A9-2DA5-BDC9-4ABE76D0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0430-C2E7-6FCE-776E-B3100133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3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C93C-BEC9-3D36-9A65-7EA5D7B3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96B89-CE34-F117-60DF-99162FE3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9DAF-AB93-C7DD-E970-1F5DD2C9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1EED-BFCE-6153-882F-125D36B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0B06-6EA9-15F7-B627-E610C04D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5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D76-6C63-3B77-C941-548661B5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370C-5D04-8483-17B7-2B33571A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67F7-ACA8-7623-3F67-B4ED6FFF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4B44-E815-DFCB-83DA-D66051EE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2926-676F-AA6C-5B93-ACFE425D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16A4E-5DCF-C7D7-98C4-67E05A52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8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FEA9-2EAD-B58A-A9A8-92618A56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2C8A3-39A8-82E0-FDC5-DAD18FA9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92ACA-D79C-CCC6-DFE1-B1B8CB10A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B32D0-6E79-E0FB-0797-6745F0268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09A9A-99D9-3CA6-8F59-970C2B5E0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CB38E-2455-06B4-14D5-8C0EF817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1B5C7-B802-8360-46BA-843749DC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2F38E-1067-B7E1-1BB6-A0A3D2A8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6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4051-6DEB-BF0D-9162-60991F3F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5EB96-1678-1D15-B457-3D54CB0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65175-17BC-44B7-9243-6BED0F38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8A4A6-FE4E-79EB-2AC4-3EEA11C5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8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747F7-98DA-B34A-21E3-C68FB760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99E4F-A207-1B2B-6FC0-87EE9881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8FCB-E906-C343-F428-82790C4A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1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4F57-E677-6E08-5D2B-3C5D1F49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71E6-6406-0E73-C22F-66B1C2EA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16C65-6448-3A90-8389-C0316EDAC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D506-B0AA-01BB-D176-37D5ED2A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4CD6C-D0E9-82A3-F356-021F8D18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41E3-A601-F23B-8615-C802D86F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00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C07C-2E50-8B8F-16B6-50B01248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11EC9-7501-CF5B-52C7-ADFC9A8B8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291B-54EF-2260-1606-E0C5D6AD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C1CC-B21B-FFA2-A466-1E86B048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083-60B9-69A2-CB06-104DE9C9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94624-9F52-020A-9541-0C240BB3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0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5F228-D531-89D3-42C6-9129475F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D6EB-B5F6-61BF-CBC6-F446B8E2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BCFE-4CCB-D1B1-EA05-0FBACFDC3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3663-1FB7-461B-8514-3649F14FC3B8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73F1-5903-101B-43E0-ED7175497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0D8F-4D17-FA59-56D9-5529918A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A8AC-A9A0-40B2-BF3B-ED1D96134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2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5/15510866018677_logo%20projet%20fintech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66018677_logo%20projet%20fintech.p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hyperlink" Target="https://github.com/FAYHAD/Streamli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roku-test-fay2.herokuapp.com/" TargetMode="External"/><Relationship Id="rId5" Type="http://schemas.openxmlformats.org/officeDocument/2006/relationships/hyperlink" Target="https://fayhad-streamlit-dashboard-otsz5g.streamlit.app/" TargetMode="Externa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66018677_logo%20projet%20fintech.p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66018677_logo%20projet%20fintech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66018677_logo%20projet%20fintech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02/25/15510866018677_logo%20projet%20fintech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F20A-6726-4179-AAE2-0F0E74523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0110"/>
            <a:ext cx="9144000" cy="1960168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7</a:t>
            </a:r>
            <a:b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Implémentez un modèle de </a:t>
            </a:r>
            <a:r>
              <a:rPr lang="fr-FR" sz="4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endParaRPr lang="fr-FR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08D5C-15C8-4A85-85CE-8DC6BCD6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067"/>
            <a:ext cx="9144000" cy="1533525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Fayez HADJI</a:t>
            </a:r>
          </a:p>
        </p:txBody>
      </p:sp>
      <p:pic>
        <p:nvPicPr>
          <p:cNvPr id="1028" name="Picture 4" descr="Comment réussir sa formation OpenClassrooms ? | by Clément Lionne | Medium">
            <a:extLst>
              <a:ext uri="{FF2B5EF4-FFF2-40B4-BE49-F238E27FC236}">
                <a16:creationId xmlns:a16="http://schemas.microsoft.com/office/drawing/2014/main" id="{8C8A9E3D-E22E-435F-AD60-BB13D1B1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entreprise ">
            <a:hlinkClick r:id="rId3"/>
            <a:extLst>
              <a:ext uri="{FF2B5EF4-FFF2-40B4-BE49-F238E27FC236}">
                <a16:creationId xmlns:a16="http://schemas.microsoft.com/office/drawing/2014/main" id="{99C3EE99-12CD-CA3E-6EAA-5AED7DB1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601" y="5282579"/>
            <a:ext cx="1716270" cy="157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0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Etapes de travail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7111A-8F32-4B6A-9A33-EE5CF8410233}"/>
              </a:ext>
            </a:extLst>
          </p:cNvPr>
          <p:cNvSpPr/>
          <p:nvPr/>
        </p:nvSpPr>
        <p:spPr>
          <a:xfrm>
            <a:off x="5564257" y="3241254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7C1BF-81C6-4027-B610-4776E65F6C9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660500" y="3483764"/>
            <a:ext cx="3903757" cy="10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128E0-E9CE-44A3-B2DB-6400F0DA323F}"/>
              </a:ext>
            </a:extLst>
          </p:cNvPr>
          <p:cNvSpPr/>
          <p:nvPr/>
        </p:nvSpPr>
        <p:spPr>
          <a:xfrm>
            <a:off x="308778" y="3251842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Choix des outils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A9F55-2A5B-49E1-AB20-BA21FAB5C438}"/>
              </a:ext>
            </a:extLst>
          </p:cNvPr>
          <p:cNvSpPr/>
          <p:nvPr/>
        </p:nvSpPr>
        <p:spPr>
          <a:xfrm>
            <a:off x="10729780" y="3241254"/>
            <a:ext cx="1153439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Déploiement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CCFFAD-13B3-4446-B55F-32368F54669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6915979" y="3483764"/>
            <a:ext cx="38138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BDC8ED4-20DD-45CB-AFAB-B6D82383AFDB}"/>
              </a:ext>
            </a:extLst>
          </p:cNvPr>
          <p:cNvSpPr/>
          <p:nvPr/>
        </p:nvSpPr>
        <p:spPr>
          <a:xfrm>
            <a:off x="5421175" y="4025740"/>
            <a:ext cx="1842223" cy="870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et ses 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Hébergeur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64BA8F-A96E-411C-8370-43C9A75E9F63}"/>
              </a:ext>
            </a:extLst>
          </p:cNvPr>
          <p:cNvCxnSpPr>
            <a:cxnSpLocks/>
          </p:cNvCxnSpPr>
          <p:nvPr/>
        </p:nvCxnSpPr>
        <p:spPr>
          <a:xfrm>
            <a:off x="982985" y="3726274"/>
            <a:ext cx="0" cy="55256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55EEBE-79DC-489D-8950-C941A09E056B}"/>
              </a:ext>
            </a:extLst>
          </p:cNvPr>
          <p:cNvCxnSpPr>
            <a:cxnSpLocks/>
          </p:cNvCxnSpPr>
          <p:nvPr/>
        </p:nvCxnSpPr>
        <p:spPr>
          <a:xfrm>
            <a:off x="11273949" y="3726274"/>
            <a:ext cx="0" cy="55256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7DDDC6-35B2-4288-AB8E-02A7CED37B7A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82985" y="4278839"/>
            <a:ext cx="4438190" cy="1819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9EA3ED-3BC2-4219-A1EC-F364296EB27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263398" y="4278839"/>
            <a:ext cx="4010551" cy="1819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AB3BC91-0781-45AA-8BD0-6F8DE8DBE3B1}"/>
              </a:ext>
            </a:extLst>
          </p:cNvPr>
          <p:cNvSpPr/>
          <p:nvPr/>
        </p:nvSpPr>
        <p:spPr>
          <a:xfrm>
            <a:off x="3370690" y="3110362"/>
            <a:ext cx="373711" cy="33330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2E8D83-4050-4061-ABFF-778F21590F43}"/>
              </a:ext>
            </a:extLst>
          </p:cNvPr>
          <p:cNvSpPr/>
          <p:nvPr/>
        </p:nvSpPr>
        <p:spPr>
          <a:xfrm>
            <a:off x="8746349" y="3105068"/>
            <a:ext cx="373711" cy="3333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B6EB1-749F-8FE5-1F53-73F739D5872B}"/>
              </a:ext>
            </a:extLst>
          </p:cNvPr>
          <p:cNvSpPr/>
          <p:nvPr/>
        </p:nvSpPr>
        <p:spPr>
          <a:xfrm>
            <a:off x="5421175" y="2285773"/>
            <a:ext cx="1637886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Conduite du projet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4778E-9E90-9833-3A9F-7ED9987288D3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984639" y="2528283"/>
            <a:ext cx="443653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6344C-563C-69D0-B849-211FA0D8820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84639" y="2528283"/>
            <a:ext cx="0" cy="72355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FD6519-37E9-AE98-3FCA-F2036B9281A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1276685" y="2528283"/>
            <a:ext cx="29815" cy="7129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F2147C-491F-C230-9D20-776CABF37F69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059061" y="2528283"/>
            <a:ext cx="421762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D5E8022-D86E-1480-B176-FA5D9290BABE}"/>
              </a:ext>
            </a:extLst>
          </p:cNvPr>
          <p:cNvSpPr/>
          <p:nvPr/>
        </p:nvSpPr>
        <p:spPr>
          <a:xfrm>
            <a:off x="6053262" y="2119122"/>
            <a:ext cx="373711" cy="333301"/>
          </a:xfrm>
          <a:prstGeom prst="ellipse">
            <a:avLst/>
          </a:prstGeom>
          <a:solidFill>
            <a:schemeClr val="accent4">
              <a:alpha val="6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869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des données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1314E-2A89-15AD-A947-CD11E6802FF3}"/>
              </a:ext>
            </a:extLst>
          </p:cNvPr>
          <p:cNvSpPr/>
          <p:nvPr/>
        </p:nvSpPr>
        <p:spPr>
          <a:xfrm>
            <a:off x="2613327" y="6393975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représentation de l’organisation des données utilisées durant le projet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FB59BD7-D2F1-B1C8-77B2-37DE18135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5E829-9A60-61F5-923F-206E37A6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16" y="1074858"/>
            <a:ext cx="7808968" cy="50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6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5B1F2D-0C1B-6E60-2227-5C5BB4D7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64" y="1328737"/>
            <a:ext cx="4419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des données: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3F64F-13E2-6C0B-168D-03910857ED90}"/>
              </a:ext>
            </a:extLst>
          </p:cNvPr>
          <p:cNvSpPr/>
          <p:nvPr/>
        </p:nvSpPr>
        <p:spPr>
          <a:xfrm>
            <a:off x="2613327" y="6393975"/>
            <a:ext cx="6965343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représentation graphique de la répartition des clients en deux classes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576FC-264B-B6CE-D9FD-F50F96D0EA83}"/>
              </a:ext>
            </a:extLst>
          </p:cNvPr>
          <p:cNvSpPr/>
          <p:nvPr/>
        </p:nvSpPr>
        <p:spPr>
          <a:xfrm>
            <a:off x="9619153" y="2294572"/>
            <a:ext cx="2323706" cy="485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1: non remboursement partiel ou total du prêt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70FE0-E3EE-DBD0-CA72-DF894A0E8CB1}"/>
              </a:ext>
            </a:extLst>
          </p:cNvPr>
          <p:cNvSpPr/>
          <p:nvPr/>
        </p:nvSpPr>
        <p:spPr>
          <a:xfrm>
            <a:off x="9619152" y="1567042"/>
            <a:ext cx="2323706" cy="4850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0: remboursement du prêt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E24EA6-FD5D-3D70-D861-4130507AFE8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824436" y="1809552"/>
            <a:ext cx="1794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E17341B-F70B-D4FD-3361-B41E056806AF}"/>
              </a:ext>
            </a:extLst>
          </p:cNvPr>
          <p:cNvSpPr/>
          <p:nvPr/>
        </p:nvSpPr>
        <p:spPr>
          <a:xfrm>
            <a:off x="6186550" y="1567042"/>
            <a:ext cx="1637886" cy="4850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binaire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C1C12E-6CD2-27BA-DD59-7D1C5E823DDD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7824436" y="1809552"/>
            <a:ext cx="1794717" cy="727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FBAD4-1088-5754-9140-4CAB5D174F77}"/>
              </a:ext>
            </a:extLst>
          </p:cNvPr>
          <p:cNvSpPr/>
          <p:nvPr/>
        </p:nvSpPr>
        <p:spPr>
          <a:xfrm>
            <a:off x="9619153" y="4586783"/>
            <a:ext cx="1960124" cy="485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1: 8% des clients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75979B-21A1-AFAE-618A-A19CF927079A}"/>
              </a:ext>
            </a:extLst>
          </p:cNvPr>
          <p:cNvSpPr/>
          <p:nvPr/>
        </p:nvSpPr>
        <p:spPr>
          <a:xfrm>
            <a:off x="9619153" y="3859253"/>
            <a:ext cx="1960124" cy="4850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0: 92% des clients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A392D7-FA4A-44A5-2ED1-C818111BA59C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7824436" y="4101763"/>
            <a:ext cx="179471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C3B86-3025-E748-D04A-DA8831C201E3}"/>
              </a:ext>
            </a:extLst>
          </p:cNvPr>
          <p:cNvSpPr/>
          <p:nvPr/>
        </p:nvSpPr>
        <p:spPr>
          <a:xfrm>
            <a:off x="6186550" y="3859253"/>
            <a:ext cx="1637886" cy="48502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déséquilibrée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FEB77A-E95E-8D94-0FEB-99B75F24B038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7824436" y="4101763"/>
            <a:ext cx="1794717" cy="727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4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68F99-9445-42E0-BE42-1B6E8432CD0C}"/>
              </a:ext>
            </a:extLst>
          </p:cNvPr>
          <p:cNvSpPr/>
          <p:nvPr/>
        </p:nvSpPr>
        <p:spPr>
          <a:xfrm>
            <a:off x="1056520" y="3377431"/>
            <a:ext cx="1836315" cy="55002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Problèmes rencontrés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2D164-5F21-4DE7-A8B4-F1C0C0C51C7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892835" y="1925134"/>
            <a:ext cx="3176827" cy="17273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E37362-E909-4D12-87CC-F8FD140A0224}"/>
              </a:ext>
            </a:extLst>
          </p:cNvPr>
          <p:cNvSpPr/>
          <p:nvPr/>
        </p:nvSpPr>
        <p:spPr>
          <a:xfrm>
            <a:off x="6069662" y="1608023"/>
            <a:ext cx="4798766" cy="634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de plusieurs fichiers différents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CAAA66-A4B7-4DA7-B711-6B0755EEE66C}"/>
              </a:ext>
            </a:extLst>
          </p:cNvPr>
          <p:cNvSpPr/>
          <p:nvPr/>
        </p:nvSpPr>
        <p:spPr>
          <a:xfrm>
            <a:off x="6069662" y="5433127"/>
            <a:ext cx="4798766" cy="634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Temps de calcule très élevé (PC avec RAM de 32G)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A42CE7-6F3A-441F-ACCA-5C3B28CCBC3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892835" y="3652443"/>
            <a:ext cx="3176827" cy="2097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F7B7467-2A73-0787-D011-45A0D1347985}"/>
              </a:ext>
            </a:extLst>
          </p:cNvPr>
          <p:cNvSpPr/>
          <p:nvPr/>
        </p:nvSpPr>
        <p:spPr>
          <a:xfrm>
            <a:off x="6069662" y="2563606"/>
            <a:ext cx="4798766" cy="634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Absence de données brutes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A3C96-86DE-F1A7-F194-769B7CBE02A0}"/>
              </a:ext>
            </a:extLst>
          </p:cNvPr>
          <p:cNvSpPr/>
          <p:nvPr/>
        </p:nvSpPr>
        <p:spPr>
          <a:xfrm>
            <a:off x="6069662" y="3520113"/>
            <a:ext cx="4798766" cy="634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Absence de correspondance entre les données de test et d’entrainement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BA768-2D5A-CCE7-11E5-7B2FD7597B36}"/>
              </a:ext>
            </a:extLst>
          </p:cNvPr>
          <p:cNvSpPr/>
          <p:nvPr/>
        </p:nvSpPr>
        <p:spPr>
          <a:xfrm>
            <a:off x="6069662" y="4476620"/>
            <a:ext cx="4798766" cy="634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Présence d’un déséquilibre des échantillons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3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des données: âge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3F64F-13E2-6C0B-168D-03910857ED90}"/>
              </a:ext>
            </a:extLst>
          </p:cNvPr>
          <p:cNvSpPr/>
          <p:nvPr/>
        </p:nvSpPr>
        <p:spPr>
          <a:xfrm>
            <a:off x="2297924" y="6396824"/>
            <a:ext cx="7596148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représentation graphique représentant le remboursement ou non du prêt en fonction de l'âge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8C8359-AF1A-ED56-E99A-94039B0C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3" y="852487"/>
            <a:ext cx="67246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2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des données: corrélation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3F64F-13E2-6C0B-168D-03910857ED90}"/>
              </a:ext>
            </a:extLst>
          </p:cNvPr>
          <p:cNvSpPr/>
          <p:nvPr/>
        </p:nvSpPr>
        <p:spPr>
          <a:xfrm>
            <a:off x="2297924" y="6396824"/>
            <a:ext cx="7596148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Heatmap représentant la corrélation entre les principales variables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29F814-184F-5699-9785-7708269C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21" y="1071562"/>
            <a:ext cx="576262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C2E36A-9F3D-CEBD-E4B6-9E667FA777D8}"/>
              </a:ext>
            </a:extLst>
          </p:cNvPr>
          <p:cNvSpPr/>
          <p:nvPr/>
        </p:nvSpPr>
        <p:spPr>
          <a:xfrm>
            <a:off x="7989136" y="2621009"/>
            <a:ext cx="2180582" cy="16159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Remarque: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</a:t>
            </a:r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EXT_SOURCE_n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des variables extérieures dont le contenu est inconnu </a:t>
            </a:r>
          </a:p>
        </p:txBody>
      </p:sp>
    </p:spTree>
    <p:extLst>
      <p:ext uri="{BB962C8B-B14F-4D97-AF65-F5344CB8AC3E}">
        <p14:creationId xmlns:p14="http://schemas.microsoft.com/office/powerpoint/2010/main" val="379325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du modèle de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AC9EA-36A2-BCDC-FD9B-586829561528}"/>
              </a:ext>
            </a:extLst>
          </p:cNvPr>
          <p:cNvSpPr/>
          <p:nvPr/>
        </p:nvSpPr>
        <p:spPr>
          <a:xfrm>
            <a:off x="4048880" y="2349629"/>
            <a:ext cx="3385588" cy="63609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un ensemble de huit algorithmes avec  des paramètres prédéfinis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17E8F3-3D7B-DCBC-1E46-CE3B800BBA63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908961" y="2667674"/>
            <a:ext cx="113991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39C1E7E-741E-56F9-2591-7406D20EA49E}"/>
              </a:ext>
            </a:extLst>
          </p:cNvPr>
          <p:cNvSpPr/>
          <p:nvPr/>
        </p:nvSpPr>
        <p:spPr>
          <a:xfrm>
            <a:off x="222635" y="2349629"/>
            <a:ext cx="2686326" cy="6360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 du meilleur modèle</a:t>
            </a:r>
          </a:p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des hyperparamètres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F8C8C3-5A8F-6937-3899-CC70A032DAC5}"/>
              </a:ext>
            </a:extLst>
          </p:cNvPr>
          <p:cNvSpPr/>
          <p:nvPr/>
        </p:nvSpPr>
        <p:spPr>
          <a:xfrm>
            <a:off x="8574387" y="2354946"/>
            <a:ext cx="3385588" cy="63609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Comparaison des deux meilleurs algorithmes et optimisation des paramètres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EDBC8E-1463-3590-276F-5C5E10B43CC1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7434468" y="2667674"/>
            <a:ext cx="1139919" cy="53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2F4964-8993-447D-8E57-374A0E2D7CFB}"/>
              </a:ext>
            </a:extLst>
          </p:cNvPr>
          <p:cNvSpPr/>
          <p:nvPr/>
        </p:nvSpPr>
        <p:spPr>
          <a:xfrm>
            <a:off x="8574387" y="3959751"/>
            <a:ext cx="3385588" cy="17015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Critères de sélection finale: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Rapidité d’entrainement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Rapidité d’exécution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 du score (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train-set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test-set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Stabilité du modèle (variation du score)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C19C46-9013-FB17-0EA5-9B6D5887392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10267181" y="2991036"/>
            <a:ext cx="0" cy="9687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506F0-3D5F-EF37-2DC3-7DE6F3E98A86}"/>
              </a:ext>
            </a:extLst>
          </p:cNvPr>
          <p:cNvSpPr/>
          <p:nvPr/>
        </p:nvSpPr>
        <p:spPr>
          <a:xfrm>
            <a:off x="4048880" y="4491875"/>
            <a:ext cx="3385588" cy="63609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modèle de machine learning adapté à notre problématique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770F35-6951-F6BF-B9C5-9741B11E0604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 flipV="1">
            <a:off x="7434468" y="4809920"/>
            <a:ext cx="1139919" cy="6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du modèle de machine learning: matrice de confusion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1439E4E-328C-6A22-4CD0-8170D20F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9811"/>
              </p:ext>
            </p:extLst>
          </p:nvPr>
        </p:nvGraphicFramePr>
        <p:xfrm>
          <a:off x="2854227" y="2418080"/>
          <a:ext cx="648354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val="1295311152"/>
                    </a:ext>
                  </a:extLst>
                </a:gridCol>
                <a:gridCol w="647307">
                  <a:extLst>
                    <a:ext uri="{9D8B030D-6E8A-4147-A177-3AD203B41FA5}">
                      <a16:colId xmlns:a16="http://schemas.microsoft.com/office/drawing/2014/main" val="1819184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88666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007022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 réelle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2998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406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ln>
                            <a:noFill/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 prédite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fr-FR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rue</a:t>
                      </a:r>
                      <a:r>
                        <a:rPr lang="fr-F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fr-FR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egatives</a:t>
                      </a:r>
                      <a:endParaRPr lang="fr-F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(vrais négatifs)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fr-F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alse </a:t>
                      </a:r>
                      <a:r>
                        <a:rPr lang="fr-F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fr-FR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egatives</a:t>
                      </a:r>
                      <a:endParaRPr lang="fr-F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(faux négatifs)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58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fr-F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alse </a:t>
                      </a:r>
                      <a:r>
                        <a:rPr lang="fr-F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fr-F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ositives</a:t>
                      </a:r>
                    </a:p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(faux positifs)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fr-FR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rue</a:t>
                      </a:r>
                      <a:r>
                        <a:rPr lang="fr-F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fr-F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ositives</a:t>
                      </a:r>
                    </a:p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(vrais positifs)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56547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B1275A6-4BB0-356A-F4AE-D2CCC0C5CAAE}"/>
              </a:ext>
            </a:extLst>
          </p:cNvPr>
          <p:cNvSpPr/>
          <p:nvPr/>
        </p:nvSpPr>
        <p:spPr>
          <a:xfrm>
            <a:off x="2297924" y="6396824"/>
            <a:ext cx="7596148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1: explication de la matrice de confusion et son utilisation dans le projet</a:t>
            </a:r>
          </a:p>
        </p:txBody>
      </p:sp>
    </p:spTree>
    <p:extLst>
      <p:ext uri="{BB962C8B-B14F-4D97-AF65-F5344CB8AC3E}">
        <p14:creationId xmlns:p14="http://schemas.microsoft.com/office/powerpoint/2010/main" val="161612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du modèle de machine learning: métrique de notation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F36AB-CC40-59E6-6D19-81685061488B}"/>
              </a:ext>
            </a:extLst>
          </p:cNvPr>
          <p:cNvSpPr/>
          <p:nvPr/>
        </p:nvSpPr>
        <p:spPr>
          <a:xfrm>
            <a:off x="3631942" y="3105603"/>
            <a:ext cx="1960124" cy="485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6A3DA3-D3C5-D188-98F5-4A56CA84413B}"/>
              </a:ext>
            </a:extLst>
          </p:cNvPr>
          <p:cNvSpPr/>
          <p:nvPr/>
        </p:nvSpPr>
        <p:spPr>
          <a:xfrm>
            <a:off x="6599935" y="3106722"/>
            <a:ext cx="1960124" cy="4850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EDA55C-8121-7B86-39B1-D6F67E59D27B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6096000" y="2133811"/>
            <a:ext cx="1483997" cy="97291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B85E36A-B2BB-AAE9-BB1B-4E34220E869D}"/>
              </a:ext>
            </a:extLst>
          </p:cNvPr>
          <p:cNvSpPr/>
          <p:nvPr/>
        </p:nvSpPr>
        <p:spPr>
          <a:xfrm>
            <a:off x="5277057" y="1648791"/>
            <a:ext cx="1637886" cy="48502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déséquilibrée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229061-D544-231A-B503-951DB8B8E923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4612004" y="2133811"/>
            <a:ext cx="1483996" cy="9717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28688E8-3964-5E1D-0BF4-B49EB1CC4748}"/>
                  </a:ext>
                </a:extLst>
              </p:cNvPr>
              <p:cNvSpPr/>
              <p:nvPr/>
            </p:nvSpPr>
            <p:spPr>
              <a:xfrm>
                <a:off x="3514724" y="4562415"/>
                <a:ext cx="2194560" cy="485020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VP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VN</m:t>
                    </m:r>
                  </m:oMath>
                </a14:m>
                <a:r>
                  <a:rPr lang="fr-F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)/(2VP + 2VN)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28688E8-3964-5E1D-0BF4-B49EB1CC4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4" y="4562415"/>
                <a:ext cx="2194560" cy="48502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4FCB5E-F90C-6C9F-A87E-1FEAB99DB300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4612004" y="3590623"/>
            <a:ext cx="0" cy="9717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2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du modèle de machine learning: métrique de notation</a:t>
            </a:r>
          </a:p>
        </p:txBody>
      </p:sp>
      <p:pic>
        <p:nvPicPr>
          <p:cNvPr id="8" name="Image 5">
            <a:extLst>
              <a:ext uri="{FF2B5EF4-FFF2-40B4-BE49-F238E27FC236}">
                <a16:creationId xmlns:a16="http://schemas.microsoft.com/office/drawing/2014/main" id="{5601C735-D497-34E8-5FE0-78DF4DAC3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271587"/>
            <a:ext cx="57531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8AEF7B-8E99-8A63-97BE-E99AB3BE5D9A}"/>
              </a:ext>
            </a:extLst>
          </p:cNvPr>
          <p:cNvSpPr/>
          <p:nvPr/>
        </p:nvSpPr>
        <p:spPr>
          <a:xfrm>
            <a:off x="2297924" y="6396824"/>
            <a:ext cx="7596148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5: Illustration schématique de la notion mathématique de la courbe ‘ROC AUC’</a:t>
            </a:r>
          </a:p>
        </p:txBody>
      </p:sp>
    </p:spTree>
    <p:extLst>
      <p:ext uri="{BB962C8B-B14F-4D97-AF65-F5344CB8AC3E}">
        <p14:creationId xmlns:p14="http://schemas.microsoft.com/office/powerpoint/2010/main" val="6038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9A97BD-79BD-48C4-A5F4-48C5A2ABA309}"/>
              </a:ext>
            </a:extLst>
          </p:cNvPr>
          <p:cNvSpPr/>
          <p:nvPr/>
        </p:nvSpPr>
        <p:spPr>
          <a:xfrm>
            <a:off x="2288537" y="3103838"/>
            <a:ext cx="3458820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d’étude: Implémentez un modèle de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3E8C7-7464-443E-8FC9-3150C3F2829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47357" y="3346348"/>
            <a:ext cx="254427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 entreprise ">
            <a:hlinkClick r:id="rId2"/>
            <a:extLst>
              <a:ext uri="{FF2B5EF4-FFF2-40B4-BE49-F238E27FC236}">
                <a16:creationId xmlns:a16="http://schemas.microsoft.com/office/drawing/2014/main" id="{11A19B6B-4861-72E1-1406-873BA0F3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42" y="2558637"/>
            <a:ext cx="1716270" cy="157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des 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AEF7B-8E99-8A63-97BE-E99AB3BE5D9A}"/>
              </a:ext>
            </a:extLst>
          </p:cNvPr>
          <p:cNvSpPr/>
          <p:nvPr/>
        </p:nvSpPr>
        <p:spPr>
          <a:xfrm>
            <a:off x="2028905" y="6396824"/>
            <a:ext cx="8134187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6: représentation graphique du résultat de la comparaison des performances des différents algorithmes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035AE-9D30-8C30-3DAA-4C2D2CD0F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7" y="828675"/>
            <a:ext cx="5889625" cy="5200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977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des 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AEF7B-8E99-8A63-97BE-E99AB3BE5D9A}"/>
              </a:ext>
            </a:extLst>
          </p:cNvPr>
          <p:cNvSpPr/>
          <p:nvPr/>
        </p:nvSpPr>
        <p:spPr>
          <a:xfrm>
            <a:off x="1" y="6396824"/>
            <a:ext cx="12192000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7: représentation graphique du résultat de la comparaison des performances des deux algorithmes présélectionné: ‘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LGBMClassifier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et ‘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CatBoosClassifier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E160B-BEB4-90CF-8344-60477FE36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742" y="715618"/>
            <a:ext cx="3614515" cy="5426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39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des 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AEF7B-8E99-8A63-97BE-E99AB3BE5D9A}"/>
              </a:ext>
            </a:extLst>
          </p:cNvPr>
          <p:cNvSpPr/>
          <p:nvPr/>
        </p:nvSpPr>
        <p:spPr>
          <a:xfrm>
            <a:off x="1" y="6396824"/>
            <a:ext cx="12192000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8: représentation graphique de la comparaison du score lors de l’apprentissage pour chacun des deux algorithmes ‘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LGBMClassifier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et ‘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CatBoosClassifier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BA9AD7-6EE5-3B7A-821B-136E298D4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672" y="672672"/>
            <a:ext cx="5512656" cy="551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366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des 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AEF7B-8E99-8A63-97BE-E99AB3BE5D9A}"/>
              </a:ext>
            </a:extLst>
          </p:cNvPr>
          <p:cNvSpPr/>
          <p:nvPr/>
        </p:nvSpPr>
        <p:spPr>
          <a:xfrm>
            <a:off x="1" y="6396824"/>
            <a:ext cx="12192000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9: représentation de la courbe de densité de prédiction des deux algorithmes ‘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LGBMClassifier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et ‘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CatBoosClassifier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9731B-7E51-6EDA-6DC4-C2EDD58E3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76" y="727274"/>
            <a:ext cx="3777447" cy="5403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574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du seuil pour la prise de décision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AC9475-172E-E5E0-DA20-28D12F208126}"/>
              </a:ext>
            </a:extLst>
          </p:cNvPr>
          <p:cNvSpPr/>
          <p:nvPr/>
        </p:nvSpPr>
        <p:spPr>
          <a:xfrm>
            <a:off x="3808900" y="2349629"/>
            <a:ext cx="3385588" cy="636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Minimiser les prêts aux mauvais clients</a:t>
            </a:r>
          </a:p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Maximiser les prêts aux bons clients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F42F51-EC98-F3E7-0ACE-A84A41C6B941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908961" y="2667674"/>
            <a:ext cx="89993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CA88099-E697-7AA6-F74E-0A87D56CEAA0}"/>
              </a:ext>
            </a:extLst>
          </p:cNvPr>
          <p:cNvSpPr/>
          <p:nvPr/>
        </p:nvSpPr>
        <p:spPr>
          <a:xfrm>
            <a:off x="222635" y="2349629"/>
            <a:ext cx="2686326" cy="636090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Minimiser les pertes financières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2370A-0882-746C-DA5B-11EF73FF2ABE}"/>
              </a:ext>
            </a:extLst>
          </p:cNvPr>
          <p:cNvSpPr/>
          <p:nvPr/>
        </p:nvSpPr>
        <p:spPr>
          <a:xfrm>
            <a:off x="8094428" y="2349629"/>
            <a:ext cx="3865547" cy="64140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Réduire les faux négatifs (faux bon clients)</a:t>
            </a:r>
          </a:p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Augmenter les faux positifs (faux mauvais clients)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06FF86-0AB6-AB35-2B39-752E2F4980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7194488" y="2667674"/>
            <a:ext cx="899940" cy="26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091044-99F2-CAC7-2E10-18C9AB0F694E}"/>
              </a:ext>
            </a:extLst>
          </p:cNvPr>
          <p:cNvSpPr/>
          <p:nvPr/>
        </p:nvSpPr>
        <p:spPr>
          <a:xfrm>
            <a:off x="8334407" y="3967706"/>
            <a:ext cx="3385588" cy="11682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 pratique: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 de 50% pour un prêt à un FN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 de 5% pour un non prêt à un FP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24AE63-C1EE-AD88-22BC-1B6EC6712A9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0027201" y="2991036"/>
            <a:ext cx="1" cy="9766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FFC988-8E10-4BE0-A09D-3E6D20CE02E6}"/>
              </a:ext>
            </a:extLst>
          </p:cNvPr>
          <p:cNvSpPr/>
          <p:nvPr/>
        </p:nvSpPr>
        <p:spPr>
          <a:xfrm>
            <a:off x="4191224" y="4233768"/>
            <a:ext cx="3593988" cy="63609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perte entre les deux cas est d’un ordre de 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716D-C232-5707-FDCB-0F75453C7EAE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7785212" y="4551813"/>
            <a:ext cx="5491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33CF4B1-5BD2-70A5-0461-D4E868DA84C9}"/>
              </a:ext>
            </a:extLst>
          </p:cNvPr>
          <p:cNvSpPr/>
          <p:nvPr/>
        </p:nvSpPr>
        <p:spPr>
          <a:xfrm>
            <a:off x="222635" y="4233768"/>
            <a:ext cx="3452416" cy="63609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Optimiser la matrice de confusion</a:t>
            </a:r>
          </a:p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Prendre en compte la valeur Min(10FN + FP)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CB7001-C5F8-8AC5-C84A-CEDBBDD8ED28}"/>
              </a:ext>
            </a:extLst>
          </p:cNvPr>
          <p:cNvCxnSpPr>
            <a:cxnSpLocks/>
            <a:stCxn id="12" idx="1"/>
            <a:endCxn id="30" idx="3"/>
          </p:cNvCxnSpPr>
          <p:nvPr/>
        </p:nvCxnSpPr>
        <p:spPr>
          <a:xfrm flipH="1">
            <a:off x="3675051" y="4551813"/>
            <a:ext cx="51617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72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des résultats: définition du seuil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AEF7B-8E99-8A63-97BE-E99AB3BE5D9A}"/>
              </a:ext>
            </a:extLst>
          </p:cNvPr>
          <p:cNvSpPr/>
          <p:nvPr/>
        </p:nvSpPr>
        <p:spPr>
          <a:xfrm>
            <a:off x="1" y="6396824"/>
            <a:ext cx="12192000" cy="46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10: représentation graphique du seuil défini pour la métrique métier. Le seuil (n = 0.53) est établi à partir d’une fonction coût à minimiser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41DAB-A100-D8A1-8E02-E8E91058C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90" y="771525"/>
            <a:ext cx="5824220" cy="531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17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de bord et API: fonctionnement général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6F0EC0-C674-6D5C-8B99-2202F1044A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08612" y="3222274"/>
            <a:ext cx="247551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5EF83E-149E-C436-3849-7664CA06492C}"/>
              </a:ext>
            </a:extLst>
          </p:cNvPr>
          <p:cNvSpPr/>
          <p:nvPr/>
        </p:nvSpPr>
        <p:spPr>
          <a:xfrm>
            <a:off x="1822286" y="2468897"/>
            <a:ext cx="2686326" cy="150675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de bord (front end)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Renseigner le numéro 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Envoie de la requête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Affichage du résultat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5AB63-D595-AEBA-CB57-01243A0C09E5}"/>
              </a:ext>
            </a:extLst>
          </p:cNvPr>
          <p:cNvSpPr/>
          <p:nvPr/>
        </p:nvSpPr>
        <p:spPr>
          <a:xfrm>
            <a:off x="6984126" y="2468896"/>
            <a:ext cx="3385588" cy="150675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(back end)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Réception de la requête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Actionner et faire tourner le modèle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Envoie du résultat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1EC914-0D54-C3B5-0F3F-40F54CF75A5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4508612" y="3222274"/>
            <a:ext cx="247551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71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de bord et API: fonctionnement du principe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6F0EC0-C674-6D5C-8B99-2202F1044A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886051" y="3365397"/>
            <a:ext cx="71032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5EF83E-149E-C436-3849-7664CA06492C}"/>
              </a:ext>
            </a:extLst>
          </p:cNvPr>
          <p:cNvSpPr/>
          <p:nvPr/>
        </p:nvSpPr>
        <p:spPr>
          <a:xfrm>
            <a:off x="4199725" y="2612020"/>
            <a:ext cx="2686326" cy="150675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de bord (front end)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5AB63-D595-AEBA-CB57-01243A0C09E5}"/>
              </a:ext>
            </a:extLst>
          </p:cNvPr>
          <p:cNvSpPr/>
          <p:nvPr/>
        </p:nvSpPr>
        <p:spPr>
          <a:xfrm>
            <a:off x="7596376" y="2612019"/>
            <a:ext cx="3710378" cy="150675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(back end)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1EC914-0D54-C3B5-0F3F-40F54CF75A5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886051" y="3365397"/>
            <a:ext cx="71032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B976E2F-1474-6E1F-BCF5-F087E999F7A9}"/>
              </a:ext>
            </a:extLst>
          </p:cNvPr>
          <p:cNvSpPr/>
          <p:nvPr/>
        </p:nvSpPr>
        <p:spPr>
          <a:xfrm>
            <a:off x="814137" y="2612020"/>
            <a:ext cx="2686326" cy="150675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99BF4D-96F4-AC58-A319-93D7732496B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>
            <a:off x="3500463" y="3365398"/>
            <a:ext cx="69926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2B6DB9-6245-FB0E-EA7E-0EF1791B965C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500463" y="3365398"/>
            <a:ext cx="69926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reamlit Releases Version 1.0, the Fastest Way to Build">
            <a:extLst>
              <a:ext uri="{FF2B5EF4-FFF2-40B4-BE49-F238E27FC236}">
                <a16:creationId xmlns:a16="http://schemas.microsoft.com/office/drawing/2014/main" id="{9718B545-645C-D60E-6478-28FA62E3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44" y="3484676"/>
            <a:ext cx="870088" cy="50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Flask Tutorial ‒ Applications sur Google Play">
            <a:extLst>
              <a:ext uri="{FF2B5EF4-FFF2-40B4-BE49-F238E27FC236}">
                <a16:creationId xmlns:a16="http://schemas.microsoft.com/office/drawing/2014/main" id="{BB705355-57B8-1BB8-EFF6-8A4F377F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917" y="2845144"/>
            <a:ext cx="1040506" cy="10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A5BB3A-5F5F-17D2-41FB-681A354A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17" y="3175138"/>
            <a:ext cx="1429819" cy="39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hrome — Wikipédia">
            <a:extLst>
              <a:ext uri="{FF2B5EF4-FFF2-40B4-BE49-F238E27FC236}">
                <a16:creationId xmlns:a16="http://schemas.microsoft.com/office/drawing/2014/main" id="{BB201A83-B0E0-D336-F9DC-FA1135A8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56" y="3175138"/>
            <a:ext cx="461962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13E21CF-6D04-F40C-1D6E-6786E28BB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98" y="3157701"/>
            <a:ext cx="491540" cy="48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13A7DB-4186-3A88-F307-22088926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30" y="3128820"/>
            <a:ext cx="525614" cy="54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17F3C9-60EE-51FE-6227-451131D7C9AD}"/>
              </a:ext>
            </a:extLst>
          </p:cNvPr>
          <p:cNvSpPr/>
          <p:nvPr/>
        </p:nvSpPr>
        <p:spPr>
          <a:xfrm>
            <a:off x="3511526" y="3047343"/>
            <a:ext cx="699262" cy="38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ACB29-1BCA-6805-5A3D-395ADA6B1DC7}"/>
              </a:ext>
            </a:extLst>
          </p:cNvPr>
          <p:cNvSpPr/>
          <p:nvPr/>
        </p:nvSpPr>
        <p:spPr>
          <a:xfrm>
            <a:off x="6921955" y="3049911"/>
            <a:ext cx="699262" cy="38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D53E4-91BC-7D0F-7EA6-385CCB7B9AD1}"/>
              </a:ext>
            </a:extLst>
          </p:cNvPr>
          <p:cNvSpPr/>
          <p:nvPr/>
        </p:nvSpPr>
        <p:spPr>
          <a:xfrm>
            <a:off x="3489400" y="3294279"/>
            <a:ext cx="761715" cy="38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HTTP/JS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56C1EE-CFC7-4316-AAAD-C85F60DF6BD2}"/>
              </a:ext>
            </a:extLst>
          </p:cNvPr>
          <p:cNvSpPr/>
          <p:nvPr/>
        </p:nvSpPr>
        <p:spPr>
          <a:xfrm>
            <a:off x="6921955" y="3301774"/>
            <a:ext cx="699262" cy="38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</a:p>
        </p:txBody>
      </p:sp>
    </p:spTree>
    <p:extLst>
      <p:ext uri="{BB962C8B-B14F-4D97-AF65-F5344CB8AC3E}">
        <p14:creationId xmlns:p14="http://schemas.microsoft.com/office/powerpoint/2010/main" val="2912275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9EEEAC-C8E1-F5EC-0D68-E89ACFC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de bord et API: test fonctionnel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6F0EC0-C674-6D5C-8B99-2202F1044A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725658" y="3134436"/>
            <a:ext cx="110" cy="9988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5EF83E-149E-C436-3849-7664CA06492C}"/>
              </a:ext>
            </a:extLst>
          </p:cNvPr>
          <p:cNvSpPr/>
          <p:nvPr/>
        </p:nvSpPr>
        <p:spPr>
          <a:xfrm>
            <a:off x="4374654" y="1842363"/>
            <a:ext cx="2702007" cy="129207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5AB63-D595-AEBA-CB57-01243A0C09E5}"/>
              </a:ext>
            </a:extLst>
          </p:cNvPr>
          <p:cNvSpPr/>
          <p:nvPr/>
        </p:nvSpPr>
        <p:spPr>
          <a:xfrm>
            <a:off x="3870579" y="4133326"/>
            <a:ext cx="3710378" cy="16790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1EC914-0D54-C3B5-0F3F-40F54CF75A5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5725658" y="3134436"/>
            <a:ext cx="110" cy="9988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reamlit Releases Version 1.0, the Fastest Way to Build">
            <a:extLst>
              <a:ext uri="{FF2B5EF4-FFF2-40B4-BE49-F238E27FC236}">
                <a16:creationId xmlns:a16="http://schemas.microsoft.com/office/drawing/2014/main" id="{9718B545-645C-D60E-6478-28FA62E3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724" y="2569197"/>
            <a:ext cx="870088" cy="50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Flask Tutorial ‒ Applications sur Google Play">
            <a:extLst>
              <a:ext uri="{FF2B5EF4-FFF2-40B4-BE49-F238E27FC236}">
                <a16:creationId xmlns:a16="http://schemas.microsoft.com/office/drawing/2014/main" id="{BB705355-57B8-1BB8-EFF6-8A4F377F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10" y="4715689"/>
            <a:ext cx="1040506" cy="10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A5BB3A-5F5F-17D2-41FB-681A354A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77" y="5093399"/>
            <a:ext cx="1429819" cy="39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550F9C2-3241-4C1B-BB1D-7B4399129F0C}"/>
              </a:ext>
            </a:extLst>
          </p:cNvPr>
          <p:cNvSpPr/>
          <p:nvPr/>
        </p:nvSpPr>
        <p:spPr>
          <a:xfrm>
            <a:off x="5118100" y="1852821"/>
            <a:ext cx="1215114" cy="909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API-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Streamlit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85C5A8-040A-5DEA-1523-0AC567F08852}"/>
              </a:ext>
            </a:extLst>
          </p:cNvPr>
          <p:cNvSpPr/>
          <p:nvPr/>
        </p:nvSpPr>
        <p:spPr>
          <a:xfrm>
            <a:off x="5168266" y="4141289"/>
            <a:ext cx="1114781" cy="472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API-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Heroku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ABF35-A326-164C-C21A-458916231BC2}"/>
              </a:ext>
            </a:extLst>
          </p:cNvPr>
          <p:cNvSpPr/>
          <p:nvPr/>
        </p:nvSpPr>
        <p:spPr>
          <a:xfrm>
            <a:off x="8677635" y="2987844"/>
            <a:ext cx="2702007" cy="129207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4458B-9EC5-8BA2-3192-B10742742076}"/>
              </a:ext>
            </a:extLst>
          </p:cNvPr>
          <p:cNvSpPr/>
          <p:nvPr/>
        </p:nvSpPr>
        <p:spPr>
          <a:xfrm>
            <a:off x="9420971" y="2999022"/>
            <a:ext cx="1215114" cy="698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Github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GitHub : Des dépôts privés en illimité pour l'offre gratuite - WebLife">
            <a:extLst>
              <a:ext uri="{FF2B5EF4-FFF2-40B4-BE49-F238E27FC236}">
                <a16:creationId xmlns:a16="http://schemas.microsoft.com/office/drawing/2014/main" id="{1BB26CA3-3F02-E658-7B69-B90A92E2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60" y="3697357"/>
            <a:ext cx="979336" cy="48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8A9F80-7D9C-7FF5-2524-2931177E643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725656" y="3633880"/>
            <a:ext cx="2951979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24F7C0-1871-F93A-1C3F-3EFB882B460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725656" y="3633881"/>
            <a:ext cx="295197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8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C226-8E9F-36F0-020E-41F7E844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6350"/>
            <a:ext cx="12192000" cy="55816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de données brutes;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de correspondance entre les données de test et d’entrainement;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Présence d’un déséquilibre des échantillons;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renseignées;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Déploiement sur le web avec: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pour faire tourner le modèle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affichage des résultats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hébergé chez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Meilleur compromis par rapport à d’autres services;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Meilleur compromis dans notre cas par rapport au cloud;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Présente des inconvénients.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13ED80-AA66-5C5A-4758-E4081A16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66226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E0716-4304-2900-5775-BE62325DAF41}"/>
              </a:ext>
            </a:extLst>
          </p:cNvPr>
          <p:cNvSpPr/>
          <p:nvPr/>
        </p:nvSpPr>
        <p:spPr>
          <a:xfrm>
            <a:off x="2903895" y="2866461"/>
            <a:ext cx="4037598" cy="636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des crédits à la consommation pour des personnes ayant peu ou pas du tout d'historique de prêt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7CF39-AD89-2FCE-648A-61EB3AD7B49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763976" y="3184506"/>
            <a:ext cx="113991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 entreprise ">
            <a:hlinkClick r:id="rId2"/>
            <a:extLst>
              <a:ext uri="{FF2B5EF4-FFF2-40B4-BE49-F238E27FC236}">
                <a16:creationId xmlns:a16="http://schemas.microsoft.com/office/drawing/2014/main" id="{FCF9F14C-E632-17EA-A7F6-125395130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" y="2396795"/>
            <a:ext cx="1716270" cy="157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7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3ED80-AA66-5C5A-4758-E4081A16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 et remerciements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D56C2-7F40-0BF1-896C-D89CD07E3A8E}"/>
              </a:ext>
            </a:extLst>
          </p:cNvPr>
          <p:cNvSpPr/>
          <p:nvPr/>
        </p:nvSpPr>
        <p:spPr>
          <a:xfrm>
            <a:off x="2233613" y="1574218"/>
            <a:ext cx="7724774" cy="37095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proviennent de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https://www.kaggle.com/competitions/home-credit-default-risk/data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Apport du cours de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https://www.kaggle.com/code/willkoehrsen/start-here-a-gentle-introduction/notebook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d’un noyau de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https://www.kaggle.com/code/jsaguiar/lightgbm-with-simple-features/script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Liés au projet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Credit Default Risk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predict how capable each applicant is of repaying a loan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prix de 70 000$ </a:t>
            </a:r>
          </a:p>
        </p:txBody>
      </p:sp>
    </p:spTree>
    <p:extLst>
      <p:ext uri="{BB962C8B-B14F-4D97-AF65-F5344CB8AC3E}">
        <p14:creationId xmlns:p14="http://schemas.microsoft.com/office/powerpoint/2010/main" val="7109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E0716-4304-2900-5775-BE62325DAF41}"/>
              </a:ext>
            </a:extLst>
          </p:cNvPr>
          <p:cNvSpPr/>
          <p:nvPr/>
        </p:nvSpPr>
        <p:spPr>
          <a:xfrm>
            <a:off x="2903895" y="2866461"/>
            <a:ext cx="4037598" cy="636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des crédits à la consommation pour des personnes ayant peu ou pas du tout d'historique de prêt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7CF39-AD89-2FCE-648A-61EB3AD7B49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763976" y="3184506"/>
            <a:ext cx="113991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 entreprise ">
            <a:hlinkClick r:id="rId2"/>
            <a:extLst>
              <a:ext uri="{FF2B5EF4-FFF2-40B4-BE49-F238E27FC236}">
                <a16:creationId xmlns:a16="http://schemas.microsoft.com/office/drawing/2014/main" id="{FCF9F14C-E632-17EA-A7F6-125395130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" y="2396795"/>
            <a:ext cx="1716270" cy="157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835DE-1887-C617-7951-5B006B20DEA0}"/>
              </a:ext>
            </a:extLst>
          </p:cNvPr>
          <p:cNvSpPr/>
          <p:nvPr/>
        </p:nvSpPr>
        <p:spPr>
          <a:xfrm>
            <a:off x="8302167" y="2495793"/>
            <a:ext cx="3794421" cy="137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œuvre un outil de “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crédit” pour calculer la probabilité qu’un client rembourse son crédit.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Transparence vis-à-vis des clients.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70CCDA-CC3B-E24C-A8A0-D9C26C1F6EE4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6941493" y="3184505"/>
            <a:ext cx="136067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9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Objectif/Action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E0716-4304-2900-5775-BE62325DAF41}"/>
              </a:ext>
            </a:extLst>
          </p:cNvPr>
          <p:cNvSpPr/>
          <p:nvPr/>
        </p:nvSpPr>
        <p:spPr>
          <a:xfrm>
            <a:off x="2903895" y="2866461"/>
            <a:ext cx="4037598" cy="636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des crédits à la consommation pour des personnes ayant peu ou pas du tout d'historique de prêt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7CF39-AD89-2FCE-648A-61EB3AD7B49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763976" y="3184506"/>
            <a:ext cx="113991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 entreprise ">
            <a:hlinkClick r:id="rId2"/>
            <a:extLst>
              <a:ext uri="{FF2B5EF4-FFF2-40B4-BE49-F238E27FC236}">
                <a16:creationId xmlns:a16="http://schemas.microsoft.com/office/drawing/2014/main" id="{FCF9F14C-E632-17EA-A7F6-125395130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" y="2396795"/>
            <a:ext cx="1716270" cy="157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835DE-1887-C617-7951-5B006B20DEA0}"/>
              </a:ext>
            </a:extLst>
          </p:cNvPr>
          <p:cNvSpPr/>
          <p:nvPr/>
        </p:nvSpPr>
        <p:spPr>
          <a:xfrm>
            <a:off x="8302167" y="2495793"/>
            <a:ext cx="3794421" cy="137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œuvre un outil de “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crédit” pour calculer la probabilité qu’un client rembourse son crédit.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Transparence vis-à-vis des clients.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70CCDA-CC3B-E24C-A8A0-D9C26C1F6EE4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6941493" y="3184505"/>
            <a:ext cx="136067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6F7DD-8B51-C661-5851-46E43714327C}"/>
              </a:ext>
            </a:extLst>
          </p:cNvPr>
          <p:cNvSpPr/>
          <p:nvPr/>
        </p:nvSpPr>
        <p:spPr>
          <a:xfrm>
            <a:off x="8301164" y="4389121"/>
            <a:ext cx="3794420" cy="180494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variée: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 comportementales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Historiques de crédits et de remboursements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 provenant d'autres institutions financières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F1670-5E38-D0A3-B5BD-FE4FCFD9A53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10198374" y="3873216"/>
            <a:ext cx="1004" cy="5159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4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E0716-4304-2900-5775-BE62325DAF41}"/>
              </a:ext>
            </a:extLst>
          </p:cNvPr>
          <p:cNvSpPr/>
          <p:nvPr/>
        </p:nvSpPr>
        <p:spPr>
          <a:xfrm>
            <a:off x="2903895" y="2866461"/>
            <a:ext cx="4037598" cy="636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des crédits à la consommation pour des personnes ayant peu ou pas d'historique de prêt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7CF39-AD89-2FCE-648A-61EB3AD7B49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763976" y="3184506"/>
            <a:ext cx="113991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 entreprise ">
            <a:hlinkClick r:id="rId2"/>
            <a:extLst>
              <a:ext uri="{FF2B5EF4-FFF2-40B4-BE49-F238E27FC236}">
                <a16:creationId xmlns:a16="http://schemas.microsoft.com/office/drawing/2014/main" id="{FCF9F14C-E632-17EA-A7F6-125395130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" y="2396795"/>
            <a:ext cx="1716270" cy="157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835DE-1887-C617-7951-5B006B20DEA0}"/>
              </a:ext>
            </a:extLst>
          </p:cNvPr>
          <p:cNvSpPr/>
          <p:nvPr/>
        </p:nvSpPr>
        <p:spPr>
          <a:xfrm>
            <a:off x="8302167" y="2495793"/>
            <a:ext cx="3794421" cy="137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œuvre un outil de “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crédit” pour calculer la probabilité qu’un client rembourse son crédit.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Transparence vis-à-vis des clients.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70CCDA-CC3B-E24C-A8A0-D9C26C1F6EE4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6941493" y="3184505"/>
            <a:ext cx="136067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6F7DD-8B51-C661-5851-46E43714327C}"/>
              </a:ext>
            </a:extLst>
          </p:cNvPr>
          <p:cNvSpPr/>
          <p:nvPr/>
        </p:nvSpPr>
        <p:spPr>
          <a:xfrm>
            <a:off x="8301164" y="4389121"/>
            <a:ext cx="3794420" cy="180494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variée: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 comportementales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Historiques de crédits et de remboursement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 provenant d'autres institutions financières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F1670-5E38-D0A3-B5BD-FE4FCFD9A53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10198374" y="3873216"/>
            <a:ext cx="1004" cy="5159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919A4C3-768C-9199-73D7-09297AE2F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406" y="4605128"/>
            <a:ext cx="689354" cy="6744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132EE7-AFEF-259E-7A72-9EA5E169BDD9}"/>
              </a:ext>
            </a:extLst>
          </p:cNvPr>
          <p:cNvSpPr/>
          <p:nvPr/>
        </p:nvSpPr>
        <p:spPr>
          <a:xfrm>
            <a:off x="3057206" y="4758802"/>
            <a:ext cx="3876336" cy="10575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 modèle de notation (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 tableau de bord (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interactif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EC79CC-470A-191A-811E-647D49290160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flipH="1" flipV="1">
            <a:off x="6933542" y="5287564"/>
            <a:ext cx="1367622" cy="40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1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Résumé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3D237-237A-F74B-650E-2C96CBC28A47}"/>
              </a:ext>
            </a:extLst>
          </p:cNvPr>
          <p:cNvSpPr/>
          <p:nvPr/>
        </p:nvSpPr>
        <p:spPr>
          <a:xfrm>
            <a:off x="3159819" y="1995911"/>
            <a:ext cx="5872362" cy="286617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des crédits à la consommation pour des personnes ayant peu ou pas d'historique de prêt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œuvre un outil de “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crédit” pour calculer la probabilité qu’un client rembourse son crédit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Transparence vis-à-vis des 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variée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 modèle de notation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Construire un tableau de bord interactif</a:t>
            </a:r>
          </a:p>
        </p:txBody>
      </p:sp>
    </p:spTree>
    <p:extLst>
      <p:ext uri="{BB962C8B-B14F-4D97-AF65-F5344CB8AC3E}">
        <p14:creationId xmlns:p14="http://schemas.microsoft.com/office/powerpoint/2010/main" val="106221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Etapes de travail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7111A-8F32-4B6A-9A33-EE5CF8410233}"/>
              </a:ext>
            </a:extLst>
          </p:cNvPr>
          <p:cNvSpPr/>
          <p:nvPr/>
        </p:nvSpPr>
        <p:spPr>
          <a:xfrm>
            <a:off x="7532663" y="3761619"/>
            <a:ext cx="1351722" cy="696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Construire le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déploiement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41F8E-7188-4E73-81FE-980BAF3C6841}"/>
              </a:ext>
            </a:extLst>
          </p:cNvPr>
          <p:cNvSpPr/>
          <p:nvPr/>
        </p:nvSpPr>
        <p:spPr>
          <a:xfrm>
            <a:off x="3473394" y="3761620"/>
            <a:ext cx="1351722" cy="69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Etablir et sélection d’un modèle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7C1BF-81C6-4027-B610-4776E65F6C97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4149255" y="2441320"/>
            <a:ext cx="1946745" cy="13203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128E0-E9CE-44A3-B2DB-6400F0DA323F}"/>
              </a:ext>
            </a:extLst>
          </p:cNvPr>
          <p:cNvSpPr/>
          <p:nvPr/>
        </p:nvSpPr>
        <p:spPr>
          <a:xfrm>
            <a:off x="5277057" y="1956300"/>
            <a:ext cx="1637886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Conduite du projet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51D7C4-4B19-42C0-8083-6404B45A24E3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6096000" y="2441320"/>
            <a:ext cx="2112524" cy="13202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AB3BC91-0781-45AA-8BD0-6F8DE8DBE3B1}"/>
              </a:ext>
            </a:extLst>
          </p:cNvPr>
          <p:cNvSpPr/>
          <p:nvPr/>
        </p:nvSpPr>
        <p:spPr>
          <a:xfrm>
            <a:off x="4748916" y="2780715"/>
            <a:ext cx="373711" cy="33330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2E8D83-4050-4061-ABFF-778F21590F43}"/>
              </a:ext>
            </a:extLst>
          </p:cNvPr>
          <p:cNvSpPr/>
          <p:nvPr/>
        </p:nvSpPr>
        <p:spPr>
          <a:xfrm>
            <a:off x="7212698" y="2784322"/>
            <a:ext cx="373711" cy="3333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149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A87-538A-4F47-8B67-65ED770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7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Etapes de travail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7111A-8F32-4B6A-9A33-EE5CF8410233}"/>
              </a:ext>
            </a:extLst>
          </p:cNvPr>
          <p:cNvSpPr/>
          <p:nvPr/>
        </p:nvSpPr>
        <p:spPr>
          <a:xfrm>
            <a:off x="5564257" y="3241254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Nettoyage et exploration des données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99E7-6FC1-4C43-AED9-98A151368CF1}"/>
              </a:ext>
            </a:extLst>
          </p:cNvPr>
          <p:cNvSpPr/>
          <p:nvPr/>
        </p:nvSpPr>
        <p:spPr>
          <a:xfrm>
            <a:off x="8196797" y="3241254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Sélection du modèle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41F8E-7188-4E73-81FE-980BAF3C6841}"/>
              </a:ext>
            </a:extLst>
          </p:cNvPr>
          <p:cNvSpPr/>
          <p:nvPr/>
        </p:nvSpPr>
        <p:spPr>
          <a:xfrm>
            <a:off x="2907362" y="3241254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Récupération des données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7C1BF-81C6-4027-B610-4776E65F6C97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1660500" y="3483764"/>
            <a:ext cx="1246862" cy="10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128E0-E9CE-44A3-B2DB-6400F0DA323F}"/>
              </a:ext>
            </a:extLst>
          </p:cNvPr>
          <p:cNvSpPr/>
          <p:nvPr/>
        </p:nvSpPr>
        <p:spPr>
          <a:xfrm>
            <a:off x="308778" y="3251842"/>
            <a:ext cx="1351722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Compréhension du projet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A9F55-2A5B-49E1-AB20-BA21FAB5C438}"/>
              </a:ext>
            </a:extLst>
          </p:cNvPr>
          <p:cNvSpPr/>
          <p:nvPr/>
        </p:nvSpPr>
        <p:spPr>
          <a:xfrm>
            <a:off x="10729781" y="3241254"/>
            <a:ext cx="1093808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sélectionné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51D7C4-4B19-42C0-8083-6404B45A24E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259084" y="3483764"/>
            <a:ext cx="130517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CCFFAD-13B3-4446-B55F-32368F54669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15979" y="3483764"/>
            <a:ext cx="128081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0B79FD-F397-46DF-AFAD-DE55CB204263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9548519" y="3483764"/>
            <a:ext cx="118126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BDC8ED4-20DD-45CB-AFAB-B6D82383AFDB}"/>
              </a:ext>
            </a:extLst>
          </p:cNvPr>
          <p:cNvSpPr/>
          <p:nvPr/>
        </p:nvSpPr>
        <p:spPr>
          <a:xfrm>
            <a:off x="6607776" y="4196735"/>
            <a:ext cx="1842223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et ses 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 </a:t>
            </a:r>
            <a:r>
              <a:rPr lang="fr-FR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fr-F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64BA8F-A96E-411C-8370-43C9A75E9F6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240118" y="3726274"/>
            <a:ext cx="0" cy="7129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55EEBE-79DC-489D-8950-C941A09E056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872328" y="3726274"/>
            <a:ext cx="330" cy="7235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7DDDC6-35B2-4288-AB8E-02A7CED37B7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240118" y="4439245"/>
            <a:ext cx="3676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9EA3ED-3BC2-4219-A1EC-F364296EB27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449999" y="4439245"/>
            <a:ext cx="4223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AB3BC91-0781-45AA-8BD0-6F8DE8DBE3B1}"/>
              </a:ext>
            </a:extLst>
          </p:cNvPr>
          <p:cNvSpPr/>
          <p:nvPr/>
        </p:nvSpPr>
        <p:spPr>
          <a:xfrm>
            <a:off x="2050773" y="3110362"/>
            <a:ext cx="373711" cy="33330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2E8D83-4050-4061-ABFF-778F21590F43}"/>
              </a:ext>
            </a:extLst>
          </p:cNvPr>
          <p:cNvSpPr/>
          <p:nvPr/>
        </p:nvSpPr>
        <p:spPr>
          <a:xfrm>
            <a:off x="4730942" y="3105068"/>
            <a:ext cx="373711" cy="3333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5A502D-31C2-48B8-882F-D511F3D6D706}"/>
              </a:ext>
            </a:extLst>
          </p:cNvPr>
          <p:cNvSpPr/>
          <p:nvPr/>
        </p:nvSpPr>
        <p:spPr>
          <a:xfrm>
            <a:off x="7364107" y="3105739"/>
            <a:ext cx="373711" cy="33330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289C1D-941F-4529-9583-429AF6180A2A}"/>
              </a:ext>
            </a:extLst>
          </p:cNvPr>
          <p:cNvSpPr/>
          <p:nvPr/>
        </p:nvSpPr>
        <p:spPr>
          <a:xfrm>
            <a:off x="9952294" y="3105067"/>
            <a:ext cx="373711" cy="33330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B6EB1-749F-8FE5-1F53-73F739D5872B}"/>
              </a:ext>
            </a:extLst>
          </p:cNvPr>
          <p:cNvSpPr/>
          <p:nvPr/>
        </p:nvSpPr>
        <p:spPr>
          <a:xfrm>
            <a:off x="5421175" y="2285773"/>
            <a:ext cx="1637886" cy="48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Conduite du projet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4778E-9E90-9833-3A9F-7ED9987288D3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984639" y="2528283"/>
            <a:ext cx="443653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6344C-563C-69D0-B849-211FA0D8820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84639" y="2528283"/>
            <a:ext cx="0" cy="72355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FD6519-37E9-AE98-3FCA-F2036B9281A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1276685" y="2528283"/>
            <a:ext cx="0" cy="7129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F2147C-491F-C230-9D20-776CABF37F69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059061" y="2528283"/>
            <a:ext cx="421762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B12D9DD-CC3F-84A3-18B8-2EADAE928060}"/>
              </a:ext>
            </a:extLst>
          </p:cNvPr>
          <p:cNvSpPr/>
          <p:nvPr/>
        </p:nvSpPr>
        <p:spPr>
          <a:xfrm>
            <a:off x="6096000" y="2119121"/>
            <a:ext cx="373711" cy="3333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106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1174</Words>
  <Application>Microsoft Office PowerPoint</Application>
  <PresentationFormat>Widescreen</PresentationFormat>
  <Paragraphs>191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Office Theme</vt:lpstr>
      <vt:lpstr>Projet 7  Implémentez un modèle de scoring</vt:lpstr>
      <vt:lpstr>Introduction</vt:lpstr>
      <vt:lpstr>Introduction/Objectif</vt:lpstr>
      <vt:lpstr>Objectif</vt:lpstr>
      <vt:lpstr>Objectif/Action</vt:lpstr>
      <vt:lpstr>Solution</vt:lpstr>
      <vt:lpstr>Résumé</vt:lpstr>
      <vt:lpstr>Etapes de travail</vt:lpstr>
      <vt:lpstr>Etapes de travail</vt:lpstr>
      <vt:lpstr>Etapes de travail</vt:lpstr>
      <vt:lpstr>Organisation des données</vt:lpstr>
      <vt:lpstr>Analyses des données: classification</vt:lpstr>
      <vt:lpstr>Problèmes rencontrés</vt:lpstr>
      <vt:lpstr>Analyses des données: âge</vt:lpstr>
      <vt:lpstr>Analyses des données: corrélation</vt:lpstr>
      <vt:lpstr>Sélection du modèle de machine learning</vt:lpstr>
      <vt:lpstr>Sélection du modèle de machine learning: matrice de confusion</vt:lpstr>
      <vt:lpstr>Sélection du modèle de machine learning: métrique de notation</vt:lpstr>
      <vt:lpstr>Sélection du modèle de machine learning: métrique de notation</vt:lpstr>
      <vt:lpstr>Analyses des résultats</vt:lpstr>
      <vt:lpstr>Analyses des résultats</vt:lpstr>
      <vt:lpstr>Analyses des résultats</vt:lpstr>
      <vt:lpstr>Analyses des résultats</vt:lpstr>
      <vt:lpstr>Définition du seuil pour la prise de décision</vt:lpstr>
      <vt:lpstr>Analyses des résultats: définition du seuil</vt:lpstr>
      <vt:lpstr>Tableau de bord et API: fonctionnement général </vt:lpstr>
      <vt:lpstr>Tableau de bord et API: fonctionnement du principe </vt:lpstr>
      <vt:lpstr>Tableau de bord et API: test fonctionnel </vt:lpstr>
      <vt:lpstr>Conclusion </vt:lpstr>
      <vt:lpstr>Remarque et remerciements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 Segmentez des clients d'un site e-commerce</dc:title>
  <dc:creator>Fayez Hadji</dc:creator>
  <cp:lastModifiedBy>Fayez Hadji</cp:lastModifiedBy>
  <cp:revision>78</cp:revision>
  <dcterms:created xsi:type="dcterms:W3CDTF">2022-06-30T18:42:29Z</dcterms:created>
  <dcterms:modified xsi:type="dcterms:W3CDTF">2023-01-18T16:14:14Z</dcterms:modified>
</cp:coreProperties>
</file>