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6"/>
  </p:notesMasterIdLst>
  <p:sldIdLst>
    <p:sldId id="256" r:id="rId2"/>
    <p:sldId id="294" r:id="rId3"/>
    <p:sldId id="269" r:id="rId4"/>
    <p:sldId id="270" r:id="rId5"/>
    <p:sldId id="260" r:id="rId6"/>
    <p:sldId id="261" r:id="rId7"/>
    <p:sldId id="262" r:id="rId8"/>
    <p:sldId id="293" r:id="rId9"/>
    <p:sldId id="297" r:id="rId10"/>
    <p:sldId id="296" r:id="rId11"/>
    <p:sldId id="298" r:id="rId12"/>
    <p:sldId id="268" r:id="rId13"/>
    <p:sldId id="271" r:id="rId14"/>
    <p:sldId id="278" r:id="rId15"/>
    <p:sldId id="279" r:id="rId16"/>
    <p:sldId id="280" r:id="rId17"/>
    <p:sldId id="284" r:id="rId18"/>
    <p:sldId id="295" r:id="rId19"/>
    <p:sldId id="267" r:id="rId20"/>
    <p:sldId id="299" r:id="rId21"/>
    <p:sldId id="285" r:id="rId22"/>
    <p:sldId id="283" r:id="rId23"/>
    <p:sldId id="286" r:id="rId24"/>
    <p:sldId id="287" r:id="rId25"/>
    <p:sldId id="288" r:id="rId26"/>
    <p:sldId id="289" r:id="rId27"/>
    <p:sldId id="291" r:id="rId28"/>
    <p:sldId id="272" r:id="rId29"/>
    <p:sldId id="273" r:id="rId30"/>
    <p:sldId id="281" r:id="rId31"/>
    <p:sldId id="274" r:id="rId32"/>
    <p:sldId id="275" r:id="rId33"/>
    <p:sldId id="276" r:id="rId34"/>
    <p:sldId id="277" r:id="rId35"/>
  </p:sldIdLst>
  <p:sldSz cx="12192000" cy="6858000"/>
  <p:notesSz cx="6858000" cy="9926638"/>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84A60D-0C4B-43C8-9BE7-D5105AA03BCC}" type="doc">
      <dgm:prSet loTypeId="urn:microsoft.com/office/officeart/2005/8/layout/hProcess11" loCatId="process" qsTypeId="urn:microsoft.com/office/officeart/2005/8/quickstyle/3d2" qsCatId="3D" csTypeId="urn:microsoft.com/office/officeart/2005/8/colors/colorful3" csCatId="colorful" phldr="1"/>
      <dgm:spPr/>
    </dgm:pt>
    <dgm:pt modelId="{F083EFFB-2359-41EE-BE92-FC7BD9C8F7C5}">
      <dgm:prSet phldrT="[Text]"/>
      <dgm:spPr/>
      <dgm:t>
        <a:bodyPr/>
        <a:lstStyle/>
        <a:p>
          <a:pPr>
            <a:lnSpc>
              <a:spcPct val="100000"/>
            </a:lnSpc>
          </a:pPr>
          <a:r>
            <a:rPr lang="en-US"/>
            <a:t>Random Vectors</a:t>
          </a:r>
          <a:endParaRPr lang="en-US" dirty="0"/>
        </a:p>
      </dgm:t>
    </dgm:pt>
    <dgm:pt modelId="{432618FC-BB3F-486D-9EBB-F13DCAEF9929}" type="parTrans" cxnId="{CB666FDE-6BC2-4A1B-8870-B53B1FA9EB38}">
      <dgm:prSet/>
      <dgm:spPr/>
      <dgm:t>
        <a:bodyPr/>
        <a:lstStyle/>
        <a:p>
          <a:endParaRPr lang="en-US"/>
        </a:p>
      </dgm:t>
    </dgm:pt>
    <dgm:pt modelId="{79885BB0-E5BC-422C-88E8-63AD8334978D}" type="sibTrans" cxnId="{CB666FDE-6BC2-4A1B-8870-B53B1FA9EB38}">
      <dgm:prSet/>
      <dgm:spPr/>
      <dgm:t>
        <a:bodyPr/>
        <a:lstStyle/>
        <a:p>
          <a:endParaRPr lang="en-US"/>
        </a:p>
      </dgm:t>
    </dgm:pt>
    <dgm:pt modelId="{A1C0E54F-8DE3-4459-8E67-1D0083107C91}">
      <dgm:prSet phldrT="[Text]"/>
      <dgm:spPr/>
      <dgm:t>
        <a:bodyPr/>
        <a:lstStyle/>
        <a:p>
          <a:pPr>
            <a:lnSpc>
              <a:spcPct val="100000"/>
            </a:lnSpc>
          </a:pPr>
          <a:r>
            <a:rPr lang="en-US"/>
            <a:t>Graph Neural Networks (RecGNN)</a:t>
          </a:r>
          <a:endParaRPr lang="en-US" dirty="0"/>
        </a:p>
      </dgm:t>
    </dgm:pt>
    <dgm:pt modelId="{D506CC6B-457C-481F-92BE-0FD0B45F56AC}" type="parTrans" cxnId="{B8D55268-0AF1-4B34-A70C-CB24C88DE771}">
      <dgm:prSet/>
      <dgm:spPr/>
      <dgm:t>
        <a:bodyPr/>
        <a:lstStyle/>
        <a:p>
          <a:endParaRPr lang="en-US"/>
        </a:p>
      </dgm:t>
    </dgm:pt>
    <dgm:pt modelId="{AA428C12-F7F2-425A-A8ED-C8360A95758E}" type="sibTrans" cxnId="{B8D55268-0AF1-4B34-A70C-CB24C88DE771}">
      <dgm:prSet/>
      <dgm:spPr/>
      <dgm:t>
        <a:bodyPr/>
        <a:lstStyle/>
        <a:p>
          <a:endParaRPr lang="en-US"/>
        </a:p>
      </dgm:t>
    </dgm:pt>
    <dgm:pt modelId="{7B11FCA3-A932-4736-80DE-9E39281019F6}">
      <dgm:prSet phldrT="[Text]"/>
      <dgm:spPr/>
      <dgm:t>
        <a:bodyPr/>
        <a:lstStyle/>
        <a:p>
          <a:pPr>
            <a:lnSpc>
              <a:spcPct val="100000"/>
            </a:lnSpc>
          </a:pPr>
          <a:r>
            <a:rPr lang="en-US"/>
            <a:t>Diffusion Based Models</a:t>
          </a:r>
          <a:endParaRPr lang="en-US" dirty="0"/>
        </a:p>
      </dgm:t>
    </dgm:pt>
    <dgm:pt modelId="{58059D92-D378-4EB2-B0D4-C92E4D910235}" type="parTrans" cxnId="{EFB5F6AB-74F5-4ACC-9D6C-72D591071C77}">
      <dgm:prSet/>
      <dgm:spPr/>
      <dgm:t>
        <a:bodyPr/>
        <a:lstStyle/>
        <a:p>
          <a:endParaRPr lang="en-US"/>
        </a:p>
      </dgm:t>
    </dgm:pt>
    <dgm:pt modelId="{5DA0753D-3A11-4837-B7EC-F460EA0FD7F7}" type="sibTrans" cxnId="{EFB5F6AB-74F5-4ACC-9D6C-72D591071C77}">
      <dgm:prSet/>
      <dgm:spPr/>
      <dgm:t>
        <a:bodyPr/>
        <a:lstStyle/>
        <a:p>
          <a:endParaRPr lang="en-US"/>
        </a:p>
      </dgm:t>
    </dgm:pt>
    <dgm:pt modelId="{E000D173-B154-49D5-A9E5-39717489FC08}">
      <dgm:prSet phldrT="[Text]"/>
      <dgm:spPr/>
      <dgm:t>
        <a:bodyPr/>
        <a:lstStyle/>
        <a:p>
          <a:pPr>
            <a:lnSpc>
              <a:spcPct val="100000"/>
            </a:lnSpc>
          </a:pPr>
          <a:r>
            <a:rPr lang="en-US"/>
            <a:t>Graph Convolution Network</a:t>
          </a:r>
          <a:endParaRPr lang="en-US" dirty="0"/>
        </a:p>
      </dgm:t>
    </dgm:pt>
    <dgm:pt modelId="{BEADA253-9878-48F0-B899-2DFDC31C44ED}" type="parTrans" cxnId="{A175F929-F5A5-4830-8D8C-55E731ABB5F5}">
      <dgm:prSet/>
      <dgm:spPr/>
      <dgm:t>
        <a:bodyPr/>
        <a:lstStyle/>
        <a:p>
          <a:endParaRPr lang="en-US"/>
        </a:p>
      </dgm:t>
    </dgm:pt>
    <dgm:pt modelId="{7D0FE7DB-3C4B-4D94-877F-507E6BF3AE97}" type="sibTrans" cxnId="{A175F929-F5A5-4830-8D8C-55E731ABB5F5}">
      <dgm:prSet/>
      <dgm:spPr/>
      <dgm:t>
        <a:bodyPr/>
        <a:lstStyle/>
        <a:p>
          <a:endParaRPr lang="en-US"/>
        </a:p>
      </dgm:t>
    </dgm:pt>
    <dgm:pt modelId="{855C75D0-62C9-4097-96C4-3D07611C08F3}">
      <dgm:prSet phldrT="[Text]"/>
      <dgm:spPr/>
      <dgm:t>
        <a:bodyPr/>
        <a:lstStyle/>
        <a:p>
          <a:pPr>
            <a:lnSpc>
              <a:spcPct val="100000"/>
            </a:lnSpc>
          </a:pPr>
          <a:r>
            <a:rPr lang="en-US" dirty="0"/>
            <a:t>Spatial </a:t>
          </a:r>
        </a:p>
      </dgm:t>
    </dgm:pt>
    <dgm:pt modelId="{1D943CD7-D5D4-405D-AC08-F64A08CCBD3F}" type="parTrans" cxnId="{5401E6E4-EB8F-4A0B-9F8A-534D07568530}">
      <dgm:prSet/>
      <dgm:spPr/>
      <dgm:t>
        <a:bodyPr/>
        <a:lstStyle/>
        <a:p>
          <a:endParaRPr lang="en-US"/>
        </a:p>
      </dgm:t>
    </dgm:pt>
    <dgm:pt modelId="{0D663B49-60D9-46EE-8907-A41A01002264}" type="sibTrans" cxnId="{5401E6E4-EB8F-4A0B-9F8A-534D07568530}">
      <dgm:prSet/>
      <dgm:spPr/>
      <dgm:t>
        <a:bodyPr/>
        <a:lstStyle/>
        <a:p>
          <a:endParaRPr lang="en-US"/>
        </a:p>
      </dgm:t>
    </dgm:pt>
    <dgm:pt modelId="{032BE578-4A36-450F-A4D6-1F1F354C462E}">
      <dgm:prSet phldrT="[Text]"/>
      <dgm:spPr/>
      <dgm:t>
        <a:bodyPr/>
        <a:lstStyle/>
        <a:p>
          <a:pPr>
            <a:lnSpc>
              <a:spcPct val="100000"/>
            </a:lnSpc>
          </a:pPr>
          <a:r>
            <a:rPr lang="en-US" dirty="0"/>
            <a:t>Spectral</a:t>
          </a:r>
        </a:p>
      </dgm:t>
    </dgm:pt>
    <dgm:pt modelId="{AC01198D-858C-46C9-8CB9-4342DC61B666}" type="parTrans" cxnId="{5FE212A0-20AD-4119-B3DF-35204344D8B5}">
      <dgm:prSet/>
      <dgm:spPr/>
      <dgm:t>
        <a:bodyPr/>
        <a:lstStyle/>
        <a:p>
          <a:endParaRPr lang="en-US"/>
        </a:p>
      </dgm:t>
    </dgm:pt>
    <dgm:pt modelId="{B9461DA8-E658-4A0C-96A9-8B0581533144}" type="sibTrans" cxnId="{5FE212A0-20AD-4119-B3DF-35204344D8B5}">
      <dgm:prSet/>
      <dgm:spPr/>
      <dgm:t>
        <a:bodyPr/>
        <a:lstStyle/>
        <a:p>
          <a:endParaRPr lang="en-US"/>
        </a:p>
      </dgm:t>
    </dgm:pt>
    <dgm:pt modelId="{A5DA4BEE-B976-4036-A9C1-79A3BF334087}">
      <dgm:prSet phldrT="[Text]"/>
      <dgm:spPr/>
      <dgm:t>
        <a:bodyPr/>
        <a:lstStyle/>
        <a:p>
          <a:pPr>
            <a:lnSpc>
              <a:spcPct val="100000"/>
            </a:lnSpc>
          </a:pPr>
          <a:r>
            <a:rPr lang="en-US"/>
            <a:t>Spectral Model</a:t>
          </a:r>
          <a:endParaRPr lang="en-US" dirty="0"/>
        </a:p>
      </dgm:t>
    </dgm:pt>
    <dgm:pt modelId="{2273E1D5-09DE-4BC5-889C-A884F8FEA971}" type="parTrans" cxnId="{F8C609FF-1B00-4F1F-961E-4284AE0E37EB}">
      <dgm:prSet/>
      <dgm:spPr/>
      <dgm:t>
        <a:bodyPr/>
        <a:lstStyle/>
        <a:p>
          <a:endParaRPr lang="en-US"/>
        </a:p>
      </dgm:t>
    </dgm:pt>
    <dgm:pt modelId="{7C77A2FC-C44F-4651-A4EB-4DE45788E466}" type="sibTrans" cxnId="{F8C609FF-1B00-4F1F-961E-4284AE0E37EB}">
      <dgm:prSet/>
      <dgm:spPr/>
      <dgm:t>
        <a:bodyPr/>
        <a:lstStyle/>
        <a:p>
          <a:endParaRPr lang="en-US"/>
        </a:p>
      </dgm:t>
    </dgm:pt>
    <dgm:pt modelId="{DCD6D0AF-805B-45DD-881A-364CD91CCA3C}">
      <dgm:prSet phldrT="[Text]"/>
      <dgm:spPr/>
      <dgm:t>
        <a:bodyPr/>
        <a:lstStyle/>
        <a:p>
          <a:pPr>
            <a:lnSpc>
              <a:spcPct val="100000"/>
            </a:lnSpc>
          </a:pPr>
          <a:r>
            <a:rPr lang="en-US" dirty="0"/>
            <a:t>Matrix factorization</a:t>
          </a:r>
        </a:p>
      </dgm:t>
    </dgm:pt>
    <dgm:pt modelId="{330BAA94-C225-467B-988B-B869F3403D96}" type="parTrans" cxnId="{AD3EB1F2-4AAB-401F-A956-126F22D385C8}">
      <dgm:prSet/>
      <dgm:spPr/>
      <dgm:t>
        <a:bodyPr/>
        <a:lstStyle/>
        <a:p>
          <a:endParaRPr lang="en-US"/>
        </a:p>
      </dgm:t>
    </dgm:pt>
    <dgm:pt modelId="{33539ADA-555A-49A7-9828-0C02585A449C}" type="sibTrans" cxnId="{AD3EB1F2-4AAB-401F-A956-126F22D385C8}">
      <dgm:prSet/>
      <dgm:spPr/>
      <dgm:t>
        <a:bodyPr/>
        <a:lstStyle/>
        <a:p>
          <a:endParaRPr lang="en-US"/>
        </a:p>
      </dgm:t>
    </dgm:pt>
    <dgm:pt modelId="{9144D397-052E-4445-A850-FC91E03BF7ED}">
      <dgm:prSet phldrT="[Text]"/>
      <dgm:spPr/>
      <dgm:t>
        <a:bodyPr/>
        <a:lstStyle/>
        <a:p>
          <a:pPr>
            <a:lnSpc>
              <a:spcPct val="100000"/>
            </a:lnSpc>
          </a:pPr>
          <a:r>
            <a:rPr lang="en-US" dirty="0"/>
            <a:t>SVD</a:t>
          </a:r>
        </a:p>
      </dgm:t>
    </dgm:pt>
    <dgm:pt modelId="{E8E8BF8A-A49A-4F36-9339-8C6D9024C178}" type="parTrans" cxnId="{605E7F4C-55D1-48B9-9DE2-555E093ED5ED}">
      <dgm:prSet/>
      <dgm:spPr/>
      <dgm:t>
        <a:bodyPr/>
        <a:lstStyle/>
        <a:p>
          <a:endParaRPr lang="en-US"/>
        </a:p>
      </dgm:t>
    </dgm:pt>
    <dgm:pt modelId="{F47088C8-F9D4-48AE-9A68-575851CAECDD}" type="sibTrans" cxnId="{605E7F4C-55D1-48B9-9DE2-555E093ED5ED}">
      <dgm:prSet/>
      <dgm:spPr/>
      <dgm:t>
        <a:bodyPr/>
        <a:lstStyle/>
        <a:p>
          <a:endParaRPr lang="en-US"/>
        </a:p>
      </dgm:t>
    </dgm:pt>
    <dgm:pt modelId="{85D19030-FD68-4C82-9542-155CE80676F7}">
      <dgm:prSet phldrT="[Text]"/>
      <dgm:spPr/>
      <dgm:t>
        <a:bodyPr/>
        <a:lstStyle/>
        <a:p>
          <a:pPr>
            <a:lnSpc>
              <a:spcPct val="100000"/>
            </a:lnSpc>
          </a:pPr>
          <a:r>
            <a:rPr lang="en-US" dirty="0" err="1"/>
            <a:t>DeepWalk</a:t>
          </a:r>
          <a:endParaRPr lang="en-US" dirty="0"/>
        </a:p>
      </dgm:t>
    </dgm:pt>
    <dgm:pt modelId="{66433558-2634-4B89-BBAF-0EEB983C533D}" type="parTrans" cxnId="{296A7741-C0A9-4233-94B2-8857F68F4FE0}">
      <dgm:prSet/>
      <dgm:spPr/>
      <dgm:t>
        <a:bodyPr/>
        <a:lstStyle/>
        <a:p>
          <a:endParaRPr lang="en-US"/>
        </a:p>
      </dgm:t>
    </dgm:pt>
    <dgm:pt modelId="{D64B66CC-E152-4E67-8714-ED4F25B5553D}" type="sibTrans" cxnId="{296A7741-C0A9-4233-94B2-8857F68F4FE0}">
      <dgm:prSet/>
      <dgm:spPr/>
      <dgm:t>
        <a:bodyPr/>
        <a:lstStyle/>
        <a:p>
          <a:endParaRPr lang="en-US"/>
        </a:p>
      </dgm:t>
    </dgm:pt>
    <dgm:pt modelId="{2515A5C4-1A99-4287-8C6B-3F59FDC174B9}">
      <dgm:prSet phldrT="[Text]"/>
      <dgm:spPr/>
      <dgm:t>
        <a:bodyPr/>
        <a:lstStyle/>
        <a:p>
          <a:pPr>
            <a:lnSpc>
              <a:spcPct val="100000"/>
            </a:lnSpc>
          </a:pPr>
          <a:r>
            <a:rPr lang="en-US" dirty="0"/>
            <a:t>Node2vec</a:t>
          </a:r>
        </a:p>
      </dgm:t>
    </dgm:pt>
    <dgm:pt modelId="{BFD26889-A92C-4160-9CE1-34F876D51A24}" type="parTrans" cxnId="{2A7E9A03-6CAE-4983-B64A-B6F184DFBD73}">
      <dgm:prSet/>
      <dgm:spPr/>
      <dgm:t>
        <a:bodyPr/>
        <a:lstStyle/>
        <a:p>
          <a:endParaRPr lang="en-US"/>
        </a:p>
      </dgm:t>
    </dgm:pt>
    <dgm:pt modelId="{DB289458-0B81-4985-81D5-78DB617C9D4B}" type="sibTrans" cxnId="{2A7E9A03-6CAE-4983-B64A-B6F184DFBD73}">
      <dgm:prSet/>
      <dgm:spPr/>
      <dgm:t>
        <a:bodyPr/>
        <a:lstStyle/>
        <a:p>
          <a:endParaRPr lang="en-US"/>
        </a:p>
      </dgm:t>
    </dgm:pt>
    <dgm:pt modelId="{8361E57A-3671-49EC-8BF8-E4E6939751CE}">
      <dgm:prSet phldrT="[Text]"/>
      <dgm:spPr/>
      <dgm:t>
        <a:bodyPr/>
        <a:lstStyle/>
        <a:p>
          <a:pPr>
            <a:lnSpc>
              <a:spcPct val="100000"/>
            </a:lnSpc>
          </a:pPr>
          <a:r>
            <a:rPr lang="en-US" dirty="0"/>
            <a:t>N</a:t>
          </a:r>
        </a:p>
      </dgm:t>
    </dgm:pt>
    <dgm:pt modelId="{481CD600-D6E7-45B7-A46B-578C95DF9AB9}" type="parTrans" cxnId="{D1FDEBE8-524F-4D10-9FE2-C86773EB7C89}">
      <dgm:prSet/>
      <dgm:spPr/>
      <dgm:t>
        <a:bodyPr/>
        <a:lstStyle/>
        <a:p>
          <a:endParaRPr lang="en-US"/>
        </a:p>
      </dgm:t>
    </dgm:pt>
    <dgm:pt modelId="{9BA89E1E-6680-4C5F-A4AA-0476E4F70E7E}" type="sibTrans" cxnId="{D1FDEBE8-524F-4D10-9FE2-C86773EB7C89}">
      <dgm:prSet/>
      <dgm:spPr/>
      <dgm:t>
        <a:bodyPr/>
        <a:lstStyle/>
        <a:p>
          <a:endParaRPr lang="en-US"/>
        </a:p>
      </dgm:t>
    </dgm:pt>
    <dgm:pt modelId="{9AA5D36A-696D-4C1A-8669-5B350AEE41AE}">
      <dgm:prSet phldrT="[Text]"/>
      <dgm:spPr/>
      <dgm:t>
        <a:bodyPr/>
        <a:lstStyle/>
        <a:p>
          <a:r>
            <a:rPr lang="en-US" dirty="0"/>
            <a:t>Chebyshev </a:t>
          </a:r>
        </a:p>
      </dgm:t>
    </dgm:pt>
    <dgm:pt modelId="{69AA384F-8237-4BD4-9E9F-110248F99C44}" type="parTrans" cxnId="{74B2C91B-A169-495D-BA2E-C2DA58E036B6}">
      <dgm:prSet/>
      <dgm:spPr/>
      <dgm:t>
        <a:bodyPr/>
        <a:lstStyle/>
        <a:p>
          <a:endParaRPr lang="en-US"/>
        </a:p>
      </dgm:t>
    </dgm:pt>
    <dgm:pt modelId="{09236E0D-8EA2-4476-998C-48F0CBBF270D}" type="sibTrans" cxnId="{74B2C91B-A169-495D-BA2E-C2DA58E036B6}">
      <dgm:prSet/>
      <dgm:spPr/>
      <dgm:t>
        <a:bodyPr/>
        <a:lstStyle/>
        <a:p>
          <a:endParaRPr lang="en-US"/>
        </a:p>
      </dgm:t>
    </dgm:pt>
    <dgm:pt modelId="{EA173A4E-C1F9-4395-9930-714E151E9246}">
      <dgm:prSet phldrT="[Text]"/>
      <dgm:spPr/>
      <dgm:t>
        <a:bodyPr/>
        <a:lstStyle/>
        <a:p>
          <a:r>
            <a:rPr lang="en-US" dirty="0"/>
            <a:t>GRAPHSAGE</a:t>
          </a:r>
        </a:p>
      </dgm:t>
    </dgm:pt>
    <dgm:pt modelId="{33F8FB95-B2BB-47B8-8AC4-7B5BC99E22EC}" type="parTrans" cxnId="{2290984F-B7D2-4955-BD23-29E544863CE1}">
      <dgm:prSet/>
      <dgm:spPr/>
      <dgm:t>
        <a:bodyPr/>
        <a:lstStyle/>
        <a:p>
          <a:endParaRPr lang="en-US"/>
        </a:p>
      </dgm:t>
    </dgm:pt>
    <dgm:pt modelId="{4266296B-3401-441D-BA4C-32305EBCBDED}" type="sibTrans" cxnId="{2290984F-B7D2-4955-BD23-29E544863CE1}">
      <dgm:prSet/>
      <dgm:spPr/>
      <dgm:t>
        <a:bodyPr/>
        <a:lstStyle/>
        <a:p>
          <a:endParaRPr lang="en-US"/>
        </a:p>
      </dgm:t>
    </dgm:pt>
    <dgm:pt modelId="{13434AD0-0272-4231-8324-EF11388A3B4E}">
      <dgm:prSet phldrT="[Text]"/>
      <dgm:spPr/>
      <dgm:t>
        <a:bodyPr/>
        <a:lstStyle/>
        <a:p>
          <a:r>
            <a:rPr lang="en-US" dirty="0"/>
            <a:t>GAN</a:t>
          </a:r>
        </a:p>
      </dgm:t>
    </dgm:pt>
    <dgm:pt modelId="{0D24E208-D541-4DB0-949D-44BD87566618}" type="parTrans" cxnId="{70ED48FC-8F14-4A38-B7E1-30C28DB274B9}">
      <dgm:prSet/>
      <dgm:spPr/>
      <dgm:t>
        <a:bodyPr/>
        <a:lstStyle/>
        <a:p>
          <a:endParaRPr lang="en-US"/>
        </a:p>
      </dgm:t>
    </dgm:pt>
    <dgm:pt modelId="{58DE91EE-806D-4A52-BA02-3BFA156CFD79}" type="sibTrans" cxnId="{70ED48FC-8F14-4A38-B7E1-30C28DB274B9}">
      <dgm:prSet/>
      <dgm:spPr/>
      <dgm:t>
        <a:bodyPr/>
        <a:lstStyle/>
        <a:p>
          <a:endParaRPr lang="en-US"/>
        </a:p>
      </dgm:t>
    </dgm:pt>
    <dgm:pt modelId="{06001278-39E6-470A-8A2B-07512F1A155A}">
      <dgm:prSet phldrT="[Text]"/>
      <dgm:spPr/>
      <dgm:t>
        <a:bodyPr/>
        <a:lstStyle/>
        <a:p>
          <a:pPr>
            <a:lnSpc>
              <a:spcPct val="100000"/>
            </a:lnSpc>
          </a:pPr>
          <a:r>
            <a:rPr lang="en-US"/>
            <a:t>Traditional Machine Learning</a:t>
          </a:r>
          <a:endParaRPr lang="en-US" dirty="0"/>
        </a:p>
      </dgm:t>
    </dgm:pt>
    <dgm:pt modelId="{5F1385BB-EF66-4ADB-AC24-FBB5FED1A444}" type="parTrans" cxnId="{408AC8BD-A435-480F-8A42-DDD4E019296E}">
      <dgm:prSet/>
      <dgm:spPr/>
      <dgm:t>
        <a:bodyPr/>
        <a:lstStyle/>
        <a:p>
          <a:endParaRPr lang="en-US"/>
        </a:p>
      </dgm:t>
    </dgm:pt>
    <dgm:pt modelId="{04483547-1042-4B54-BDDF-77BFEFE56308}" type="sibTrans" cxnId="{408AC8BD-A435-480F-8A42-DDD4E019296E}">
      <dgm:prSet/>
      <dgm:spPr/>
      <dgm:t>
        <a:bodyPr/>
        <a:lstStyle/>
        <a:p>
          <a:endParaRPr lang="en-US"/>
        </a:p>
      </dgm:t>
    </dgm:pt>
    <dgm:pt modelId="{79B00E0B-BFE6-493B-A1AE-653BCF848252}" type="pres">
      <dgm:prSet presAssocID="{0684A60D-0C4B-43C8-9BE7-D5105AA03BCC}" presName="Name0" presStyleCnt="0">
        <dgm:presLayoutVars>
          <dgm:dir/>
          <dgm:resizeHandles val="exact"/>
        </dgm:presLayoutVars>
      </dgm:prSet>
      <dgm:spPr/>
    </dgm:pt>
    <dgm:pt modelId="{856F558F-DC20-47A0-8B67-15E676C416E7}" type="pres">
      <dgm:prSet presAssocID="{0684A60D-0C4B-43C8-9BE7-D5105AA03BCC}" presName="arrow" presStyleLbl="bgShp" presStyleIdx="0" presStyleCnt="1"/>
      <dgm:spPr/>
    </dgm:pt>
    <dgm:pt modelId="{9D0FF67B-E461-4A20-9410-A112A2FA9E14}" type="pres">
      <dgm:prSet presAssocID="{0684A60D-0C4B-43C8-9BE7-D5105AA03BCC}" presName="points" presStyleCnt="0"/>
      <dgm:spPr/>
    </dgm:pt>
    <dgm:pt modelId="{FCF31E2B-C661-40FC-AAC8-F98BECFFB5DF}" type="pres">
      <dgm:prSet presAssocID="{F083EFFB-2359-41EE-BE92-FC7BD9C8F7C5}" presName="compositeA" presStyleCnt="0"/>
      <dgm:spPr/>
    </dgm:pt>
    <dgm:pt modelId="{3697256A-03B2-4113-9840-FAC0996B10CE}" type="pres">
      <dgm:prSet presAssocID="{F083EFFB-2359-41EE-BE92-FC7BD9C8F7C5}" presName="textA" presStyleLbl="revTx" presStyleIdx="0" presStyleCnt="6">
        <dgm:presLayoutVars>
          <dgm:bulletEnabled val="1"/>
        </dgm:presLayoutVars>
      </dgm:prSet>
      <dgm:spPr/>
    </dgm:pt>
    <dgm:pt modelId="{FEA169D4-581A-4F4C-A4A2-192E2C4591E6}" type="pres">
      <dgm:prSet presAssocID="{F083EFFB-2359-41EE-BE92-FC7BD9C8F7C5}" presName="circleA" presStyleLbl="node1" presStyleIdx="0" presStyleCnt="6"/>
      <dgm:spPr/>
    </dgm:pt>
    <dgm:pt modelId="{BB4F1418-59A9-4942-AB31-341BA8E91108}" type="pres">
      <dgm:prSet presAssocID="{F083EFFB-2359-41EE-BE92-FC7BD9C8F7C5}" presName="spaceA" presStyleCnt="0"/>
      <dgm:spPr/>
    </dgm:pt>
    <dgm:pt modelId="{42B61B10-C5F4-481A-BD71-25E826BB6CB4}" type="pres">
      <dgm:prSet presAssocID="{79885BB0-E5BC-422C-88E8-63AD8334978D}" presName="space" presStyleCnt="0"/>
      <dgm:spPr/>
    </dgm:pt>
    <dgm:pt modelId="{FA6DE171-8238-450D-B776-E05F720EC95D}" type="pres">
      <dgm:prSet presAssocID="{A5DA4BEE-B976-4036-A9C1-79A3BF334087}" presName="compositeB" presStyleCnt="0"/>
      <dgm:spPr/>
    </dgm:pt>
    <dgm:pt modelId="{C4C2617B-0F25-4F8F-B40C-36B7273281AE}" type="pres">
      <dgm:prSet presAssocID="{A5DA4BEE-B976-4036-A9C1-79A3BF334087}" presName="textB" presStyleLbl="revTx" presStyleIdx="1" presStyleCnt="6">
        <dgm:presLayoutVars>
          <dgm:bulletEnabled val="1"/>
        </dgm:presLayoutVars>
      </dgm:prSet>
      <dgm:spPr/>
    </dgm:pt>
    <dgm:pt modelId="{ECD7DB67-6C35-4E6D-A8FF-E6352565D5EE}" type="pres">
      <dgm:prSet presAssocID="{A5DA4BEE-B976-4036-A9C1-79A3BF334087}" presName="circleB" presStyleLbl="node1" presStyleIdx="1" presStyleCnt="6"/>
      <dgm:spPr/>
    </dgm:pt>
    <dgm:pt modelId="{5AB3F36D-5D8F-4F2E-9A45-14E5CAC06661}" type="pres">
      <dgm:prSet presAssocID="{A5DA4BEE-B976-4036-A9C1-79A3BF334087}" presName="spaceB" presStyleCnt="0"/>
      <dgm:spPr/>
    </dgm:pt>
    <dgm:pt modelId="{07A086CA-B25F-46D9-BF2D-5BF5DE1E27A3}" type="pres">
      <dgm:prSet presAssocID="{7C77A2FC-C44F-4651-A4EB-4DE45788E466}" presName="space" presStyleCnt="0"/>
      <dgm:spPr/>
    </dgm:pt>
    <dgm:pt modelId="{7983A526-CEE7-43E4-BB1E-743EA7ABC613}" type="pres">
      <dgm:prSet presAssocID="{06001278-39E6-470A-8A2B-07512F1A155A}" presName="compositeA" presStyleCnt="0"/>
      <dgm:spPr/>
    </dgm:pt>
    <dgm:pt modelId="{51F02C1E-4250-443B-B701-CA223C687FED}" type="pres">
      <dgm:prSet presAssocID="{06001278-39E6-470A-8A2B-07512F1A155A}" presName="textA" presStyleLbl="revTx" presStyleIdx="2" presStyleCnt="6">
        <dgm:presLayoutVars>
          <dgm:bulletEnabled val="1"/>
        </dgm:presLayoutVars>
      </dgm:prSet>
      <dgm:spPr/>
    </dgm:pt>
    <dgm:pt modelId="{071B66F6-BA9A-498A-8AF5-0927FD580290}" type="pres">
      <dgm:prSet presAssocID="{06001278-39E6-470A-8A2B-07512F1A155A}" presName="circleA" presStyleLbl="node1" presStyleIdx="2" presStyleCnt="6"/>
      <dgm:spPr/>
    </dgm:pt>
    <dgm:pt modelId="{F5CCF7FA-7E08-44C7-B7B5-24170586C340}" type="pres">
      <dgm:prSet presAssocID="{06001278-39E6-470A-8A2B-07512F1A155A}" presName="spaceA" presStyleCnt="0"/>
      <dgm:spPr/>
    </dgm:pt>
    <dgm:pt modelId="{4CDDB338-D4B0-4559-B1DA-2926236178A9}" type="pres">
      <dgm:prSet presAssocID="{04483547-1042-4B54-BDDF-77BFEFE56308}" presName="space" presStyleCnt="0"/>
      <dgm:spPr/>
    </dgm:pt>
    <dgm:pt modelId="{794E68FA-46E1-480D-9D23-EC0CCC26D8ED}" type="pres">
      <dgm:prSet presAssocID="{A1C0E54F-8DE3-4459-8E67-1D0083107C91}" presName="compositeB" presStyleCnt="0"/>
      <dgm:spPr/>
    </dgm:pt>
    <dgm:pt modelId="{A7637C86-7B5B-446B-B3D3-6FF500CD8782}" type="pres">
      <dgm:prSet presAssocID="{A1C0E54F-8DE3-4459-8E67-1D0083107C91}" presName="textB" presStyleLbl="revTx" presStyleIdx="3" presStyleCnt="6">
        <dgm:presLayoutVars>
          <dgm:bulletEnabled val="1"/>
        </dgm:presLayoutVars>
      </dgm:prSet>
      <dgm:spPr/>
    </dgm:pt>
    <dgm:pt modelId="{3CDF3591-BBAD-46EE-9C0C-8DA4363EDE81}" type="pres">
      <dgm:prSet presAssocID="{A1C0E54F-8DE3-4459-8E67-1D0083107C91}" presName="circleB" presStyleLbl="node1" presStyleIdx="3" presStyleCnt="6"/>
      <dgm:spPr/>
    </dgm:pt>
    <dgm:pt modelId="{5E68C87A-86A9-4E51-B398-0002EA709242}" type="pres">
      <dgm:prSet presAssocID="{A1C0E54F-8DE3-4459-8E67-1D0083107C91}" presName="spaceB" presStyleCnt="0"/>
      <dgm:spPr/>
    </dgm:pt>
    <dgm:pt modelId="{1EDA0ED3-8451-4302-BD29-81A72E3D2B08}" type="pres">
      <dgm:prSet presAssocID="{AA428C12-F7F2-425A-A8ED-C8360A95758E}" presName="space" presStyleCnt="0"/>
      <dgm:spPr/>
    </dgm:pt>
    <dgm:pt modelId="{93C24BCA-5A49-49D5-82D3-3F56E6B86432}" type="pres">
      <dgm:prSet presAssocID="{7B11FCA3-A932-4736-80DE-9E39281019F6}" presName="compositeA" presStyleCnt="0"/>
      <dgm:spPr/>
    </dgm:pt>
    <dgm:pt modelId="{06329156-8E25-465D-AB60-A56170F9BD97}" type="pres">
      <dgm:prSet presAssocID="{7B11FCA3-A932-4736-80DE-9E39281019F6}" presName="textA" presStyleLbl="revTx" presStyleIdx="4" presStyleCnt="6">
        <dgm:presLayoutVars>
          <dgm:bulletEnabled val="1"/>
        </dgm:presLayoutVars>
      </dgm:prSet>
      <dgm:spPr/>
    </dgm:pt>
    <dgm:pt modelId="{20695616-4D98-4245-B88C-738DB5564E6A}" type="pres">
      <dgm:prSet presAssocID="{7B11FCA3-A932-4736-80DE-9E39281019F6}" presName="circleA" presStyleLbl="node1" presStyleIdx="4" presStyleCnt="6"/>
      <dgm:spPr/>
    </dgm:pt>
    <dgm:pt modelId="{1C7DBF8D-47B8-463A-9DA1-7B8653EEEF7D}" type="pres">
      <dgm:prSet presAssocID="{7B11FCA3-A932-4736-80DE-9E39281019F6}" presName="spaceA" presStyleCnt="0"/>
      <dgm:spPr/>
    </dgm:pt>
    <dgm:pt modelId="{38308AC7-7306-4AE1-B99A-4A1F7371FCF3}" type="pres">
      <dgm:prSet presAssocID="{5DA0753D-3A11-4837-B7EC-F460EA0FD7F7}" presName="space" presStyleCnt="0"/>
      <dgm:spPr/>
    </dgm:pt>
    <dgm:pt modelId="{0B329540-1498-4489-86E7-326B366454FB}" type="pres">
      <dgm:prSet presAssocID="{E000D173-B154-49D5-A9E5-39717489FC08}" presName="compositeB" presStyleCnt="0"/>
      <dgm:spPr/>
    </dgm:pt>
    <dgm:pt modelId="{DFCF59EF-5475-4028-B43A-531F629242B0}" type="pres">
      <dgm:prSet presAssocID="{E000D173-B154-49D5-A9E5-39717489FC08}" presName="textB" presStyleLbl="revTx" presStyleIdx="5" presStyleCnt="6">
        <dgm:presLayoutVars>
          <dgm:bulletEnabled val="1"/>
        </dgm:presLayoutVars>
      </dgm:prSet>
      <dgm:spPr/>
    </dgm:pt>
    <dgm:pt modelId="{440C4F91-48FC-4558-A037-61364636D27A}" type="pres">
      <dgm:prSet presAssocID="{E000D173-B154-49D5-A9E5-39717489FC08}" presName="circleB" presStyleLbl="node1" presStyleIdx="5" presStyleCnt="6"/>
      <dgm:spPr/>
    </dgm:pt>
    <dgm:pt modelId="{FAABFD80-A5A1-40A3-94A9-D3764F509C4B}" type="pres">
      <dgm:prSet presAssocID="{E000D173-B154-49D5-A9E5-39717489FC08}" presName="spaceB" presStyleCnt="0"/>
      <dgm:spPr/>
    </dgm:pt>
  </dgm:ptLst>
  <dgm:cxnLst>
    <dgm:cxn modelId="{2A7E9A03-6CAE-4983-B64A-B6F184DFBD73}" srcId="{7B11FCA3-A932-4736-80DE-9E39281019F6}" destId="{2515A5C4-1A99-4287-8C6B-3F59FDC174B9}" srcOrd="1" destOrd="0" parTransId="{BFD26889-A92C-4160-9CE1-34F876D51A24}" sibTransId="{DB289458-0B81-4985-81D5-78DB617C9D4B}"/>
    <dgm:cxn modelId="{4CF0E608-BD8C-4C44-B6DB-585B187EC6BA}" type="presOf" srcId="{0684A60D-0C4B-43C8-9BE7-D5105AA03BCC}" destId="{79B00E0B-BFE6-493B-A1AE-653BCF848252}" srcOrd="0" destOrd="0" presId="urn:microsoft.com/office/officeart/2005/8/layout/hProcess11"/>
    <dgm:cxn modelId="{D5F01C12-C85C-4D50-98C1-D3F329BA0615}" type="presOf" srcId="{2515A5C4-1A99-4287-8C6B-3F59FDC174B9}" destId="{06329156-8E25-465D-AB60-A56170F9BD97}" srcOrd="0" destOrd="2" presId="urn:microsoft.com/office/officeart/2005/8/layout/hProcess11"/>
    <dgm:cxn modelId="{BE8D3313-B12C-478F-BD40-975A26EB59B0}" type="presOf" srcId="{7B11FCA3-A932-4736-80DE-9E39281019F6}" destId="{06329156-8E25-465D-AB60-A56170F9BD97}" srcOrd="0" destOrd="0" presId="urn:microsoft.com/office/officeart/2005/8/layout/hProcess11"/>
    <dgm:cxn modelId="{74B2C91B-A169-495D-BA2E-C2DA58E036B6}" srcId="{032BE578-4A36-450F-A4D6-1F1F354C462E}" destId="{9AA5D36A-696D-4C1A-8669-5B350AEE41AE}" srcOrd="0" destOrd="0" parTransId="{69AA384F-8237-4BD4-9E9F-110248F99C44}" sibTransId="{09236E0D-8EA2-4476-998C-48F0CBBF270D}"/>
    <dgm:cxn modelId="{FFB46B1E-74D0-4879-91CD-3D3592DE08B9}" type="presOf" srcId="{85D19030-FD68-4C82-9542-155CE80676F7}" destId="{06329156-8E25-465D-AB60-A56170F9BD97}" srcOrd="0" destOrd="1" presId="urn:microsoft.com/office/officeart/2005/8/layout/hProcess11"/>
    <dgm:cxn modelId="{32A2FD22-EF90-4267-9028-5695313044AA}" type="presOf" srcId="{F083EFFB-2359-41EE-BE92-FC7BD9C8F7C5}" destId="{3697256A-03B2-4113-9840-FAC0996B10CE}" srcOrd="0" destOrd="0" presId="urn:microsoft.com/office/officeart/2005/8/layout/hProcess11"/>
    <dgm:cxn modelId="{A175F929-F5A5-4830-8D8C-55E731ABB5F5}" srcId="{0684A60D-0C4B-43C8-9BE7-D5105AA03BCC}" destId="{E000D173-B154-49D5-A9E5-39717489FC08}" srcOrd="5" destOrd="0" parTransId="{BEADA253-9878-48F0-B899-2DFDC31C44ED}" sibTransId="{7D0FE7DB-3C4B-4D94-877F-507E6BF3AE97}"/>
    <dgm:cxn modelId="{3A37122C-2336-4B09-970B-7CC0DADDB51E}" type="presOf" srcId="{06001278-39E6-470A-8A2B-07512F1A155A}" destId="{51F02C1E-4250-443B-B701-CA223C687FED}" srcOrd="0" destOrd="0" presId="urn:microsoft.com/office/officeart/2005/8/layout/hProcess11"/>
    <dgm:cxn modelId="{7A759E2F-AD9A-47D6-8BF9-F689F8B1A49E}" type="presOf" srcId="{13434AD0-0272-4231-8324-EF11388A3B4E}" destId="{DFCF59EF-5475-4028-B43A-531F629242B0}" srcOrd="0" destOrd="3" presId="urn:microsoft.com/office/officeart/2005/8/layout/hProcess11"/>
    <dgm:cxn modelId="{B7BCC035-3968-4885-BA51-9E6A792FDBBA}" type="presOf" srcId="{8361E57A-3671-49EC-8BF8-E4E6939751CE}" destId="{06329156-8E25-465D-AB60-A56170F9BD97}" srcOrd="0" destOrd="3" presId="urn:microsoft.com/office/officeart/2005/8/layout/hProcess11"/>
    <dgm:cxn modelId="{7CF2683B-A1BC-44B1-998E-7C69BFE3450D}" type="presOf" srcId="{032BE578-4A36-450F-A4D6-1F1F354C462E}" destId="{DFCF59EF-5475-4028-B43A-531F629242B0}" srcOrd="0" destOrd="4" presId="urn:microsoft.com/office/officeart/2005/8/layout/hProcess11"/>
    <dgm:cxn modelId="{CFD52D5F-BC58-4F89-8463-87EB80BA6C87}" type="presOf" srcId="{9144D397-052E-4445-A850-FC91E03BF7ED}" destId="{C4C2617B-0F25-4F8F-B40C-36B7273281AE}" srcOrd="0" destOrd="2" presId="urn:microsoft.com/office/officeart/2005/8/layout/hProcess11"/>
    <dgm:cxn modelId="{296A7741-C0A9-4233-94B2-8857F68F4FE0}" srcId="{7B11FCA3-A932-4736-80DE-9E39281019F6}" destId="{85D19030-FD68-4C82-9542-155CE80676F7}" srcOrd="0" destOrd="0" parTransId="{66433558-2634-4B89-BBAF-0EEB983C533D}" sibTransId="{D64B66CC-E152-4E67-8714-ED4F25B5553D}"/>
    <dgm:cxn modelId="{B8D55268-0AF1-4B34-A70C-CB24C88DE771}" srcId="{0684A60D-0C4B-43C8-9BE7-D5105AA03BCC}" destId="{A1C0E54F-8DE3-4459-8E67-1D0083107C91}" srcOrd="3" destOrd="0" parTransId="{D506CC6B-457C-481F-92BE-0FD0B45F56AC}" sibTransId="{AA428C12-F7F2-425A-A8ED-C8360A95758E}"/>
    <dgm:cxn modelId="{605E7F4C-55D1-48B9-9DE2-555E093ED5ED}" srcId="{A5DA4BEE-B976-4036-A9C1-79A3BF334087}" destId="{9144D397-052E-4445-A850-FC91E03BF7ED}" srcOrd="1" destOrd="0" parTransId="{E8E8BF8A-A49A-4F36-9339-8C6D9024C178}" sibTransId="{F47088C8-F9D4-48AE-9A68-575851CAECDD}"/>
    <dgm:cxn modelId="{2290984F-B7D2-4955-BD23-29E544863CE1}" srcId="{855C75D0-62C9-4097-96C4-3D07611C08F3}" destId="{EA173A4E-C1F9-4395-9930-714E151E9246}" srcOrd="0" destOrd="0" parTransId="{33F8FB95-B2BB-47B8-8AC4-7B5BC99E22EC}" sibTransId="{4266296B-3401-441D-BA4C-32305EBCBDED}"/>
    <dgm:cxn modelId="{70ACE372-938F-43F2-A61C-0F5B6B70B267}" type="presOf" srcId="{E000D173-B154-49D5-A9E5-39717489FC08}" destId="{DFCF59EF-5475-4028-B43A-531F629242B0}" srcOrd="0" destOrd="0" presId="urn:microsoft.com/office/officeart/2005/8/layout/hProcess11"/>
    <dgm:cxn modelId="{8E650655-BC2C-49B5-A581-C8AB105637FF}" type="presOf" srcId="{EA173A4E-C1F9-4395-9930-714E151E9246}" destId="{DFCF59EF-5475-4028-B43A-531F629242B0}" srcOrd="0" destOrd="2" presId="urn:microsoft.com/office/officeart/2005/8/layout/hProcess11"/>
    <dgm:cxn modelId="{265D7A58-A4B2-488D-978C-741BCD801AEE}" type="presOf" srcId="{DCD6D0AF-805B-45DD-881A-364CD91CCA3C}" destId="{C4C2617B-0F25-4F8F-B40C-36B7273281AE}" srcOrd="0" destOrd="1" presId="urn:microsoft.com/office/officeart/2005/8/layout/hProcess11"/>
    <dgm:cxn modelId="{19C07F8D-99E7-4655-8C94-4A87E60C2D8F}" type="presOf" srcId="{9AA5D36A-696D-4C1A-8669-5B350AEE41AE}" destId="{DFCF59EF-5475-4028-B43A-531F629242B0}" srcOrd="0" destOrd="5" presId="urn:microsoft.com/office/officeart/2005/8/layout/hProcess11"/>
    <dgm:cxn modelId="{5FE212A0-20AD-4119-B3DF-35204344D8B5}" srcId="{E000D173-B154-49D5-A9E5-39717489FC08}" destId="{032BE578-4A36-450F-A4D6-1F1F354C462E}" srcOrd="1" destOrd="0" parTransId="{AC01198D-858C-46C9-8CB9-4342DC61B666}" sibTransId="{B9461DA8-E658-4A0C-96A9-8B0581533144}"/>
    <dgm:cxn modelId="{EFB5F6AB-74F5-4ACC-9D6C-72D591071C77}" srcId="{0684A60D-0C4B-43C8-9BE7-D5105AA03BCC}" destId="{7B11FCA3-A932-4736-80DE-9E39281019F6}" srcOrd="4" destOrd="0" parTransId="{58059D92-D378-4EB2-B0D4-C92E4D910235}" sibTransId="{5DA0753D-3A11-4837-B7EC-F460EA0FD7F7}"/>
    <dgm:cxn modelId="{5BF860B6-7D17-44FE-B688-94633E5AEEDA}" type="presOf" srcId="{A5DA4BEE-B976-4036-A9C1-79A3BF334087}" destId="{C4C2617B-0F25-4F8F-B40C-36B7273281AE}" srcOrd="0" destOrd="0" presId="urn:microsoft.com/office/officeart/2005/8/layout/hProcess11"/>
    <dgm:cxn modelId="{408AC8BD-A435-480F-8A42-DDD4E019296E}" srcId="{0684A60D-0C4B-43C8-9BE7-D5105AA03BCC}" destId="{06001278-39E6-470A-8A2B-07512F1A155A}" srcOrd="2" destOrd="0" parTransId="{5F1385BB-EF66-4ADB-AC24-FBB5FED1A444}" sibTransId="{04483547-1042-4B54-BDDF-77BFEFE56308}"/>
    <dgm:cxn modelId="{36D3AFDD-35DA-4E62-B8E5-F62318EE3562}" type="presOf" srcId="{A1C0E54F-8DE3-4459-8E67-1D0083107C91}" destId="{A7637C86-7B5B-446B-B3D3-6FF500CD8782}" srcOrd="0" destOrd="0" presId="urn:microsoft.com/office/officeart/2005/8/layout/hProcess11"/>
    <dgm:cxn modelId="{CB666FDE-6BC2-4A1B-8870-B53B1FA9EB38}" srcId="{0684A60D-0C4B-43C8-9BE7-D5105AA03BCC}" destId="{F083EFFB-2359-41EE-BE92-FC7BD9C8F7C5}" srcOrd="0" destOrd="0" parTransId="{432618FC-BB3F-486D-9EBB-F13DCAEF9929}" sibTransId="{79885BB0-E5BC-422C-88E8-63AD8334978D}"/>
    <dgm:cxn modelId="{5401E6E4-EB8F-4A0B-9F8A-534D07568530}" srcId="{E000D173-B154-49D5-A9E5-39717489FC08}" destId="{855C75D0-62C9-4097-96C4-3D07611C08F3}" srcOrd="0" destOrd="0" parTransId="{1D943CD7-D5D4-405D-AC08-F64A08CCBD3F}" sibTransId="{0D663B49-60D9-46EE-8907-A41A01002264}"/>
    <dgm:cxn modelId="{D1FDEBE8-524F-4D10-9FE2-C86773EB7C89}" srcId="{7B11FCA3-A932-4736-80DE-9E39281019F6}" destId="{8361E57A-3671-49EC-8BF8-E4E6939751CE}" srcOrd="2" destOrd="0" parTransId="{481CD600-D6E7-45B7-A46B-578C95DF9AB9}" sibTransId="{9BA89E1E-6680-4C5F-A4AA-0476E4F70E7E}"/>
    <dgm:cxn modelId="{AD3EB1F2-4AAB-401F-A956-126F22D385C8}" srcId="{A5DA4BEE-B976-4036-A9C1-79A3BF334087}" destId="{DCD6D0AF-805B-45DD-881A-364CD91CCA3C}" srcOrd="0" destOrd="0" parTransId="{330BAA94-C225-467B-988B-B869F3403D96}" sibTransId="{33539ADA-555A-49A7-9828-0C02585A449C}"/>
    <dgm:cxn modelId="{82577EFA-E84F-41D9-BEB2-7C6FD244D3DF}" type="presOf" srcId="{855C75D0-62C9-4097-96C4-3D07611C08F3}" destId="{DFCF59EF-5475-4028-B43A-531F629242B0}" srcOrd="0" destOrd="1" presId="urn:microsoft.com/office/officeart/2005/8/layout/hProcess11"/>
    <dgm:cxn modelId="{70ED48FC-8F14-4A38-B7E1-30C28DB274B9}" srcId="{855C75D0-62C9-4097-96C4-3D07611C08F3}" destId="{13434AD0-0272-4231-8324-EF11388A3B4E}" srcOrd="1" destOrd="0" parTransId="{0D24E208-D541-4DB0-949D-44BD87566618}" sibTransId="{58DE91EE-806D-4A52-BA02-3BFA156CFD79}"/>
    <dgm:cxn modelId="{F8C609FF-1B00-4F1F-961E-4284AE0E37EB}" srcId="{0684A60D-0C4B-43C8-9BE7-D5105AA03BCC}" destId="{A5DA4BEE-B976-4036-A9C1-79A3BF334087}" srcOrd="1" destOrd="0" parTransId="{2273E1D5-09DE-4BC5-889C-A884F8FEA971}" sibTransId="{7C77A2FC-C44F-4651-A4EB-4DE45788E466}"/>
    <dgm:cxn modelId="{8E69503D-D86F-4F98-BDF0-85A842BE291B}" type="presParOf" srcId="{79B00E0B-BFE6-493B-A1AE-653BCF848252}" destId="{856F558F-DC20-47A0-8B67-15E676C416E7}" srcOrd="0" destOrd="0" presId="urn:microsoft.com/office/officeart/2005/8/layout/hProcess11"/>
    <dgm:cxn modelId="{F47B4B87-6379-4A80-A029-9FFB6DCBE324}" type="presParOf" srcId="{79B00E0B-BFE6-493B-A1AE-653BCF848252}" destId="{9D0FF67B-E461-4A20-9410-A112A2FA9E14}" srcOrd="1" destOrd="0" presId="urn:microsoft.com/office/officeart/2005/8/layout/hProcess11"/>
    <dgm:cxn modelId="{7B070DE6-7CA2-4000-B920-EA96A546BD60}" type="presParOf" srcId="{9D0FF67B-E461-4A20-9410-A112A2FA9E14}" destId="{FCF31E2B-C661-40FC-AAC8-F98BECFFB5DF}" srcOrd="0" destOrd="0" presId="urn:microsoft.com/office/officeart/2005/8/layout/hProcess11"/>
    <dgm:cxn modelId="{42D2C377-2695-4DB3-947D-E69D8E637BD2}" type="presParOf" srcId="{FCF31E2B-C661-40FC-AAC8-F98BECFFB5DF}" destId="{3697256A-03B2-4113-9840-FAC0996B10CE}" srcOrd="0" destOrd="0" presId="urn:microsoft.com/office/officeart/2005/8/layout/hProcess11"/>
    <dgm:cxn modelId="{676D6DA5-09D9-4C07-9B0B-93D0BC162E7E}" type="presParOf" srcId="{FCF31E2B-C661-40FC-AAC8-F98BECFFB5DF}" destId="{FEA169D4-581A-4F4C-A4A2-192E2C4591E6}" srcOrd="1" destOrd="0" presId="urn:microsoft.com/office/officeart/2005/8/layout/hProcess11"/>
    <dgm:cxn modelId="{363131A2-5EE1-4495-9CD1-CA2E92581DE7}" type="presParOf" srcId="{FCF31E2B-C661-40FC-AAC8-F98BECFFB5DF}" destId="{BB4F1418-59A9-4942-AB31-341BA8E91108}" srcOrd="2" destOrd="0" presId="urn:microsoft.com/office/officeart/2005/8/layout/hProcess11"/>
    <dgm:cxn modelId="{52FE15E1-D694-44BE-86FC-8F1B22E36611}" type="presParOf" srcId="{9D0FF67B-E461-4A20-9410-A112A2FA9E14}" destId="{42B61B10-C5F4-481A-BD71-25E826BB6CB4}" srcOrd="1" destOrd="0" presId="urn:microsoft.com/office/officeart/2005/8/layout/hProcess11"/>
    <dgm:cxn modelId="{ABFCF59F-EFE4-4907-91B6-1739458F8C64}" type="presParOf" srcId="{9D0FF67B-E461-4A20-9410-A112A2FA9E14}" destId="{FA6DE171-8238-450D-B776-E05F720EC95D}" srcOrd="2" destOrd="0" presId="urn:microsoft.com/office/officeart/2005/8/layout/hProcess11"/>
    <dgm:cxn modelId="{185EA7AF-5464-4D5E-B721-617FB082E171}" type="presParOf" srcId="{FA6DE171-8238-450D-B776-E05F720EC95D}" destId="{C4C2617B-0F25-4F8F-B40C-36B7273281AE}" srcOrd="0" destOrd="0" presId="urn:microsoft.com/office/officeart/2005/8/layout/hProcess11"/>
    <dgm:cxn modelId="{F3CCFB76-AA5C-4467-A1E0-FD01255C90B3}" type="presParOf" srcId="{FA6DE171-8238-450D-B776-E05F720EC95D}" destId="{ECD7DB67-6C35-4E6D-A8FF-E6352565D5EE}" srcOrd="1" destOrd="0" presId="urn:microsoft.com/office/officeart/2005/8/layout/hProcess11"/>
    <dgm:cxn modelId="{73971DC3-C0D0-40A2-BA9A-882252E51655}" type="presParOf" srcId="{FA6DE171-8238-450D-B776-E05F720EC95D}" destId="{5AB3F36D-5D8F-4F2E-9A45-14E5CAC06661}" srcOrd="2" destOrd="0" presId="urn:microsoft.com/office/officeart/2005/8/layout/hProcess11"/>
    <dgm:cxn modelId="{318C5683-A5A3-4535-B919-179D3630A088}" type="presParOf" srcId="{9D0FF67B-E461-4A20-9410-A112A2FA9E14}" destId="{07A086CA-B25F-46D9-BF2D-5BF5DE1E27A3}" srcOrd="3" destOrd="0" presId="urn:microsoft.com/office/officeart/2005/8/layout/hProcess11"/>
    <dgm:cxn modelId="{50806576-69D2-4C88-A0C0-415462161D7F}" type="presParOf" srcId="{9D0FF67B-E461-4A20-9410-A112A2FA9E14}" destId="{7983A526-CEE7-43E4-BB1E-743EA7ABC613}" srcOrd="4" destOrd="0" presId="urn:microsoft.com/office/officeart/2005/8/layout/hProcess11"/>
    <dgm:cxn modelId="{BA630013-0913-4A46-84D3-4FD56056FAD2}" type="presParOf" srcId="{7983A526-CEE7-43E4-BB1E-743EA7ABC613}" destId="{51F02C1E-4250-443B-B701-CA223C687FED}" srcOrd="0" destOrd="0" presId="urn:microsoft.com/office/officeart/2005/8/layout/hProcess11"/>
    <dgm:cxn modelId="{DEB93870-DEF0-48E5-BC77-F96CBD1D0953}" type="presParOf" srcId="{7983A526-CEE7-43E4-BB1E-743EA7ABC613}" destId="{071B66F6-BA9A-498A-8AF5-0927FD580290}" srcOrd="1" destOrd="0" presId="urn:microsoft.com/office/officeart/2005/8/layout/hProcess11"/>
    <dgm:cxn modelId="{DA91F493-70D1-45A4-BB3A-BCF633976B8F}" type="presParOf" srcId="{7983A526-CEE7-43E4-BB1E-743EA7ABC613}" destId="{F5CCF7FA-7E08-44C7-B7B5-24170586C340}" srcOrd="2" destOrd="0" presId="urn:microsoft.com/office/officeart/2005/8/layout/hProcess11"/>
    <dgm:cxn modelId="{E186D707-A1CB-4BA3-8F97-EE5B8FC8256C}" type="presParOf" srcId="{9D0FF67B-E461-4A20-9410-A112A2FA9E14}" destId="{4CDDB338-D4B0-4559-B1DA-2926236178A9}" srcOrd="5" destOrd="0" presId="urn:microsoft.com/office/officeart/2005/8/layout/hProcess11"/>
    <dgm:cxn modelId="{C13AC454-91CD-43EF-A493-3775075EDE73}" type="presParOf" srcId="{9D0FF67B-E461-4A20-9410-A112A2FA9E14}" destId="{794E68FA-46E1-480D-9D23-EC0CCC26D8ED}" srcOrd="6" destOrd="0" presId="urn:microsoft.com/office/officeart/2005/8/layout/hProcess11"/>
    <dgm:cxn modelId="{55412CBD-41E9-4828-8CA4-0076E13B8C9A}" type="presParOf" srcId="{794E68FA-46E1-480D-9D23-EC0CCC26D8ED}" destId="{A7637C86-7B5B-446B-B3D3-6FF500CD8782}" srcOrd="0" destOrd="0" presId="urn:microsoft.com/office/officeart/2005/8/layout/hProcess11"/>
    <dgm:cxn modelId="{51CD1DAE-CBB3-4553-9103-7210583000CE}" type="presParOf" srcId="{794E68FA-46E1-480D-9D23-EC0CCC26D8ED}" destId="{3CDF3591-BBAD-46EE-9C0C-8DA4363EDE81}" srcOrd="1" destOrd="0" presId="urn:microsoft.com/office/officeart/2005/8/layout/hProcess11"/>
    <dgm:cxn modelId="{9AB23704-3443-495F-891F-C5F47545EBF4}" type="presParOf" srcId="{794E68FA-46E1-480D-9D23-EC0CCC26D8ED}" destId="{5E68C87A-86A9-4E51-B398-0002EA709242}" srcOrd="2" destOrd="0" presId="urn:microsoft.com/office/officeart/2005/8/layout/hProcess11"/>
    <dgm:cxn modelId="{D3DCC8CA-3D19-453E-A80C-3A427D11509B}" type="presParOf" srcId="{9D0FF67B-E461-4A20-9410-A112A2FA9E14}" destId="{1EDA0ED3-8451-4302-BD29-81A72E3D2B08}" srcOrd="7" destOrd="0" presId="urn:microsoft.com/office/officeart/2005/8/layout/hProcess11"/>
    <dgm:cxn modelId="{1B087EFB-AD64-4D90-AA9E-FD217259B6F5}" type="presParOf" srcId="{9D0FF67B-E461-4A20-9410-A112A2FA9E14}" destId="{93C24BCA-5A49-49D5-82D3-3F56E6B86432}" srcOrd="8" destOrd="0" presId="urn:microsoft.com/office/officeart/2005/8/layout/hProcess11"/>
    <dgm:cxn modelId="{3E8B56B7-8DD4-4D44-B48A-365F0ED8B93E}" type="presParOf" srcId="{93C24BCA-5A49-49D5-82D3-3F56E6B86432}" destId="{06329156-8E25-465D-AB60-A56170F9BD97}" srcOrd="0" destOrd="0" presId="urn:microsoft.com/office/officeart/2005/8/layout/hProcess11"/>
    <dgm:cxn modelId="{A48ED199-DEE7-4ECC-836F-C4C7B10FE81A}" type="presParOf" srcId="{93C24BCA-5A49-49D5-82D3-3F56E6B86432}" destId="{20695616-4D98-4245-B88C-738DB5564E6A}" srcOrd="1" destOrd="0" presId="urn:microsoft.com/office/officeart/2005/8/layout/hProcess11"/>
    <dgm:cxn modelId="{6E0EAF08-F3D4-4FF5-9928-BA95C86FEA71}" type="presParOf" srcId="{93C24BCA-5A49-49D5-82D3-3F56E6B86432}" destId="{1C7DBF8D-47B8-463A-9DA1-7B8653EEEF7D}" srcOrd="2" destOrd="0" presId="urn:microsoft.com/office/officeart/2005/8/layout/hProcess11"/>
    <dgm:cxn modelId="{67E46C5D-3D6D-4EA7-A185-C950E267A298}" type="presParOf" srcId="{9D0FF67B-E461-4A20-9410-A112A2FA9E14}" destId="{38308AC7-7306-4AE1-B99A-4A1F7371FCF3}" srcOrd="9" destOrd="0" presId="urn:microsoft.com/office/officeart/2005/8/layout/hProcess11"/>
    <dgm:cxn modelId="{39050264-1B60-4977-8800-4931CE79AC7F}" type="presParOf" srcId="{9D0FF67B-E461-4A20-9410-A112A2FA9E14}" destId="{0B329540-1498-4489-86E7-326B366454FB}" srcOrd="10" destOrd="0" presId="urn:microsoft.com/office/officeart/2005/8/layout/hProcess11"/>
    <dgm:cxn modelId="{4C0D63ED-F15D-438B-8EC3-28434B56CD69}" type="presParOf" srcId="{0B329540-1498-4489-86E7-326B366454FB}" destId="{DFCF59EF-5475-4028-B43A-531F629242B0}" srcOrd="0" destOrd="0" presId="urn:microsoft.com/office/officeart/2005/8/layout/hProcess11"/>
    <dgm:cxn modelId="{6512EFE7-BCCF-4842-BFAF-13E98FD88254}" type="presParOf" srcId="{0B329540-1498-4489-86E7-326B366454FB}" destId="{440C4F91-48FC-4558-A037-61364636D27A}" srcOrd="1" destOrd="0" presId="urn:microsoft.com/office/officeart/2005/8/layout/hProcess11"/>
    <dgm:cxn modelId="{78EF761D-44B3-4549-AA92-7766A81933F4}" type="presParOf" srcId="{0B329540-1498-4489-86E7-326B366454FB}" destId="{FAABFD80-A5A1-40A3-94A9-D3764F509C4B}"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F558F-DC20-47A0-8B67-15E676C416E7}">
      <dsp:nvSpPr>
        <dsp:cNvPr id="0" name=""/>
        <dsp:cNvSpPr/>
      </dsp:nvSpPr>
      <dsp:spPr>
        <a:xfrm>
          <a:off x="0" y="1826400"/>
          <a:ext cx="11640191" cy="2435200"/>
        </a:xfrm>
        <a:prstGeom prst="notchedRightArrow">
          <a:avLst/>
        </a:prstGeom>
        <a:gradFill rotWithShape="0">
          <a:gsLst>
            <a:gs pos="0">
              <a:schemeClr val="accent3">
                <a:tint val="40000"/>
                <a:hueOff val="0"/>
                <a:satOff val="0"/>
                <a:lumOff val="0"/>
                <a:alphaOff val="0"/>
                <a:satMod val="103000"/>
                <a:lumMod val="102000"/>
                <a:tint val="94000"/>
              </a:schemeClr>
            </a:gs>
            <a:gs pos="50000">
              <a:schemeClr val="accent3">
                <a:tint val="40000"/>
                <a:hueOff val="0"/>
                <a:satOff val="0"/>
                <a:lumOff val="0"/>
                <a:alphaOff val="0"/>
                <a:satMod val="110000"/>
                <a:lumMod val="100000"/>
                <a:shade val="100000"/>
              </a:schemeClr>
            </a:gs>
            <a:gs pos="100000">
              <a:schemeClr val="accent3">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3697256A-03B2-4113-9840-FAC0996B10CE}">
      <dsp:nvSpPr>
        <dsp:cNvPr id="0" name=""/>
        <dsp:cNvSpPr/>
      </dsp:nvSpPr>
      <dsp:spPr>
        <a:xfrm>
          <a:off x="2877" y="0"/>
          <a:ext cx="1675266" cy="243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0">
          <a:noAutofit/>
        </a:bodyPr>
        <a:lstStyle/>
        <a:p>
          <a:pPr marL="0" lvl="0" indent="0" algn="ctr" defTabSz="933450">
            <a:lnSpc>
              <a:spcPct val="100000"/>
            </a:lnSpc>
            <a:spcBef>
              <a:spcPct val="0"/>
            </a:spcBef>
            <a:spcAft>
              <a:spcPct val="35000"/>
            </a:spcAft>
            <a:buNone/>
          </a:pPr>
          <a:r>
            <a:rPr lang="en-US" sz="2100" kern="1200"/>
            <a:t>Random Vectors</a:t>
          </a:r>
          <a:endParaRPr lang="en-US" sz="2100" kern="1200" dirty="0"/>
        </a:p>
      </dsp:txBody>
      <dsp:txXfrm>
        <a:off x="2877" y="0"/>
        <a:ext cx="1675266" cy="2435200"/>
      </dsp:txXfrm>
    </dsp:sp>
    <dsp:sp modelId="{FEA169D4-581A-4F4C-A4A2-192E2C4591E6}">
      <dsp:nvSpPr>
        <dsp:cNvPr id="0" name=""/>
        <dsp:cNvSpPr/>
      </dsp:nvSpPr>
      <dsp:spPr>
        <a:xfrm>
          <a:off x="536110" y="2739599"/>
          <a:ext cx="608800" cy="608800"/>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4C2617B-0F25-4F8F-B40C-36B7273281AE}">
      <dsp:nvSpPr>
        <dsp:cNvPr id="0" name=""/>
        <dsp:cNvSpPr/>
      </dsp:nvSpPr>
      <dsp:spPr>
        <a:xfrm>
          <a:off x="1761907" y="3652800"/>
          <a:ext cx="1675266" cy="243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t" anchorCtr="1">
          <a:noAutofit/>
        </a:bodyPr>
        <a:lstStyle/>
        <a:p>
          <a:pPr marL="0" lvl="0" indent="0" algn="l" defTabSz="933450">
            <a:lnSpc>
              <a:spcPct val="100000"/>
            </a:lnSpc>
            <a:spcBef>
              <a:spcPct val="0"/>
            </a:spcBef>
            <a:spcAft>
              <a:spcPct val="35000"/>
            </a:spcAft>
            <a:buNone/>
          </a:pPr>
          <a:r>
            <a:rPr lang="en-US" sz="2100" kern="1200"/>
            <a:t>Spectral Model</a:t>
          </a:r>
          <a:endParaRPr lang="en-US" sz="2100" kern="1200" dirty="0"/>
        </a:p>
        <a:p>
          <a:pPr marL="171450" lvl="1" indent="-171450" algn="l" defTabSz="711200">
            <a:lnSpc>
              <a:spcPct val="100000"/>
            </a:lnSpc>
            <a:spcBef>
              <a:spcPct val="0"/>
            </a:spcBef>
            <a:spcAft>
              <a:spcPct val="15000"/>
            </a:spcAft>
            <a:buChar char="•"/>
          </a:pPr>
          <a:r>
            <a:rPr lang="en-US" sz="1600" kern="1200" dirty="0"/>
            <a:t>Matrix factorization</a:t>
          </a:r>
        </a:p>
        <a:p>
          <a:pPr marL="171450" lvl="1" indent="-171450" algn="l" defTabSz="711200">
            <a:lnSpc>
              <a:spcPct val="100000"/>
            </a:lnSpc>
            <a:spcBef>
              <a:spcPct val="0"/>
            </a:spcBef>
            <a:spcAft>
              <a:spcPct val="15000"/>
            </a:spcAft>
            <a:buChar char="•"/>
          </a:pPr>
          <a:r>
            <a:rPr lang="en-US" sz="1600" kern="1200" dirty="0"/>
            <a:t>SVD</a:t>
          </a:r>
        </a:p>
      </dsp:txBody>
      <dsp:txXfrm>
        <a:off x="1761907" y="3652800"/>
        <a:ext cx="1675266" cy="2435200"/>
      </dsp:txXfrm>
    </dsp:sp>
    <dsp:sp modelId="{ECD7DB67-6C35-4E6D-A8FF-E6352565D5EE}">
      <dsp:nvSpPr>
        <dsp:cNvPr id="0" name=""/>
        <dsp:cNvSpPr/>
      </dsp:nvSpPr>
      <dsp:spPr>
        <a:xfrm>
          <a:off x="2295140" y="2739599"/>
          <a:ext cx="608800" cy="608800"/>
        </a:xfrm>
        <a:prstGeom prst="ellipse">
          <a:avLst/>
        </a:prstGeom>
        <a:gradFill rotWithShape="0">
          <a:gsLst>
            <a:gs pos="0">
              <a:schemeClr val="accent3">
                <a:hueOff val="539132"/>
                <a:satOff val="20000"/>
                <a:lumOff val="-4667"/>
                <a:alphaOff val="0"/>
                <a:satMod val="103000"/>
                <a:lumMod val="102000"/>
                <a:tint val="94000"/>
              </a:schemeClr>
            </a:gs>
            <a:gs pos="50000">
              <a:schemeClr val="accent3">
                <a:hueOff val="539132"/>
                <a:satOff val="20000"/>
                <a:lumOff val="-4667"/>
                <a:alphaOff val="0"/>
                <a:satMod val="110000"/>
                <a:lumMod val="100000"/>
                <a:shade val="100000"/>
              </a:schemeClr>
            </a:gs>
            <a:gs pos="100000">
              <a:schemeClr val="accent3">
                <a:hueOff val="539132"/>
                <a:satOff val="20000"/>
                <a:lumOff val="-466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1F02C1E-4250-443B-B701-CA223C687FED}">
      <dsp:nvSpPr>
        <dsp:cNvPr id="0" name=""/>
        <dsp:cNvSpPr/>
      </dsp:nvSpPr>
      <dsp:spPr>
        <a:xfrm>
          <a:off x="3520937" y="0"/>
          <a:ext cx="1675266" cy="243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0">
          <a:noAutofit/>
        </a:bodyPr>
        <a:lstStyle/>
        <a:p>
          <a:pPr marL="0" lvl="0" indent="0" algn="ctr" defTabSz="933450">
            <a:lnSpc>
              <a:spcPct val="100000"/>
            </a:lnSpc>
            <a:spcBef>
              <a:spcPct val="0"/>
            </a:spcBef>
            <a:spcAft>
              <a:spcPct val="35000"/>
            </a:spcAft>
            <a:buNone/>
          </a:pPr>
          <a:r>
            <a:rPr lang="en-US" sz="2100" kern="1200"/>
            <a:t>Traditional Machine Learning</a:t>
          </a:r>
          <a:endParaRPr lang="en-US" sz="2100" kern="1200" dirty="0"/>
        </a:p>
      </dsp:txBody>
      <dsp:txXfrm>
        <a:off x="3520937" y="0"/>
        <a:ext cx="1675266" cy="2435200"/>
      </dsp:txXfrm>
    </dsp:sp>
    <dsp:sp modelId="{071B66F6-BA9A-498A-8AF5-0927FD580290}">
      <dsp:nvSpPr>
        <dsp:cNvPr id="0" name=""/>
        <dsp:cNvSpPr/>
      </dsp:nvSpPr>
      <dsp:spPr>
        <a:xfrm>
          <a:off x="4054170" y="2739599"/>
          <a:ext cx="608800" cy="608800"/>
        </a:xfrm>
        <a:prstGeom prst="ellipse">
          <a:avLst/>
        </a:prstGeom>
        <a:gradFill rotWithShape="0">
          <a:gsLst>
            <a:gs pos="0">
              <a:schemeClr val="accent3">
                <a:hueOff val="1078264"/>
                <a:satOff val="40000"/>
                <a:lumOff val="-9333"/>
                <a:alphaOff val="0"/>
                <a:satMod val="103000"/>
                <a:lumMod val="102000"/>
                <a:tint val="94000"/>
              </a:schemeClr>
            </a:gs>
            <a:gs pos="50000">
              <a:schemeClr val="accent3">
                <a:hueOff val="1078264"/>
                <a:satOff val="40000"/>
                <a:lumOff val="-9333"/>
                <a:alphaOff val="0"/>
                <a:satMod val="110000"/>
                <a:lumMod val="100000"/>
                <a:shade val="100000"/>
              </a:schemeClr>
            </a:gs>
            <a:gs pos="100000">
              <a:schemeClr val="accent3">
                <a:hueOff val="1078264"/>
                <a:satOff val="40000"/>
                <a:lumOff val="-933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7637C86-7B5B-446B-B3D3-6FF500CD8782}">
      <dsp:nvSpPr>
        <dsp:cNvPr id="0" name=""/>
        <dsp:cNvSpPr/>
      </dsp:nvSpPr>
      <dsp:spPr>
        <a:xfrm>
          <a:off x="5279967" y="3652800"/>
          <a:ext cx="1675266" cy="243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0" lvl="0" indent="0" algn="ctr" defTabSz="933450">
            <a:lnSpc>
              <a:spcPct val="100000"/>
            </a:lnSpc>
            <a:spcBef>
              <a:spcPct val="0"/>
            </a:spcBef>
            <a:spcAft>
              <a:spcPct val="35000"/>
            </a:spcAft>
            <a:buNone/>
          </a:pPr>
          <a:r>
            <a:rPr lang="en-US" sz="2100" kern="1200"/>
            <a:t>Graph Neural Networks (RecGNN)</a:t>
          </a:r>
          <a:endParaRPr lang="en-US" sz="2100" kern="1200" dirty="0"/>
        </a:p>
      </dsp:txBody>
      <dsp:txXfrm>
        <a:off x="5279967" y="3652800"/>
        <a:ext cx="1675266" cy="2435200"/>
      </dsp:txXfrm>
    </dsp:sp>
    <dsp:sp modelId="{3CDF3591-BBAD-46EE-9C0C-8DA4363EDE81}">
      <dsp:nvSpPr>
        <dsp:cNvPr id="0" name=""/>
        <dsp:cNvSpPr/>
      </dsp:nvSpPr>
      <dsp:spPr>
        <a:xfrm>
          <a:off x="5813200" y="2739599"/>
          <a:ext cx="608800" cy="608800"/>
        </a:xfrm>
        <a:prstGeom prst="ellipse">
          <a:avLst/>
        </a:prstGeom>
        <a:gradFill rotWithShape="0">
          <a:gsLst>
            <a:gs pos="0">
              <a:schemeClr val="accent3">
                <a:hueOff val="1617396"/>
                <a:satOff val="60000"/>
                <a:lumOff val="-14000"/>
                <a:alphaOff val="0"/>
                <a:satMod val="103000"/>
                <a:lumMod val="102000"/>
                <a:tint val="94000"/>
              </a:schemeClr>
            </a:gs>
            <a:gs pos="50000">
              <a:schemeClr val="accent3">
                <a:hueOff val="1617396"/>
                <a:satOff val="60000"/>
                <a:lumOff val="-14000"/>
                <a:alphaOff val="0"/>
                <a:satMod val="110000"/>
                <a:lumMod val="100000"/>
                <a:shade val="100000"/>
              </a:schemeClr>
            </a:gs>
            <a:gs pos="100000">
              <a:schemeClr val="accent3">
                <a:hueOff val="1617396"/>
                <a:satOff val="60000"/>
                <a:lumOff val="-1400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6329156-8E25-465D-AB60-A56170F9BD97}">
      <dsp:nvSpPr>
        <dsp:cNvPr id="0" name=""/>
        <dsp:cNvSpPr/>
      </dsp:nvSpPr>
      <dsp:spPr>
        <a:xfrm>
          <a:off x="7038997" y="0"/>
          <a:ext cx="1675266" cy="243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1">
          <a:noAutofit/>
        </a:bodyPr>
        <a:lstStyle/>
        <a:p>
          <a:pPr marL="0" lvl="0" indent="0" algn="l" defTabSz="933450">
            <a:lnSpc>
              <a:spcPct val="100000"/>
            </a:lnSpc>
            <a:spcBef>
              <a:spcPct val="0"/>
            </a:spcBef>
            <a:spcAft>
              <a:spcPct val="35000"/>
            </a:spcAft>
            <a:buNone/>
          </a:pPr>
          <a:r>
            <a:rPr lang="en-US" sz="2100" kern="1200"/>
            <a:t>Diffusion Based Models</a:t>
          </a:r>
          <a:endParaRPr lang="en-US" sz="2100" kern="1200" dirty="0"/>
        </a:p>
        <a:p>
          <a:pPr marL="171450" lvl="1" indent="-171450" algn="l" defTabSz="711200">
            <a:lnSpc>
              <a:spcPct val="100000"/>
            </a:lnSpc>
            <a:spcBef>
              <a:spcPct val="0"/>
            </a:spcBef>
            <a:spcAft>
              <a:spcPct val="15000"/>
            </a:spcAft>
            <a:buChar char="•"/>
          </a:pPr>
          <a:r>
            <a:rPr lang="en-US" sz="1600" kern="1200" dirty="0" err="1"/>
            <a:t>DeepWalk</a:t>
          </a:r>
          <a:endParaRPr lang="en-US" sz="1600" kern="1200" dirty="0"/>
        </a:p>
        <a:p>
          <a:pPr marL="171450" lvl="1" indent="-171450" algn="l" defTabSz="711200">
            <a:lnSpc>
              <a:spcPct val="100000"/>
            </a:lnSpc>
            <a:spcBef>
              <a:spcPct val="0"/>
            </a:spcBef>
            <a:spcAft>
              <a:spcPct val="15000"/>
            </a:spcAft>
            <a:buChar char="•"/>
          </a:pPr>
          <a:r>
            <a:rPr lang="en-US" sz="1600" kern="1200" dirty="0"/>
            <a:t>Node2vec</a:t>
          </a:r>
        </a:p>
        <a:p>
          <a:pPr marL="171450" lvl="1" indent="-171450" algn="l" defTabSz="711200">
            <a:lnSpc>
              <a:spcPct val="100000"/>
            </a:lnSpc>
            <a:spcBef>
              <a:spcPct val="0"/>
            </a:spcBef>
            <a:spcAft>
              <a:spcPct val="15000"/>
            </a:spcAft>
            <a:buChar char="•"/>
          </a:pPr>
          <a:r>
            <a:rPr lang="en-US" sz="1600" kern="1200" dirty="0"/>
            <a:t>N</a:t>
          </a:r>
        </a:p>
      </dsp:txBody>
      <dsp:txXfrm>
        <a:off x="7038997" y="0"/>
        <a:ext cx="1675266" cy="2435200"/>
      </dsp:txXfrm>
    </dsp:sp>
    <dsp:sp modelId="{20695616-4D98-4245-B88C-738DB5564E6A}">
      <dsp:nvSpPr>
        <dsp:cNvPr id="0" name=""/>
        <dsp:cNvSpPr/>
      </dsp:nvSpPr>
      <dsp:spPr>
        <a:xfrm>
          <a:off x="7572231" y="2739599"/>
          <a:ext cx="608800" cy="608800"/>
        </a:xfrm>
        <a:prstGeom prst="ellipse">
          <a:avLst/>
        </a:prstGeom>
        <a:gradFill rotWithShape="0">
          <a:gsLst>
            <a:gs pos="0">
              <a:schemeClr val="accent3">
                <a:hueOff val="2156528"/>
                <a:satOff val="80000"/>
                <a:lumOff val="-18666"/>
                <a:alphaOff val="0"/>
                <a:satMod val="103000"/>
                <a:lumMod val="102000"/>
                <a:tint val="94000"/>
              </a:schemeClr>
            </a:gs>
            <a:gs pos="50000">
              <a:schemeClr val="accent3">
                <a:hueOff val="2156528"/>
                <a:satOff val="80000"/>
                <a:lumOff val="-18666"/>
                <a:alphaOff val="0"/>
                <a:satMod val="110000"/>
                <a:lumMod val="100000"/>
                <a:shade val="100000"/>
              </a:schemeClr>
            </a:gs>
            <a:gs pos="100000">
              <a:schemeClr val="accent3">
                <a:hueOff val="2156528"/>
                <a:satOff val="80000"/>
                <a:lumOff val="-1866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FCF59EF-5475-4028-B43A-531F629242B0}">
      <dsp:nvSpPr>
        <dsp:cNvPr id="0" name=""/>
        <dsp:cNvSpPr/>
      </dsp:nvSpPr>
      <dsp:spPr>
        <a:xfrm>
          <a:off x="8798027" y="3652800"/>
          <a:ext cx="1675266" cy="243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t" anchorCtr="1">
          <a:noAutofit/>
        </a:bodyPr>
        <a:lstStyle/>
        <a:p>
          <a:pPr marL="0" lvl="0" indent="0" algn="l" defTabSz="933450">
            <a:lnSpc>
              <a:spcPct val="100000"/>
            </a:lnSpc>
            <a:spcBef>
              <a:spcPct val="0"/>
            </a:spcBef>
            <a:spcAft>
              <a:spcPct val="35000"/>
            </a:spcAft>
            <a:buNone/>
          </a:pPr>
          <a:r>
            <a:rPr lang="en-US" sz="2100" kern="1200"/>
            <a:t>Graph Convolution Network</a:t>
          </a:r>
          <a:endParaRPr lang="en-US" sz="2100" kern="1200" dirty="0"/>
        </a:p>
        <a:p>
          <a:pPr marL="171450" lvl="1" indent="-171450" algn="l" defTabSz="711200">
            <a:lnSpc>
              <a:spcPct val="100000"/>
            </a:lnSpc>
            <a:spcBef>
              <a:spcPct val="0"/>
            </a:spcBef>
            <a:spcAft>
              <a:spcPct val="15000"/>
            </a:spcAft>
            <a:buChar char="•"/>
          </a:pPr>
          <a:r>
            <a:rPr lang="en-US" sz="1600" kern="1200" dirty="0"/>
            <a:t>Spatial </a:t>
          </a:r>
        </a:p>
        <a:p>
          <a:pPr marL="342900" lvl="2" indent="-171450" algn="l" defTabSz="711200">
            <a:lnSpc>
              <a:spcPct val="90000"/>
            </a:lnSpc>
            <a:spcBef>
              <a:spcPct val="0"/>
            </a:spcBef>
            <a:spcAft>
              <a:spcPct val="15000"/>
            </a:spcAft>
            <a:buChar char="•"/>
          </a:pPr>
          <a:r>
            <a:rPr lang="en-US" sz="1600" kern="1200" dirty="0"/>
            <a:t>GRAPHSAGE</a:t>
          </a:r>
        </a:p>
        <a:p>
          <a:pPr marL="342900" lvl="2" indent="-171450" algn="l" defTabSz="711200">
            <a:lnSpc>
              <a:spcPct val="90000"/>
            </a:lnSpc>
            <a:spcBef>
              <a:spcPct val="0"/>
            </a:spcBef>
            <a:spcAft>
              <a:spcPct val="15000"/>
            </a:spcAft>
            <a:buChar char="•"/>
          </a:pPr>
          <a:r>
            <a:rPr lang="en-US" sz="1600" kern="1200" dirty="0"/>
            <a:t>GAN</a:t>
          </a:r>
        </a:p>
        <a:p>
          <a:pPr marL="171450" lvl="1" indent="-171450" algn="l" defTabSz="711200">
            <a:lnSpc>
              <a:spcPct val="100000"/>
            </a:lnSpc>
            <a:spcBef>
              <a:spcPct val="0"/>
            </a:spcBef>
            <a:spcAft>
              <a:spcPct val="15000"/>
            </a:spcAft>
            <a:buChar char="•"/>
          </a:pPr>
          <a:r>
            <a:rPr lang="en-US" sz="1600" kern="1200" dirty="0"/>
            <a:t>Spectral</a:t>
          </a:r>
        </a:p>
        <a:p>
          <a:pPr marL="342900" lvl="2" indent="-171450" algn="l" defTabSz="711200">
            <a:lnSpc>
              <a:spcPct val="90000"/>
            </a:lnSpc>
            <a:spcBef>
              <a:spcPct val="0"/>
            </a:spcBef>
            <a:spcAft>
              <a:spcPct val="15000"/>
            </a:spcAft>
            <a:buChar char="•"/>
          </a:pPr>
          <a:r>
            <a:rPr lang="en-US" sz="1600" kern="1200" dirty="0"/>
            <a:t>Chebyshev </a:t>
          </a:r>
        </a:p>
      </dsp:txBody>
      <dsp:txXfrm>
        <a:off x="8798027" y="3652800"/>
        <a:ext cx="1675266" cy="2435200"/>
      </dsp:txXfrm>
    </dsp:sp>
    <dsp:sp modelId="{440C4F91-48FC-4558-A037-61364636D27A}">
      <dsp:nvSpPr>
        <dsp:cNvPr id="0" name=""/>
        <dsp:cNvSpPr/>
      </dsp:nvSpPr>
      <dsp:spPr>
        <a:xfrm>
          <a:off x="9331261" y="2739599"/>
          <a:ext cx="608800" cy="608800"/>
        </a:xfrm>
        <a:prstGeom prst="ellipse">
          <a:avLst/>
        </a:prstGeom>
        <a:gradFill rotWithShape="0">
          <a:gsLst>
            <a:gs pos="0">
              <a:schemeClr val="accent3">
                <a:hueOff val="2695660"/>
                <a:satOff val="100000"/>
                <a:lumOff val="-23333"/>
                <a:alphaOff val="0"/>
                <a:satMod val="103000"/>
                <a:lumMod val="102000"/>
                <a:tint val="94000"/>
              </a:schemeClr>
            </a:gs>
            <a:gs pos="50000">
              <a:schemeClr val="accent3">
                <a:hueOff val="2695660"/>
                <a:satOff val="100000"/>
                <a:lumOff val="-23333"/>
                <a:alphaOff val="0"/>
                <a:satMod val="110000"/>
                <a:lumMod val="100000"/>
                <a:shade val="100000"/>
              </a:schemeClr>
            </a:gs>
            <a:gs pos="100000">
              <a:schemeClr val="accent3">
                <a:hueOff val="2695660"/>
                <a:satOff val="100000"/>
                <a:lumOff val="-2333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lvl1pPr>
          </a:lstStyle>
          <a:p>
            <a:fld id="{07D4B571-1F21-490B-92E6-398E574F1792}" type="datetimeFigureOut">
              <a:rPr lang="en-PK" smtClean="0"/>
              <a:t>10/09/2020</a:t>
            </a:fld>
            <a:endParaRPr lang="en-PK"/>
          </a:p>
        </p:txBody>
      </p:sp>
      <p:sp>
        <p:nvSpPr>
          <p:cNvPr id="4" name="Slide Image Placeholder 3"/>
          <p:cNvSpPr>
            <a:spLocks noGrp="1" noRot="1" noChangeAspect="1"/>
          </p:cNvSpPr>
          <p:nvPr>
            <p:ph type="sldImg" idx="2"/>
          </p:nvPr>
        </p:nvSpPr>
        <p:spPr>
          <a:xfrm>
            <a:off x="452438" y="1241425"/>
            <a:ext cx="5953125" cy="3349625"/>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776788"/>
            <a:ext cx="5486400"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9429750"/>
            <a:ext cx="2971800" cy="496888"/>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9429750"/>
            <a:ext cx="2971800" cy="496888"/>
          </a:xfrm>
          <a:prstGeom prst="rect">
            <a:avLst/>
          </a:prstGeom>
        </p:spPr>
        <p:txBody>
          <a:bodyPr vert="horz" lIns="91440" tIns="45720" rIns="91440" bIns="45720" rtlCol="0" anchor="b"/>
          <a:lstStyle>
            <a:lvl1pPr algn="r">
              <a:defRPr sz="1200"/>
            </a:lvl1pPr>
          </a:lstStyle>
          <a:p>
            <a:fld id="{657B3673-1C4A-498F-8A61-BE272C08FC65}" type="slidenum">
              <a:rPr lang="en-PK" smtClean="0"/>
              <a:t>‹#›</a:t>
            </a:fld>
            <a:endParaRPr lang="en-PK"/>
          </a:p>
        </p:txBody>
      </p:sp>
    </p:spTree>
    <p:extLst>
      <p:ext uri="{BB962C8B-B14F-4D97-AF65-F5344CB8AC3E}">
        <p14:creationId xmlns:p14="http://schemas.microsoft.com/office/powerpoint/2010/main" val="760879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862CFA71-B3FC-45A3-A95A-50F65CA0D05D}" type="datetime1">
              <a:rPr lang="en-US" smtClean="0"/>
              <a:t>10/9/2020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r>
              <a:rPr lang="en-US"/>
              <a:t>Embeddings </a:t>
            </a:r>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23494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15C78F72-F77E-43AA-B338-14005404AB38}" type="datetime1">
              <a:rPr lang="en-US" smtClean="0"/>
              <a:t>10/9/2020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r>
              <a:rPr lang="en-US"/>
              <a:t>Embeddings </a:t>
            </a:r>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17849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43B4AACA-5B95-4653-81CE-219348D97BE2}" type="datetime1">
              <a:rPr lang="en-US" smtClean="0"/>
              <a:t>10/9/2020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r>
              <a:rPr lang="en-US"/>
              <a:t>Embeddings </a:t>
            </a:r>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497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CA3F89AA-931F-4205-A89F-E4730F384099}" type="datetime1">
              <a:rPr lang="en-US" smtClean="0"/>
              <a:t>10/9/2020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a:t>Embeddings </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2180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5B7799DD-D907-4113-9618-935B6641CAE1}" type="datetime1">
              <a:rPr lang="en-US" smtClean="0"/>
              <a:t>10/9/2020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r>
              <a:rPr lang="en-US"/>
              <a:t>Embeddings </a:t>
            </a:r>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7382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397CA759-566F-438E-A018-A26FEC2A6CAF}" type="datetime1">
              <a:rPr lang="en-US" smtClean="0"/>
              <a:t>10/9/2020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a:t>Embeddings </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2554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1D8E7A7D-8FAD-4BB1-8971-91E980D769E8}" type="datetime1">
              <a:rPr lang="en-US" smtClean="0"/>
              <a:t>10/9/2020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a:t>Embeddings </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51491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9D050FD4-0C6D-47A2-9F6D-ADE199E5078B}" type="datetime1">
              <a:rPr lang="en-US" smtClean="0"/>
              <a:t>10/9/2020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r>
              <a:rPr lang="en-US"/>
              <a:t>Embeddings </a:t>
            </a:r>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1547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E2295A36-163B-4236-97C5-C44359BCD428}" type="datetime1">
              <a:rPr lang="en-US" smtClean="0"/>
              <a:t>10/9/2020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a:t>Embeddings </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10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459E27CC-EFE2-4EEE-A1C1-01F6ED175A64}" type="datetime1">
              <a:rPr lang="en-US" smtClean="0"/>
              <a:t>10/9/2020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a:t>Embeddings </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57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CE9DDF97-6E10-45DF-B1F9-0A8DCB0407FF}" type="datetime1">
              <a:rPr lang="en-US" smtClean="0"/>
              <a:t>10/9/2020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a:t>Embeddings </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6509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033FFF02-5FB2-4754-8C3E-9E1E3FCF852C}" type="datetime1">
              <a:rPr lang="en-US" smtClean="0"/>
              <a:t>10/9/2020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Embeddings </a:t>
            </a:r>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84828924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dt="0"/>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48">
            <a:extLst>
              <a:ext uri="{FF2B5EF4-FFF2-40B4-BE49-F238E27FC236}">
                <a16:creationId xmlns:a16="http://schemas.microsoft.com/office/drawing/2014/main" id="{3D68227E-A169-4C54-BA36-965940A66A27}"/>
              </a:ext>
            </a:extLst>
          </p:cNvPr>
          <p:cNvPicPr>
            <a:picLocks noChangeAspect="1"/>
          </p:cNvPicPr>
          <p:nvPr/>
        </p:nvPicPr>
        <p:blipFill rotWithShape="1">
          <a:blip r:embed="rId2">
            <a:alphaModFix/>
          </a:blip>
          <a:srcRect t="1421" r="-1" b="23559"/>
          <a:stretch/>
        </p:blipFill>
        <p:spPr>
          <a:xfrm>
            <a:off x="20" y="10"/>
            <a:ext cx="12188930" cy="6857990"/>
          </a:xfrm>
          <a:prstGeom prst="rect">
            <a:avLst/>
          </a:prstGeom>
        </p:spPr>
      </p:pic>
      <p:sp>
        <p:nvSpPr>
          <p:cNvPr id="66" name="Rectangle 65">
            <a:extLst>
              <a:ext uri="{FF2B5EF4-FFF2-40B4-BE49-F238E27FC236}">
                <a16:creationId xmlns:a16="http://schemas.microsoft.com/office/drawing/2014/main" id="{8F51725E-A483-43B2-A6F2-C44F502FE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A0889-F919-41F6-8DC6-BA650BFA718D}"/>
              </a:ext>
            </a:extLst>
          </p:cNvPr>
          <p:cNvSpPr>
            <a:spLocks noGrp="1"/>
          </p:cNvSpPr>
          <p:nvPr>
            <p:ph type="ctrTitle"/>
          </p:nvPr>
        </p:nvSpPr>
        <p:spPr>
          <a:xfrm>
            <a:off x="1524000" y="1122363"/>
            <a:ext cx="9144000" cy="3063240"/>
          </a:xfrm>
        </p:spPr>
        <p:txBody>
          <a:bodyPr>
            <a:normAutofit/>
          </a:bodyPr>
          <a:lstStyle/>
          <a:p>
            <a:pPr algn="ctr">
              <a:lnSpc>
                <a:spcPct val="90000"/>
              </a:lnSpc>
            </a:pPr>
            <a:r>
              <a:rPr lang="en-US" sz="10800" dirty="0">
                <a:solidFill>
                  <a:schemeClr val="bg1"/>
                </a:solidFill>
              </a:rPr>
              <a:t>Embeddings</a:t>
            </a:r>
            <a:endParaRPr lang="en-PK" sz="10800" dirty="0">
              <a:solidFill>
                <a:schemeClr val="bg1"/>
              </a:solidFill>
            </a:endParaRPr>
          </a:p>
        </p:txBody>
      </p:sp>
      <p:sp>
        <p:nvSpPr>
          <p:cNvPr id="3" name="Subtitle 2">
            <a:extLst>
              <a:ext uri="{FF2B5EF4-FFF2-40B4-BE49-F238E27FC236}">
                <a16:creationId xmlns:a16="http://schemas.microsoft.com/office/drawing/2014/main" id="{A2E4019E-996D-4D2A-8701-6BF367933FDD}"/>
              </a:ext>
            </a:extLst>
          </p:cNvPr>
          <p:cNvSpPr>
            <a:spLocks noGrp="1"/>
          </p:cNvSpPr>
          <p:nvPr>
            <p:ph type="subTitle" idx="1"/>
          </p:nvPr>
        </p:nvSpPr>
        <p:spPr>
          <a:xfrm>
            <a:off x="1527048" y="4599432"/>
            <a:ext cx="9144000" cy="1536192"/>
          </a:xfrm>
        </p:spPr>
        <p:txBody>
          <a:bodyPr>
            <a:normAutofit/>
          </a:bodyPr>
          <a:lstStyle/>
          <a:p>
            <a:pPr algn="ctr"/>
            <a:r>
              <a:rPr lang="en-US" sz="3200">
                <a:solidFill>
                  <a:schemeClr val="bg1"/>
                </a:solidFill>
              </a:rPr>
              <a:t>Ahtisham Fazeel</a:t>
            </a:r>
            <a:endParaRPr lang="en-PK" sz="3200">
              <a:solidFill>
                <a:schemeClr val="bg1"/>
              </a:solidFill>
            </a:endParaRPr>
          </a:p>
        </p:txBody>
      </p:sp>
      <p:sp>
        <p:nvSpPr>
          <p:cNvPr id="6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0368D4BB-DD17-43C7-B900-4166818B8BE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Embeddings </a:t>
            </a:r>
          </a:p>
        </p:txBody>
      </p:sp>
      <p:sp>
        <p:nvSpPr>
          <p:cNvPr id="6" name="Slide Number Placeholder 5">
            <a:extLst>
              <a:ext uri="{FF2B5EF4-FFF2-40B4-BE49-F238E27FC236}">
                <a16:creationId xmlns:a16="http://schemas.microsoft.com/office/drawing/2014/main" id="{7A2CCF40-9AA1-4BAB-838E-CBA94F3AD244}"/>
              </a:ext>
            </a:extLst>
          </p:cNvPr>
          <p:cNvSpPr>
            <a:spLocks noGrp="1"/>
          </p:cNvSpPr>
          <p:nvPr>
            <p:ph type="sldNum" sz="quarter" idx="12"/>
          </p:nvPr>
        </p:nvSpPr>
        <p:spPr>
          <a:xfrm>
            <a:off x="8610600" y="6356350"/>
            <a:ext cx="2743200" cy="365125"/>
          </a:xfrm>
        </p:spPr>
        <p:txBody>
          <a:bodyPr>
            <a:normAutofit/>
          </a:bodyPr>
          <a:lstStyle/>
          <a:p>
            <a:pPr>
              <a:spcAft>
                <a:spcPts val="600"/>
              </a:spcAft>
            </a:pPr>
            <a:fld id="{A7CD31F4-64FA-4BA0-9498-67783267A8C8}" type="slidenum">
              <a:rPr lang="en-US">
                <a:solidFill>
                  <a:schemeClr val="bg1"/>
                </a:solidFill>
              </a:rPr>
              <a:pPr>
                <a:spcAft>
                  <a:spcPts val="600"/>
                </a:spcAft>
              </a:pPr>
              <a:t>1</a:t>
            </a:fld>
            <a:endParaRPr lang="en-US">
              <a:solidFill>
                <a:schemeClr val="bg1"/>
              </a:solidFill>
            </a:endParaRPr>
          </a:p>
        </p:txBody>
      </p:sp>
    </p:spTree>
    <p:extLst>
      <p:ext uri="{BB962C8B-B14F-4D97-AF65-F5344CB8AC3E}">
        <p14:creationId xmlns:p14="http://schemas.microsoft.com/office/powerpoint/2010/main" val="4024914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3FEE2CA-A387-4674-BDCE-F2455ED41058}"/>
              </a:ext>
            </a:extLst>
          </p:cNvPr>
          <p:cNvSpPr>
            <a:spLocks noGrp="1"/>
          </p:cNvSpPr>
          <p:nvPr>
            <p:ph type="title"/>
          </p:nvPr>
        </p:nvSpPr>
        <p:spPr>
          <a:xfrm>
            <a:off x="841248" y="548640"/>
            <a:ext cx="3419540" cy="5431536"/>
          </a:xfrm>
        </p:spPr>
        <p:txBody>
          <a:bodyPr vert="horz" lIns="91440" tIns="45720" rIns="91440" bIns="45720" rtlCol="0" anchor="ctr">
            <a:normAutofit/>
          </a:bodyPr>
          <a:lstStyle/>
          <a:p>
            <a:pPr algn="ctr"/>
            <a:r>
              <a:rPr lang="en-US" dirty="0"/>
              <a:t>Word2Vec revision</a:t>
            </a:r>
          </a:p>
        </p:txBody>
      </p:sp>
      <p:sp>
        <p:nvSpPr>
          <p:cNvPr id="14"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Diagram, box and whisker chart&#10;&#10;Description automatically generated">
            <a:extLst>
              <a:ext uri="{FF2B5EF4-FFF2-40B4-BE49-F238E27FC236}">
                <a16:creationId xmlns:a16="http://schemas.microsoft.com/office/drawing/2014/main" id="{E8470334-3A6B-424C-AF18-12E4FE37E8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9074" y="700391"/>
            <a:ext cx="6786375" cy="4633268"/>
          </a:xfrm>
        </p:spPr>
      </p:pic>
      <p:sp>
        <p:nvSpPr>
          <p:cNvPr id="2" name="Footer Placeholder 1">
            <a:extLst>
              <a:ext uri="{FF2B5EF4-FFF2-40B4-BE49-F238E27FC236}">
                <a16:creationId xmlns:a16="http://schemas.microsoft.com/office/drawing/2014/main" id="{06FC12A4-08D9-434D-B97F-4370659D14E1}"/>
              </a:ext>
            </a:extLst>
          </p:cNvPr>
          <p:cNvSpPr>
            <a:spLocks noGrp="1"/>
          </p:cNvSpPr>
          <p:nvPr>
            <p:ph type="ftr" sz="quarter" idx="11"/>
          </p:nvPr>
        </p:nvSpPr>
        <p:spPr>
          <a:xfrm>
            <a:off x="5298595" y="6356350"/>
            <a:ext cx="4114800" cy="365125"/>
          </a:xfrm>
        </p:spPr>
        <p:txBody>
          <a:bodyPr vert="horz" lIns="91440" tIns="45720" rIns="91440" bIns="45720" rtlCol="0" anchor="ctr">
            <a:normAutofit/>
          </a:bodyPr>
          <a:lstStyle/>
          <a:p>
            <a:pPr algn="l">
              <a:spcAft>
                <a:spcPts val="600"/>
              </a:spcAft>
            </a:pPr>
            <a:r>
              <a:rPr lang="en-US" kern="1200">
                <a:solidFill>
                  <a:schemeClr val="tx1"/>
                </a:solidFill>
                <a:latin typeface="+mn-lt"/>
                <a:ea typeface="+mn-ea"/>
                <a:cs typeface="+mn-cs"/>
              </a:rPr>
              <a:t>Embeddings </a:t>
            </a:r>
          </a:p>
        </p:txBody>
      </p:sp>
      <p:sp>
        <p:nvSpPr>
          <p:cNvPr id="3" name="Slide Number Placeholder 2">
            <a:extLst>
              <a:ext uri="{FF2B5EF4-FFF2-40B4-BE49-F238E27FC236}">
                <a16:creationId xmlns:a16="http://schemas.microsoft.com/office/drawing/2014/main" id="{27FA1F88-167B-4272-A696-D300E3200D6B}"/>
              </a:ext>
            </a:extLst>
          </p:cNvPr>
          <p:cNvSpPr>
            <a:spLocks noGrp="1"/>
          </p:cNvSpPr>
          <p:nvPr>
            <p:ph type="sldNum" sz="quarter" idx="12"/>
          </p:nvPr>
        </p:nvSpPr>
        <p:spPr>
          <a:xfrm>
            <a:off x="9413395" y="6356350"/>
            <a:ext cx="1937357" cy="365125"/>
          </a:xfrm>
        </p:spPr>
        <p:txBody>
          <a:bodyPr vert="horz" lIns="91440" tIns="45720" rIns="91440" bIns="45720" rtlCol="0" anchor="ctr">
            <a:normAutofit/>
          </a:bodyPr>
          <a:lstStyle/>
          <a:p>
            <a:pPr>
              <a:spcAft>
                <a:spcPts val="600"/>
              </a:spcAft>
            </a:pPr>
            <a:fld id="{A7CD31F4-64FA-4BA0-9498-67783267A8C8}" type="slidenum">
              <a:rPr lang="en-US">
                <a:solidFill>
                  <a:schemeClr val="tx1"/>
                </a:solidFill>
              </a:rPr>
              <a:pPr>
                <a:spcAft>
                  <a:spcPts val="600"/>
                </a:spcAft>
              </a:pPr>
              <a:t>10</a:t>
            </a:fld>
            <a:endParaRPr lang="en-US">
              <a:solidFill>
                <a:schemeClr val="tx1"/>
              </a:solidFill>
            </a:endParaRPr>
          </a:p>
        </p:txBody>
      </p:sp>
    </p:spTree>
    <p:extLst>
      <p:ext uri="{BB962C8B-B14F-4D97-AF65-F5344CB8AC3E}">
        <p14:creationId xmlns:p14="http://schemas.microsoft.com/office/powerpoint/2010/main" val="2904346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82F2C8-9A9F-4C18-AB3C-7ECBB222BDEF}"/>
              </a:ext>
            </a:extLst>
          </p:cNvPr>
          <p:cNvSpPr>
            <a:spLocks noGrp="1"/>
          </p:cNvSpPr>
          <p:nvPr>
            <p:ph type="ftr" sz="quarter" idx="11"/>
          </p:nvPr>
        </p:nvSpPr>
        <p:spPr/>
        <p:txBody>
          <a:bodyPr/>
          <a:lstStyle/>
          <a:p>
            <a:r>
              <a:rPr lang="en-US"/>
              <a:t>Embeddings </a:t>
            </a:r>
          </a:p>
        </p:txBody>
      </p:sp>
      <p:sp>
        <p:nvSpPr>
          <p:cNvPr id="6" name="Slide Number Placeholder 5">
            <a:extLst>
              <a:ext uri="{FF2B5EF4-FFF2-40B4-BE49-F238E27FC236}">
                <a16:creationId xmlns:a16="http://schemas.microsoft.com/office/drawing/2014/main" id="{6285B73F-BF09-475E-97F4-B69111DA70DB}"/>
              </a:ext>
            </a:extLst>
          </p:cNvPr>
          <p:cNvSpPr>
            <a:spLocks noGrp="1"/>
          </p:cNvSpPr>
          <p:nvPr>
            <p:ph type="sldNum" sz="quarter" idx="12"/>
          </p:nvPr>
        </p:nvSpPr>
        <p:spPr/>
        <p:txBody>
          <a:bodyPr/>
          <a:lstStyle/>
          <a:p>
            <a:fld id="{A7CD31F4-64FA-4BA0-9498-67783267A8C8}" type="slidenum">
              <a:rPr lang="en-US" smtClean="0"/>
              <a:t>11</a:t>
            </a:fld>
            <a:endParaRPr lang="en-US"/>
          </a:p>
        </p:txBody>
      </p:sp>
      <p:pic>
        <p:nvPicPr>
          <p:cNvPr id="8" name="Picture 7" descr="A picture containing mat, furniture, rug, towel&#10;&#10;Description automatically generated">
            <a:extLst>
              <a:ext uri="{FF2B5EF4-FFF2-40B4-BE49-F238E27FC236}">
                <a16:creationId xmlns:a16="http://schemas.microsoft.com/office/drawing/2014/main" id="{D0BAFA09-9AE5-45AA-B1B6-BBB721D3C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531140" cy="1319638"/>
          </a:xfrm>
          <a:prstGeom prst="rect">
            <a:avLst/>
          </a:prstGeom>
        </p:spPr>
      </p:pic>
      <p:sp>
        <p:nvSpPr>
          <p:cNvPr id="10" name="TextBox 9">
            <a:extLst>
              <a:ext uri="{FF2B5EF4-FFF2-40B4-BE49-F238E27FC236}">
                <a16:creationId xmlns:a16="http://schemas.microsoft.com/office/drawing/2014/main" id="{C92ACCEE-0A00-4C1E-87B1-9692854956D6}"/>
              </a:ext>
            </a:extLst>
          </p:cNvPr>
          <p:cNvSpPr txBox="1"/>
          <p:nvPr/>
        </p:nvSpPr>
        <p:spPr>
          <a:xfrm>
            <a:off x="706660" y="1319638"/>
            <a:ext cx="6094378" cy="369332"/>
          </a:xfrm>
          <a:prstGeom prst="rect">
            <a:avLst/>
          </a:prstGeom>
          <a:noFill/>
        </p:spPr>
        <p:txBody>
          <a:bodyPr wrap="square">
            <a:spAutoFit/>
          </a:bodyPr>
          <a:lstStyle/>
          <a:p>
            <a:r>
              <a:rPr lang="en-US" dirty="0"/>
              <a:t>Text as a word sequence of words</a:t>
            </a:r>
            <a:endParaRPr lang="en-PK" dirty="0"/>
          </a:p>
        </p:txBody>
      </p:sp>
      <p:pic>
        <p:nvPicPr>
          <p:cNvPr id="12" name="Picture 11" descr="A picture containing text, whiteboard&#10;&#10;Description automatically generated">
            <a:extLst>
              <a:ext uri="{FF2B5EF4-FFF2-40B4-BE49-F238E27FC236}">
                <a16:creationId xmlns:a16="http://schemas.microsoft.com/office/drawing/2014/main" id="{ABB37090-A382-42E9-8319-B0FF0917F4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0282"/>
            <a:ext cx="4471184" cy="1885562"/>
          </a:xfrm>
          <a:prstGeom prst="rect">
            <a:avLst/>
          </a:prstGeom>
        </p:spPr>
      </p:pic>
      <p:sp>
        <p:nvSpPr>
          <p:cNvPr id="14" name="TextBox 13">
            <a:extLst>
              <a:ext uri="{FF2B5EF4-FFF2-40B4-BE49-F238E27FC236}">
                <a16:creationId xmlns:a16="http://schemas.microsoft.com/office/drawing/2014/main" id="{5161E7EC-3D7A-4D70-B8A3-855A24582B83}"/>
              </a:ext>
            </a:extLst>
          </p:cNvPr>
          <p:cNvSpPr txBox="1"/>
          <p:nvPr/>
        </p:nvSpPr>
        <p:spPr>
          <a:xfrm>
            <a:off x="77486" y="3595844"/>
            <a:ext cx="6094378" cy="369332"/>
          </a:xfrm>
          <a:prstGeom prst="rect">
            <a:avLst/>
          </a:prstGeom>
          <a:noFill/>
        </p:spPr>
        <p:txBody>
          <a:bodyPr wrap="square">
            <a:spAutoFit/>
          </a:bodyPr>
          <a:lstStyle/>
          <a:p>
            <a:r>
              <a:rPr lang="en-US" dirty="0"/>
              <a:t>Then for word </a:t>
            </a:r>
            <a:r>
              <a:rPr lang="en-US" i="1" dirty="0"/>
              <a:t>wⱼ,</a:t>
            </a:r>
            <a:r>
              <a:rPr lang="en-US" dirty="0"/>
              <a:t> context of </a:t>
            </a:r>
            <a:r>
              <a:rPr lang="en-US" i="1" dirty="0"/>
              <a:t>wⱼ</a:t>
            </a:r>
            <a:r>
              <a:rPr lang="en-US" dirty="0"/>
              <a:t> is given by its left and right neighborhood:</a:t>
            </a:r>
          </a:p>
        </p:txBody>
      </p:sp>
      <p:pic>
        <p:nvPicPr>
          <p:cNvPr id="16" name="Picture 15" descr="Text, letter&#10;&#10;Description automatically generated">
            <a:extLst>
              <a:ext uri="{FF2B5EF4-FFF2-40B4-BE49-F238E27FC236}">
                <a16:creationId xmlns:a16="http://schemas.microsoft.com/office/drawing/2014/main" id="{0468E21A-1C32-4443-97C3-1CCF1C551C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302692"/>
            <a:ext cx="4828371" cy="1716141"/>
          </a:xfrm>
          <a:prstGeom prst="rect">
            <a:avLst/>
          </a:prstGeom>
        </p:spPr>
      </p:pic>
      <p:sp>
        <p:nvSpPr>
          <p:cNvPr id="18" name="TextBox 17">
            <a:extLst>
              <a:ext uri="{FF2B5EF4-FFF2-40B4-BE49-F238E27FC236}">
                <a16:creationId xmlns:a16="http://schemas.microsoft.com/office/drawing/2014/main" id="{CDB26009-ACA3-48A4-A3A0-908BA6841D3F}"/>
              </a:ext>
            </a:extLst>
          </p:cNvPr>
          <p:cNvSpPr txBox="1"/>
          <p:nvPr/>
        </p:nvSpPr>
        <p:spPr>
          <a:xfrm>
            <a:off x="991411" y="5982898"/>
            <a:ext cx="6094378" cy="369332"/>
          </a:xfrm>
          <a:prstGeom prst="rect">
            <a:avLst/>
          </a:prstGeom>
          <a:noFill/>
        </p:spPr>
        <p:txBody>
          <a:bodyPr wrap="square">
            <a:spAutoFit/>
          </a:bodyPr>
          <a:lstStyle/>
          <a:p>
            <a:r>
              <a:rPr lang="en-US" dirty="0"/>
              <a:t>Output probability is given by </a:t>
            </a:r>
            <a:r>
              <a:rPr lang="en-US" dirty="0" err="1"/>
              <a:t>softmax</a:t>
            </a:r>
            <a:r>
              <a:rPr lang="en-US" dirty="0"/>
              <a:t> of vector product</a:t>
            </a:r>
            <a:endParaRPr lang="en-PK" dirty="0"/>
          </a:p>
        </p:txBody>
      </p:sp>
      <p:pic>
        <p:nvPicPr>
          <p:cNvPr id="20" name="Picture 19" descr="A close up of text on a whiteboard&#10;&#10;Description automatically generated">
            <a:extLst>
              <a:ext uri="{FF2B5EF4-FFF2-40B4-BE49-F238E27FC236}">
                <a16:creationId xmlns:a16="http://schemas.microsoft.com/office/drawing/2014/main" id="{AAFA730F-63DC-4B85-8097-E57B1D7F3C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7572" y="2370862"/>
            <a:ext cx="5566055" cy="1329492"/>
          </a:xfrm>
          <a:prstGeom prst="rect">
            <a:avLst/>
          </a:prstGeom>
        </p:spPr>
      </p:pic>
      <p:sp>
        <p:nvSpPr>
          <p:cNvPr id="24" name="TextBox 23">
            <a:extLst>
              <a:ext uri="{FF2B5EF4-FFF2-40B4-BE49-F238E27FC236}">
                <a16:creationId xmlns:a16="http://schemas.microsoft.com/office/drawing/2014/main" id="{9E1D7D5A-2B87-4CC5-A2EE-1BC5095F2329}"/>
              </a:ext>
            </a:extLst>
          </p:cNvPr>
          <p:cNvSpPr txBox="1"/>
          <p:nvPr/>
        </p:nvSpPr>
        <p:spPr>
          <a:xfrm>
            <a:off x="5464616" y="3700354"/>
            <a:ext cx="6094378" cy="369332"/>
          </a:xfrm>
          <a:prstGeom prst="rect">
            <a:avLst/>
          </a:prstGeom>
          <a:noFill/>
        </p:spPr>
        <p:txBody>
          <a:bodyPr wrap="square">
            <a:spAutoFit/>
          </a:bodyPr>
          <a:lstStyle/>
          <a:p>
            <a:pPr algn="ctr"/>
            <a:r>
              <a:rPr lang="en-US" dirty="0"/>
              <a:t>Loss</a:t>
            </a:r>
          </a:p>
        </p:txBody>
      </p:sp>
    </p:spTree>
    <p:extLst>
      <p:ext uri="{BB962C8B-B14F-4D97-AF65-F5344CB8AC3E}">
        <p14:creationId xmlns:p14="http://schemas.microsoft.com/office/powerpoint/2010/main" val="3287231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B04789-FA30-4B5F-B746-0871842D16C2}"/>
              </a:ext>
            </a:extLst>
          </p:cNvPr>
          <p:cNvSpPr>
            <a:spLocks noGrp="1"/>
          </p:cNvSpPr>
          <p:nvPr>
            <p:ph type="title"/>
          </p:nvPr>
        </p:nvSpPr>
        <p:spPr>
          <a:xfrm>
            <a:off x="195212" y="548640"/>
            <a:ext cx="4065576" cy="5431536"/>
          </a:xfrm>
        </p:spPr>
        <p:txBody>
          <a:bodyPr vert="horz" lIns="91440" tIns="45720" rIns="91440" bIns="45720" rtlCol="0" anchor="ctr">
            <a:normAutofit/>
          </a:bodyPr>
          <a:lstStyle/>
          <a:p>
            <a:pPr algn="ctr"/>
            <a:r>
              <a:rPr lang="en-US" dirty="0"/>
              <a:t>The graph neural network model</a:t>
            </a:r>
          </a:p>
        </p:txBody>
      </p:sp>
      <p:sp>
        <p:nvSpPr>
          <p:cNvPr id="12"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C33302-329A-4688-A33B-9BE91E67F012}"/>
              </a:ext>
            </a:extLst>
          </p:cNvPr>
          <p:cNvSpPr>
            <a:spLocks noGrp="1"/>
          </p:cNvSpPr>
          <p:nvPr>
            <p:ph idx="1"/>
          </p:nvPr>
        </p:nvSpPr>
        <p:spPr>
          <a:xfrm>
            <a:off x="5298595" y="552091"/>
            <a:ext cx="6052158" cy="5431536"/>
          </a:xfrm>
        </p:spPr>
        <p:txBody>
          <a:bodyPr vert="horz" lIns="91440" tIns="45720" rIns="91440" bIns="45720" rtlCol="0" anchor="ctr">
            <a:normAutofit/>
          </a:bodyPr>
          <a:lstStyle/>
          <a:p>
            <a:r>
              <a:rPr lang="en-US" dirty="0"/>
              <a:t>First convincing model proposed related to graphs.</a:t>
            </a:r>
          </a:p>
          <a:p>
            <a:r>
              <a:rPr lang="en-US" dirty="0"/>
              <a:t>Recurrent Graph Neural Network</a:t>
            </a:r>
          </a:p>
          <a:p>
            <a:r>
              <a:rPr lang="en-US" dirty="0"/>
              <a:t>Based on Banach Fixed Point Theorem:</a:t>
            </a:r>
          </a:p>
          <a:p>
            <a:pPr lvl="1"/>
            <a:r>
              <a:rPr lang="en-US" dirty="0"/>
              <a:t>Let </a:t>
            </a:r>
            <a:r>
              <a:rPr lang="en-US" b="1" dirty="0"/>
              <a:t>(</a:t>
            </a:r>
            <a:r>
              <a:rPr lang="en-US" b="1" dirty="0" err="1"/>
              <a:t>X,d</a:t>
            </a:r>
            <a:r>
              <a:rPr lang="en-US" b="1" dirty="0"/>
              <a:t>) </a:t>
            </a:r>
            <a:r>
              <a:rPr lang="en-US" dirty="0"/>
              <a:t>be a complete metric space and let </a:t>
            </a:r>
            <a:r>
              <a:rPr lang="en-US" b="1" dirty="0"/>
              <a:t>(T: X-&gt;X) </a:t>
            </a:r>
            <a:r>
              <a:rPr lang="en-US" dirty="0"/>
              <a:t>be a contraction mapping.</a:t>
            </a:r>
          </a:p>
          <a:p>
            <a:pPr lvl="1"/>
            <a:r>
              <a:rPr lang="en-US" b="1" dirty="0"/>
              <a:t>T</a:t>
            </a:r>
            <a:r>
              <a:rPr lang="en-US" dirty="0"/>
              <a:t> has unique fixed point </a:t>
            </a:r>
            <a:r>
              <a:rPr lang="en-US" b="1" dirty="0"/>
              <a:t>(x*) </a:t>
            </a:r>
            <a:r>
              <a:rPr lang="en-US" dirty="0"/>
              <a:t>for any </a:t>
            </a:r>
            <a:r>
              <a:rPr lang="en-US" b="1" dirty="0"/>
              <a:t>(X</a:t>
            </a:r>
            <a:r>
              <a:rPr lang="en-US" sz="2000" b="1" dirty="0"/>
              <a:t>∈</a:t>
            </a:r>
            <a:r>
              <a:rPr lang="en-US" b="1" dirty="0"/>
              <a:t>X)</a:t>
            </a:r>
            <a:r>
              <a:rPr lang="en-US" dirty="0"/>
              <a:t> the sequence </a:t>
            </a:r>
            <a:r>
              <a:rPr lang="en-US" b="1" dirty="0" err="1"/>
              <a:t>T_n</a:t>
            </a:r>
            <a:r>
              <a:rPr lang="en-US" b="1" dirty="0"/>
              <a:t>(x)</a:t>
            </a:r>
            <a:r>
              <a:rPr lang="en-US" dirty="0"/>
              <a:t> for </a:t>
            </a:r>
            <a:r>
              <a:rPr lang="en-US" b="1" dirty="0"/>
              <a:t>n </a:t>
            </a:r>
            <a:r>
              <a:rPr lang="en-US" b="1" dirty="0">
                <a:sym typeface="Wingdings" panose="05000000000000000000" pitchFamily="2" charset="2"/>
              </a:rPr>
              <a:t>∞ </a:t>
            </a:r>
            <a:r>
              <a:rPr lang="en-US" dirty="0">
                <a:sym typeface="Wingdings" panose="05000000000000000000" pitchFamily="2" charset="2"/>
              </a:rPr>
              <a:t>converges to </a:t>
            </a:r>
            <a:r>
              <a:rPr lang="en-US" b="1" dirty="0">
                <a:sym typeface="Wingdings" panose="05000000000000000000" pitchFamily="2" charset="2"/>
              </a:rPr>
              <a:t>(x*). </a:t>
            </a:r>
            <a:r>
              <a:rPr lang="en-US" dirty="0">
                <a:sym typeface="Wingdings" panose="05000000000000000000" pitchFamily="2" charset="2"/>
              </a:rPr>
              <a:t>This means the application of </a:t>
            </a:r>
            <a:r>
              <a:rPr lang="en-US" b="1" dirty="0">
                <a:sym typeface="Wingdings" panose="05000000000000000000" pitchFamily="2" charset="2"/>
              </a:rPr>
              <a:t>T</a:t>
            </a:r>
            <a:r>
              <a:rPr lang="en-US" dirty="0">
                <a:sym typeface="Wingdings" panose="05000000000000000000" pitchFamily="2" charset="2"/>
              </a:rPr>
              <a:t> on x for </a:t>
            </a:r>
            <a:r>
              <a:rPr lang="en-US" b="1" dirty="0">
                <a:sym typeface="Wingdings" panose="05000000000000000000" pitchFamily="2" charset="2"/>
              </a:rPr>
              <a:t>k</a:t>
            </a:r>
            <a:r>
              <a:rPr lang="en-US" dirty="0">
                <a:sym typeface="Wingdings" panose="05000000000000000000" pitchFamily="2" charset="2"/>
              </a:rPr>
              <a:t> times, </a:t>
            </a:r>
            <a:r>
              <a:rPr lang="en-US" dirty="0" err="1">
                <a:sym typeface="Wingdings" panose="05000000000000000000" pitchFamily="2" charset="2"/>
              </a:rPr>
              <a:t>x^k</a:t>
            </a:r>
            <a:r>
              <a:rPr lang="en-US" dirty="0">
                <a:sym typeface="Wingdings" panose="05000000000000000000" pitchFamily="2" charset="2"/>
              </a:rPr>
              <a:t> should be equal to x^k-1</a:t>
            </a:r>
            <a:endParaRPr lang="en-US" b="1" dirty="0"/>
          </a:p>
          <a:p>
            <a:endParaRPr lang="en-US" dirty="0"/>
          </a:p>
        </p:txBody>
      </p:sp>
      <p:pic>
        <p:nvPicPr>
          <p:cNvPr id="6" name="Picture 5" descr="A picture containing text&#10;&#10;Description automatically generated">
            <a:extLst>
              <a:ext uri="{FF2B5EF4-FFF2-40B4-BE49-F238E27FC236}">
                <a16:creationId xmlns:a16="http://schemas.microsoft.com/office/drawing/2014/main" id="{B527E700-BE5C-491B-80C7-4B2D511C7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2442" y="5268591"/>
            <a:ext cx="2684402" cy="435021"/>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D8991BA2-4081-4EBC-9B0B-5C2240AA1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999" y="5669720"/>
            <a:ext cx="3799651" cy="500729"/>
          </a:xfrm>
          <a:prstGeom prst="rect">
            <a:avLst/>
          </a:prstGeom>
        </p:spPr>
      </p:pic>
      <p:sp>
        <p:nvSpPr>
          <p:cNvPr id="4" name="Footer Placeholder 3">
            <a:extLst>
              <a:ext uri="{FF2B5EF4-FFF2-40B4-BE49-F238E27FC236}">
                <a16:creationId xmlns:a16="http://schemas.microsoft.com/office/drawing/2014/main" id="{486941D3-2C35-4691-AE4C-FD5EB3B8CF3E}"/>
              </a:ext>
            </a:extLst>
          </p:cNvPr>
          <p:cNvSpPr>
            <a:spLocks noGrp="1"/>
          </p:cNvSpPr>
          <p:nvPr>
            <p:ph type="ftr" sz="quarter" idx="11"/>
          </p:nvPr>
        </p:nvSpPr>
        <p:spPr/>
        <p:txBody>
          <a:bodyPr/>
          <a:lstStyle/>
          <a:p>
            <a:r>
              <a:rPr lang="en-US"/>
              <a:t>Embeddings </a:t>
            </a:r>
          </a:p>
        </p:txBody>
      </p:sp>
      <p:sp>
        <p:nvSpPr>
          <p:cNvPr id="5" name="Slide Number Placeholder 4">
            <a:extLst>
              <a:ext uri="{FF2B5EF4-FFF2-40B4-BE49-F238E27FC236}">
                <a16:creationId xmlns:a16="http://schemas.microsoft.com/office/drawing/2014/main" id="{8632C698-0722-4D78-9370-C7FE3402B395}"/>
              </a:ext>
            </a:extLst>
          </p:cNvPr>
          <p:cNvSpPr>
            <a:spLocks noGrp="1"/>
          </p:cNvSpPr>
          <p:nvPr>
            <p:ph type="sldNum" sz="quarter" idx="12"/>
          </p:nvPr>
        </p:nvSpPr>
        <p:spPr/>
        <p:txBody>
          <a:bodyPr/>
          <a:lstStyle/>
          <a:p>
            <a:fld id="{A7CD31F4-64FA-4BA0-9498-67783267A8C8}" type="slidenum">
              <a:rPr lang="en-US" smtClean="0"/>
              <a:t>12</a:t>
            </a:fld>
            <a:endParaRPr lang="en-US"/>
          </a:p>
        </p:txBody>
      </p:sp>
    </p:spTree>
    <p:extLst>
      <p:ext uri="{BB962C8B-B14F-4D97-AF65-F5344CB8AC3E}">
        <p14:creationId xmlns:p14="http://schemas.microsoft.com/office/powerpoint/2010/main" val="83001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B04789-FA30-4B5F-B746-0871842D16C2}"/>
              </a:ext>
            </a:extLst>
          </p:cNvPr>
          <p:cNvSpPr>
            <a:spLocks noGrp="1"/>
          </p:cNvSpPr>
          <p:nvPr>
            <p:ph type="title"/>
          </p:nvPr>
        </p:nvSpPr>
        <p:spPr>
          <a:xfrm>
            <a:off x="841248" y="548640"/>
            <a:ext cx="3419540" cy="5431536"/>
          </a:xfrm>
        </p:spPr>
        <p:txBody>
          <a:bodyPr vert="horz" lIns="91440" tIns="45720" rIns="91440" bIns="45720" rtlCol="0" anchor="ctr">
            <a:normAutofit/>
          </a:bodyPr>
          <a:lstStyle/>
          <a:p>
            <a:pPr algn="ctr"/>
            <a:r>
              <a:rPr lang="en-US" dirty="0"/>
              <a:t>GNN Model</a:t>
            </a:r>
          </a:p>
        </p:txBody>
      </p:sp>
      <p:sp>
        <p:nvSpPr>
          <p:cNvPr id="12"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00223601-9E4F-4459-B5E6-A483D16AE0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8594" y="257357"/>
            <a:ext cx="5543233" cy="4890715"/>
          </a:xfrm>
        </p:spPr>
      </p:pic>
      <p:sp>
        <p:nvSpPr>
          <p:cNvPr id="11" name="TextBox 10">
            <a:extLst>
              <a:ext uri="{FF2B5EF4-FFF2-40B4-BE49-F238E27FC236}">
                <a16:creationId xmlns:a16="http://schemas.microsoft.com/office/drawing/2014/main" id="{627BB787-B72E-4036-B465-92FA399861C7}"/>
              </a:ext>
            </a:extLst>
          </p:cNvPr>
          <p:cNvSpPr txBox="1"/>
          <p:nvPr/>
        </p:nvSpPr>
        <p:spPr>
          <a:xfrm>
            <a:off x="5831213" y="5148072"/>
            <a:ext cx="6094378" cy="1569660"/>
          </a:xfrm>
          <a:prstGeom prst="rect">
            <a:avLst/>
          </a:prstGeom>
          <a:noFill/>
        </p:spPr>
        <p:txBody>
          <a:bodyPr wrap="square">
            <a:spAutoFit/>
          </a:bodyPr>
          <a:lstStyle/>
          <a:p>
            <a:r>
              <a:rPr lang="en-US" sz="2400" b="1" i="1" dirty="0" err="1"/>
              <a:t>l_n</a:t>
            </a:r>
            <a:r>
              <a:rPr lang="en-US" sz="2400" b="1" i="1" dirty="0"/>
              <a:t>, </a:t>
            </a:r>
            <a:r>
              <a:rPr lang="en-US" sz="2400" dirty="0"/>
              <a:t>represents the features of the current node </a:t>
            </a:r>
            <a:r>
              <a:rPr lang="en-US" sz="2400" b="1" dirty="0"/>
              <a:t>[</a:t>
            </a:r>
            <a:r>
              <a:rPr lang="en-US" sz="2400" b="1" i="1" dirty="0"/>
              <a:t>n</a:t>
            </a:r>
            <a:r>
              <a:rPr lang="en-US" sz="2400" b="1" dirty="0"/>
              <a:t>]</a:t>
            </a:r>
            <a:r>
              <a:rPr lang="en-US" sz="2400" dirty="0"/>
              <a:t>, </a:t>
            </a:r>
          </a:p>
          <a:p>
            <a:r>
              <a:rPr lang="en-US" sz="2400" b="1" i="1" dirty="0" err="1"/>
              <a:t>l_co</a:t>
            </a:r>
            <a:r>
              <a:rPr lang="en-US" sz="2400" b="1" i="1" dirty="0"/>
              <a:t>, </a:t>
            </a:r>
            <a:r>
              <a:rPr lang="en-US" sz="2400" dirty="0"/>
              <a:t>the edges of the node </a:t>
            </a:r>
            <a:r>
              <a:rPr lang="en-US" sz="2400" b="1" dirty="0"/>
              <a:t>[</a:t>
            </a:r>
            <a:r>
              <a:rPr lang="en-US" sz="2400" b="1" i="1" dirty="0"/>
              <a:t>n</a:t>
            </a:r>
            <a:r>
              <a:rPr lang="en-US" sz="2400" b="1" dirty="0"/>
              <a:t>]</a:t>
            </a:r>
            <a:r>
              <a:rPr lang="en-US" sz="2400" dirty="0"/>
              <a:t>, </a:t>
            </a:r>
          </a:p>
          <a:p>
            <a:r>
              <a:rPr lang="en-US" sz="2400" b="1" i="1" dirty="0" err="1"/>
              <a:t>x_ne</a:t>
            </a:r>
            <a:r>
              <a:rPr lang="en-US" sz="2400" b="1" i="1" dirty="0"/>
              <a:t>, </a:t>
            </a:r>
            <a:r>
              <a:rPr lang="en-US" sz="2400" dirty="0"/>
              <a:t>the state of the neighboring nodes,</a:t>
            </a:r>
          </a:p>
          <a:p>
            <a:r>
              <a:rPr lang="en-US" sz="2400" b="1" i="1" dirty="0" err="1"/>
              <a:t>l_ne</a:t>
            </a:r>
            <a:r>
              <a:rPr lang="en-US" sz="2400" i="1" dirty="0"/>
              <a:t> </a:t>
            </a:r>
            <a:r>
              <a:rPr lang="en-US" sz="2400" dirty="0"/>
              <a:t>the features of the neighboring nodes</a:t>
            </a:r>
            <a:endParaRPr lang="en-PK" sz="2400" dirty="0"/>
          </a:p>
        </p:txBody>
      </p:sp>
      <p:sp>
        <p:nvSpPr>
          <p:cNvPr id="3" name="Footer Placeholder 2">
            <a:extLst>
              <a:ext uri="{FF2B5EF4-FFF2-40B4-BE49-F238E27FC236}">
                <a16:creationId xmlns:a16="http://schemas.microsoft.com/office/drawing/2014/main" id="{6E38DE99-5D04-4407-A31D-C1637A095747}"/>
              </a:ext>
            </a:extLst>
          </p:cNvPr>
          <p:cNvSpPr>
            <a:spLocks noGrp="1"/>
          </p:cNvSpPr>
          <p:nvPr>
            <p:ph type="ftr" sz="quarter" idx="11"/>
          </p:nvPr>
        </p:nvSpPr>
        <p:spPr/>
        <p:txBody>
          <a:bodyPr/>
          <a:lstStyle/>
          <a:p>
            <a:r>
              <a:rPr lang="en-US"/>
              <a:t>Embeddings </a:t>
            </a:r>
          </a:p>
        </p:txBody>
      </p:sp>
      <p:sp>
        <p:nvSpPr>
          <p:cNvPr id="4" name="Slide Number Placeholder 3">
            <a:extLst>
              <a:ext uri="{FF2B5EF4-FFF2-40B4-BE49-F238E27FC236}">
                <a16:creationId xmlns:a16="http://schemas.microsoft.com/office/drawing/2014/main" id="{CACCFBCD-B8D2-4486-9E23-4ABE73D71125}"/>
              </a:ext>
            </a:extLst>
          </p:cNvPr>
          <p:cNvSpPr>
            <a:spLocks noGrp="1"/>
          </p:cNvSpPr>
          <p:nvPr>
            <p:ph type="sldNum" sz="quarter" idx="12"/>
          </p:nvPr>
        </p:nvSpPr>
        <p:spPr/>
        <p:txBody>
          <a:bodyPr/>
          <a:lstStyle/>
          <a:p>
            <a:fld id="{A7CD31F4-64FA-4BA0-9498-67783267A8C8}" type="slidenum">
              <a:rPr lang="en-US" smtClean="0"/>
              <a:t>13</a:t>
            </a:fld>
            <a:endParaRPr lang="en-US"/>
          </a:p>
        </p:txBody>
      </p:sp>
    </p:spTree>
    <p:extLst>
      <p:ext uri="{BB962C8B-B14F-4D97-AF65-F5344CB8AC3E}">
        <p14:creationId xmlns:p14="http://schemas.microsoft.com/office/powerpoint/2010/main" val="3761347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2A991-8105-44D8-9C57-00EA6A0A6F29}"/>
              </a:ext>
            </a:extLst>
          </p:cNvPr>
          <p:cNvSpPr>
            <a:spLocks noGrp="1"/>
          </p:cNvSpPr>
          <p:nvPr>
            <p:ph type="title"/>
          </p:nvPr>
        </p:nvSpPr>
        <p:spPr>
          <a:xfrm>
            <a:off x="841248" y="548640"/>
            <a:ext cx="3419540" cy="5431536"/>
          </a:xfrm>
        </p:spPr>
        <p:txBody>
          <a:bodyPr vert="horz" lIns="91440" tIns="45720" rIns="91440" bIns="45720" rtlCol="0" anchor="ctr">
            <a:normAutofit/>
          </a:bodyPr>
          <a:lstStyle/>
          <a:p>
            <a:pPr algn="ctr"/>
            <a:r>
              <a:rPr lang="en-US" dirty="0"/>
              <a:t>GNN Model</a:t>
            </a:r>
          </a:p>
        </p:txBody>
      </p:sp>
      <p:sp>
        <p:nvSpPr>
          <p:cNvPr id="12"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picture containing text&#10;&#10;Description automatically generated">
            <a:extLst>
              <a:ext uri="{FF2B5EF4-FFF2-40B4-BE49-F238E27FC236}">
                <a16:creationId xmlns:a16="http://schemas.microsoft.com/office/drawing/2014/main" id="{00A924EE-0E17-4DA9-AF34-6D82C4E00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4775" y="3861660"/>
            <a:ext cx="2667000" cy="495300"/>
          </a:xfrm>
        </p:spPr>
      </p:pic>
      <p:sp>
        <p:nvSpPr>
          <p:cNvPr id="11" name="TextBox 10">
            <a:extLst>
              <a:ext uri="{FF2B5EF4-FFF2-40B4-BE49-F238E27FC236}">
                <a16:creationId xmlns:a16="http://schemas.microsoft.com/office/drawing/2014/main" id="{2BE75F5E-301A-4737-A934-A27380DAD2DA}"/>
              </a:ext>
            </a:extLst>
          </p:cNvPr>
          <p:cNvSpPr txBox="1"/>
          <p:nvPr/>
        </p:nvSpPr>
        <p:spPr>
          <a:xfrm>
            <a:off x="5050974" y="1694748"/>
            <a:ext cx="6094602" cy="1569660"/>
          </a:xfrm>
          <a:prstGeom prst="rect">
            <a:avLst/>
          </a:prstGeom>
          <a:noFill/>
        </p:spPr>
        <p:txBody>
          <a:bodyPr wrap="square">
            <a:spAutoFit/>
          </a:bodyPr>
          <a:lstStyle/>
          <a:p>
            <a:pPr algn="just"/>
            <a:r>
              <a:rPr lang="en-US" sz="3200" dirty="0"/>
              <a:t>Finally, after k iterations, the final node state is used to produce an output to make a decision about each node. The output function is defined as:</a:t>
            </a:r>
          </a:p>
        </p:txBody>
      </p:sp>
      <p:sp>
        <p:nvSpPr>
          <p:cNvPr id="3" name="Footer Placeholder 2">
            <a:extLst>
              <a:ext uri="{FF2B5EF4-FFF2-40B4-BE49-F238E27FC236}">
                <a16:creationId xmlns:a16="http://schemas.microsoft.com/office/drawing/2014/main" id="{7ACBCB0C-C4F6-43F9-A9D4-AB225EFD3957}"/>
              </a:ext>
            </a:extLst>
          </p:cNvPr>
          <p:cNvSpPr>
            <a:spLocks noGrp="1"/>
          </p:cNvSpPr>
          <p:nvPr>
            <p:ph type="ftr" sz="quarter" idx="11"/>
          </p:nvPr>
        </p:nvSpPr>
        <p:spPr/>
        <p:txBody>
          <a:bodyPr/>
          <a:lstStyle/>
          <a:p>
            <a:r>
              <a:rPr lang="en-US"/>
              <a:t>Embeddings </a:t>
            </a:r>
          </a:p>
        </p:txBody>
      </p:sp>
      <p:sp>
        <p:nvSpPr>
          <p:cNvPr id="4" name="Slide Number Placeholder 3">
            <a:extLst>
              <a:ext uri="{FF2B5EF4-FFF2-40B4-BE49-F238E27FC236}">
                <a16:creationId xmlns:a16="http://schemas.microsoft.com/office/drawing/2014/main" id="{9516AD8D-22B1-47CE-AE6E-671BE51147C0}"/>
              </a:ext>
            </a:extLst>
          </p:cNvPr>
          <p:cNvSpPr>
            <a:spLocks noGrp="1"/>
          </p:cNvSpPr>
          <p:nvPr>
            <p:ph type="sldNum" sz="quarter" idx="12"/>
          </p:nvPr>
        </p:nvSpPr>
        <p:spPr/>
        <p:txBody>
          <a:bodyPr/>
          <a:lstStyle/>
          <a:p>
            <a:fld id="{A7CD31F4-64FA-4BA0-9498-67783267A8C8}" type="slidenum">
              <a:rPr lang="en-US" smtClean="0"/>
              <a:t>14</a:t>
            </a:fld>
            <a:endParaRPr lang="en-US"/>
          </a:p>
        </p:txBody>
      </p:sp>
    </p:spTree>
    <p:extLst>
      <p:ext uri="{BB962C8B-B14F-4D97-AF65-F5344CB8AC3E}">
        <p14:creationId xmlns:p14="http://schemas.microsoft.com/office/powerpoint/2010/main" val="3617801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4D729F-B6B5-461E-A05F-F2B9D5C3AA05}"/>
              </a:ext>
            </a:extLst>
          </p:cNvPr>
          <p:cNvSpPr>
            <a:spLocks noGrp="1"/>
          </p:cNvSpPr>
          <p:nvPr>
            <p:ph type="title"/>
          </p:nvPr>
        </p:nvSpPr>
        <p:spPr>
          <a:xfrm>
            <a:off x="841248" y="548640"/>
            <a:ext cx="3419540" cy="5431536"/>
          </a:xfrm>
        </p:spPr>
        <p:txBody>
          <a:bodyPr vert="horz" lIns="91440" tIns="45720" rIns="91440" bIns="45720" rtlCol="0" anchor="ctr">
            <a:normAutofit/>
          </a:bodyPr>
          <a:lstStyle/>
          <a:p>
            <a:pPr algn="ctr"/>
            <a:r>
              <a:rPr lang="en-US" dirty="0"/>
              <a:t>UNFOLDING THE PICTURE</a:t>
            </a:r>
          </a:p>
        </p:txBody>
      </p:sp>
      <p:sp>
        <p:nvSpPr>
          <p:cNvPr id="12"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6A47C6C9-78F2-4BC2-A454-485F23318AAF}"/>
              </a:ext>
            </a:extLst>
          </p:cNvPr>
          <p:cNvPicPr>
            <a:picLocks noGrp="1" noChangeAspect="1"/>
          </p:cNvPicPr>
          <p:nvPr>
            <p:ph idx="1"/>
          </p:nvPr>
        </p:nvPicPr>
        <p:blipFill>
          <a:blip r:embed="rId2"/>
          <a:stretch>
            <a:fillRect/>
          </a:stretch>
        </p:blipFill>
        <p:spPr>
          <a:xfrm>
            <a:off x="5102036" y="-110576"/>
            <a:ext cx="6687887" cy="7079152"/>
          </a:xfrm>
        </p:spPr>
      </p:pic>
      <p:sp>
        <p:nvSpPr>
          <p:cNvPr id="3" name="Footer Placeholder 2">
            <a:extLst>
              <a:ext uri="{FF2B5EF4-FFF2-40B4-BE49-F238E27FC236}">
                <a16:creationId xmlns:a16="http://schemas.microsoft.com/office/drawing/2014/main" id="{5F389904-24C3-410C-A934-593B42448136}"/>
              </a:ext>
            </a:extLst>
          </p:cNvPr>
          <p:cNvSpPr>
            <a:spLocks noGrp="1"/>
          </p:cNvSpPr>
          <p:nvPr>
            <p:ph type="ftr" sz="quarter" idx="11"/>
          </p:nvPr>
        </p:nvSpPr>
        <p:spPr/>
        <p:txBody>
          <a:bodyPr/>
          <a:lstStyle/>
          <a:p>
            <a:r>
              <a:rPr lang="en-US"/>
              <a:t>Embeddings </a:t>
            </a:r>
          </a:p>
        </p:txBody>
      </p:sp>
      <p:sp>
        <p:nvSpPr>
          <p:cNvPr id="4" name="Slide Number Placeholder 3">
            <a:extLst>
              <a:ext uri="{FF2B5EF4-FFF2-40B4-BE49-F238E27FC236}">
                <a16:creationId xmlns:a16="http://schemas.microsoft.com/office/drawing/2014/main" id="{B416005D-F21A-4B7E-966E-37B9D9159AEF}"/>
              </a:ext>
            </a:extLst>
          </p:cNvPr>
          <p:cNvSpPr>
            <a:spLocks noGrp="1"/>
          </p:cNvSpPr>
          <p:nvPr>
            <p:ph type="sldNum" sz="quarter" idx="12"/>
          </p:nvPr>
        </p:nvSpPr>
        <p:spPr/>
        <p:txBody>
          <a:bodyPr/>
          <a:lstStyle/>
          <a:p>
            <a:fld id="{A7CD31F4-64FA-4BA0-9498-67783267A8C8}" type="slidenum">
              <a:rPr lang="en-US" smtClean="0"/>
              <a:t>15</a:t>
            </a:fld>
            <a:endParaRPr lang="en-US"/>
          </a:p>
        </p:txBody>
      </p:sp>
    </p:spTree>
    <p:extLst>
      <p:ext uri="{BB962C8B-B14F-4D97-AF65-F5344CB8AC3E}">
        <p14:creationId xmlns:p14="http://schemas.microsoft.com/office/powerpoint/2010/main" val="497768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97A9BC-5B51-45C1-8A44-F6CFDF676440}"/>
              </a:ext>
            </a:extLst>
          </p:cNvPr>
          <p:cNvSpPr>
            <a:spLocks noGrp="1"/>
          </p:cNvSpPr>
          <p:nvPr>
            <p:ph type="title"/>
          </p:nvPr>
        </p:nvSpPr>
        <p:spPr>
          <a:xfrm>
            <a:off x="841248" y="548640"/>
            <a:ext cx="3419540" cy="5431536"/>
          </a:xfrm>
        </p:spPr>
        <p:txBody>
          <a:bodyPr vert="horz" lIns="91440" tIns="45720" rIns="91440" bIns="45720" rtlCol="0" anchor="ctr">
            <a:normAutofit/>
          </a:bodyPr>
          <a:lstStyle/>
          <a:p>
            <a:pPr algn="ctr"/>
            <a:r>
              <a:rPr lang="en-US" dirty="0"/>
              <a:t>Problems with this network</a:t>
            </a:r>
          </a:p>
        </p:txBody>
      </p:sp>
      <p:sp>
        <p:nvSpPr>
          <p:cNvPr id="12"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AB2F3D-605E-4D62-945D-18873003FEDC}"/>
              </a:ext>
            </a:extLst>
          </p:cNvPr>
          <p:cNvSpPr>
            <a:spLocks noGrp="1"/>
          </p:cNvSpPr>
          <p:nvPr>
            <p:ph idx="1"/>
          </p:nvPr>
        </p:nvSpPr>
        <p:spPr>
          <a:xfrm>
            <a:off x="5298595" y="552091"/>
            <a:ext cx="6052158" cy="5431536"/>
          </a:xfrm>
        </p:spPr>
        <p:txBody>
          <a:bodyPr vert="horz" lIns="91440" tIns="45720" rIns="91440" bIns="45720" rtlCol="0" anchor="ctr">
            <a:normAutofit fontScale="85000" lnSpcReduction="10000"/>
          </a:bodyPr>
          <a:lstStyle/>
          <a:p>
            <a:r>
              <a:rPr lang="en-US" dirty="0"/>
              <a:t>If the assumption of “</a:t>
            </a:r>
            <a:r>
              <a:rPr lang="en-US" b="1" dirty="0"/>
              <a:t>fixed point</a:t>
            </a:r>
            <a:r>
              <a:rPr lang="en-US" dirty="0"/>
              <a:t>” is relaxed, it is possible to leverage Multi-layer Perceptron to learn a more stable representation, and removing the iterative update process. This is because, in the original proposal, different iterations use the same parameters of the transition function f, while the different parameters in different layers of MLP allow for hierarchical feature extraction.</a:t>
            </a:r>
          </a:p>
          <a:p>
            <a:r>
              <a:rPr lang="en-US" dirty="0"/>
              <a:t>It cannot process edge information (e.g. different edges in a knowledge graph may indicate different relationship between nodes)</a:t>
            </a:r>
          </a:p>
          <a:p>
            <a:r>
              <a:rPr lang="en-US" dirty="0"/>
              <a:t>Fixed point can discourage the diversification of node distribution, and thus may not be suitable for learning to represent nodes</a:t>
            </a:r>
          </a:p>
        </p:txBody>
      </p:sp>
      <p:sp>
        <p:nvSpPr>
          <p:cNvPr id="4" name="Footer Placeholder 3">
            <a:extLst>
              <a:ext uri="{FF2B5EF4-FFF2-40B4-BE49-F238E27FC236}">
                <a16:creationId xmlns:a16="http://schemas.microsoft.com/office/drawing/2014/main" id="{3A05C848-F0EF-4532-98AB-9779880AEA1B}"/>
              </a:ext>
            </a:extLst>
          </p:cNvPr>
          <p:cNvSpPr>
            <a:spLocks noGrp="1"/>
          </p:cNvSpPr>
          <p:nvPr>
            <p:ph type="ftr" sz="quarter" idx="11"/>
          </p:nvPr>
        </p:nvSpPr>
        <p:spPr/>
        <p:txBody>
          <a:bodyPr/>
          <a:lstStyle/>
          <a:p>
            <a:r>
              <a:rPr lang="en-US"/>
              <a:t>Embeddings </a:t>
            </a:r>
          </a:p>
        </p:txBody>
      </p:sp>
      <p:sp>
        <p:nvSpPr>
          <p:cNvPr id="5" name="Slide Number Placeholder 4">
            <a:extLst>
              <a:ext uri="{FF2B5EF4-FFF2-40B4-BE49-F238E27FC236}">
                <a16:creationId xmlns:a16="http://schemas.microsoft.com/office/drawing/2014/main" id="{48986C84-2253-4272-9FAD-FEAA00DD6B11}"/>
              </a:ext>
            </a:extLst>
          </p:cNvPr>
          <p:cNvSpPr>
            <a:spLocks noGrp="1"/>
          </p:cNvSpPr>
          <p:nvPr>
            <p:ph type="sldNum" sz="quarter" idx="12"/>
          </p:nvPr>
        </p:nvSpPr>
        <p:spPr/>
        <p:txBody>
          <a:bodyPr/>
          <a:lstStyle/>
          <a:p>
            <a:fld id="{A7CD31F4-64FA-4BA0-9498-67783267A8C8}" type="slidenum">
              <a:rPr lang="en-US" smtClean="0"/>
              <a:t>16</a:t>
            </a:fld>
            <a:endParaRPr lang="en-US"/>
          </a:p>
        </p:txBody>
      </p:sp>
    </p:spTree>
    <p:extLst>
      <p:ext uri="{BB962C8B-B14F-4D97-AF65-F5344CB8AC3E}">
        <p14:creationId xmlns:p14="http://schemas.microsoft.com/office/powerpoint/2010/main" val="2507871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4" name="Rectangle 13">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B04789-FA30-4B5F-B746-0871842D16C2}"/>
              </a:ext>
            </a:extLst>
          </p:cNvPr>
          <p:cNvSpPr>
            <a:spLocks noGrp="1"/>
          </p:cNvSpPr>
          <p:nvPr>
            <p:ph type="title" idx="4294967295"/>
          </p:nvPr>
        </p:nvSpPr>
        <p:spPr>
          <a:xfrm>
            <a:off x="1524000" y="929452"/>
            <a:ext cx="9144000" cy="2526738"/>
          </a:xfrm>
        </p:spPr>
        <p:txBody>
          <a:bodyPr vert="horz" lIns="91440" tIns="45720" rIns="91440" bIns="45720" rtlCol="0" anchor="b">
            <a:normAutofit/>
          </a:bodyPr>
          <a:lstStyle/>
          <a:p>
            <a:pPr algn="ctr">
              <a:lnSpc>
                <a:spcPct val="90000"/>
              </a:lnSpc>
            </a:pPr>
            <a:r>
              <a:rPr lang="en-US" sz="8800">
                <a:solidFill>
                  <a:srgbClr val="FFFFFF"/>
                </a:solidFill>
              </a:rPr>
              <a:t>GRAPh Convolutional Neural network</a:t>
            </a:r>
          </a:p>
        </p:txBody>
      </p:sp>
      <p:sp>
        <p:nvSpPr>
          <p:cNvPr id="18" name="Rectangle 6">
            <a:extLst>
              <a:ext uri="{FF2B5EF4-FFF2-40B4-BE49-F238E27FC236}">
                <a16:creationId xmlns:a16="http://schemas.microsoft.com/office/drawing/2014/main" id="{08FD86A2-82CE-48F4-B78A-8B9CA7BA2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5A2D8906-E824-4637-876C-6F22A79B3FC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solidFill>
                <a:latin typeface="+mn-lt"/>
                <a:ea typeface="+mn-ea"/>
                <a:cs typeface="+mn-cs"/>
              </a:rPr>
              <a:t>Embeddings </a:t>
            </a:r>
          </a:p>
        </p:txBody>
      </p:sp>
      <p:sp>
        <p:nvSpPr>
          <p:cNvPr id="4" name="Slide Number Placeholder 3">
            <a:extLst>
              <a:ext uri="{FF2B5EF4-FFF2-40B4-BE49-F238E27FC236}">
                <a16:creationId xmlns:a16="http://schemas.microsoft.com/office/drawing/2014/main" id="{BBDFCEA6-DFBD-4D45-817C-D64D41F534D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7CD31F4-64FA-4BA0-9498-67783267A8C8}" type="slidenum">
              <a:rPr lang="en-US">
                <a:solidFill>
                  <a:schemeClr val="tx1"/>
                </a:solidFill>
              </a:rPr>
              <a:pPr>
                <a:spcAft>
                  <a:spcPts val="600"/>
                </a:spcAft>
              </a:pPr>
              <a:t>17</a:t>
            </a:fld>
            <a:endParaRPr lang="en-US">
              <a:solidFill>
                <a:schemeClr val="tx1"/>
              </a:solidFill>
            </a:endParaRPr>
          </a:p>
        </p:txBody>
      </p:sp>
      <p:sp>
        <p:nvSpPr>
          <p:cNvPr id="7" name="Title 1">
            <a:extLst>
              <a:ext uri="{FF2B5EF4-FFF2-40B4-BE49-F238E27FC236}">
                <a16:creationId xmlns:a16="http://schemas.microsoft.com/office/drawing/2014/main" id="{3F87E421-F9E3-4712-9C71-F25A7FD33168}"/>
              </a:ext>
            </a:extLst>
          </p:cNvPr>
          <p:cNvSpPr txBox="1">
            <a:spLocks/>
          </p:cNvSpPr>
          <p:nvPr/>
        </p:nvSpPr>
        <p:spPr>
          <a:xfrm>
            <a:off x="1701567" y="2594329"/>
            <a:ext cx="9144000" cy="2526738"/>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6000" kern="1200">
                <a:solidFill>
                  <a:schemeClr val="tx1"/>
                </a:solidFill>
                <a:latin typeface="+mj-lt"/>
                <a:ea typeface="+mj-ea"/>
                <a:cs typeface="+mj-cs"/>
              </a:defRPr>
            </a:lvl1pPr>
          </a:lstStyle>
          <a:p>
            <a:pPr algn="ctr"/>
            <a:endParaRPr lang="en-US" sz="8800" dirty="0">
              <a:solidFill>
                <a:srgbClr val="FF0000"/>
              </a:solidFill>
            </a:endParaRPr>
          </a:p>
        </p:txBody>
      </p:sp>
    </p:spTree>
    <p:extLst>
      <p:ext uri="{BB962C8B-B14F-4D97-AF65-F5344CB8AC3E}">
        <p14:creationId xmlns:p14="http://schemas.microsoft.com/office/powerpoint/2010/main" val="1086643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24B246-6F91-40A6-A241-858BB78E820A}"/>
              </a:ext>
            </a:extLst>
          </p:cNvPr>
          <p:cNvSpPr>
            <a:spLocks noGrp="1"/>
          </p:cNvSpPr>
          <p:nvPr>
            <p:ph type="ftr" sz="quarter" idx="11"/>
          </p:nvPr>
        </p:nvSpPr>
        <p:spPr/>
        <p:txBody>
          <a:bodyPr/>
          <a:lstStyle/>
          <a:p>
            <a:r>
              <a:rPr lang="en-US"/>
              <a:t>Embeddings </a:t>
            </a:r>
          </a:p>
        </p:txBody>
      </p:sp>
      <p:sp>
        <p:nvSpPr>
          <p:cNvPr id="3" name="Slide Number Placeholder 2">
            <a:extLst>
              <a:ext uri="{FF2B5EF4-FFF2-40B4-BE49-F238E27FC236}">
                <a16:creationId xmlns:a16="http://schemas.microsoft.com/office/drawing/2014/main" id="{16EA594F-EE10-4EAE-8DF8-B166E38ACD54}"/>
              </a:ext>
            </a:extLst>
          </p:cNvPr>
          <p:cNvSpPr>
            <a:spLocks noGrp="1"/>
          </p:cNvSpPr>
          <p:nvPr>
            <p:ph type="sldNum" sz="quarter" idx="12"/>
          </p:nvPr>
        </p:nvSpPr>
        <p:spPr/>
        <p:txBody>
          <a:bodyPr/>
          <a:lstStyle/>
          <a:p>
            <a:fld id="{A7CD31F4-64FA-4BA0-9498-67783267A8C8}" type="slidenum">
              <a:rPr lang="en-US" smtClean="0"/>
              <a:t>18</a:t>
            </a:fld>
            <a:endParaRPr lang="en-US"/>
          </a:p>
        </p:txBody>
      </p:sp>
      <p:pic>
        <p:nvPicPr>
          <p:cNvPr id="5" name="Picture 2" descr="figure1">
            <a:extLst>
              <a:ext uri="{FF2B5EF4-FFF2-40B4-BE49-F238E27FC236}">
                <a16:creationId xmlns:a16="http://schemas.microsoft.com/office/drawing/2014/main" id="{1B742F9F-BD1F-4003-99C3-00A5F863F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271" y="877824"/>
            <a:ext cx="11473943" cy="499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964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B919E-BF45-4223-9640-D83CB0EF14E6}"/>
              </a:ext>
            </a:extLst>
          </p:cNvPr>
          <p:cNvSpPr>
            <a:spLocks noGrp="1"/>
          </p:cNvSpPr>
          <p:nvPr>
            <p:ph type="title"/>
          </p:nvPr>
        </p:nvSpPr>
        <p:spPr>
          <a:xfrm>
            <a:off x="841248" y="548640"/>
            <a:ext cx="3419540" cy="5431536"/>
          </a:xfrm>
        </p:spPr>
        <p:txBody>
          <a:bodyPr vert="horz" lIns="91440" tIns="45720" rIns="91440" bIns="45720" rtlCol="0" anchor="ctr">
            <a:normAutofit/>
          </a:bodyPr>
          <a:lstStyle/>
          <a:p>
            <a:pPr algn="ctr"/>
            <a:r>
              <a:rPr lang="en-US" dirty="0"/>
              <a:t>Types of Graph CNNs</a:t>
            </a:r>
          </a:p>
        </p:txBody>
      </p:sp>
      <p:sp>
        <p:nvSpPr>
          <p:cNvPr id="12"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A12728-E0E2-4658-BB5E-15F5CF51D4CD}"/>
              </a:ext>
            </a:extLst>
          </p:cNvPr>
          <p:cNvSpPr>
            <a:spLocks noGrp="1"/>
          </p:cNvSpPr>
          <p:nvPr>
            <p:ph idx="1"/>
          </p:nvPr>
        </p:nvSpPr>
        <p:spPr>
          <a:xfrm>
            <a:off x="5298595" y="552091"/>
            <a:ext cx="6052158" cy="5431536"/>
          </a:xfrm>
        </p:spPr>
        <p:txBody>
          <a:bodyPr vert="horz" lIns="91440" tIns="45720" rIns="91440" bIns="45720" rtlCol="0" anchor="ctr">
            <a:normAutofit fontScale="85000" lnSpcReduction="10000"/>
          </a:bodyPr>
          <a:lstStyle/>
          <a:p>
            <a:pPr marL="457200" lvl="1" indent="0">
              <a:lnSpc>
                <a:spcPct val="100000"/>
              </a:lnSpc>
              <a:buNone/>
            </a:pPr>
            <a:r>
              <a:rPr lang="en-US" dirty="0"/>
              <a:t>They also have two main types:</a:t>
            </a:r>
          </a:p>
          <a:p>
            <a:pPr marL="457200" lvl="1" indent="0">
              <a:lnSpc>
                <a:spcPct val="100000"/>
              </a:lnSpc>
              <a:buNone/>
            </a:pPr>
            <a:r>
              <a:rPr lang="en-US" dirty="0"/>
              <a:t>	- Spectral</a:t>
            </a:r>
          </a:p>
          <a:p>
            <a:pPr marL="457200" lvl="1" indent="0">
              <a:lnSpc>
                <a:spcPct val="100000"/>
              </a:lnSpc>
              <a:buNone/>
            </a:pPr>
            <a:r>
              <a:rPr lang="en-US" dirty="0"/>
              <a:t>		- Based on signal propagation</a:t>
            </a:r>
          </a:p>
          <a:p>
            <a:pPr marL="457200" lvl="1" indent="0">
              <a:lnSpc>
                <a:spcPct val="100000"/>
              </a:lnSpc>
              <a:buNone/>
            </a:pPr>
            <a:r>
              <a:rPr lang="en-US" dirty="0"/>
              <a:t>		- Expensive operation</a:t>
            </a:r>
          </a:p>
          <a:p>
            <a:pPr marL="457200" lvl="1" indent="0">
              <a:lnSpc>
                <a:spcPct val="100000"/>
              </a:lnSpc>
              <a:buNone/>
            </a:pPr>
            <a:r>
              <a:rPr lang="en-US" dirty="0"/>
              <a:t>	- Spatial</a:t>
            </a:r>
          </a:p>
          <a:p>
            <a:pPr lvl="1">
              <a:lnSpc>
                <a:spcPct val="100000"/>
              </a:lnSpc>
            </a:pPr>
            <a:endParaRPr lang="en-US" dirty="0"/>
          </a:p>
          <a:p>
            <a:pPr lvl="1">
              <a:lnSpc>
                <a:spcPct val="100000"/>
              </a:lnSpc>
            </a:pPr>
            <a:r>
              <a:rPr lang="en-US" dirty="0"/>
              <a:t>Graph Convolutional Neural Networks (</a:t>
            </a:r>
            <a:r>
              <a:rPr lang="en-US" dirty="0" err="1"/>
              <a:t>GraphCNN</a:t>
            </a:r>
            <a:r>
              <a:rPr lang="en-US" dirty="0"/>
              <a:t>).</a:t>
            </a:r>
          </a:p>
          <a:p>
            <a:pPr lvl="1">
              <a:lnSpc>
                <a:spcPct val="100000"/>
              </a:lnSpc>
            </a:pPr>
            <a:r>
              <a:rPr lang="en-US" dirty="0"/>
              <a:t>Graph Attention Convolutional Neural Networks (</a:t>
            </a:r>
            <a:r>
              <a:rPr lang="en-US" dirty="0" err="1"/>
              <a:t>GraphAttentionCNN</a:t>
            </a:r>
            <a:r>
              <a:rPr lang="en-US" dirty="0"/>
              <a:t>).</a:t>
            </a:r>
          </a:p>
          <a:p>
            <a:pPr lvl="1">
              <a:lnSpc>
                <a:spcPct val="100000"/>
              </a:lnSpc>
            </a:pPr>
            <a:r>
              <a:rPr lang="en-US" dirty="0"/>
              <a:t>Graph Convolutional Recurrent Neural Networks (</a:t>
            </a:r>
            <a:r>
              <a:rPr lang="en-US" dirty="0" err="1"/>
              <a:t>GraphConvLSTM</a:t>
            </a:r>
            <a:r>
              <a:rPr lang="en-US" dirty="0"/>
              <a:t>).</a:t>
            </a:r>
          </a:p>
          <a:p>
            <a:pPr lvl="1">
              <a:lnSpc>
                <a:spcPct val="100000"/>
              </a:lnSpc>
            </a:pPr>
            <a:r>
              <a:rPr lang="en-US" dirty="0"/>
              <a:t>Graph Capsule Convolutional Recurrent Neural Networks (</a:t>
            </a:r>
            <a:r>
              <a:rPr lang="en-US" dirty="0" err="1"/>
              <a:t>GraphCapsuleCNN</a:t>
            </a:r>
            <a:r>
              <a:rPr lang="en-US" dirty="0"/>
              <a:t>) TBD.</a:t>
            </a:r>
          </a:p>
          <a:p>
            <a:pPr lvl="1">
              <a:lnSpc>
                <a:spcPct val="100000"/>
              </a:lnSpc>
            </a:pPr>
            <a:r>
              <a:rPr lang="en-US" dirty="0"/>
              <a:t>Graph Message Passing Neural Networks (</a:t>
            </a:r>
            <a:r>
              <a:rPr lang="en-US" dirty="0" err="1"/>
              <a:t>GraphNeuralNetworks</a:t>
            </a:r>
            <a:r>
              <a:rPr lang="en-US" dirty="0"/>
              <a:t>) TBD.</a:t>
            </a:r>
          </a:p>
          <a:p>
            <a:pPr lvl="1">
              <a:lnSpc>
                <a:spcPct val="100000"/>
              </a:lnSpc>
            </a:pPr>
            <a:r>
              <a:rPr lang="en-US" dirty="0" err="1"/>
              <a:t>Keras</a:t>
            </a:r>
            <a:r>
              <a:rPr lang="en-US" dirty="0"/>
              <a:t>-DGL also contains implementation of various graph convolutional filters TBD.</a:t>
            </a:r>
          </a:p>
        </p:txBody>
      </p:sp>
      <p:sp>
        <p:nvSpPr>
          <p:cNvPr id="4" name="Footer Placeholder 3">
            <a:extLst>
              <a:ext uri="{FF2B5EF4-FFF2-40B4-BE49-F238E27FC236}">
                <a16:creationId xmlns:a16="http://schemas.microsoft.com/office/drawing/2014/main" id="{B1F91D60-12CD-4679-A9EE-3B098F247391}"/>
              </a:ext>
            </a:extLst>
          </p:cNvPr>
          <p:cNvSpPr>
            <a:spLocks noGrp="1"/>
          </p:cNvSpPr>
          <p:nvPr>
            <p:ph type="ftr" sz="quarter" idx="11"/>
          </p:nvPr>
        </p:nvSpPr>
        <p:spPr/>
        <p:txBody>
          <a:bodyPr/>
          <a:lstStyle/>
          <a:p>
            <a:r>
              <a:rPr lang="en-US"/>
              <a:t>Embeddings </a:t>
            </a:r>
          </a:p>
        </p:txBody>
      </p:sp>
      <p:sp>
        <p:nvSpPr>
          <p:cNvPr id="5" name="Slide Number Placeholder 4">
            <a:extLst>
              <a:ext uri="{FF2B5EF4-FFF2-40B4-BE49-F238E27FC236}">
                <a16:creationId xmlns:a16="http://schemas.microsoft.com/office/drawing/2014/main" id="{E44B3304-EBD3-47F2-A268-F2B230A737B4}"/>
              </a:ext>
            </a:extLst>
          </p:cNvPr>
          <p:cNvSpPr>
            <a:spLocks noGrp="1"/>
          </p:cNvSpPr>
          <p:nvPr>
            <p:ph type="sldNum" sz="quarter" idx="12"/>
          </p:nvPr>
        </p:nvSpPr>
        <p:spPr/>
        <p:txBody>
          <a:bodyPr/>
          <a:lstStyle/>
          <a:p>
            <a:fld id="{A7CD31F4-64FA-4BA0-9498-67783267A8C8}" type="slidenum">
              <a:rPr lang="en-US" smtClean="0"/>
              <a:t>19</a:t>
            </a:fld>
            <a:endParaRPr lang="en-US"/>
          </a:p>
        </p:txBody>
      </p:sp>
    </p:spTree>
    <p:extLst>
      <p:ext uri="{BB962C8B-B14F-4D97-AF65-F5344CB8AC3E}">
        <p14:creationId xmlns:p14="http://schemas.microsoft.com/office/powerpoint/2010/main" val="173722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BBF0-6E55-404C-A194-B6DCEE095B22}"/>
              </a:ext>
            </a:extLst>
          </p:cNvPr>
          <p:cNvSpPr>
            <a:spLocks noGrp="1"/>
          </p:cNvSpPr>
          <p:nvPr>
            <p:ph type="title"/>
          </p:nvPr>
        </p:nvSpPr>
        <p:spPr/>
        <p:txBody>
          <a:bodyPr/>
          <a:lstStyle/>
          <a:p>
            <a:r>
              <a:rPr lang="en-US" dirty="0"/>
              <a:t>OUTLINE</a:t>
            </a:r>
            <a:endParaRPr lang="en-PK" dirty="0"/>
          </a:p>
        </p:txBody>
      </p:sp>
      <p:sp>
        <p:nvSpPr>
          <p:cNvPr id="3" name="Content Placeholder 2">
            <a:extLst>
              <a:ext uri="{FF2B5EF4-FFF2-40B4-BE49-F238E27FC236}">
                <a16:creationId xmlns:a16="http://schemas.microsoft.com/office/drawing/2014/main" id="{E7C5789C-8593-4D6A-A332-137C866B0283}"/>
              </a:ext>
            </a:extLst>
          </p:cNvPr>
          <p:cNvSpPr>
            <a:spLocks noGrp="1"/>
          </p:cNvSpPr>
          <p:nvPr>
            <p:ph idx="1"/>
          </p:nvPr>
        </p:nvSpPr>
        <p:spPr/>
        <p:txBody>
          <a:bodyPr/>
          <a:lstStyle/>
          <a:p>
            <a:r>
              <a:rPr lang="en-US" dirty="0"/>
              <a:t>Graphs</a:t>
            </a:r>
          </a:p>
          <a:p>
            <a:r>
              <a:rPr lang="en-US" dirty="0"/>
              <a:t>Embeddings</a:t>
            </a:r>
          </a:p>
          <a:p>
            <a:r>
              <a:rPr lang="en-US" dirty="0"/>
              <a:t>Word2Vec Revision</a:t>
            </a:r>
          </a:p>
          <a:p>
            <a:r>
              <a:rPr lang="en-US" dirty="0"/>
              <a:t>Detailed GNN Model</a:t>
            </a:r>
          </a:p>
          <a:p>
            <a:r>
              <a:rPr lang="en-US" dirty="0"/>
              <a:t>Overview of GCN</a:t>
            </a:r>
          </a:p>
          <a:p>
            <a:r>
              <a:rPr lang="en-US" dirty="0"/>
              <a:t>Detailed </a:t>
            </a:r>
            <a:r>
              <a:rPr lang="en-US" dirty="0" err="1"/>
              <a:t>GraphSAGE</a:t>
            </a:r>
            <a:endParaRPr lang="en-PK" dirty="0"/>
          </a:p>
        </p:txBody>
      </p:sp>
      <p:sp>
        <p:nvSpPr>
          <p:cNvPr id="4" name="Footer Placeholder 3">
            <a:extLst>
              <a:ext uri="{FF2B5EF4-FFF2-40B4-BE49-F238E27FC236}">
                <a16:creationId xmlns:a16="http://schemas.microsoft.com/office/drawing/2014/main" id="{105B00D0-372A-4268-9CE9-80F4A00E3D33}"/>
              </a:ext>
            </a:extLst>
          </p:cNvPr>
          <p:cNvSpPr>
            <a:spLocks noGrp="1"/>
          </p:cNvSpPr>
          <p:nvPr>
            <p:ph type="ftr" sz="quarter" idx="11"/>
          </p:nvPr>
        </p:nvSpPr>
        <p:spPr/>
        <p:txBody>
          <a:bodyPr/>
          <a:lstStyle/>
          <a:p>
            <a:r>
              <a:rPr lang="en-US"/>
              <a:t>Embeddings </a:t>
            </a:r>
          </a:p>
        </p:txBody>
      </p:sp>
      <p:sp>
        <p:nvSpPr>
          <p:cNvPr id="5" name="Slide Number Placeholder 4">
            <a:extLst>
              <a:ext uri="{FF2B5EF4-FFF2-40B4-BE49-F238E27FC236}">
                <a16:creationId xmlns:a16="http://schemas.microsoft.com/office/drawing/2014/main" id="{7BE05758-8B58-47FE-9D23-C2E074ED8D92}"/>
              </a:ext>
            </a:extLst>
          </p:cNvPr>
          <p:cNvSpPr>
            <a:spLocks noGrp="1"/>
          </p:cNvSpPr>
          <p:nvPr>
            <p:ph type="sldNum" sz="quarter" idx="12"/>
          </p:nvPr>
        </p:nvSpPr>
        <p:spPr/>
        <p:txBody>
          <a:bodyPr/>
          <a:lstStyle/>
          <a:p>
            <a:fld id="{A7CD31F4-64FA-4BA0-9498-67783267A8C8}" type="slidenum">
              <a:rPr lang="en-US" smtClean="0"/>
              <a:t>2</a:t>
            </a:fld>
            <a:endParaRPr lang="en-US"/>
          </a:p>
        </p:txBody>
      </p:sp>
    </p:spTree>
    <p:extLst>
      <p:ext uri="{BB962C8B-B14F-4D97-AF65-F5344CB8AC3E}">
        <p14:creationId xmlns:p14="http://schemas.microsoft.com/office/powerpoint/2010/main" val="2130395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A692-A59A-48E4-9EC2-C6817FD37E23}"/>
              </a:ext>
            </a:extLst>
          </p:cNvPr>
          <p:cNvSpPr>
            <a:spLocks noGrp="1"/>
          </p:cNvSpPr>
          <p:nvPr>
            <p:ph type="title"/>
          </p:nvPr>
        </p:nvSpPr>
        <p:spPr>
          <a:xfrm>
            <a:off x="835152" y="1623269"/>
            <a:ext cx="3932237" cy="3429000"/>
          </a:xfrm>
        </p:spPr>
        <p:txBody>
          <a:bodyPr/>
          <a:lstStyle/>
          <a:p>
            <a:pPr algn="ctr"/>
            <a:r>
              <a:rPr lang="en-US" dirty="0"/>
              <a:t>SPECTRAL GCN</a:t>
            </a:r>
            <a:br>
              <a:rPr lang="en-US" dirty="0"/>
            </a:br>
            <a:r>
              <a:rPr lang="en-US" dirty="0"/>
              <a:t>(A small overview)</a:t>
            </a:r>
          </a:p>
        </p:txBody>
      </p:sp>
      <p:sp>
        <p:nvSpPr>
          <p:cNvPr id="3" name="Content Placeholder 2">
            <a:extLst>
              <a:ext uri="{FF2B5EF4-FFF2-40B4-BE49-F238E27FC236}">
                <a16:creationId xmlns:a16="http://schemas.microsoft.com/office/drawing/2014/main" id="{4C84BB37-1289-459E-8413-993B81E50FBA}"/>
              </a:ext>
            </a:extLst>
          </p:cNvPr>
          <p:cNvSpPr>
            <a:spLocks noGrp="1"/>
          </p:cNvSpPr>
          <p:nvPr>
            <p:ph idx="1"/>
          </p:nvPr>
        </p:nvSpPr>
        <p:spPr/>
        <p:txBody>
          <a:bodyPr/>
          <a:lstStyle/>
          <a:p>
            <a:r>
              <a:rPr lang="en-US" dirty="0"/>
              <a:t>Transform the graph into the spectral domain using </a:t>
            </a:r>
            <a:r>
              <a:rPr lang="en-US" dirty="0" err="1"/>
              <a:t>eigendecomposition</a:t>
            </a:r>
            <a:endParaRPr lang="en-US" dirty="0"/>
          </a:p>
          <a:p>
            <a:r>
              <a:rPr lang="en-US" dirty="0"/>
              <a:t>Apply </a:t>
            </a:r>
            <a:r>
              <a:rPr lang="en-US" dirty="0" err="1"/>
              <a:t>eigendecomposition</a:t>
            </a:r>
            <a:r>
              <a:rPr lang="en-US" dirty="0"/>
              <a:t> to the specified kernel</a:t>
            </a:r>
          </a:p>
          <a:p>
            <a:r>
              <a:rPr lang="en-US" dirty="0"/>
              <a:t>Multiply the spectral graph and spectral kernel</a:t>
            </a:r>
          </a:p>
          <a:p>
            <a:r>
              <a:rPr lang="en-US" dirty="0"/>
              <a:t>Return results in the original spatial domain</a:t>
            </a:r>
          </a:p>
        </p:txBody>
      </p:sp>
      <p:sp>
        <p:nvSpPr>
          <p:cNvPr id="5" name="Footer Placeholder 4">
            <a:extLst>
              <a:ext uri="{FF2B5EF4-FFF2-40B4-BE49-F238E27FC236}">
                <a16:creationId xmlns:a16="http://schemas.microsoft.com/office/drawing/2014/main" id="{642B7779-F915-4BCD-B2DA-F74134395A83}"/>
              </a:ext>
            </a:extLst>
          </p:cNvPr>
          <p:cNvSpPr>
            <a:spLocks noGrp="1"/>
          </p:cNvSpPr>
          <p:nvPr>
            <p:ph type="ftr" sz="quarter" idx="11"/>
          </p:nvPr>
        </p:nvSpPr>
        <p:spPr/>
        <p:txBody>
          <a:bodyPr/>
          <a:lstStyle/>
          <a:p>
            <a:r>
              <a:rPr lang="en-US"/>
              <a:t>Embeddings </a:t>
            </a:r>
          </a:p>
        </p:txBody>
      </p:sp>
      <p:sp>
        <p:nvSpPr>
          <p:cNvPr id="6" name="Slide Number Placeholder 5">
            <a:extLst>
              <a:ext uri="{FF2B5EF4-FFF2-40B4-BE49-F238E27FC236}">
                <a16:creationId xmlns:a16="http://schemas.microsoft.com/office/drawing/2014/main" id="{7739FAA0-2351-4111-949D-14387234A591}"/>
              </a:ext>
            </a:extLst>
          </p:cNvPr>
          <p:cNvSpPr>
            <a:spLocks noGrp="1"/>
          </p:cNvSpPr>
          <p:nvPr>
            <p:ph type="sldNum" sz="quarter" idx="12"/>
          </p:nvPr>
        </p:nvSpPr>
        <p:spPr/>
        <p:txBody>
          <a:bodyPr/>
          <a:lstStyle/>
          <a:p>
            <a:fld id="{A7CD31F4-64FA-4BA0-9498-67783267A8C8}" type="slidenum">
              <a:rPr lang="en-US" smtClean="0"/>
              <a:t>20</a:t>
            </a:fld>
            <a:endParaRPr lang="en-US"/>
          </a:p>
        </p:txBody>
      </p:sp>
      <p:sp>
        <p:nvSpPr>
          <p:cNvPr id="9" name="TextBox 8">
            <a:extLst>
              <a:ext uri="{FF2B5EF4-FFF2-40B4-BE49-F238E27FC236}">
                <a16:creationId xmlns:a16="http://schemas.microsoft.com/office/drawing/2014/main" id="{480778B0-6624-468F-8D5A-36FA624180D8}"/>
              </a:ext>
            </a:extLst>
          </p:cNvPr>
          <p:cNvSpPr txBox="1"/>
          <p:nvPr/>
        </p:nvSpPr>
        <p:spPr>
          <a:xfrm>
            <a:off x="6946084" y="5654180"/>
            <a:ext cx="327334" cy="369332"/>
          </a:xfrm>
          <a:prstGeom prst="rect">
            <a:avLst/>
          </a:prstGeom>
          <a:noFill/>
        </p:spPr>
        <p:txBody>
          <a:bodyPr wrap="none" rtlCol="0">
            <a:spAutoFit/>
          </a:bodyPr>
          <a:lstStyle/>
          <a:p>
            <a:r>
              <a:rPr lang="en-US" dirty="0"/>
              <a:t>AX</a:t>
            </a:r>
          </a:p>
        </p:txBody>
      </p:sp>
      <p:pic>
        <p:nvPicPr>
          <p:cNvPr id="10" name="Picture 9">
            <a:extLst>
              <a:ext uri="{FF2B5EF4-FFF2-40B4-BE49-F238E27FC236}">
                <a16:creationId xmlns:a16="http://schemas.microsoft.com/office/drawing/2014/main" id="{177C583E-2FDB-44F6-9EFC-748AAC4599D2}"/>
              </a:ext>
            </a:extLst>
          </p:cNvPr>
          <p:cNvPicPr>
            <a:picLocks noChangeAspect="1"/>
          </p:cNvPicPr>
          <p:nvPr/>
        </p:nvPicPr>
        <p:blipFill>
          <a:blip r:embed="rId2"/>
          <a:stretch>
            <a:fillRect/>
          </a:stretch>
        </p:blipFill>
        <p:spPr>
          <a:xfrm>
            <a:off x="5303520" y="5922758"/>
            <a:ext cx="3714750" cy="447675"/>
          </a:xfrm>
          <a:prstGeom prst="rect">
            <a:avLst/>
          </a:prstGeom>
        </p:spPr>
      </p:pic>
    </p:spTree>
    <p:extLst>
      <p:ext uri="{BB962C8B-B14F-4D97-AF65-F5344CB8AC3E}">
        <p14:creationId xmlns:p14="http://schemas.microsoft.com/office/powerpoint/2010/main" val="3490180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32FB2-9AA4-44C1-A933-1D6396BA214E}"/>
              </a:ext>
            </a:extLst>
          </p:cNvPr>
          <p:cNvSpPr>
            <a:spLocks noGrp="1"/>
          </p:cNvSpPr>
          <p:nvPr>
            <p:ph type="title"/>
          </p:nvPr>
        </p:nvSpPr>
        <p:spPr>
          <a:xfrm>
            <a:off x="-92279" y="1714500"/>
            <a:ext cx="5519955" cy="3429000"/>
          </a:xfrm>
        </p:spPr>
        <p:txBody>
          <a:bodyPr>
            <a:normAutofit/>
          </a:bodyPr>
          <a:lstStyle/>
          <a:p>
            <a:pPr algn="ctr"/>
            <a:r>
              <a:rPr lang="en-US" dirty="0"/>
              <a:t>Simple Convolution Network vs Graph Convolution Network</a:t>
            </a:r>
          </a:p>
        </p:txBody>
      </p:sp>
      <p:pic>
        <p:nvPicPr>
          <p:cNvPr id="6" name="Content Placeholder 5">
            <a:extLst>
              <a:ext uri="{FF2B5EF4-FFF2-40B4-BE49-F238E27FC236}">
                <a16:creationId xmlns:a16="http://schemas.microsoft.com/office/drawing/2014/main" id="{947FFF8B-B36B-4BB6-B679-C4B58F6629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3711" y="2210161"/>
            <a:ext cx="6053137" cy="2612406"/>
          </a:xfrm>
        </p:spPr>
      </p:pic>
      <p:sp>
        <p:nvSpPr>
          <p:cNvPr id="3" name="Footer Placeholder 2">
            <a:extLst>
              <a:ext uri="{FF2B5EF4-FFF2-40B4-BE49-F238E27FC236}">
                <a16:creationId xmlns:a16="http://schemas.microsoft.com/office/drawing/2014/main" id="{F528792E-45BC-4DDF-97AE-64624FA256C3}"/>
              </a:ext>
            </a:extLst>
          </p:cNvPr>
          <p:cNvSpPr>
            <a:spLocks noGrp="1"/>
          </p:cNvSpPr>
          <p:nvPr>
            <p:ph type="ftr" sz="quarter" idx="11"/>
          </p:nvPr>
        </p:nvSpPr>
        <p:spPr/>
        <p:txBody>
          <a:bodyPr/>
          <a:lstStyle/>
          <a:p>
            <a:r>
              <a:rPr lang="en-US"/>
              <a:t>Embeddings </a:t>
            </a:r>
          </a:p>
        </p:txBody>
      </p:sp>
      <p:sp>
        <p:nvSpPr>
          <p:cNvPr id="4" name="Slide Number Placeholder 3">
            <a:extLst>
              <a:ext uri="{FF2B5EF4-FFF2-40B4-BE49-F238E27FC236}">
                <a16:creationId xmlns:a16="http://schemas.microsoft.com/office/drawing/2014/main" id="{A2DEBE4B-B7A5-4B3E-827A-5630BBA48AFD}"/>
              </a:ext>
            </a:extLst>
          </p:cNvPr>
          <p:cNvSpPr>
            <a:spLocks noGrp="1"/>
          </p:cNvSpPr>
          <p:nvPr>
            <p:ph type="sldNum" sz="quarter" idx="12"/>
          </p:nvPr>
        </p:nvSpPr>
        <p:spPr/>
        <p:txBody>
          <a:bodyPr/>
          <a:lstStyle/>
          <a:p>
            <a:fld id="{A7CD31F4-64FA-4BA0-9498-67783267A8C8}" type="slidenum">
              <a:rPr lang="en-US" smtClean="0"/>
              <a:t>21</a:t>
            </a:fld>
            <a:endParaRPr lang="en-US"/>
          </a:p>
        </p:txBody>
      </p:sp>
    </p:spTree>
    <p:extLst>
      <p:ext uri="{BB962C8B-B14F-4D97-AF65-F5344CB8AC3E}">
        <p14:creationId xmlns:p14="http://schemas.microsoft.com/office/powerpoint/2010/main" val="1577978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4A9B-D33F-48F8-AF5B-A327A8F74A92}"/>
              </a:ext>
            </a:extLst>
          </p:cNvPr>
          <p:cNvSpPr>
            <a:spLocks noGrp="1"/>
          </p:cNvSpPr>
          <p:nvPr>
            <p:ph type="title"/>
          </p:nvPr>
        </p:nvSpPr>
        <p:spPr>
          <a:xfrm>
            <a:off x="-218114" y="3367787"/>
            <a:ext cx="5612235" cy="3429000"/>
          </a:xfrm>
        </p:spPr>
        <p:txBody>
          <a:bodyPr>
            <a:normAutofit fontScale="90000"/>
          </a:bodyPr>
          <a:lstStyle/>
          <a:p>
            <a:pPr algn="ctr"/>
            <a:r>
              <a:rPr lang="en-US"/>
              <a:t>Multi-layer Graph Convolutional Network (GCN) with first-order filters.</a:t>
            </a:r>
            <a:br>
              <a:rPr lang="en-US"/>
            </a:br>
            <a:br>
              <a:rPr lang="en-US"/>
            </a:br>
            <a:endParaRPr lang="en-US" dirty="0"/>
          </a:p>
        </p:txBody>
      </p:sp>
      <p:sp>
        <p:nvSpPr>
          <p:cNvPr id="3" name="Content Placeholder 2">
            <a:extLst>
              <a:ext uri="{FF2B5EF4-FFF2-40B4-BE49-F238E27FC236}">
                <a16:creationId xmlns:a16="http://schemas.microsoft.com/office/drawing/2014/main" id="{615209AC-BA11-40D3-9708-9E4DA3DD5406}"/>
              </a:ext>
            </a:extLst>
          </p:cNvPr>
          <p:cNvSpPr>
            <a:spLocks noGrp="1"/>
          </p:cNvSpPr>
          <p:nvPr>
            <p:ph idx="1"/>
          </p:nvPr>
        </p:nvSpPr>
        <p:spPr/>
        <p:txBody>
          <a:bodyPr/>
          <a:lstStyle/>
          <a:p>
            <a:endParaRPr lang="en-US"/>
          </a:p>
        </p:txBody>
      </p:sp>
      <p:pic>
        <p:nvPicPr>
          <p:cNvPr id="1026" name="Picture 2" descr="Multi-layer Graph Convolutional Network (GCN) with first-order filters.">
            <a:extLst>
              <a:ext uri="{FF2B5EF4-FFF2-40B4-BE49-F238E27FC236}">
                <a16:creationId xmlns:a16="http://schemas.microsoft.com/office/drawing/2014/main" id="{C2CA0CDC-60F9-4B10-B4A0-710126E08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520" y="1543574"/>
            <a:ext cx="6823965" cy="353871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E82A7FC-D66D-4574-84EB-E908591B7257}"/>
              </a:ext>
            </a:extLst>
          </p:cNvPr>
          <p:cNvSpPr>
            <a:spLocks noGrp="1"/>
          </p:cNvSpPr>
          <p:nvPr>
            <p:ph type="ftr" sz="quarter" idx="11"/>
          </p:nvPr>
        </p:nvSpPr>
        <p:spPr/>
        <p:txBody>
          <a:bodyPr/>
          <a:lstStyle/>
          <a:p>
            <a:r>
              <a:rPr lang="en-US"/>
              <a:t>Embeddings </a:t>
            </a:r>
          </a:p>
        </p:txBody>
      </p:sp>
      <p:sp>
        <p:nvSpPr>
          <p:cNvPr id="5" name="Slide Number Placeholder 4">
            <a:extLst>
              <a:ext uri="{FF2B5EF4-FFF2-40B4-BE49-F238E27FC236}">
                <a16:creationId xmlns:a16="http://schemas.microsoft.com/office/drawing/2014/main" id="{DEBED2F0-6C43-4D65-A44A-3AF86F3810F8}"/>
              </a:ext>
            </a:extLst>
          </p:cNvPr>
          <p:cNvSpPr>
            <a:spLocks noGrp="1"/>
          </p:cNvSpPr>
          <p:nvPr>
            <p:ph type="sldNum" sz="quarter" idx="12"/>
          </p:nvPr>
        </p:nvSpPr>
        <p:spPr/>
        <p:txBody>
          <a:bodyPr/>
          <a:lstStyle/>
          <a:p>
            <a:fld id="{A7CD31F4-64FA-4BA0-9498-67783267A8C8}" type="slidenum">
              <a:rPr lang="en-US" smtClean="0"/>
              <a:t>22</a:t>
            </a:fld>
            <a:endParaRPr lang="en-US"/>
          </a:p>
        </p:txBody>
      </p:sp>
    </p:spTree>
    <p:extLst>
      <p:ext uri="{BB962C8B-B14F-4D97-AF65-F5344CB8AC3E}">
        <p14:creationId xmlns:p14="http://schemas.microsoft.com/office/powerpoint/2010/main" val="1322852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375E-EB7E-46A6-96A9-D648236B30AB}"/>
              </a:ext>
            </a:extLst>
          </p:cNvPr>
          <p:cNvSpPr>
            <a:spLocks noGrp="1"/>
          </p:cNvSpPr>
          <p:nvPr>
            <p:ph type="title"/>
          </p:nvPr>
        </p:nvSpPr>
        <p:spPr>
          <a:xfrm>
            <a:off x="856566" y="335560"/>
            <a:ext cx="3932237" cy="3429000"/>
          </a:xfrm>
        </p:spPr>
        <p:txBody>
          <a:bodyPr/>
          <a:lstStyle/>
          <a:p>
            <a:pPr algn="ctr"/>
            <a:r>
              <a:rPr lang="en-US" dirty="0"/>
              <a:t>GCN</a:t>
            </a:r>
          </a:p>
        </p:txBody>
      </p:sp>
      <p:pic>
        <p:nvPicPr>
          <p:cNvPr id="6" name="Content Placeholder 5">
            <a:extLst>
              <a:ext uri="{FF2B5EF4-FFF2-40B4-BE49-F238E27FC236}">
                <a16:creationId xmlns:a16="http://schemas.microsoft.com/office/drawing/2014/main" id="{EBE35E85-5448-4B7B-AE54-ACE9106315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4133" y="335560"/>
            <a:ext cx="6914411" cy="3941214"/>
          </a:xfrm>
        </p:spPr>
      </p:pic>
      <p:pic>
        <p:nvPicPr>
          <p:cNvPr id="8" name="Picture 7">
            <a:extLst>
              <a:ext uri="{FF2B5EF4-FFF2-40B4-BE49-F238E27FC236}">
                <a16:creationId xmlns:a16="http://schemas.microsoft.com/office/drawing/2014/main" id="{F092019A-45CB-40A8-8E99-62E9C4A77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500" y="4690188"/>
            <a:ext cx="6667500" cy="866775"/>
          </a:xfrm>
          <a:prstGeom prst="rect">
            <a:avLst/>
          </a:prstGeom>
        </p:spPr>
      </p:pic>
      <p:sp>
        <p:nvSpPr>
          <p:cNvPr id="3" name="Footer Placeholder 2">
            <a:extLst>
              <a:ext uri="{FF2B5EF4-FFF2-40B4-BE49-F238E27FC236}">
                <a16:creationId xmlns:a16="http://schemas.microsoft.com/office/drawing/2014/main" id="{920C2057-21BD-41D6-B352-E4810F49BE51}"/>
              </a:ext>
            </a:extLst>
          </p:cNvPr>
          <p:cNvSpPr>
            <a:spLocks noGrp="1"/>
          </p:cNvSpPr>
          <p:nvPr>
            <p:ph type="ftr" sz="quarter" idx="11"/>
          </p:nvPr>
        </p:nvSpPr>
        <p:spPr/>
        <p:txBody>
          <a:bodyPr/>
          <a:lstStyle/>
          <a:p>
            <a:r>
              <a:rPr lang="en-US"/>
              <a:t>Embeddings </a:t>
            </a:r>
          </a:p>
        </p:txBody>
      </p:sp>
      <p:sp>
        <p:nvSpPr>
          <p:cNvPr id="4" name="Slide Number Placeholder 3">
            <a:extLst>
              <a:ext uri="{FF2B5EF4-FFF2-40B4-BE49-F238E27FC236}">
                <a16:creationId xmlns:a16="http://schemas.microsoft.com/office/drawing/2014/main" id="{E5B0ABE0-E406-4930-A2F3-1755681F67D0}"/>
              </a:ext>
            </a:extLst>
          </p:cNvPr>
          <p:cNvSpPr>
            <a:spLocks noGrp="1"/>
          </p:cNvSpPr>
          <p:nvPr>
            <p:ph type="sldNum" sz="quarter" idx="12"/>
          </p:nvPr>
        </p:nvSpPr>
        <p:spPr/>
        <p:txBody>
          <a:bodyPr/>
          <a:lstStyle/>
          <a:p>
            <a:fld id="{A7CD31F4-64FA-4BA0-9498-67783267A8C8}" type="slidenum">
              <a:rPr lang="en-US" smtClean="0"/>
              <a:t>23</a:t>
            </a:fld>
            <a:endParaRPr lang="en-US"/>
          </a:p>
        </p:txBody>
      </p:sp>
    </p:spTree>
    <p:extLst>
      <p:ext uri="{BB962C8B-B14F-4D97-AF65-F5344CB8AC3E}">
        <p14:creationId xmlns:p14="http://schemas.microsoft.com/office/powerpoint/2010/main" val="2614635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42A5-8D8B-4264-ACE4-584A79268624}"/>
              </a:ext>
            </a:extLst>
          </p:cNvPr>
          <p:cNvSpPr>
            <a:spLocks noGrp="1"/>
          </p:cNvSpPr>
          <p:nvPr>
            <p:ph type="title"/>
          </p:nvPr>
        </p:nvSpPr>
        <p:spPr>
          <a:xfrm>
            <a:off x="932067" y="624979"/>
            <a:ext cx="3932237" cy="3429000"/>
          </a:xfrm>
        </p:spPr>
        <p:txBody>
          <a:bodyPr/>
          <a:lstStyle/>
          <a:p>
            <a:pPr algn="ctr"/>
            <a:r>
              <a:rPr lang="en-US" dirty="0"/>
              <a:t>GCN</a:t>
            </a:r>
          </a:p>
        </p:txBody>
      </p:sp>
      <p:pic>
        <p:nvPicPr>
          <p:cNvPr id="6" name="Content Placeholder 5">
            <a:extLst>
              <a:ext uri="{FF2B5EF4-FFF2-40B4-BE49-F238E27FC236}">
                <a16:creationId xmlns:a16="http://schemas.microsoft.com/office/drawing/2014/main" id="{4F16DB44-ECDF-4A90-9E90-10102791D7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7688" y="228383"/>
            <a:ext cx="5842065" cy="6401234"/>
          </a:xfrm>
        </p:spPr>
      </p:pic>
      <p:sp>
        <p:nvSpPr>
          <p:cNvPr id="3" name="Footer Placeholder 2">
            <a:extLst>
              <a:ext uri="{FF2B5EF4-FFF2-40B4-BE49-F238E27FC236}">
                <a16:creationId xmlns:a16="http://schemas.microsoft.com/office/drawing/2014/main" id="{D2C6BE1D-B36E-421F-B8C6-82785C70C908}"/>
              </a:ext>
            </a:extLst>
          </p:cNvPr>
          <p:cNvSpPr>
            <a:spLocks noGrp="1"/>
          </p:cNvSpPr>
          <p:nvPr>
            <p:ph type="ftr" sz="quarter" idx="11"/>
          </p:nvPr>
        </p:nvSpPr>
        <p:spPr/>
        <p:txBody>
          <a:bodyPr/>
          <a:lstStyle/>
          <a:p>
            <a:r>
              <a:rPr lang="en-US"/>
              <a:t>Embeddings </a:t>
            </a:r>
          </a:p>
        </p:txBody>
      </p:sp>
      <p:sp>
        <p:nvSpPr>
          <p:cNvPr id="4" name="Slide Number Placeholder 3">
            <a:extLst>
              <a:ext uri="{FF2B5EF4-FFF2-40B4-BE49-F238E27FC236}">
                <a16:creationId xmlns:a16="http://schemas.microsoft.com/office/drawing/2014/main" id="{77893214-3EC3-440B-8345-D8DB5457387D}"/>
              </a:ext>
            </a:extLst>
          </p:cNvPr>
          <p:cNvSpPr>
            <a:spLocks noGrp="1"/>
          </p:cNvSpPr>
          <p:nvPr>
            <p:ph type="sldNum" sz="quarter" idx="12"/>
          </p:nvPr>
        </p:nvSpPr>
        <p:spPr/>
        <p:txBody>
          <a:bodyPr/>
          <a:lstStyle/>
          <a:p>
            <a:fld id="{A7CD31F4-64FA-4BA0-9498-67783267A8C8}" type="slidenum">
              <a:rPr lang="en-US" smtClean="0"/>
              <a:t>24</a:t>
            </a:fld>
            <a:endParaRPr lang="en-US"/>
          </a:p>
        </p:txBody>
      </p:sp>
    </p:spTree>
    <p:extLst>
      <p:ext uri="{BB962C8B-B14F-4D97-AF65-F5344CB8AC3E}">
        <p14:creationId xmlns:p14="http://schemas.microsoft.com/office/powerpoint/2010/main" val="1847844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74A0-9723-4F44-BBA1-256B96C202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D19F32-380A-4F8F-84A8-B446DC0C9C39}"/>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D5906138-5669-4117-BC50-4E6D96B192A6}"/>
              </a:ext>
            </a:extLst>
          </p:cNvPr>
          <p:cNvSpPr>
            <a:spLocks noGrp="1"/>
          </p:cNvSpPr>
          <p:nvPr>
            <p:ph type="body" sz="half" idx="2"/>
          </p:nvPr>
        </p:nvSpPr>
        <p:spPr/>
        <p:txBody>
          <a:bodyPr/>
          <a:lstStyle/>
          <a:p>
            <a:endParaRPr lang="en-US"/>
          </a:p>
        </p:txBody>
      </p:sp>
      <p:pic>
        <p:nvPicPr>
          <p:cNvPr id="5" name="Picture 4">
            <a:extLst>
              <a:ext uri="{FF2B5EF4-FFF2-40B4-BE49-F238E27FC236}">
                <a16:creationId xmlns:a16="http://schemas.microsoft.com/office/drawing/2014/main" id="{CF455E6D-D31A-41DC-BB47-6859EEA36A66}"/>
              </a:ext>
            </a:extLst>
          </p:cNvPr>
          <p:cNvPicPr>
            <a:picLocks noChangeAspect="1"/>
          </p:cNvPicPr>
          <p:nvPr/>
        </p:nvPicPr>
        <p:blipFill>
          <a:blip r:embed="rId2"/>
          <a:stretch>
            <a:fillRect/>
          </a:stretch>
        </p:blipFill>
        <p:spPr>
          <a:xfrm>
            <a:off x="0" y="-48760"/>
            <a:ext cx="12192000" cy="6449560"/>
          </a:xfrm>
          <a:prstGeom prst="rect">
            <a:avLst/>
          </a:prstGeom>
        </p:spPr>
      </p:pic>
      <p:sp>
        <p:nvSpPr>
          <p:cNvPr id="6" name="Footer Placeholder 5">
            <a:extLst>
              <a:ext uri="{FF2B5EF4-FFF2-40B4-BE49-F238E27FC236}">
                <a16:creationId xmlns:a16="http://schemas.microsoft.com/office/drawing/2014/main" id="{C7CE9B74-3856-4D45-9610-A0DEAE9A2EC5}"/>
              </a:ext>
            </a:extLst>
          </p:cNvPr>
          <p:cNvSpPr>
            <a:spLocks noGrp="1"/>
          </p:cNvSpPr>
          <p:nvPr>
            <p:ph type="ftr" sz="quarter" idx="11"/>
          </p:nvPr>
        </p:nvSpPr>
        <p:spPr/>
        <p:txBody>
          <a:bodyPr/>
          <a:lstStyle/>
          <a:p>
            <a:r>
              <a:rPr lang="en-US"/>
              <a:t>Embeddings </a:t>
            </a:r>
          </a:p>
        </p:txBody>
      </p:sp>
      <p:sp>
        <p:nvSpPr>
          <p:cNvPr id="7" name="Slide Number Placeholder 6">
            <a:extLst>
              <a:ext uri="{FF2B5EF4-FFF2-40B4-BE49-F238E27FC236}">
                <a16:creationId xmlns:a16="http://schemas.microsoft.com/office/drawing/2014/main" id="{BC4E699E-1ABB-435B-A9A8-6D2AA0137689}"/>
              </a:ext>
            </a:extLst>
          </p:cNvPr>
          <p:cNvSpPr>
            <a:spLocks noGrp="1"/>
          </p:cNvSpPr>
          <p:nvPr>
            <p:ph type="sldNum" sz="quarter" idx="12"/>
          </p:nvPr>
        </p:nvSpPr>
        <p:spPr/>
        <p:txBody>
          <a:bodyPr/>
          <a:lstStyle/>
          <a:p>
            <a:fld id="{A7CD31F4-64FA-4BA0-9498-67783267A8C8}" type="slidenum">
              <a:rPr lang="en-US" smtClean="0"/>
              <a:t>25</a:t>
            </a:fld>
            <a:endParaRPr lang="en-US"/>
          </a:p>
        </p:txBody>
      </p:sp>
    </p:spTree>
    <p:extLst>
      <p:ext uri="{BB962C8B-B14F-4D97-AF65-F5344CB8AC3E}">
        <p14:creationId xmlns:p14="http://schemas.microsoft.com/office/powerpoint/2010/main" val="1316767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39C87-9835-4583-BC44-AB78B5471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4545D4-144A-4E92-BDA4-88919A46F3F9}"/>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F388F477-065E-4FA8-AA4A-0AFA694C54B8}"/>
              </a:ext>
            </a:extLst>
          </p:cNvPr>
          <p:cNvSpPr>
            <a:spLocks noGrp="1"/>
          </p:cNvSpPr>
          <p:nvPr>
            <p:ph type="body" sz="half" idx="2"/>
          </p:nvPr>
        </p:nvSpPr>
        <p:spPr/>
        <p:txBody>
          <a:bodyPr/>
          <a:lstStyle/>
          <a:p>
            <a:endParaRPr lang="en-US"/>
          </a:p>
        </p:txBody>
      </p:sp>
      <p:pic>
        <p:nvPicPr>
          <p:cNvPr id="5" name="Picture 4">
            <a:extLst>
              <a:ext uri="{FF2B5EF4-FFF2-40B4-BE49-F238E27FC236}">
                <a16:creationId xmlns:a16="http://schemas.microsoft.com/office/drawing/2014/main" id="{736756C9-95BF-440B-84C9-9908EA359C67}"/>
              </a:ext>
            </a:extLst>
          </p:cNvPr>
          <p:cNvPicPr>
            <a:picLocks noChangeAspect="1"/>
          </p:cNvPicPr>
          <p:nvPr/>
        </p:nvPicPr>
        <p:blipFill>
          <a:blip r:embed="rId2"/>
          <a:stretch>
            <a:fillRect/>
          </a:stretch>
        </p:blipFill>
        <p:spPr>
          <a:xfrm>
            <a:off x="128587" y="214312"/>
            <a:ext cx="11934825" cy="6429375"/>
          </a:xfrm>
          <a:prstGeom prst="rect">
            <a:avLst/>
          </a:prstGeom>
        </p:spPr>
      </p:pic>
      <p:sp>
        <p:nvSpPr>
          <p:cNvPr id="6" name="Footer Placeholder 5">
            <a:extLst>
              <a:ext uri="{FF2B5EF4-FFF2-40B4-BE49-F238E27FC236}">
                <a16:creationId xmlns:a16="http://schemas.microsoft.com/office/drawing/2014/main" id="{FB543164-EDC2-4AF3-AF47-7ED36D017BA2}"/>
              </a:ext>
            </a:extLst>
          </p:cNvPr>
          <p:cNvSpPr>
            <a:spLocks noGrp="1"/>
          </p:cNvSpPr>
          <p:nvPr>
            <p:ph type="ftr" sz="quarter" idx="11"/>
          </p:nvPr>
        </p:nvSpPr>
        <p:spPr/>
        <p:txBody>
          <a:bodyPr/>
          <a:lstStyle/>
          <a:p>
            <a:r>
              <a:rPr lang="en-US"/>
              <a:t>Embeddings </a:t>
            </a:r>
          </a:p>
        </p:txBody>
      </p:sp>
      <p:sp>
        <p:nvSpPr>
          <p:cNvPr id="7" name="Slide Number Placeholder 6">
            <a:extLst>
              <a:ext uri="{FF2B5EF4-FFF2-40B4-BE49-F238E27FC236}">
                <a16:creationId xmlns:a16="http://schemas.microsoft.com/office/drawing/2014/main" id="{1F136FCE-F12E-4306-AE22-C5C9307BA0D1}"/>
              </a:ext>
            </a:extLst>
          </p:cNvPr>
          <p:cNvSpPr>
            <a:spLocks noGrp="1"/>
          </p:cNvSpPr>
          <p:nvPr>
            <p:ph type="sldNum" sz="quarter" idx="12"/>
          </p:nvPr>
        </p:nvSpPr>
        <p:spPr/>
        <p:txBody>
          <a:bodyPr/>
          <a:lstStyle/>
          <a:p>
            <a:fld id="{A7CD31F4-64FA-4BA0-9498-67783267A8C8}" type="slidenum">
              <a:rPr lang="en-US" smtClean="0"/>
              <a:t>26</a:t>
            </a:fld>
            <a:endParaRPr lang="en-US"/>
          </a:p>
        </p:txBody>
      </p:sp>
    </p:spTree>
    <p:extLst>
      <p:ext uri="{BB962C8B-B14F-4D97-AF65-F5344CB8AC3E}">
        <p14:creationId xmlns:p14="http://schemas.microsoft.com/office/powerpoint/2010/main" val="3650676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07B66-DFE1-4F58-AB16-B3519F4F37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99FFAD-EE50-442A-B4E5-B3177D2E9954}"/>
              </a:ext>
            </a:extLst>
          </p:cNvPr>
          <p:cNvSpPr>
            <a:spLocks noGrp="1"/>
          </p:cNvSpPr>
          <p:nvPr>
            <p:ph idx="1"/>
          </p:nvPr>
        </p:nvSpPr>
        <p:spPr/>
        <p:txBody>
          <a:bodyPr>
            <a:normAutofit fontScale="70000" lnSpcReduction="20000"/>
          </a:bodyPr>
          <a:lstStyle/>
          <a:p>
            <a:pPr fontAlgn="base"/>
            <a:r>
              <a:rPr lang="en-US" b="1" dirty="0"/>
              <a:t>Spectral Convolution</a:t>
            </a:r>
            <a:r>
              <a:rPr lang="en-US" dirty="0"/>
              <a:t> In a spectral graph convolution, we perform an Eigen decomposition of the Laplacian Matrix of the graph. This Eigen decomposition helps us in understanding the underlying structure of the graph with which we can identify clusters/sub-groups of this graph. This is done in the Fourier space. An analogy is PCA where we understand the spread of the data by performing an Eigen Decomposition of the feature matrix. The only difference between these two methods is with respect to the Eigen values. Smaller Eigen values explain the structure of the data better in Spectral Convolution whereas it's the opposite in PCA. </a:t>
            </a:r>
            <a:r>
              <a:rPr lang="en-US" dirty="0" err="1"/>
              <a:t>ChebNet</a:t>
            </a:r>
            <a:r>
              <a:rPr lang="en-US" dirty="0"/>
              <a:t>, GCN are some commonly used Deep learning architectures that use Spectral Convolution</a:t>
            </a:r>
          </a:p>
          <a:p>
            <a:pPr fontAlgn="base"/>
            <a:r>
              <a:rPr lang="en-US" b="1" dirty="0"/>
              <a:t>Spatial Convolution</a:t>
            </a:r>
            <a:r>
              <a:rPr lang="en-US" dirty="0"/>
              <a:t> Spatial Convolution works on local </a:t>
            </a:r>
            <a:r>
              <a:rPr lang="en-US" dirty="0" err="1"/>
              <a:t>neighbourhood</a:t>
            </a:r>
            <a:r>
              <a:rPr lang="en-US" dirty="0"/>
              <a:t> of nodes and understands the properties of a node based on its k local </a:t>
            </a:r>
            <a:r>
              <a:rPr lang="en-US" dirty="0" err="1"/>
              <a:t>neighbours</a:t>
            </a:r>
            <a:r>
              <a:rPr lang="en-US" dirty="0"/>
              <a:t>. Unlike Spectral Convolution which takes a lot of time to compute, Spatial Convolutions are simple and have produced state of the art results on graph classification tasks. </a:t>
            </a:r>
            <a:r>
              <a:rPr lang="en-US" dirty="0" err="1"/>
              <a:t>GraphSage</a:t>
            </a:r>
            <a:r>
              <a:rPr lang="en-US" dirty="0"/>
              <a:t> is a good example for Spatial </a:t>
            </a:r>
            <a:r>
              <a:rPr lang="en-US" dirty="0" err="1"/>
              <a:t>Convolutio</a:t>
            </a:r>
            <a:endParaRPr lang="en-US" dirty="0"/>
          </a:p>
          <a:p>
            <a:endParaRPr lang="en-US" dirty="0"/>
          </a:p>
        </p:txBody>
      </p:sp>
      <p:sp>
        <p:nvSpPr>
          <p:cNvPr id="4" name="Text Placeholder 3">
            <a:extLst>
              <a:ext uri="{FF2B5EF4-FFF2-40B4-BE49-F238E27FC236}">
                <a16:creationId xmlns:a16="http://schemas.microsoft.com/office/drawing/2014/main" id="{B6F0B027-26E2-4807-80BD-84EBE439691C}"/>
              </a:ext>
            </a:extLst>
          </p:cNvPr>
          <p:cNvSpPr>
            <a:spLocks noGrp="1"/>
          </p:cNvSpPr>
          <p:nvPr>
            <p:ph type="body" sz="half" idx="2"/>
          </p:nvPr>
        </p:nvSpPr>
        <p:spPr/>
        <p:txBody>
          <a:bodyPr/>
          <a:lstStyle/>
          <a:p>
            <a:endParaRPr lang="en-US"/>
          </a:p>
        </p:txBody>
      </p:sp>
      <p:sp>
        <p:nvSpPr>
          <p:cNvPr id="6" name="Footer Placeholder 5">
            <a:extLst>
              <a:ext uri="{FF2B5EF4-FFF2-40B4-BE49-F238E27FC236}">
                <a16:creationId xmlns:a16="http://schemas.microsoft.com/office/drawing/2014/main" id="{1F131B58-5961-4ACF-A40C-BD2453642DF9}"/>
              </a:ext>
            </a:extLst>
          </p:cNvPr>
          <p:cNvSpPr>
            <a:spLocks noGrp="1"/>
          </p:cNvSpPr>
          <p:nvPr>
            <p:ph type="ftr" sz="quarter" idx="11"/>
          </p:nvPr>
        </p:nvSpPr>
        <p:spPr/>
        <p:txBody>
          <a:bodyPr/>
          <a:lstStyle/>
          <a:p>
            <a:r>
              <a:rPr lang="en-US"/>
              <a:t>Embeddings </a:t>
            </a:r>
          </a:p>
        </p:txBody>
      </p:sp>
      <p:sp>
        <p:nvSpPr>
          <p:cNvPr id="7" name="Slide Number Placeholder 6">
            <a:extLst>
              <a:ext uri="{FF2B5EF4-FFF2-40B4-BE49-F238E27FC236}">
                <a16:creationId xmlns:a16="http://schemas.microsoft.com/office/drawing/2014/main" id="{331E50EB-0FD0-444B-9B5F-859F03EE49CE}"/>
              </a:ext>
            </a:extLst>
          </p:cNvPr>
          <p:cNvSpPr>
            <a:spLocks noGrp="1"/>
          </p:cNvSpPr>
          <p:nvPr>
            <p:ph type="sldNum" sz="quarter" idx="12"/>
          </p:nvPr>
        </p:nvSpPr>
        <p:spPr/>
        <p:txBody>
          <a:bodyPr/>
          <a:lstStyle/>
          <a:p>
            <a:fld id="{A7CD31F4-64FA-4BA0-9498-67783267A8C8}" type="slidenum">
              <a:rPr lang="en-US" smtClean="0"/>
              <a:t>27</a:t>
            </a:fld>
            <a:endParaRPr lang="en-US"/>
          </a:p>
        </p:txBody>
      </p:sp>
    </p:spTree>
    <p:extLst>
      <p:ext uri="{BB962C8B-B14F-4D97-AF65-F5344CB8AC3E}">
        <p14:creationId xmlns:p14="http://schemas.microsoft.com/office/powerpoint/2010/main" val="1739336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B04789-FA30-4B5F-B746-0871842D16C2}"/>
              </a:ext>
            </a:extLst>
          </p:cNvPr>
          <p:cNvSpPr>
            <a:spLocks noGrp="1"/>
          </p:cNvSpPr>
          <p:nvPr>
            <p:ph type="title"/>
          </p:nvPr>
        </p:nvSpPr>
        <p:spPr>
          <a:xfrm>
            <a:off x="841247" y="548640"/>
            <a:ext cx="4125035" cy="5431536"/>
          </a:xfrm>
        </p:spPr>
        <p:txBody>
          <a:bodyPr vert="horz" lIns="91440" tIns="45720" rIns="91440" bIns="45720" rtlCol="0" anchor="ctr">
            <a:normAutofit/>
          </a:bodyPr>
          <a:lstStyle/>
          <a:p>
            <a:r>
              <a:rPr lang="en-US" dirty="0"/>
              <a:t>Why </a:t>
            </a:r>
            <a:r>
              <a:rPr lang="en-US" dirty="0" err="1"/>
              <a:t>Graphsage</a:t>
            </a:r>
            <a:r>
              <a:rPr lang="en-US" dirty="0"/>
              <a:t> ?</a:t>
            </a:r>
          </a:p>
        </p:txBody>
      </p:sp>
      <p:sp>
        <p:nvSpPr>
          <p:cNvPr id="12"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C33302-329A-4688-A33B-9BE91E67F012}"/>
              </a:ext>
            </a:extLst>
          </p:cNvPr>
          <p:cNvSpPr>
            <a:spLocks noGrp="1"/>
          </p:cNvSpPr>
          <p:nvPr>
            <p:ph idx="1"/>
          </p:nvPr>
        </p:nvSpPr>
        <p:spPr>
          <a:xfrm>
            <a:off x="5298595" y="552091"/>
            <a:ext cx="6052158" cy="5431536"/>
          </a:xfrm>
        </p:spPr>
        <p:txBody>
          <a:bodyPr vert="horz" lIns="91440" tIns="45720" rIns="91440" bIns="45720" rtlCol="0" anchor="ctr">
            <a:normAutofit/>
          </a:bodyPr>
          <a:lstStyle/>
          <a:p>
            <a:r>
              <a:rPr lang="en-US" dirty="0"/>
              <a:t>Spectral Embeddings are </a:t>
            </a:r>
            <a:r>
              <a:rPr lang="en-US" dirty="0" err="1"/>
              <a:t>transductive</a:t>
            </a:r>
            <a:endParaRPr lang="en-US" dirty="0"/>
          </a:p>
          <a:p>
            <a:r>
              <a:rPr lang="en-US" dirty="0"/>
              <a:t>Addition of a node causes to repeat the whole training process</a:t>
            </a:r>
          </a:p>
          <a:p>
            <a:r>
              <a:rPr lang="en-US" dirty="0"/>
              <a:t>GRAPHSAGE is inductive</a:t>
            </a:r>
          </a:p>
        </p:txBody>
      </p:sp>
      <p:sp>
        <p:nvSpPr>
          <p:cNvPr id="4" name="Footer Placeholder 3">
            <a:extLst>
              <a:ext uri="{FF2B5EF4-FFF2-40B4-BE49-F238E27FC236}">
                <a16:creationId xmlns:a16="http://schemas.microsoft.com/office/drawing/2014/main" id="{19964E3B-3C6F-4E6A-8822-1D1EE2F77640}"/>
              </a:ext>
            </a:extLst>
          </p:cNvPr>
          <p:cNvSpPr>
            <a:spLocks noGrp="1"/>
          </p:cNvSpPr>
          <p:nvPr>
            <p:ph type="ftr" sz="quarter" idx="11"/>
          </p:nvPr>
        </p:nvSpPr>
        <p:spPr/>
        <p:txBody>
          <a:bodyPr/>
          <a:lstStyle/>
          <a:p>
            <a:r>
              <a:rPr lang="en-US"/>
              <a:t>Embeddings </a:t>
            </a:r>
          </a:p>
        </p:txBody>
      </p:sp>
      <p:sp>
        <p:nvSpPr>
          <p:cNvPr id="5" name="Slide Number Placeholder 4">
            <a:extLst>
              <a:ext uri="{FF2B5EF4-FFF2-40B4-BE49-F238E27FC236}">
                <a16:creationId xmlns:a16="http://schemas.microsoft.com/office/drawing/2014/main" id="{84E8A2CF-62EF-4E01-BBA6-A2317836A8CD}"/>
              </a:ext>
            </a:extLst>
          </p:cNvPr>
          <p:cNvSpPr>
            <a:spLocks noGrp="1"/>
          </p:cNvSpPr>
          <p:nvPr>
            <p:ph type="sldNum" sz="quarter" idx="12"/>
          </p:nvPr>
        </p:nvSpPr>
        <p:spPr/>
        <p:txBody>
          <a:bodyPr/>
          <a:lstStyle/>
          <a:p>
            <a:fld id="{A7CD31F4-64FA-4BA0-9498-67783267A8C8}" type="slidenum">
              <a:rPr lang="en-US" smtClean="0"/>
              <a:t>28</a:t>
            </a:fld>
            <a:endParaRPr lang="en-US"/>
          </a:p>
        </p:txBody>
      </p:sp>
    </p:spTree>
    <p:extLst>
      <p:ext uri="{BB962C8B-B14F-4D97-AF65-F5344CB8AC3E}">
        <p14:creationId xmlns:p14="http://schemas.microsoft.com/office/powerpoint/2010/main" val="795854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9" name="Rectangle 38">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B04789-FA30-4B5F-B746-0871842D16C2}"/>
              </a:ext>
            </a:extLst>
          </p:cNvPr>
          <p:cNvSpPr>
            <a:spLocks noGrp="1"/>
          </p:cNvSpPr>
          <p:nvPr>
            <p:ph type="title"/>
          </p:nvPr>
        </p:nvSpPr>
        <p:spPr>
          <a:xfrm>
            <a:off x="1524000" y="929452"/>
            <a:ext cx="9144000" cy="2526738"/>
          </a:xfrm>
        </p:spPr>
        <p:txBody>
          <a:bodyPr vert="horz" lIns="91440" tIns="45720" rIns="91440" bIns="45720" rtlCol="0" anchor="b">
            <a:normAutofit/>
          </a:bodyPr>
          <a:lstStyle/>
          <a:p>
            <a:pPr algn="ctr"/>
            <a:r>
              <a:rPr lang="en-US" sz="8800" dirty="0" err="1">
                <a:solidFill>
                  <a:srgbClr val="FFFFFF"/>
                </a:solidFill>
              </a:rPr>
              <a:t>GraphSAGE</a:t>
            </a:r>
            <a:endParaRPr lang="en-US" sz="8800" dirty="0">
              <a:solidFill>
                <a:srgbClr val="FFFFFF"/>
              </a:solidFill>
            </a:endParaRPr>
          </a:p>
        </p:txBody>
      </p:sp>
      <p:sp>
        <p:nvSpPr>
          <p:cNvPr id="43" name="Rectangle 6">
            <a:extLst>
              <a:ext uri="{FF2B5EF4-FFF2-40B4-BE49-F238E27FC236}">
                <a16:creationId xmlns:a16="http://schemas.microsoft.com/office/drawing/2014/main" id="{08FD86A2-82CE-48F4-B78A-8B9CA7BA2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3F87E421-F9E3-4712-9C71-F25A7FD33168}"/>
              </a:ext>
            </a:extLst>
          </p:cNvPr>
          <p:cNvSpPr txBox="1">
            <a:spLocks/>
          </p:cNvSpPr>
          <p:nvPr/>
        </p:nvSpPr>
        <p:spPr>
          <a:xfrm>
            <a:off x="1701567" y="2594329"/>
            <a:ext cx="9144000" cy="2526738"/>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6000" kern="1200">
                <a:solidFill>
                  <a:schemeClr val="tx1"/>
                </a:solidFill>
                <a:latin typeface="+mj-lt"/>
                <a:ea typeface="+mj-ea"/>
                <a:cs typeface="+mj-cs"/>
              </a:defRPr>
            </a:lvl1pPr>
          </a:lstStyle>
          <a:p>
            <a:pPr algn="ctr"/>
            <a:r>
              <a:rPr lang="en-US" sz="8800" dirty="0">
                <a:solidFill>
                  <a:srgbClr val="FF0000"/>
                </a:solidFill>
              </a:rPr>
              <a:t>Sa</a:t>
            </a:r>
            <a:r>
              <a:rPr lang="en-US" sz="8800" dirty="0">
                <a:solidFill>
                  <a:srgbClr val="FFFFFF"/>
                </a:solidFill>
              </a:rPr>
              <a:t>mple and aggre</a:t>
            </a:r>
            <a:r>
              <a:rPr lang="en-US" sz="8800" dirty="0">
                <a:solidFill>
                  <a:srgbClr val="FF0000"/>
                </a:solidFill>
              </a:rPr>
              <a:t>g</a:t>
            </a:r>
            <a:r>
              <a:rPr lang="en-US" sz="8800" dirty="0">
                <a:solidFill>
                  <a:srgbClr val="FFFFFF"/>
                </a:solidFill>
              </a:rPr>
              <a:t>at</a:t>
            </a:r>
            <a:r>
              <a:rPr lang="en-US" sz="8800" dirty="0">
                <a:solidFill>
                  <a:srgbClr val="FF0000"/>
                </a:solidFill>
              </a:rPr>
              <a:t>e</a:t>
            </a:r>
          </a:p>
        </p:txBody>
      </p:sp>
      <p:sp>
        <p:nvSpPr>
          <p:cNvPr id="3" name="Footer Placeholder 2">
            <a:extLst>
              <a:ext uri="{FF2B5EF4-FFF2-40B4-BE49-F238E27FC236}">
                <a16:creationId xmlns:a16="http://schemas.microsoft.com/office/drawing/2014/main" id="{BA993A3F-4B6B-4D99-93AC-ADDA48169ABC}"/>
              </a:ext>
            </a:extLst>
          </p:cNvPr>
          <p:cNvSpPr>
            <a:spLocks noGrp="1"/>
          </p:cNvSpPr>
          <p:nvPr>
            <p:ph type="ftr" sz="quarter" idx="11"/>
          </p:nvPr>
        </p:nvSpPr>
        <p:spPr/>
        <p:txBody>
          <a:bodyPr/>
          <a:lstStyle/>
          <a:p>
            <a:r>
              <a:rPr lang="en-US"/>
              <a:t>Embeddings </a:t>
            </a:r>
          </a:p>
        </p:txBody>
      </p:sp>
      <p:sp>
        <p:nvSpPr>
          <p:cNvPr id="4" name="Slide Number Placeholder 3">
            <a:extLst>
              <a:ext uri="{FF2B5EF4-FFF2-40B4-BE49-F238E27FC236}">
                <a16:creationId xmlns:a16="http://schemas.microsoft.com/office/drawing/2014/main" id="{9651876A-D0B7-4C2C-BAF2-D998DF444F36}"/>
              </a:ext>
            </a:extLst>
          </p:cNvPr>
          <p:cNvSpPr>
            <a:spLocks noGrp="1"/>
          </p:cNvSpPr>
          <p:nvPr>
            <p:ph type="sldNum" sz="quarter" idx="12"/>
          </p:nvPr>
        </p:nvSpPr>
        <p:spPr/>
        <p:txBody>
          <a:bodyPr/>
          <a:lstStyle/>
          <a:p>
            <a:fld id="{A7CD31F4-64FA-4BA0-9498-67783267A8C8}" type="slidenum">
              <a:rPr lang="en-US" smtClean="0"/>
              <a:t>29</a:t>
            </a:fld>
            <a:endParaRPr lang="en-US"/>
          </a:p>
        </p:txBody>
      </p:sp>
    </p:spTree>
    <p:extLst>
      <p:ext uri="{BB962C8B-B14F-4D97-AF65-F5344CB8AC3E}">
        <p14:creationId xmlns:p14="http://schemas.microsoft.com/office/powerpoint/2010/main" val="371012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561C0A5-5AF6-43F6-86E1-6FB4E7F67DC1}"/>
              </a:ext>
            </a:extLst>
          </p:cNvPr>
          <p:cNvPicPr>
            <a:picLocks noChangeAspect="1"/>
          </p:cNvPicPr>
          <p:nvPr/>
        </p:nvPicPr>
        <p:blipFill>
          <a:blip r:embed="rId2"/>
          <a:stretch>
            <a:fillRect/>
          </a:stretch>
        </p:blipFill>
        <p:spPr>
          <a:xfrm>
            <a:off x="3888383" y="4772608"/>
            <a:ext cx="2787038" cy="1387538"/>
          </a:xfrm>
          <a:prstGeom prst="rect">
            <a:avLst/>
          </a:prstGeom>
        </p:spPr>
      </p:pic>
      <p:sp>
        <p:nvSpPr>
          <p:cNvPr id="5" name="Title 4">
            <a:extLst>
              <a:ext uri="{FF2B5EF4-FFF2-40B4-BE49-F238E27FC236}">
                <a16:creationId xmlns:a16="http://schemas.microsoft.com/office/drawing/2014/main" id="{0686CCFD-FA1F-449E-8D54-AE125E4EA845}"/>
              </a:ext>
            </a:extLst>
          </p:cNvPr>
          <p:cNvSpPr>
            <a:spLocks noGrp="1"/>
          </p:cNvSpPr>
          <p:nvPr>
            <p:ph type="title"/>
          </p:nvPr>
        </p:nvSpPr>
        <p:spPr>
          <a:xfrm>
            <a:off x="102636" y="1632857"/>
            <a:ext cx="4927339" cy="3429000"/>
          </a:xfrm>
        </p:spPr>
        <p:txBody>
          <a:bodyPr>
            <a:normAutofit fontScale="90000"/>
          </a:bodyPr>
          <a:lstStyle/>
          <a:p>
            <a:pPr algn="ctr"/>
            <a:r>
              <a:rPr lang="en-US" dirty="0"/>
              <a:t>Application to graphical domains: Graph Focused and Node focused</a:t>
            </a:r>
          </a:p>
        </p:txBody>
      </p:sp>
      <p:pic>
        <p:nvPicPr>
          <p:cNvPr id="9" name="Picture 8">
            <a:extLst>
              <a:ext uri="{FF2B5EF4-FFF2-40B4-BE49-F238E27FC236}">
                <a16:creationId xmlns:a16="http://schemas.microsoft.com/office/drawing/2014/main" id="{2E414B7F-6DFF-4FDD-93A0-B38F735E219E}"/>
              </a:ext>
            </a:extLst>
          </p:cNvPr>
          <p:cNvPicPr>
            <a:picLocks noChangeAspect="1"/>
          </p:cNvPicPr>
          <p:nvPr/>
        </p:nvPicPr>
        <p:blipFill>
          <a:blip r:embed="rId3"/>
          <a:stretch>
            <a:fillRect/>
          </a:stretch>
        </p:blipFill>
        <p:spPr>
          <a:xfrm>
            <a:off x="5281902" y="874745"/>
            <a:ext cx="6997183" cy="4945224"/>
          </a:xfrm>
          <a:prstGeom prst="rect">
            <a:avLst/>
          </a:prstGeom>
        </p:spPr>
      </p:pic>
      <p:sp>
        <p:nvSpPr>
          <p:cNvPr id="11" name="Rectangle 10">
            <a:extLst>
              <a:ext uri="{FF2B5EF4-FFF2-40B4-BE49-F238E27FC236}">
                <a16:creationId xmlns:a16="http://schemas.microsoft.com/office/drawing/2014/main" id="{256C3DD9-9BF0-48DB-A59D-4671C5306F0F}"/>
              </a:ext>
            </a:extLst>
          </p:cNvPr>
          <p:cNvSpPr/>
          <p:nvPr/>
        </p:nvSpPr>
        <p:spPr>
          <a:xfrm>
            <a:off x="4200208" y="6184447"/>
            <a:ext cx="3710439" cy="369332"/>
          </a:xfrm>
          <a:prstGeom prst="rect">
            <a:avLst/>
          </a:prstGeom>
        </p:spPr>
        <p:txBody>
          <a:bodyPr wrap="none">
            <a:spAutoFit/>
          </a:bodyPr>
          <a:lstStyle/>
          <a:p>
            <a:pPr algn="ctr"/>
            <a:r>
              <a:rPr lang="en-US" dirty="0"/>
              <a:t>that maps a graph </a:t>
            </a:r>
            <a:r>
              <a:rPr lang="en-US" b="1" dirty="0"/>
              <a:t>G</a:t>
            </a:r>
            <a:r>
              <a:rPr lang="en-US" dirty="0"/>
              <a:t> and one of its nodes </a:t>
            </a:r>
            <a:r>
              <a:rPr lang="en-US" b="1" dirty="0"/>
              <a:t>n</a:t>
            </a:r>
            <a:r>
              <a:rPr lang="en-US" dirty="0"/>
              <a:t> to a vector of reals </a:t>
            </a:r>
          </a:p>
        </p:txBody>
      </p:sp>
      <p:sp>
        <p:nvSpPr>
          <p:cNvPr id="2" name="Footer Placeholder 1">
            <a:extLst>
              <a:ext uri="{FF2B5EF4-FFF2-40B4-BE49-F238E27FC236}">
                <a16:creationId xmlns:a16="http://schemas.microsoft.com/office/drawing/2014/main" id="{2F9BE699-E033-416C-B3B2-839078831AD6}"/>
              </a:ext>
            </a:extLst>
          </p:cNvPr>
          <p:cNvSpPr>
            <a:spLocks noGrp="1"/>
          </p:cNvSpPr>
          <p:nvPr>
            <p:ph type="ftr" sz="quarter" idx="11"/>
          </p:nvPr>
        </p:nvSpPr>
        <p:spPr/>
        <p:txBody>
          <a:bodyPr/>
          <a:lstStyle/>
          <a:p>
            <a:r>
              <a:rPr lang="en-US"/>
              <a:t>Embeddings </a:t>
            </a:r>
          </a:p>
        </p:txBody>
      </p:sp>
      <p:sp>
        <p:nvSpPr>
          <p:cNvPr id="3" name="Slide Number Placeholder 2">
            <a:extLst>
              <a:ext uri="{FF2B5EF4-FFF2-40B4-BE49-F238E27FC236}">
                <a16:creationId xmlns:a16="http://schemas.microsoft.com/office/drawing/2014/main" id="{25AFAF42-B453-4E92-A0FE-3B88F55BCA01}"/>
              </a:ext>
            </a:extLst>
          </p:cNvPr>
          <p:cNvSpPr>
            <a:spLocks noGrp="1"/>
          </p:cNvSpPr>
          <p:nvPr>
            <p:ph type="sldNum" sz="quarter" idx="12"/>
          </p:nvPr>
        </p:nvSpPr>
        <p:spPr/>
        <p:txBody>
          <a:bodyPr/>
          <a:lstStyle/>
          <a:p>
            <a:fld id="{A7CD31F4-64FA-4BA0-9498-67783267A8C8}" type="slidenum">
              <a:rPr lang="en-US" smtClean="0"/>
              <a:t>3</a:t>
            </a:fld>
            <a:endParaRPr lang="en-US"/>
          </a:p>
        </p:txBody>
      </p:sp>
    </p:spTree>
    <p:extLst>
      <p:ext uri="{BB962C8B-B14F-4D97-AF65-F5344CB8AC3E}">
        <p14:creationId xmlns:p14="http://schemas.microsoft.com/office/powerpoint/2010/main" val="3596903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02CA-A6F8-4888-B762-CBD85B790C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3E0982-7A2C-4868-A29C-EDAD709EE76B}"/>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EB5A50C2-0584-4F32-B42B-5BA42032976E}"/>
              </a:ext>
            </a:extLst>
          </p:cNvPr>
          <p:cNvSpPr>
            <a:spLocks noGrp="1"/>
          </p:cNvSpPr>
          <p:nvPr>
            <p:ph type="body" sz="half" idx="2"/>
          </p:nvPr>
        </p:nvSpPr>
        <p:spPr/>
        <p:txBody>
          <a:bodyPr/>
          <a:lstStyle/>
          <a:p>
            <a:endParaRPr lang="en-US"/>
          </a:p>
        </p:txBody>
      </p:sp>
      <p:pic>
        <p:nvPicPr>
          <p:cNvPr id="5" name="Picture 4">
            <a:extLst>
              <a:ext uri="{FF2B5EF4-FFF2-40B4-BE49-F238E27FC236}">
                <a16:creationId xmlns:a16="http://schemas.microsoft.com/office/drawing/2014/main" id="{F2B1ED76-3A47-4FE5-92DC-FEFF1013AB31}"/>
              </a:ext>
            </a:extLst>
          </p:cNvPr>
          <p:cNvPicPr>
            <a:picLocks noChangeAspect="1"/>
          </p:cNvPicPr>
          <p:nvPr/>
        </p:nvPicPr>
        <p:blipFill>
          <a:blip r:embed="rId2"/>
          <a:stretch>
            <a:fillRect/>
          </a:stretch>
        </p:blipFill>
        <p:spPr>
          <a:xfrm>
            <a:off x="-189675" y="877824"/>
            <a:ext cx="12093644" cy="4877532"/>
          </a:xfrm>
          <a:prstGeom prst="rect">
            <a:avLst/>
          </a:prstGeom>
        </p:spPr>
      </p:pic>
      <p:sp>
        <p:nvSpPr>
          <p:cNvPr id="6" name="Footer Placeholder 5">
            <a:extLst>
              <a:ext uri="{FF2B5EF4-FFF2-40B4-BE49-F238E27FC236}">
                <a16:creationId xmlns:a16="http://schemas.microsoft.com/office/drawing/2014/main" id="{69A749F0-C7E0-4CCB-A363-C5F738569893}"/>
              </a:ext>
            </a:extLst>
          </p:cNvPr>
          <p:cNvSpPr>
            <a:spLocks noGrp="1"/>
          </p:cNvSpPr>
          <p:nvPr>
            <p:ph type="ftr" sz="quarter" idx="11"/>
          </p:nvPr>
        </p:nvSpPr>
        <p:spPr/>
        <p:txBody>
          <a:bodyPr/>
          <a:lstStyle/>
          <a:p>
            <a:r>
              <a:rPr lang="en-US"/>
              <a:t>Embeddings </a:t>
            </a:r>
          </a:p>
        </p:txBody>
      </p:sp>
      <p:sp>
        <p:nvSpPr>
          <p:cNvPr id="7" name="Slide Number Placeholder 6">
            <a:extLst>
              <a:ext uri="{FF2B5EF4-FFF2-40B4-BE49-F238E27FC236}">
                <a16:creationId xmlns:a16="http://schemas.microsoft.com/office/drawing/2014/main" id="{89014345-987C-4B59-8D96-1D9E0397088B}"/>
              </a:ext>
            </a:extLst>
          </p:cNvPr>
          <p:cNvSpPr>
            <a:spLocks noGrp="1"/>
          </p:cNvSpPr>
          <p:nvPr>
            <p:ph type="sldNum" sz="quarter" idx="12"/>
          </p:nvPr>
        </p:nvSpPr>
        <p:spPr/>
        <p:txBody>
          <a:bodyPr/>
          <a:lstStyle/>
          <a:p>
            <a:fld id="{A7CD31F4-64FA-4BA0-9498-67783267A8C8}" type="slidenum">
              <a:rPr lang="en-US" smtClean="0"/>
              <a:t>30</a:t>
            </a:fld>
            <a:endParaRPr lang="en-US"/>
          </a:p>
        </p:txBody>
      </p:sp>
    </p:spTree>
    <p:extLst>
      <p:ext uri="{BB962C8B-B14F-4D97-AF65-F5344CB8AC3E}">
        <p14:creationId xmlns:p14="http://schemas.microsoft.com/office/powerpoint/2010/main" val="2581653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B04789-FA30-4B5F-B746-0871842D16C2}"/>
              </a:ext>
            </a:extLst>
          </p:cNvPr>
          <p:cNvSpPr>
            <a:spLocks noGrp="1"/>
          </p:cNvSpPr>
          <p:nvPr>
            <p:ph type="title"/>
          </p:nvPr>
        </p:nvSpPr>
        <p:spPr>
          <a:xfrm>
            <a:off x="841248" y="548640"/>
            <a:ext cx="3419540" cy="5431536"/>
          </a:xfrm>
        </p:spPr>
        <p:txBody>
          <a:bodyPr vert="horz" lIns="91440" tIns="45720" rIns="91440" bIns="45720" rtlCol="0" anchor="ctr">
            <a:normAutofit/>
          </a:bodyPr>
          <a:lstStyle/>
          <a:p>
            <a:pPr algn="ctr"/>
            <a:r>
              <a:rPr lang="en-US" dirty="0"/>
              <a:t>Terminology </a:t>
            </a:r>
          </a:p>
        </p:txBody>
      </p:sp>
      <p:sp>
        <p:nvSpPr>
          <p:cNvPr id="12"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descr="Image for post">
            <a:extLst>
              <a:ext uri="{FF2B5EF4-FFF2-40B4-BE49-F238E27FC236}">
                <a16:creationId xmlns:a16="http://schemas.microsoft.com/office/drawing/2014/main" id="{1BF81624-2CE8-479A-8576-25AE0627D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622" y="0"/>
            <a:ext cx="4943114" cy="234527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Image for post">
            <a:extLst>
              <a:ext uri="{FF2B5EF4-FFF2-40B4-BE49-F238E27FC236}">
                <a16:creationId xmlns:a16="http://schemas.microsoft.com/office/drawing/2014/main" id="{DE236387-7071-424B-9FC2-099E9A835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7979" y="3093503"/>
            <a:ext cx="5486400" cy="283845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33C1BA83-36F2-487C-862C-C48ED2386FB0}"/>
              </a:ext>
            </a:extLst>
          </p:cNvPr>
          <p:cNvSpPr>
            <a:spLocks noGrp="1"/>
          </p:cNvSpPr>
          <p:nvPr>
            <p:ph type="ftr" sz="quarter" idx="11"/>
          </p:nvPr>
        </p:nvSpPr>
        <p:spPr/>
        <p:txBody>
          <a:bodyPr/>
          <a:lstStyle/>
          <a:p>
            <a:r>
              <a:rPr lang="en-US"/>
              <a:t>Embeddings </a:t>
            </a:r>
          </a:p>
        </p:txBody>
      </p:sp>
      <p:sp>
        <p:nvSpPr>
          <p:cNvPr id="4" name="Slide Number Placeholder 3">
            <a:extLst>
              <a:ext uri="{FF2B5EF4-FFF2-40B4-BE49-F238E27FC236}">
                <a16:creationId xmlns:a16="http://schemas.microsoft.com/office/drawing/2014/main" id="{A7628DC1-3A3C-4BFD-9A4C-6D87F1A0B2C5}"/>
              </a:ext>
            </a:extLst>
          </p:cNvPr>
          <p:cNvSpPr>
            <a:spLocks noGrp="1"/>
          </p:cNvSpPr>
          <p:nvPr>
            <p:ph type="sldNum" sz="quarter" idx="12"/>
          </p:nvPr>
        </p:nvSpPr>
        <p:spPr/>
        <p:txBody>
          <a:bodyPr/>
          <a:lstStyle/>
          <a:p>
            <a:fld id="{A7CD31F4-64FA-4BA0-9498-67783267A8C8}" type="slidenum">
              <a:rPr lang="en-US" smtClean="0"/>
              <a:t>31</a:t>
            </a:fld>
            <a:endParaRPr lang="en-US"/>
          </a:p>
        </p:txBody>
      </p:sp>
    </p:spTree>
    <p:extLst>
      <p:ext uri="{BB962C8B-B14F-4D97-AF65-F5344CB8AC3E}">
        <p14:creationId xmlns:p14="http://schemas.microsoft.com/office/powerpoint/2010/main" val="1171488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B04789-FA30-4B5F-B746-0871842D16C2}"/>
              </a:ext>
            </a:extLst>
          </p:cNvPr>
          <p:cNvSpPr>
            <a:spLocks noGrp="1"/>
          </p:cNvSpPr>
          <p:nvPr>
            <p:ph type="title"/>
          </p:nvPr>
        </p:nvSpPr>
        <p:spPr>
          <a:xfrm>
            <a:off x="841248" y="548640"/>
            <a:ext cx="3419540" cy="5431536"/>
          </a:xfrm>
        </p:spPr>
        <p:txBody>
          <a:bodyPr vert="horz" lIns="91440" tIns="45720" rIns="91440" bIns="45720" rtlCol="0" anchor="ctr">
            <a:normAutofit/>
          </a:bodyPr>
          <a:lstStyle/>
          <a:p>
            <a:pPr algn="ctr"/>
            <a:r>
              <a:rPr lang="en-US" dirty="0"/>
              <a:t>K=2</a:t>
            </a:r>
            <a:br>
              <a:rPr lang="en-US" dirty="0"/>
            </a:br>
            <a:r>
              <a:rPr lang="en-US" dirty="0"/>
              <a:t>Lets take 2 steps</a:t>
            </a:r>
          </a:p>
        </p:txBody>
      </p:sp>
      <p:sp>
        <p:nvSpPr>
          <p:cNvPr id="12"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for post">
            <a:extLst>
              <a:ext uri="{FF2B5EF4-FFF2-40B4-BE49-F238E27FC236}">
                <a16:creationId xmlns:a16="http://schemas.microsoft.com/office/drawing/2014/main" id="{4039111F-E3A7-49BA-87E0-F52799B4D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8678" y="1440370"/>
            <a:ext cx="6915150" cy="364807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BA51BCE4-2129-4C36-9988-CFC9917E98A1}"/>
              </a:ext>
            </a:extLst>
          </p:cNvPr>
          <p:cNvSpPr>
            <a:spLocks noGrp="1"/>
          </p:cNvSpPr>
          <p:nvPr>
            <p:ph type="ftr" sz="quarter" idx="11"/>
          </p:nvPr>
        </p:nvSpPr>
        <p:spPr/>
        <p:txBody>
          <a:bodyPr/>
          <a:lstStyle/>
          <a:p>
            <a:r>
              <a:rPr lang="en-US"/>
              <a:t>Embeddings </a:t>
            </a:r>
          </a:p>
        </p:txBody>
      </p:sp>
      <p:sp>
        <p:nvSpPr>
          <p:cNvPr id="4" name="Slide Number Placeholder 3">
            <a:extLst>
              <a:ext uri="{FF2B5EF4-FFF2-40B4-BE49-F238E27FC236}">
                <a16:creationId xmlns:a16="http://schemas.microsoft.com/office/drawing/2014/main" id="{02492BBC-C30B-464D-9617-CE00ACE370B3}"/>
              </a:ext>
            </a:extLst>
          </p:cNvPr>
          <p:cNvSpPr>
            <a:spLocks noGrp="1"/>
          </p:cNvSpPr>
          <p:nvPr>
            <p:ph type="sldNum" sz="quarter" idx="12"/>
          </p:nvPr>
        </p:nvSpPr>
        <p:spPr/>
        <p:txBody>
          <a:bodyPr/>
          <a:lstStyle/>
          <a:p>
            <a:fld id="{A7CD31F4-64FA-4BA0-9498-67783267A8C8}" type="slidenum">
              <a:rPr lang="en-US" smtClean="0"/>
              <a:t>32</a:t>
            </a:fld>
            <a:endParaRPr lang="en-US"/>
          </a:p>
        </p:txBody>
      </p:sp>
    </p:spTree>
    <p:extLst>
      <p:ext uri="{BB962C8B-B14F-4D97-AF65-F5344CB8AC3E}">
        <p14:creationId xmlns:p14="http://schemas.microsoft.com/office/powerpoint/2010/main" val="1031585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B04789-FA30-4B5F-B746-0871842D16C2}"/>
              </a:ext>
            </a:extLst>
          </p:cNvPr>
          <p:cNvSpPr>
            <a:spLocks noGrp="1"/>
          </p:cNvSpPr>
          <p:nvPr>
            <p:ph type="title"/>
          </p:nvPr>
        </p:nvSpPr>
        <p:spPr>
          <a:xfrm>
            <a:off x="841248" y="548640"/>
            <a:ext cx="3419540" cy="5431536"/>
          </a:xfrm>
        </p:spPr>
        <p:txBody>
          <a:bodyPr vert="horz" lIns="91440" tIns="45720" rIns="91440" bIns="45720" rtlCol="0" anchor="ctr">
            <a:normAutofit/>
          </a:bodyPr>
          <a:lstStyle/>
          <a:p>
            <a:endParaRPr lang="en-US"/>
          </a:p>
        </p:txBody>
      </p:sp>
      <p:sp>
        <p:nvSpPr>
          <p:cNvPr id="12"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C33302-329A-4688-A33B-9BE91E67F012}"/>
              </a:ext>
            </a:extLst>
          </p:cNvPr>
          <p:cNvSpPr>
            <a:spLocks noGrp="1"/>
          </p:cNvSpPr>
          <p:nvPr>
            <p:ph idx="1"/>
          </p:nvPr>
        </p:nvSpPr>
        <p:spPr>
          <a:xfrm>
            <a:off x="5298595" y="552091"/>
            <a:ext cx="6052158" cy="5431536"/>
          </a:xfrm>
        </p:spPr>
        <p:txBody>
          <a:bodyPr vert="horz" lIns="91440" tIns="45720" rIns="91440" bIns="45720" rtlCol="0" anchor="ctr">
            <a:normAutofit/>
          </a:bodyPr>
          <a:lstStyle/>
          <a:p>
            <a:endParaRPr lang="en-US"/>
          </a:p>
        </p:txBody>
      </p:sp>
      <p:pic>
        <p:nvPicPr>
          <p:cNvPr id="4098" name="Picture 2" descr="Image for post">
            <a:extLst>
              <a:ext uri="{FF2B5EF4-FFF2-40B4-BE49-F238E27FC236}">
                <a16:creationId xmlns:a16="http://schemas.microsoft.com/office/drawing/2014/main" id="{BF5350CD-6A72-4276-8E53-7EA1B54AC3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2288"/>
            <a:ext cx="12192000" cy="581342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B9160A2-A404-47C7-A197-26905E9B2A5F}"/>
              </a:ext>
            </a:extLst>
          </p:cNvPr>
          <p:cNvSpPr>
            <a:spLocks noGrp="1"/>
          </p:cNvSpPr>
          <p:nvPr>
            <p:ph type="ftr" sz="quarter" idx="11"/>
          </p:nvPr>
        </p:nvSpPr>
        <p:spPr/>
        <p:txBody>
          <a:bodyPr/>
          <a:lstStyle/>
          <a:p>
            <a:r>
              <a:rPr lang="en-US"/>
              <a:t>Embeddings </a:t>
            </a:r>
          </a:p>
        </p:txBody>
      </p:sp>
      <p:sp>
        <p:nvSpPr>
          <p:cNvPr id="5" name="Slide Number Placeholder 4">
            <a:extLst>
              <a:ext uri="{FF2B5EF4-FFF2-40B4-BE49-F238E27FC236}">
                <a16:creationId xmlns:a16="http://schemas.microsoft.com/office/drawing/2014/main" id="{E0A2A498-CF30-4C0E-B583-6A68B6C8A8E2}"/>
              </a:ext>
            </a:extLst>
          </p:cNvPr>
          <p:cNvSpPr>
            <a:spLocks noGrp="1"/>
          </p:cNvSpPr>
          <p:nvPr>
            <p:ph type="sldNum" sz="quarter" idx="12"/>
          </p:nvPr>
        </p:nvSpPr>
        <p:spPr/>
        <p:txBody>
          <a:bodyPr/>
          <a:lstStyle/>
          <a:p>
            <a:fld id="{A7CD31F4-64FA-4BA0-9498-67783267A8C8}" type="slidenum">
              <a:rPr lang="en-US" smtClean="0"/>
              <a:t>33</a:t>
            </a:fld>
            <a:endParaRPr lang="en-US"/>
          </a:p>
        </p:txBody>
      </p:sp>
    </p:spTree>
    <p:extLst>
      <p:ext uri="{BB962C8B-B14F-4D97-AF65-F5344CB8AC3E}">
        <p14:creationId xmlns:p14="http://schemas.microsoft.com/office/powerpoint/2010/main" val="131705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B04789-FA30-4B5F-B746-0871842D16C2}"/>
              </a:ext>
            </a:extLst>
          </p:cNvPr>
          <p:cNvSpPr>
            <a:spLocks noGrp="1"/>
          </p:cNvSpPr>
          <p:nvPr>
            <p:ph type="title"/>
          </p:nvPr>
        </p:nvSpPr>
        <p:spPr>
          <a:xfrm>
            <a:off x="841248" y="548640"/>
            <a:ext cx="3419540" cy="5431536"/>
          </a:xfrm>
        </p:spPr>
        <p:txBody>
          <a:bodyPr vert="horz" lIns="91440" tIns="45720" rIns="91440" bIns="45720" rtlCol="0" anchor="ctr">
            <a:normAutofit/>
          </a:bodyPr>
          <a:lstStyle/>
          <a:p>
            <a:pPr algn="ctr"/>
            <a:r>
              <a:rPr lang="en-US" dirty="0"/>
              <a:t>Loss function</a:t>
            </a:r>
          </a:p>
        </p:txBody>
      </p:sp>
      <p:sp>
        <p:nvSpPr>
          <p:cNvPr id="12"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for post">
            <a:extLst>
              <a:ext uri="{FF2B5EF4-FFF2-40B4-BE49-F238E27FC236}">
                <a16:creationId xmlns:a16="http://schemas.microsoft.com/office/drawing/2014/main" id="{B8C93851-8248-4F30-8649-BA61716D1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5470" y="907701"/>
            <a:ext cx="5638800" cy="252412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BB98B48-CC77-4A41-BB1C-CAAB180E8B17}"/>
              </a:ext>
            </a:extLst>
          </p:cNvPr>
          <p:cNvSpPr>
            <a:spLocks noGrp="1"/>
          </p:cNvSpPr>
          <p:nvPr>
            <p:ph type="ftr" sz="quarter" idx="11"/>
          </p:nvPr>
        </p:nvSpPr>
        <p:spPr/>
        <p:txBody>
          <a:bodyPr/>
          <a:lstStyle/>
          <a:p>
            <a:r>
              <a:rPr lang="en-US"/>
              <a:t>Embeddings </a:t>
            </a:r>
          </a:p>
        </p:txBody>
      </p:sp>
      <p:sp>
        <p:nvSpPr>
          <p:cNvPr id="5" name="Slide Number Placeholder 4">
            <a:extLst>
              <a:ext uri="{FF2B5EF4-FFF2-40B4-BE49-F238E27FC236}">
                <a16:creationId xmlns:a16="http://schemas.microsoft.com/office/drawing/2014/main" id="{15BE4C89-EA88-49A9-801C-7955C9166860}"/>
              </a:ext>
            </a:extLst>
          </p:cNvPr>
          <p:cNvSpPr>
            <a:spLocks noGrp="1"/>
          </p:cNvSpPr>
          <p:nvPr>
            <p:ph type="sldNum" sz="quarter" idx="12"/>
          </p:nvPr>
        </p:nvSpPr>
        <p:spPr/>
        <p:txBody>
          <a:bodyPr/>
          <a:lstStyle/>
          <a:p>
            <a:fld id="{A7CD31F4-64FA-4BA0-9498-67783267A8C8}" type="slidenum">
              <a:rPr lang="en-US" smtClean="0"/>
              <a:t>34</a:t>
            </a:fld>
            <a:endParaRPr lang="en-US"/>
          </a:p>
        </p:txBody>
      </p:sp>
      <p:sp>
        <p:nvSpPr>
          <p:cNvPr id="6" name="Rectangle 5">
            <a:extLst>
              <a:ext uri="{FF2B5EF4-FFF2-40B4-BE49-F238E27FC236}">
                <a16:creationId xmlns:a16="http://schemas.microsoft.com/office/drawing/2014/main" id="{A86E9239-B172-4B8C-AEFD-38DB45CD3970}"/>
              </a:ext>
            </a:extLst>
          </p:cNvPr>
          <p:cNvSpPr/>
          <p:nvPr/>
        </p:nvSpPr>
        <p:spPr>
          <a:xfrm>
            <a:off x="5276674" y="4098536"/>
            <a:ext cx="6096000" cy="2585323"/>
          </a:xfrm>
          <a:prstGeom prst="rect">
            <a:avLst/>
          </a:prstGeom>
        </p:spPr>
        <p:txBody>
          <a:bodyPr>
            <a:spAutoFit/>
          </a:bodyPr>
          <a:lstStyle/>
          <a:p>
            <a:pPr marL="285750" indent="-285750">
              <a:buFontTx/>
              <a:buChar char="-"/>
            </a:pPr>
            <a:r>
              <a:rPr lang="en-US" dirty="0"/>
              <a:t>The blue portion of the loss function tries to enforce that if nodes </a:t>
            </a:r>
            <a:r>
              <a:rPr lang="en-US" b="1" dirty="0"/>
              <a:t>u</a:t>
            </a:r>
            <a:r>
              <a:rPr lang="en-US" dirty="0"/>
              <a:t> and </a:t>
            </a:r>
            <a:r>
              <a:rPr lang="en-US" b="1" dirty="0"/>
              <a:t>v</a:t>
            </a:r>
            <a:r>
              <a:rPr lang="en-US" dirty="0"/>
              <a:t> are close in the actual graph, then their node embeddings should be semantically similar. In the perfect scenario, we expect the inner product of </a:t>
            </a:r>
            <a:r>
              <a:rPr lang="en-US" b="1" dirty="0" err="1"/>
              <a:t>z_u</a:t>
            </a:r>
            <a:r>
              <a:rPr lang="en-US" dirty="0"/>
              <a:t> and </a:t>
            </a:r>
            <a:r>
              <a:rPr lang="en-US" b="1" dirty="0" err="1"/>
              <a:t>z_v</a:t>
            </a:r>
            <a:r>
              <a:rPr lang="en-US" dirty="0"/>
              <a:t> to be a large number. The sigmoid of this large number gets pushed towards 1 and the log(1) = 0.</a:t>
            </a:r>
          </a:p>
          <a:p>
            <a:pPr marL="285750" indent="-285750">
              <a:buFontTx/>
              <a:buChar char="-"/>
            </a:pPr>
            <a:r>
              <a:rPr lang="en-US" dirty="0"/>
              <a:t>The pink portion of the loss function tries to enforce the opposite! That is, if nodes </a:t>
            </a:r>
            <a:r>
              <a:rPr lang="en-US" b="1" dirty="0"/>
              <a:t>u</a:t>
            </a:r>
            <a:r>
              <a:rPr lang="en-US" dirty="0"/>
              <a:t> and </a:t>
            </a:r>
            <a:r>
              <a:rPr lang="en-US" b="1" dirty="0"/>
              <a:t>v</a:t>
            </a:r>
            <a:r>
              <a:rPr lang="en-US" dirty="0"/>
              <a:t> are actually far away in the actual graph, we expect their node embeddings to be different/opposite. </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2996747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919E-BF45-4223-9640-D83CB0EF14E6}"/>
              </a:ext>
            </a:extLst>
          </p:cNvPr>
          <p:cNvSpPr>
            <a:spLocks noGrp="1"/>
          </p:cNvSpPr>
          <p:nvPr>
            <p:ph type="title"/>
          </p:nvPr>
        </p:nvSpPr>
        <p:spPr>
          <a:xfrm>
            <a:off x="615820" y="1017037"/>
            <a:ext cx="4156205" cy="3429000"/>
          </a:xfrm>
        </p:spPr>
        <p:txBody>
          <a:bodyPr>
            <a:normAutofit/>
          </a:bodyPr>
          <a:lstStyle/>
          <a:p>
            <a:pPr algn="ctr"/>
            <a:r>
              <a:rPr lang="en-US" sz="6000" dirty="0"/>
              <a:t>How to represent graph based data ?</a:t>
            </a:r>
            <a:endParaRPr lang="en-PK" sz="6000" dirty="0"/>
          </a:p>
        </p:txBody>
      </p:sp>
      <p:sp>
        <p:nvSpPr>
          <p:cNvPr id="3" name="Content Placeholder 2">
            <a:extLst>
              <a:ext uri="{FF2B5EF4-FFF2-40B4-BE49-F238E27FC236}">
                <a16:creationId xmlns:a16="http://schemas.microsoft.com/office/drawing/2014/main" id="{86A12728-E0E2-4658-BB5E-15F5CF51D4CD}"/>
              </a:ext>
            </a:extLst>
          </p:cNvPr>
          <p:cNvSpPr>
            <a:spLocks noGrp="1"/>
          </p:cNvSpPr>
          <p:nvPr>
            <p:ph idx="1"/>
          </p:nvPr>
        </p:nvSpPr>
        <p:spPr/>
        <p:txBody>
          <a:bodyPr anchor="ctr">
            <a:normAutofit/>
          </a:bodyPr>
          <a:lstStyle/>
          <a:p>
            <a:pPr lvl="1"/>
            <a:r>
              <a:rPr lang="en-US" dirty="0"/>
              <a:t>Random vector representation</a:t>
            </a:r>
          </a:p>
          <a:p>
            <a:pPr lvl="1"/>
            <a:r>
              <a:rPr lang="en-US" dirty="0"/>
              <a:t>Traditional ML techniques</a:t>
            </a:r>
          </a:p>
          <a:p>
            <a:pPr lvl="1"/>
            <a:r>
              <a:rPr lang="en-US" dirty="0">
                <a:solidFill>
                  <a:srgbClr val="FF0000"/>
                </a:solidFill>
              </a:rPr>
              <a:t>Embeddings</a:t>
            </a:r>
            <a:endParaRPr lang="en-PK" dirty="0">
              <a:solidFill>
                <a:srgbClr val="FF0000"/>
              </a:solidFill>
            </a:endParaRPr>
          </a:p>
        </p:txBody>
      </p:sp>
      <p:sp>
        <p:nvSpPr>
          <p:cNvPr id="4" name="Footer Placeholder 3">
            <a:extLst>
              <a:ext uri="{FF2B5EF4-FFF2-40B4-BE49-F238E27FC236}">
                <a16:creationId xmlns:a16="http://schemas.microsoft.com/office/drawing/2014/main" id="{8359A73B-6E20-42FE-B302-FF6AEFFBF85D}"/>
              </a:ext>
            </a:extLst>
          </p:cNvPr>
          <p:cNvSpPr>
            <a:spLocks noGrp="1"/>
          </p:cNvSpPr>
          <p:nvPr>
            <p:ph type="ftr" sz="quarter" idx="11"/>
          </p:nvPr>
        </p:nvSpPr>
        <p:spPr/>
        <p:txBody>
          <a:bodyPr/>
          <a:lstStyle/>
          <a:p>
            <a:r>
              <a:rPr lang="en-US"/>
              <a:t>Embeddings </a:t>
            </a:r>
          </a:p>
        </p:txBody>
      </p:sp>
      <p:sp>
        <p:nvSpPr>
          <p:cNvPr id="5" name="Slide Number Placeholder 4">
            <a:extLst>
              <a:ext uri="{FF2B5EF4-FFF2-40B4-BE49-F238E27FC236}">
                <a16:creationId xmlns:a16="http://schemas.microsoft.com/office/drawing/2014/main" id="{D9829AF3-C78E-4B67-8AFB-46E07F3276E1}"/>
              </a:ext>
            </a:extLst>
          </p:cNvPr>
          <p:cNvSpPr>
            <a:spLocks noGrp="1"/>
          </p:cNvSpPr>
          <p:nvPr>
            <p:ph type="sldNum" sz="quarter" idx="12"/>
          </p:nvPr>
        </p:nvSpPr>
        <p:spPr/>
        <p:txBody>
          <a:bodyPr/>
          <a:lstStyle/>
          <a:p>
            <a:fld id="{A7CD31F4-64FA-4BA0-9498-67783267A8C8}" type="slidenum">
              <a:rPr lang="en-US" smtClean="0"/>
              <a:t>4</a:t>
            </a:fld>
            <a:endParaRPr lang="en-US"/>
          </a:p>
        </p:txBody>
      </p:sp>
    </p:spTree>
    <p:extLst>
      <p:ext uri="{BB962C8B-B14F-4D97-AF65-F5344CB8AC3E}">
        <p14:creationId xmlns:p14="http://schemas.microsoft.com/office/powerpoint/2010/main" val="56658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B919E-BF45-4223-9640-D83CB0EF14E6}"/>
              </a:ext>
            </a:extLst>
          </p:cNvPr>
          <p:cNvSpPr>
            <a:spLocks noGrp="1"/>
          </p:cNvSpPr>
          <p:nvPr>
            <p:ph type="title"/>
          </p:nvPr>
        </p:nvSpPr>
        <p:spPr>
          <a:xfrm>
            <a:off x="841248" y="548640"/>
            <a:ext cx="3419540" cy="5431536"/>
          </a:xfrm>
        </p:spPr>
        <p:txBody>
          <a:bodyPr>
            <a:normAutofit/>
          </a:bodyPr>
          <a:lstStyle/>
          <a:p>
            <a:pPr algn="ctr"/>
            <a:r>
              <a:rPr lang="en-US" sz="6000" dirty="0"/>
              <a:t>Why to embed?</a:t>
            </a:r>
            <a:endParaRPr lang="en-PK" sz="6000" dirty="0"/>
          </a:p>
        </p:txBody>
      </p:sp>
      <p:sp>
        <p:nvSpPr>
          <p:cNvPr id="13"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A12728-E0E2-4658-BB5E-15F5CF51D4CD}"/>
              </a:ext>
            </a:extLst>
          </p:cNvPr>
          <p:cNvSpPr>
            <a:spLocks noGrp="1"/>
          </p:cNvSpPr>
          <p:nvPr>
            <p:ph idx="1"/>
          </p:nvPr>
        </p:nvSpPr>
        <p:spPr>
          <a:xfrm>
            <a:off x="5298595" y="552091"/>
            <a:ext cx="6052158" cy="5431536"/>
          </a:xfrm>
        </p:spPr>
        <p:txBody>
          <a:bodyPr anchor="ctr">
            <a:normAutofit/>
          </a:bodyPr>
          <a:lstStyle/>
          <a:p>
            <a:r>
              <a:rPr lang="en-US" dirty="0"/>
              <a:t>Machine learning algorithms don’t understand complex data structures:</a:t>
            </a:r>
          </a:p>
          <a:p>
            <a:pPr lvl="1"/>
            <a:r>
              <a:rPr lang="en-US" dirty="0"/>
              <a:t>Text</a:t>
            </a:r>
          </a:p>
          <a:p>
            <a:pPr lvl="1"/>
            <a:r>
              <a:rPr lang="en-US" dirty="0"/>
              <a:t>Graphs etc.</a:t>
            </a:r>
          </a:p>
          <a:p>
            <a:pPr marL="457200" lvl="1" indent="0">
              <a:buNone/>
            </a:pPr>
            <a:endParaRPr lang="en-US" dirty="0"/>
          </a:p>
          <a:p>
            <a:r>
              <a:rPr lang="en-US" dirty="0"/>
              <a:t>We can One hot encode them ! But why not ?</a:t>
            </a:r>
          </a:p>
          <a:p>
            <a:endParaRPr lang="en-US" dirty="0"/>
          </a:p>
          <a:p>
            <a:r>
              <a:rPr lang="en-US" dirty="0"/>
              <a:t>Conversion of data into some numbers and preserving contextual relationship.</a:t>
            </a:r>
          </a:p>
          <a:p>
            <a:pPr lvl="1"/>
            <a:endParaRPr lang="en-PK" dirty="0"/>
          </a:p>
        </p:txBody>
      </p:sp>
      <p:sp>
        <p:nvSpPr>
          <p:cNvPr id="4" name="Footer Placeholder 3">
            <a:extLst>
              <a:ext uri="{FF2B5EF4-FFF2-40B4-BE49-F238E27FC236}">
                <a16:creationId xmlns:a16="http://schemas.microsoft.com/office/drawing/2014/main" id="{29EFE66A-5C99-488A-9241-47766A98CBDE}"/>
              </a:ext>
            </a:extLst>
          </p:cNvPr>
          <p:cNvSpPr>
            <a:spLocks noGrp="1"/>
          </p:cNvSpPr>
          <p:nvPr>
            <p:ph type="ftr" sz="quarter" idx="11"/>
          </p:nvPr>
        </p:nvSpPr>
        <p:spPr/>
        <p:txBody>
          <a:bodyPr/>
          <a:lstStyle/>
          <a:p>
            <a:r>
              <a:rPr lang="en-US"/>
              <a:t>Embeddings </a:t>
            </a:r>
          </a:p>
        </p:txBody>
      </p:sp>
      <p:sp>
        <p:nvSpPr>
          <p:cNvPr id="5" name="Slide Number Placeholder 4">
            <a:extLst>
              <a:ext uri="{FF2B5EF4-FFF2-40B4-BE49-F238E27FC236}">
                <a16:creationId xmlns:a16="http://schemas.microsoft.com/office/drawing/2014/main" id="{385765E7-1613-4271-AB2A-799EEAB4BD21}"/>
              </a:ext>
            </a:extLst>
          </p:cNvPr>
          <p:cNvSpPr>
            <a:spLocks noGrp="1"/>
          </p:cNvSpPr>
          <p:nvPr>
            <p:ph type="sldNum" sz="quarter" idx="12"/>
          </p:nvPr>
        </p:nvSpPr>
        <p:spPr/>
        <p:txBody>
          <a:bodyPr/>
          <a:lstStyle/>
          <a:p>
            <a:fld id="{A7CD31F4-64FA-4BA0-9498-67783267A8C8}" type="slidenum">
              <a:rPr lang="en-US" smtClean="0"/>
              <a:t>5</a:t>
            </a:fld>
            <a:endParaRPr lang="en-US"/>
          </a:p>
        </p:txBody>
      </p:sp>
    </p:spTree>
    <p:extLst>
      <p:ext uri="{BB962C8B-B14F-4D97-AF65-F5344CB8AC3E}">
        <p14:creationId xmlns:p14="http://schemas.microsoft.com/office/powerpoint/2010/main" val="2510563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B919E-BF45-4223-9640-D83CB0EF14E6}"/>
              </a:ext>
            </a:extLst>
          </p:cNvPr>
          <p:cNvSpPr>
            <a:spLocks noGrp="1"/>
          </p:cNvSpPr>
          <p:nvPr>
            <p:ph type="title"/>
          </p:nvPr>
        </p:nvSpPr>
        <p:spPr>
          <a:xfrm>
            <a:off x="841248" y="548640"/>
            <a:ext cx="3419540" cy="5431536"/>
          </a:xfrm>
        </p:spPr>
        <p:txBody>
          <a:bodyPr>
            <a:normAutofit/>
          </a:bodyPr>
          <a:lstStyle/>
          <a:p>
            <a:pPr algn="ctr"/>
            <a:r>
              <a:rPr lang="en-US" sz="6000" dirty="0"/>
              <a:t>Embeddings</a:t>
            </a:r>
            <a:endParaRPr lang="en-PK" sz="6000" dirty="0"/>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A12728-E0E2-4658-BB5E-15F5CF51D4CD}"/>
              </a:ext>
            </a:extLst>
          </p:cNvPr>
          <p:cNvSpPr>
            <a:spLocks noGrp="1"/>
          </p:cNvSpPr>
          <p:nvPr>
            <p:ph idx="1"/>
          </p:nvPr>
        </p:nvSpPr>
        <p:spPr>
          <a:xfrm>
            <a:off x="5298595" y="552091"/>
            <a:ext cx="6052158" cy="5431536"/>
          </a:xfrm>
        </p:spPr>
        <p:txBody>
          <a:bodyPr anchor="ctr">
            <a:normAutofit/>
          </a:bodyPr>
          <a:lstStyle/>
          <a:p>
            <a:r>
              <a:rPr lang="en-US" dirty="0"/>
              <a:t>Predicting potential drug indications based on drug-disease association (DDA) graphs</a:t>
            </a:r>
          </a:p>
          <a:p>
            <a:r>
              <a:rPr lang="en-US" dirty="0"/>
              <a:t>Detecting long non-coding RNA (lncRNA) functions based on lncRNA–protein interaction networks</a:t>
            </a:r>
          </a:p>
          <a:p>
            <a:r>
              <a:rPr lang="en-US" dirty="0"/>
              <a:t>Assisting clinical decision making via disease-symptom graphs</a:t>
            </a:r>
          </a:p>
          <a:p>
            <a:pPr lvl="1"/>
            <a:endParaRPr lang="en-PK" dirty="0"/>
          </a:p>
        </p:txBody>
      </p:sp>
      <p:sp>
        <p:nvSpPr>
          <p:cNvPr id="4" name="Footer Placeholder 3">
            <a:extLst>
              <a:ext uri="{FF2B5EF4-FFF2-40B4-BE49-F238E27FC236}">
                <a16:creationId xmlns:a16="http://schemas.microsoft.com/office/drawing/2014/main" id="{0B8C75F7-7BB7-46C7-A64D-8CBB8FFF7258}"/>
              </a:ext>
            </a:extLst>
          </p:cNvPr>
          <p:cNvSpPr>
            <a:spLocks noGrp="1"/>
          </p:cNvSpPr>
          <p:nvPr>
            <p:ph type="ftr" sz="quarter" idx="11"/>
          </p:nvPr>
        </p:nvSpPr>
        <p:spPr/>
        <p:txBody>
          <a:bodyPr/>
          <a:lstStyle/>
          <a:p>
            <a:r>
              <a:rPr lang="en-US"/>
              <a:t>Embeddings </a:t>
            </a:r>
          </a:p>
        </p:txBody>
      </p:sp>
      <p:sp>
        <p:nvSpPr>
          <p:cNvPr id="5" name="Slide Number Placeholder 4">
            <a:extLst>
              <a:ext uri="{FF2B5EF4-FFF2-40B4-BE49-F238E27FC236}">
                <a16:creationId xmlns:a16="http://schemas.microsoft.com/office/drawing/2014/main" id="{B4D6B1D8-28CA-4946-98FE-CC66D93D8736}"/>
              </a:ext>
            </a:extLst>
          </p:cNvPr>
          <p:cNvSpPr>
            <a:spLocks noGrp="1"/>
          </p:cNvSpPr>
          <p:nvPr>
            <p:ph type="sldNum" sz="quarter" idx="12"/>
          </p:nvPr>
        </p:nvSpPr>
        <p:spPr/>
        <p:txBody>
          <a:bodyPr/>
          <a:lstStyle/>
          <a:p>
            <a:fld id="{A7CD31F4-64FA-4BA0-9498-67783267A8C8}" type="slidenum">
              <a:rPr lang="en-US" smtClean="0"/>
              <a:t>6</a:t>
            </a:fld>
            <a:endParaRPr lang="en-US"/>
          </a:p>
        </p:txBody>
      </p:sp>
    </p:spTree>
    <p:extLst>
      <p:ext uri="{BB962C8B-B14F-4D97-AF65-F5344CB8AC3E}">
        <p14:creationId xmlns:p14="http://schemas.microsoft.com/office/powerpoint/2010/main" val="333174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B919E-BF45-4223-9640-D83CB0EF14E6}"/>
              </a:ext>
            </a:extLst>
          </p:cNvPr>
          <p:cNvSpPr>
            <a:spLocks noGrp="1"/>
          </p:cNvSpPr>
          <p:nvPr>
            <p:ph type="title"/>
          </p:nvPr>
        </p:nvSpPr>
        <p:spPr>
          <a:xfrm>
            <a:off x="841248" y="548640"/>
            <a:ext cx="3419540" cy="5431536"/>
          </a:xfrm>
        </p:spPr>
        <p:txBody>
          <a:bodyPr>
            <a:normAutofit/>
          </a:bodyPr>
          <a:lstStyle/>
          <a:p>
            <a:pPr algn="ctr"/>
            <a:r>
              <a:rPr lang="en-US" sz="6000" dirty="0"/>
              <a:t>Types of embeddings</a:t>
            </a:r>
            <a:endParaRPr lang="en-PK" sz="6000" dirty="0"/>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A12728-E0E2-4658-BB5E-15F5CF51D4CD}"/>
              </a:ext>
            </a:extLst>
          </p:cNvPr>
          <p:cNvSpPr>
            <a:spLocks noGrp="1"/>
          </p:cNvSpPr>
          <p:nvPr>
            <p:ph idx="1"/>
          </p:nvPr>
        </p:nvSpPr>
        <p:spPr>
          <a:xfrm>
            <a:off x="5298595" y="552091"/>
            <a:ext cx="6052158" cy="5431536"/>
          </a:xfrm>
        </p:spPr>
        <p:txBody>
          <a:bodyPr anchor="ctr">
            <a:normAutofit/>
          </a:bodyPr>
          <a:lstStyle/>
          <a:p>
            <a:pPr lvl="1"/>
            <a:r>
              <a:rPr lang="en-US" dirty="0"/>
              <a:t>Spectral embeddings</a:t>
            </a:r>
          </a:p>
          <a:p>
            <a:pPr lvl="2"/>
            <a:r>
              <a:rPr lang="en-US" dirty="0"/>
              <a:t>Laplacian matrix (A-D), matrix factorization and SVD </a:t>
            </a:r>
          </a:p>
          <a:p>
            <a:pPr lvl="1"/>
            <a:r>
              <a:rPr lang="en-US" dirty="0"/>
              <a:t>Diffusion based embeddings</a:t>
            </a:r>
          </a:p>
          <a:p>
            <a:pPr lvl="2"/>
            <a:r>
              <a:rPr lang="en-US" dirty="0" err="1"/>
              <a:t>Deepwalk</a:t>
            </a:r>
            <a:r>
              <a:rPr lang="en-US" dirty="0"/>
              <a:t> coupled with w2vec</a:t>
            </a:r>
          </a:p>
          <a:p>
            <a:pPr lvl="2"/>
            <a:r>
              <a:rPr lang="en-US" dirty="0"/>
              <a:t>Node2vec coupled with w2vec</a:t>
            </a:r>
          </a:p>
          <a:p>
            <a:pPr lvl="1"/>
            <a:r>
              <a:rPr lang="en-US" dirty="0"/>
              <a:t>Graph Neural Networks based embeddings</a:t>
            </a:r>
          </a:p>
          <a:p>
            <a:pPr lvl="2"/>
            <a:r>
              <a:rPr lang="en-US" dirty="0" err="1"/>
              <a:t>RecGNN</a:t>
            </a:r>
            <a:r>
              <a:rPr lang="en-US" dirty="0"/>
              <a:t> etc.</a:t>
            </a:r>
            <a:endParaRPr lang="en-PK" dirty="0"/>
          </a:p>
        </p:txBody>
      </p:sp>
      <p:sp>
        <p:nvSpPr>
          <p:cNvPr id="4" name="Footer Placeholder 3">
            <a:extLst>
              <a:ext uri="{FF2B5EF4-FFF2-40B4-BE49-F238E27FC236}">
                <a16:creationId xmlns:a16="http://schemas.microsoft.com/office/drawing/2014/main" id="{20759655-DA3F-42AE-A7F2-A51AF81582F4}"/>
              </a:ext>
            </a:extLst>
          </p:cNvPr>
          <p:cNvSpPr>
            <a:spLocks noGrp="1"/>
          </p:cNvSpPr>
          <p:nvPr>
            <p:ph type="ftr" sz="quarter" idx="11"/>
          </p:nvPr>
        </p:nvSpPr>
        <p:spPr/>
        <p:txBody>
          <a:bodyPr/>
          <a:lstStyle/>
          <a:p>
            <a:r>
              <a:rPr lang="en-US"/>
              <a:t>Embeddings </a:t>
            </a:r>
          </a:p>
        </p:txBody>
      </p:sp>
      <p:sp>
        <p:nvSpPr>
          <p:cNvPr id="5" name="Slide Number Placeholder 4">
            <a:extLst>
              <a:ext uri="{FF2B5EF4-FFF2-40B4-BE49-F238E27FC236}">
                <a16:creationId xmlns:a16="http://schemas.microsoft.com/office/drawing/2014/main" id="{59A35281-0D0A-462F-86B1-7C6D22FBFF1E}"/>
              </a:ext>
            </a:extLst>
          </p:cNvPr>
          <p:cNvSpPr>
            <a:spLocks noGrp="1"/>
          </p:cNvSpPr>
          <p:nvPr>
            <p:ph type="sldNum" sz="quarter" idx="12"/>
          </p:nvPr>
        </p:nvSpPr>
        <p:spPr/>
        <p:txBody>
          <a:bodyPr/>
          <a:lstStyle/>
          <a:p>
            <a:fld id="{A7CD31F4-64FA-4BA0-9498-67783267A8C8}" type="slidenum">
              <a:rPr lang="en-US" smtClean="0"/>
              <a:t>7</a:t>
            </a:fld>
            <a:endParaRPr lang="en-US"/>
          </a:p>
        </p:txBody>
      </p:sp>
    </p:spTree>
    <p:extLst>
      <p:ext uri="{BB962C8B-B14F-4D97-AF65-F5344CB8AC3E}">
        <p14:creationId xmlns:p14="http://schemas.microsoft.com/office/powerpoint/2010/main" val="1961569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6A58F27-5BBA-47FA-8811-559D39EF8DDC}"/>
              </a:ext>
            </a:extLst>
          </p:cNvPr>
          <p:cNvGraphicFramePr/>
          <p:nvPr>
            <p:extLst>
              <p:ext uri="{D42A27DB-BD31-4B8C-83A1-F6EECF244321}">
                <p14:modId xmlns:p14="http://schemas.microsoft.com/office/powerpoint/2010/main" val="3700453659"/>
              </p:ext>
            </p:extLst>
          </p:nvPr>
        </p:nvGraphicFramePr>
        <p:xfrm>
          <a:off x="157526" y="528507"/>
          <a:ext cx="11640191" cy="608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450C4301-5D65-4502-81DE-8DAC5A6B1E6B}"/>
              </a:ext>
            </a:extLst>
          </p:cNvPr>
          <p:cNvSpPr>
            <a:spLocks noGrp="1"/>
          </p:cNvSpPr>
          <p:nvPr>
            <p:ph type="ftr" sz="quarter" idx="11"/>
          </p:nvPr>
        </p:nvSpPr>
        <p:spPr/>
        <p:txBody>
          <a:bodyPr/>
          <a:lstStyle/>
          <a:p>
            <a:r>
              <a:rPr lang="en-US"/>
              <a:t>Embeddings </a:t>
            </a:r>
          </a:p>
        </p:txBody>
      </p:sp>
      <p:sp>
        <p:nvSpPr>
          <p:cNvPr id="3" name="Slide Number Placeholder 2">
            <a:extLst>
              <a:ext uri="{FF2B5EF4-FFF2-40B4-BE49-F238E27FC236}">
                <a16:creationId xmlns:a16="http://schemas.microsoft.com/office/drawing/2014/main" id="{D81EB643-83E1-4E5C-90B9-C8044F567A1C}"/>
              </a:ext>
            </a:extLst>
          </p:cNvPr>
          <p:cNvSpPr>
            <a:spLocks noGrp="1"/>
          </p:cNvSpPr>
          <p:nvPr>
            <p:ph type="sldNum" sz="quarter" idx="12"/>
          </p:nvPr>
        </p:nvSpPr>
        <p:spPr/>
        <p:txBody>
          <a:bodyPr/>
          <a:lstStyle/>
          <a:p>
            <a:fld id="{A7CD31F4-64FA-4BA0-9498-67783267A8C8}" type="slidenum">
              <a:rPr lang="en-US" smtClean="0"/>
              <a:t>8</a:t>
            </a:fld>
            <a:endParaRPr lang="en-US"/>
          </a:p>
        </p:txBody>
      </p:sp>
    </p:spTree>
    <p:extLst>
      <p:ext uri="{BB962C8B-B14F-4D97-AF65-F5344CB8AC3E}">
        <p14:creationId xmlns:p14="http://schemas.microsoft.com/office/powerpoint/2010/main" val="3259032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E7E2C-6D78-424E-A76E-768E2AFEBCE4}"/>
              </a:ext>
            </a:extLst>
          </p:cNvPr>
          <p:cNvSpPr>
            <a:spLocks noGrp="1"/>
          </p:cNvSpPr>
          <p:nvPr>
            <p:ph type="title"/>
          </p:nvPr>
        </p:nvSpPr>
        <p:spPr>
          <a:xfrm>
            <a:off x="841248" y="548640"/>
            <a:ext cx="3419540" cy="5431536"/>
          </a:xfrm>
        </p:spPr>
        <p:txBody>
          <a:bodyPr vert="horz" lIns="91440" tIns="45720" rIns="91440" bIns="45720" rtlCol="0" anchor="ctr">
            <a:normAutofit/>
          </a:bodyPr>
          <a:lstStyle/>
          <a:p>
            <a:pPr algn="ctr"/>
            <a:r>
              <a:rPr lang="en-US" dirty="0"/>
              <a:t>Word2vec Revision</a:t>
            </a:r>
          </a:p>
        </p:txBody>
      </p:sp>
      <p:sp>
        <p:nvSpPr>
          <p:cNvPr id="15"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Diagram&#10;&#10;Description automatically generated">
            <a:extLst>
              <a:ext uri="{FF2B5EF4-FFF2-40B4-BE49-F238E27FC236}">
                <a16:creationId xmlns:a16="http://schemas.microsoft.com/office/drawing/2014/main" id="{58AE0A5A-201D-44A6-8129-9DD28A404E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9075" y="1258754"/>
            <a:ext cx="6051550" cy="4018229"/>
          </a:xfrm>
        </p:spPr>
      </p:pic>
      <p:sp>
        <p:nvSpPr>
          <p:cNvPr id="5" name="Footer Placeholder 4">
            <a:extLst>
              <a:ext uri="{FF2B5EF4-FFF2-40B4-BE49-F238E27FC236}">
                <a16:creationId xmlns:a16="http://schemas.microsoft.com/office/drawing/2014/main" id="{1D37B694-E3AA-450C-AFA7-6BF1E54F3D90}"/>
              </a:ext>
            </a:extLst>
          </p:cNvPr>
          <p:cNvSpPr>
            <a:spLocks noGrp="1"/>
          </p:cNvSpPr>
          <p:nvPr>
            <p:ph type="ftr" sz="quarter" idx="11"/>
          </p:nvPr>
        </p:nvSpPr>
        <p:spPr>
          <a:xfrm>
            <a:off x="5298595" y="6356350"/>
            <a:ext cx="4114800" cy="365125"/>
          </a:xfrm>
        </p:spPr>
        <p:txBody>
          <a:bodyPr vert="horz" lIns="91440" tIns="45720" rIns="91440" bIns="45720" rtlCol="0" anchor="ctr">
            <a:normAutofit/>
          </a:bodyPr>
          <a:lstStyle/>
          <a:p>
            <a:pPr algn="l">
              <a:spcAft>
                <a:spcPts val="600"/>
              </a:spcAft>
            </a:pPr>
            <a:r>
              <a:rPr lang="en-US" kern="1200">
                <a:solidFill>
                  <a:schemeClr val="tx1"/>
                </a:solidFill>
                <a:latin typeface="+mn-lt"/>
                <a:ea typeface="+mn-ea"/>
                <a:cs typeface="+mn-cs"/>
              </a:rPr>
              <a:t>Embeddings </a:t>
            </a:r>
          </a:p>
        </p:txBody>
      </p:sp>
      <p:sp>
        <p:nvSpPr>
          <p:cNvPr id="6" name="Slide Number Placeholder 5">
            <a:extLst>
              <a:ext uri="{FF2B5EF4-FFF2-40B4-BE49-F238E27FC236}">
                <a16:creationId xmlns:a16="http://schemas.microsoft.com/office/drawing/2014/main" id="{FF84C5C6-E592-4C98-8E48-8B83ED1D4D86}"/>
              </a:ext>
            </a:extLst>
          </p:cNvPr>
          <p:cNvSpPr>
            <a:spLocks noGrp="1"/>
          </p:cNvSpPr>
          <p:nvPr>
            <p:ph type="sldNum" sz="quarter" idx="12"/>
          </p:nvPr>
        </p:nvSpPr>
        <p:spPr>
          <a:xfrm>
            <a:off x="9413395" y="6356350"/>
            <a:ext cx="1937357" cy="365125"/>
          </a:xfrm>
        </p:spPr>
        <p:txBody>
          <a:bodyPr vert="horz" lIns="91440" tIns="45720" rIns="91440" bIns="45720" rtlCol="0" anchor="ctr">
            <a:normAutofit/>
          </a:bodyPr>
          <a:lstStyle/>
          <a:p>
            <a:pPr>
              <a:spcAft>
                <a:spcPts val="600"/>
              </a:spcAft>
            </a:pPr>
            <a:fld id="{A7CD31F4-64FA-4BA0-9498-67783267A8C8}" type="slidenum">
              <a:rPr lang="en-US">
                <a:solidFill>
                  <a:schemeClr val="tx1"/>
                </a:solidFill>
              </a:rPr>
              <a:pPr>
                <a:spcAft>
                  <a:spcPts val="600"/>
                </a:spcAft>
              </a:pPr>
              <a:t>9</a:t>
            </a:fld>
            <a:endParaRPr lang="en-US">
              <a:solidFill>
                <a:schemeClr val="tx1"/>
              </a:solidFill>
            </a:endParaRPr>
          </a:p>
        </p:txBody>
      </p:sp>
    </p:spTree>
    <p:extLst>
      <p:ext uri="{BB962C8B-B14F-4D97-AF65-F5344CB8AC3E}">
        <p14:creationId xmlns:p14="http://schemas.microsoft.com/office/powerpoint/2010/main" val="152337100"/>
      </p:ext>
    </p:extLst>
  </p:cSld>
  <p:clrMapOvr>
    <a:masterClrMapping/>
  </p:clrMapOvr>
</p:sld>
</file>

<file path=ppt/theme/theme1.xml><?xml version="1.0" encoding="utf-8"?>
<a:theme xmlns:a="http://schemas.openxmlformats.org/drawingml/2006/main" name="Sketchy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1089</Words>
  <Application>Microsoft Office PowerPoint</Application>
  <PresentationFormat>Widescreen</PresentationFormat>
  <Paragraphs>181</Paragraphs>
  <Slides>34</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The Hand Bold</vt:lpstr>
      <vt:lpstr>The Serif Hand Black</vt:lpstr>
      <vt:lpstr>Wingdings</vt:lpstr>
      <vt:lpstr>SketchyVTI</vt:lpstr>
      <vt:lpstr>Embeddings</vt:lpstr>
      <vt:lpstr>OUTLINE</vt:lpstr>
      <vt:lpstr>Application to graphical domains: Graph Focused and Node focused</vt:lpstr>
      <vt:lpstr>How to represent graph based data ?</vt:lpstr>
      <vt:lpstr>Why to embed?</vt:lpstr>
      <vt:lpstr>Embeddings</vt:lpstr>
      <vt:lpstr>Types of embeddings</vt:lpstr>
      <vt:lpstr>PowerPoint Presentation</vt:lpstr>
      <vt:lpstr>Word2vec Revision</vt:lpstr>
      <vt:lpstr>Word2Vec revision</vt:lpstr>
      <vt:lpstr>PowerPoint Presentation</vt:lpstr>
      <vt:lpstr>The graph neural network model</vt:lpstr>
      <vt:lpstr>GNN Model</vt:lpstr>
      <vt:lpstr>GNN Model</vt:lpstr>
      <vt:lpstr>UNFOLDING THE PICTURE</vt:lpstr>
      <vt:lpstr>Problems with this network</vt:lpstr>
      <vt:lpstr>GRAPh Convolutional Neural network</vt:lpstr>
      <vt:lpstr>PowerPoint Presentation</vt:lpstr>
      <vt:lpstr>Types of Graph CNNs</vt:lpstr>
      <vt:lpstr>SPECTRAL GCN (A small overview)</vt:lpstr>
      <vt:lpstr>Simple Convolution Network vs Graph Convolution Network</vt:lpstr>
      <vt:lpstr>Multi-layer Graph Convolutional Network (GCN) with first-order filters.  </vt:lpstr>
      <vt:lpstr>GCN</vt:lpstr>
      <vt:lpstr>GCN</vt:lpstr>
      <vt:lpstr>PowerPoint Presentation</vt:lpstr>
      <vt:lpstr>PowerPoint Presentation</vt:lpstr>
      <vt:lpstr>PowerPoint Presentation</vt:lpstr>
      <vt:lpstr>Why Graphsage ?</vt:lpstr>
      <vt:lpstr>GraphSAGE</vt:lpstr>
      <vt:lpstr>PowerPoint Presentation</vt:lpstr>
      <vt:lpstr>Terminology </vt:lpstr>
      <vt:lpstr>K=2 Lets take 2 steps</vt:lpstr>
      <vt:lpstr>PowerPoint Presentation</vt:lpstr>
      <vt:lpstr>Loss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Embeddings</dc:title>
  <dc:creator>Ahtisham Fazeel</dc:creator>
  <cp:lastModifiedBy>Administrator</cp:lastModifiedBy>
  <cp:revision>7</cp:revision>
  <dcterms:created xsi:type="dcterms:W3CDTF">2020-10-09T02:17:12Z</dcterms:created>
  <dcterms:modified xsi:type="dcterms:W3CDTF">2020-10-09T08:06:01Z</dcterms:modified>
</cp:coreProperties>
</file>