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37420-410A-4598-A329-D02583ECC034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AT"/>
        </a:p>
      </dgm:t>
    </dgm:pt>
    <dgm:pt modelId="{AE2EB7C9-FA4B-4EF8-A995-0500FCAC72EC}">
      <dgm:prSet phldrT="[Text]" custT="1"/>
      <dgm:spPr/>
      <dgm:t>
        <a:bodyPr/>
        <a:lstStyle/>
        <a:p>
          <a:r>
            <a:rPr lang="de-AT" sz="1600" dirty="0"/>
            <a:t>Interessen und Erwartungen des Betroffenen wahren</a:t>
          </a:r>
        </a:p>
      </dgm:t>
    </dgm:pt>
    <dgm:pt modelId="{9F7B5163-3A06-42B7-8CC4-EAC58C4887DA}" type="parTrans" cxnId="{52E3139C-0A31-4EE8-B1AC-746C2C1957D7}">
      <dgm:prSet/>
      <dgm:spPr/>
      <dgm:t>
        <a:bodyPr/>
        <a:lstStyle/>
        <a:p>
          <a:endParaRPr lang="de-AT"/>
        </a:p>
      </dgm:t>
    </dgm:pt>
    <dgm:pt modelId="{E829835D-0E74-4C7E-ACB2-A71DFFD85649}" type="sibTrans" cxnId="{52E3139C-0A31-4EE8-B1AC-746C2C1957D7}">
      <dgm:prSet/>
      <dgm:spPr/>
      <dgm:t>
        <a:bodyPr/>
        <a:lstStyle/>
        <a:p>
          <a:endParaRPr lang="de-AT"/>
        </a:p>
      </dgm:t>
    </dgm:pt>
    <dgm:pt modelId="{860A3651-C5BF-4146-824D-46AB056F5D0D}">
      <dgm:prSet phldrT="[Text]" custT="1"/>
      <dgm:spPr/>
      <dgm:t>
        <a:bodyPr/>
        <a:lstStyle/>
        <a:p>
          <a:r>
            <a:rPr lang="de-AT" sz="1200" dirty="0"/>
            <a:t>Rechtmäßigkeit</a:t>
          </a:r>
        </a:p>
      </dgm:t>
    </dgm:pt>
    <dgm:pt modelId="{8B116C48-0DDC-4D05-A2C4-0FE9F1F0BFA1}" type="parTrans" cxnId="{BB623ED0-8F3D-4EC3-9A60-19EC5F3D7EA8}">
      <dgm:prSet/>
      <dgm:spPr/>
      <dgm:t>
        <a:bodyPr/>
        <a:lstStyle/>
        <a:p>
          <a:endParaRPr lang="de-AT"/>
        </a:p>
      </dgm:t>
    </dgm:pt>
    <dgm:pt modelId="{5FC3FF82-F211-4AFA-9131-5EF6F1D405EA}" type="sibTrans" cxnId="{BB623ED0-8F3D-4EC3-9A60-19EC5F3D7EA8}">
      <dgm:prSet/>
      <dgm:spPr/>
      <dgm:t>
        <a:bodyPr/>
        <a:lstStyle/>
        <a:p>
          <a:endParaRPr lang="de-AT"/>
        </a:p>
      </dgm:t>
    </dgm:pt>
    <dgm:pt modelId="{2ED7D439-661F-47DC-8DC9-5CF6876489B7}">
      <dgm:prSet phldrT="[Text]" custT="1"/>
      <dgm:spPr/>
      <dgm:t>
        <a:bodyPr/>
        <a:lstStyle/>
        <a:p>
          <a:r>
            <a:rPr lang="de-AT" sz="1400" dirty="0"/>
            <a:t>Transparenz</a:t>
          </a:r>
        </a:p>
        <a:p>
          <a:r>
            <a:rPr lang="de-AT" sz="1400" dirty="0"/>
            <a:t>(Nachvoll-</a:t>
          </a:r>
          <a:r>
            <a:rPr lang="de-AT" sz="1400" dirty="0" err="1"/>
            <a:t>ziehbarkeit</a:t>
          </a:r>
          <a:r>
            <a:rPr lang="de-AT" sz="1400" dirty="0"/>
            <a:t>)</a:t>
          </a:r>
        </a:p>
      </dgm:t>
    </dgm:pt>
    <dgm:pt modelId="{6B19A8E2-3BCC-4159-B138-416DD9E31A87}" type="parTrans" cxnId="{124783EF-1679-4E08-8D08-EBB9CE71390B}">
      <dgm:prSet/>
      <dgm:spPr/>
      <dgm:t>
        <a:bodyPr/>
        <a:lstStyle/>
        <a:p>
          <a:endParaRPr lang="de-AT"/>
        </a:p>
      </dgm:t>
    </dgm:pt>
    <dgm:pt modelId="{BD05A305-A74E-4C2E-99EB-B2C38FC7998D}" type="sibTrans" cxnId="{124783EF-1679-4E08-8D08-EBB9CE71390B}">
      <dgm:prSet/>
      <dgm:spPr/>
      <dgm:t>
        <a:bodyPr/>
        <a:lstStyle/>
        <a:p>
          <a:endParaRPr lang="de-AT"/>
        </a:p>
      </dgm:t>
    </dgm:pt>
    <dgm:pt modelId="{16F1B992-5CB5-4780-BEC9-72F8A442E1C6}">
      <dgm:prSet phldrT="[Text]" custT="1"/>
      <dgm:spPr/>
      <dgm:t>
        <a:bodyPr/>
        <a:lstStyle/>
        <a:p>
          <a:r>
            <a:rPr lang="de-AT" sz="1200" dirty="0"/>
            <a:t>Datenverwendung nur für einen bestimmten Zweck</a:t>
          </a:r>
        </a:p>
      </dgm:t>
    </dgm:pt>
    <dgm:pt modelId="{08EB6223-7657-440A-9AF4-E6F99E3CDC24}" type="parTrans" cxnId="{CDEA4EE0-038C-40AE-92BF-6C2C5E6F14A9}">
      <dgm:prSet/>
      <dgm:spPr/>
      <dgm:t>
        <a:bodyPr/>
        <a:lstStyle/>
        <a:p>
          <a:endParaRPr lang="de-AT"/>
        </a:p>
      </dgm:t>
    </dgm:pt>
    <dgm:pt modelId="{4C061E4A-C887-440A-A56F-DC631FA03DD0}" type="sibTrans" cxnId="{CDEA4EE0-038C-40AE-92BF-6C2C5E6F14A9}">
      <dgm:prSet/>
      <dgm:spPr/>
      <dgm:t>
        <a:bodyPr/>
        <a:lstStyle/>
        <a:p>
          <a:endParaRPr lang="de-AT"/>
        </a:p>
      </dgm:t>
    </dgm:pt>
    <dgm:pt modelId="{FCED6AE9-8D32-433F-87E0-A814E2A35198}">
      <dgm:prSet phldrT="[Text]"/>
      <dgm:spPr/>
      <dgm:t>
        <a:bodyPr/>
        <a:lstStyle/>
        <a:p>
          <a:r>
            <a:rPr lang="de-AT" dirty="0"/>
            <a:t>Minimale Verwendung von Daten</a:t>
          </a:r>
        </a:p>
      </dgm:t>
    </dgm:pt>
    <dgm:pt modelId="{7515C049-9E66-41E1-A6C8-45F923647050}" type="parTrans" cxnId="{17CCBE4B-0B56-4FB8-8E75-6B2CE7A7F370}">
      <dgm:prSet/>
      <dgm:spPr/>
      <dgm:t>
        <a:bodyPr/>
        <a:lstStyle/>
        <a:p>
          <a:endParaRPr lang="de-AT"/>
        </a:p>
      </dgm:t>
    </dgm:pt>
    <dgm:pt modelId="{F40B6339-AA3B-4FAF-B0A9-E12CDCC64952}" type="sibTrans" cxnId="{17CCBE4B-0B56-4FB8-8E75-6B2CE7A7F370}">
      <dgm:prSet/>
      <dgm:spPr/>
      <dgm:t>
        <a:bodyPr/>
        <a:lstStyle/>
        <a:p>
          <a:endParaRPr lang="de-AT"/>
        </a:p>
      </dgm:t>
    </dgm:pt>
    <dgm:pt modelId="{4DAB2A93-4B36-4008-9311-2202F3916AAF}">
      <dgm:prSet phldrT="[Text]" custT="1"/>
      <dgm:spPr/>
      <dgm:t>
        <a:bodyPr/>
        <a:lstStyle/>
        <a:p>
          <a:r>
            <a:rPr lang="de-AT" sz="1100" dirty="0"/>
            <a:t>Aufbewahrung von Daten nur solange wie erforderlich</a:t>
          </a:r>
        </a:p>
      </dgm:t>
    </dgm:pt>
    <dgm:pt modelId="{24CDBC9C-03DF-4EED-B4EC-E113790A2BD2}" type="parTrans" cxnId="{68827961-3AC9-4E22-AE39-B7C7C98608D7}">
      <dgm:prSet/>
      <dgm:spPr/>
      <dgm:t>
        <a:bodyPr/>
        <a:lstStyle/>
        <a:p>
          <a:endParaRPr lang="de-AT"/>
        </a:p>
      </dgm:t>
    </dgm:pt>
    <dgm:pt modelId="{F4E758BA-7662-4B61-A110-A9FAF6063FBA}" type="sibTrans" cxnId="{68827961-3AC9-4E22-AE39-B7C7C98608D7}">
      <dgm:prSet/>
      <dgm:spPr/>
      <dgm:t>
        <a:bodyPr/>
        <a:lstStyle/>
        <a:p>
          <a:endParaRPr lang="de-AT"/>
        </a:p>
      </dgm:t>
    </dgm:pt>
    <dgm:pt modelId="{22B206BA-A25C-4B5C-A9BA-F6B812E3D759}" type="pres">
      <dgm:prSet presAssocID="{65D37420-410A-4598-A329-D02583ECC034}" presName="cycle" presStyleCnt="0">
        <dgm:presLayoutVars>
          <dgm:dir/>
          <dgm:resizeHandles val="exact"/>
        </dgm:presLayoutVars>
      </dgm:prSet>
      <dgm:spPr/>
    </dgm:pt>
    <dgm:pt modelId="{989DA7E6-8871-4581-85BB-6DA17C975C67}" type="pres">
      <dgm:prSet presAssocID="{AE2EB7C9-FA4B-4EF8-A995-0500FCAC72EC}" presName="node" presStyleLbl="node1" presStyleIdx="0" presStyleCnt="6" custScaleX="121020" custScaleY="115656">
        <dgm:presLayoutVars>
          <dgm:bulletEnabled val="1"/>
        </dgm:presLayoutVars>
      </dgm:prSet>
      <dgm:spPr/>
    </dgm:pt>
    <dgm:pt modelId="{7B6EA14A-47A9-4A5E-BE87-8A36AD4A232E}" type="pres">
      <dgm:prSet presAssocID="{E829835D-0E74-4C7E-ACB2-A71DFFD85649}" presName="sibTrans" presStyleLbl="sibTrans2D1" presStyleIdx="0" presStyleCnt="6"/>
      <dgm:spPr/>
    </dgm:pt>
    <dgm:pt modelId="{81E7993C-798D-4FC0-A7B9-796CA80D0EB5}" type="pres">
      <dgm:prSet presAssocID="{E829835D-0E74-4C7E-ACB2-A71DFFD85649}" presName="connectorText" presStyleLbl="sibTrans2D1" presStyleIdx="0" presStyleCnt="6"/>
      <dgm:spPr/>
    </dgm:pt>
    <dgm:pt modelId="{979038B8-48BC-42F3-8C5D-1D651362F64A}" type="pres">
      <dgm:prSet presAssocID="{860A3651-C5BF-4146-824D-46AB056F5D0D}" presName="node" presStyleLbl="node1" presStyleIdx="1" presStyleCnt="6" custScaleX="115392" custScaleY="113307">
        <dgm:presLayoutVars>
          <dgm:bulletEnabled val="1"/>
        </dgm:presLayoutVars>
      </dgm:prSet>
      <dgm:spPr/>
    </dgm:pt>
    <dgm:pt modelId="{F998D241-F0F2-407E-B1D4-037A0CDC2620}" type="pres">
      <dgm:prSet presAssocID="{5FC3FF82-F211-4AFA-9131-5EF6F1D405EA}" presName="sibTrans" presStyleLbl="sibTrans2D1" presStyleIdx="1" presStyleCnt="6"/>
      <dgm:spPr/>
    </dgm:pt>
    <dgm:pt modelId="{9640A6DA-73F4-43BC-8747-92F09550D06A}" type="pres">
      <dgm:prSet presAssocID="{5FC3FF82-F211-4AFA-9131-5EF6F1D405EA}" presName="connectorText" presStyleLbl="sibTrans2D1" presStyleIdx="1" presStyleCnt="6"/>
      <dgm:spPr/>
    </dgm:pt>
    <dgm:pt modelId="{DC250C6E-19C1-40A9-B1AB-E8A2FD066C5E}" type="pres">
      <dgm:prSet presAssocID="{2ED7D439-661F-47DC-8DC9-5CF6876489B7}" presName="node" presStyleLbl="node1" presStyleIdx="2" presStyleCnt="6">
        <dgm:presLayoutVars>
          <dgm:bulletEnabled val="1"/>
        </dgm:presLayoutVars>
      </dgm:prSet>
      <dgm:spPr/>
    </dgm:pt>
    <dgm:pt modelId="{532D19DB-DE3B-4FB8-BD84-02217E8AE361}" type="pres">
      <dgm:prSet presAssocID="{BD05A305-A74E-4C2E-99EB-B2C38FC7998D}" presName="sibTrans" presStyleLbl="sibTrans2D1" presStyleIdx="2" presStyleCnt="6"/>
      <dgm:spPr/>
    </dgm:pt>
    <dgm:pt modelId="{7DE69B17-76DA-42F1-AA6C-F04B658A587C}" type="pres">
      <dgm:prSet presAssocID="{BD05A305-A74E-4C2E-99EB-B2C38FC7998D}" presName="connectorText" presStyleLbl="sibTrans2D1" presStyleIdx="2" presStyleCnt="6"/>
      <dgm:spPr/>
    </dgm:pt>
    <dgm:pt modelId="{50343802-7B48-434A-8151-F02869A546B3}" type="pres">
      <dgm:prSet presAssocID="{16F1B992-5CB5-4780-BEC9-72F8A442E1C6}" presName="node" presStyleLbl="node1" presStyleIdx="3" presStyleCnt="6" custScaleX="130879" custScaleY="83693">
        <dgm:presLayoutVars>
          <dgm:bulletEnabled val="1"/>
        </dgm:presLayoutVars>
      </dgm:prSet>
      <dgm:spPr/>
    </dgm:pt>
    <dgm:pt modelId="{749C378E-4DDE-4852-8C9D-83CB905FE28B}" type="pres">
      <dgm:prSet presAssocID="{4C061E4A-C887-440A-A56F-DC631FA03DD0}" presName="sibTrans" presStyleLbl="sibTrans2D1" presStyleIdx="3" presStyleCnt="6"/>
      <dgm:spPr/>
    </dgm:pt>
    <dgm:pt modelId="{2878982E-10C6-400C-8BF7-2958A40D5550}" type="pres">
      <dgm:prSet presAssocID="{4C061E4A-C887-440A-A56F-DC631FA03DD0}" presName="connectorText" presStyleLbl="sibTrans2D1" presStyleIdx="3" presStyleCnt="6"/>
      <dgm:spPr/>
    </dgm:pt>
    <dgm:pt modelId="{6C1CD229-4C65-4456-8298-25318044EF22}" type="pres">
      <dgm:prSet presAssocID="{FCED6AE9-8D32-433F-87E0-A814E2A35198}" presName="node" presStyleLbl="node1" presStyleIdx="4" presStyleCnt="6" custScaleX="115692" custScaleY="110306">
        <dgm:presLayoutVars>
          <dgm:bulletEnabled val="1"/>
        </dgm:presLayoutVars>
      </dgm:prSet>
      <dgm:spPr/>
    </dgm:pt>
    <dgm:pt modelId="{D1960FE2-7B5A-4579-875A-E49AD9176FEC}" type="pres">
      <dgm:prSet presAssocID="{F40B6339-AA3B-4FAF-B0A9-E12CDCC64952}" presName="sibTrans" presStyleLbl="sibTrans2D1" presStyleIdx="4" presStyleCnt="6"/>
      <dgm:spPr/>
    </dgm:pt>
    <dgm:pt modelId="{46066456-F282-4F7F-96B7-ADCA2B1672AE}" type="pres">
      <dgm:prSet presAssocID="{F40B6339-AA3B-4FAF-B0A9-E12CDCC64952}" presName="connectorText" presStyleLbl="sibTrans2D1" presStyleIdx="4" presStyleCnt="6"/>
      <dgm:spPr/>
    </dgm:pt>
    <dgm:pt modelId="{5E80C138-F76C-440E-8A1A-053EE67D92AD}" type="pres">
      <dgm:prSet presAssocID="{4DAB2A93-4B36-4008-9311-2202F3916AAF}" presName="node" presStyleLbl="node1" presStyleIdx="5" presStyleCnt="6" custScaleX="126126" custScaleY="120701">
        <dgm:presLayoutVars>
          <dgm:bulletEnabled val="1"/>
        </dgm:presLayoutVars>
      </dgm:prSet>
      <dgm:spPr/>
    </dgm:pt>
    <dgm:pt modelId="{E832C126-3C0D-4A38-8204-D4B5E2D7AF47}" type="pres">
      <dgm:prSet presAssocID="{F4E758BA-7662-4B61-A110-A9FAF6063FBA}" presName="sibTrans" presStyleLbl="sibTrans2D1" presStyleIdx="5" presStyleCnt="6"/>
      <dgm:spPr/>
    </dgm:pt>
    <dgm:pt modelId="{03A34039-EC3F-450A-91D3-DF888042C3B8}" type="pres">
      <dgm:prSet presAssocID="{F4E758BA-7662-4B61-A110-A9FAF6063FBA}" presName="connectorText" presStyleLbl="sibTrans2D1" presStyleIdx="5" presStyleCnt="6"/>
      <dgm:spPr/>
    </dgm:pt>
  </dgm:ptLst>
  <dgm:cxnLst>
    <dgm:cxn modelId="{3FB9A902-09D5-4B79-9449-7C24FD0D4800}" type="presOf" srcId="{16F1B992-5CB5-4780-BEC9-72F8A442E1C6}" destId="{50343802-7B48-434A-8151-F02869A546B3}" srcOrd="0" destOrd="0" presId="urn:microsoft.com/office/officeart/2005/8/layout/cycle2"/>
    <dgm:cxn modelId="{F745AB19-195F-4974-985C-BA4C06A87BA8}" type="presOf" srcId="{5FC3FF82-F211-4AFA-9131-5EF6F1D405EA}" destId="{F998D241-F0F2-407E-B1D4-037A0CDC2620}" srcOrd="0" destOrd="0" presId="urn:microsoft.com/office/officeart/2005/8/layout/cycle2"/>
    <dgm:cxn modelId="{0449AC19-8331-4A8D-9CAE-B3F9C1A3C9B7}" type="presOf" srcId="{4C061E4A-C887-440A-A56F-DC631FA03DD0}" destId="{749C378E-4DDE-4852-8C9D-83CB905FE28B}" srcOrd="0" destOrd="0" presId="urn:microsoft.com/office/officeart/2005/8/layout/cycle2"/>
    <dgm:cxn modelId="{E23F252F-E4A9-4CF5-B19D-96B38B6AF8F5}" type="presOf" srcId="{F4E758BA-7662-4B61-A110-A9FAF6063FBA}" destId="{E832C126-3C0D-4A38-8204-D4B5E2D7AF47}" srcOrd="0" destOrd="0" presId="urn:microsoft.com/office/officeart/2005/8/layout/cycle2"/>
    <dgm:cxn modelId="{6453F335-73FD-4602-821B-A5D71BC108B3}" type="presOf" srcId="{F40B6339-AA3B-4FAF-B0A9-E12CDCC64952}" destId="{46066456-F282-4F7F-96B7-ADCA2B1672AE}" srcOrd="1" destOrd="0" presId="urn:microsoft.com/office/officeart/2005/8/layout/cycle2"/>
    <dgm:cxn modelId="{55B9E938-8EFA-4489-879A-796AC6A8A5FD}" type="presOf" srcId="{860A3651-C5BF-4146-824D-46AB056F5D0D}" destId="{979038B8-48BC-42F3-8C5D-1D651362F64A}" srcOrd="0" destOrd="0" presId="urn:microsoft.com/office/officeart/2005/8/layout/cycle2"/>
    <dgm:cxn modelId="{294F803B-D06D-419D-A689-11BA7D6B7228}" type="presOf" srcId="{4DAB2A93-4B36-4008-9311-2202F3916AAF}" destId="{5E80C138-F76C-440E-8A1A-053EE67D92AD}" srcOrd="0" destOrd="0" presId="urn:microsoft.com/office/officeart/2005/8/layout/cycle2"/>
    <dgm:cxn modelId="{68827961-3AC9-4E22-AE39-B7C7C98608D7}" srcId="{65D37420-410A-4598-A329-D02583ECC034}" destId="{4DAB2A93-4B36-4008-9311-2202F3916AAF}" srcOrd="5" destOrd="0" parTransId="{24CDBC9C-03DF-4EED-B4EC-E113790A2BD2}" sibTransId="{F4E758BA-7662-4B61-A110-A9FAF6063FBA}"/>
    <dgm:cxn modelId="{44117867-F0A0-4855-868F-3B8B766550CF}" type="presOf" srcId="{BD05A305-A74E-4C2E-99EB-B2C38FC7998D}" destId="{532D19DB-DE3B-4FB8-BD84-02217E8AE361}" srcOrd="0" destOrd="0" presId="urn:microsoft.com/office/officeart/2005/8/layout/cycle2"/>
    <dgm:cxn modelId="{27096849-63B7-4BC4-A0B6-4CDE65308107}" type="presOf" srcId="{E829835D-0E74-4C7E-ACB2-A71DFFD85649}" destId="{81E7993C-798D-4FC0-A7B9-796CA80D0EB5}" srcOrd="1" destOrd="0" presId="urn:microsoft.com/office/officeart/2005/8/layout/cycle2"/>
    <dgm:cxn modelId="{62A7DC6A-68DD-4DE6-AD79-4CC3CE95B920}" type="presOf" srcId="{E829835D-0E74-4C7E-ACB2-A71DFFD85649}" destId="{7B6EA14A-47A9-4A5E-BE87-8A36AD4A232E}" srcOrd="0" destOrd="0" presId="urn:microsoft.com/office/officeart/2005/8/layout/cycle2"/>
    <dgm:cxn modelId="{17CCBE4B-0B56-4FB8-8E75-6B2CE7A7F370}" srcId="{65D37420-410A-4598-A329-D02583ECC034}" destId="{FCED6AE9-8D32-433F-87E0-A814E2A35198}" srcOrd="4" destOrd="0" parTransId="{7515C049-9E66-41E1-A6C8-45F923647050}" sibTransId="{F40B6339-AA3B-4FAF-B0A9-E12CDCC64952}"/>
    <dgm:cxn modelId="{2458FD7B-5022-44EA-824C-440D1E219680}" type="presOf" srcId="{4C061E4A-C887-440A-A56F-DC631FA03DD0}" destId="{2878982E-10C6-400C-8BF7-2958A40D5550}" srcOrd="1" destOrd="0" presId="urn:microsoft.com/office/officeart/2005/8/layout/cycle2"/>
    <dgm:cxn modelId="{6D7FA581-B1F3-47DC-9574-F8E4DE6CDB27}" type="presOf" srcId="{F4E758BA-7662-4B61-A110-A9FAF6063FBA}" destId="{03A34039-EC3F-450A-91D3-DF888042C3B8}" srcOrd="1" destOrd="0" presId="urn:microsoft.com/office/officeart/2005/8/layout/cycle2"/>
    <dgm:cxn modelId="{7BD4418C-54DD-425D-A4D4-AB70CCEB1F60}" type="presOf" srcId="{BD05A305-A74E-4C2E-99EB-B2C38FC7998D}" destId="{7DE69B17-76DA-42F1-AA6C-F04B658A587C}" srcOrd="1" destOrd="0" presId="urn:microsoft.com/office/officeart/2005/8/layout/cycle2"/>
    <dgm:cxn modelId="{52E3139C-0A31-4EE8-B1AC-746C2C1957D7}" srcId="{65D37420-410A-4598-A329-D02583ECC034}" destId="{AE2EB7C9-FA4B-4EF8-A995-0500FCAC72EC}" srcOrd="0" destOrd="0" parTransId="{9F7B5163-3A06-42B7-8CC4-EAC58C4887DA}" sibTransId="{E829835D-0E74-4C7E-ACB2-A71DFFD85649}"/>
    <dgm:cxn modelId="{A1A3F3A5-EC57-466A-B820-270C23AC3136}" type="presOf" srcId="{F40B6339-AA3B-4FAF-B0A9-E12CDCC64952}" destId="{D1960FE2-7B5A-4579-875A-E49AD9176FEC}" srcOrd="0" destOrd="0" presId="urn:microsoft.com/office/officeart/2005/8/layout/cycle2"/>
    <dgm:cxn modelId="{572E39B2-2360-43A1-8FB5-DCAF308CCAF6}" type="presOf" srcId="{FCED6AE9-8D32-433F-87E0-A814E2A35198}" destId="{6C1CD229-4C65-4456-8298-25318044EF22}" srcOrd="0" destOrd="0" presId="urn:microsoft.com/office/officeart/2005/8/layout/cycle2"/>
    <dgm:cxn modelId="{442E82B8-2F06-456C-8CB8-B68DD7775B01}" type="presOf" srcId="{AE2EB7C9-FA4B-4EF8-A995-0500FCAC72EC}" destId="{989DA7E6-8871-4581-85BB-6DA17C975C67}" srcOrd="0" destOrd="0" presId="urn:microsoft.com/office/officeart/2005/8/layout/cycle2"/>
    <dgm:cxn modelId="{B9A1C1C2-C2C2-44B4-8D1C-471749C9D291}" type="presOf" srcId="{2ED7D439-661F-47DC-8DC9-5CF6876489B7}" destId="{DC250C6E-19C1-40A9-B1AB-E8A2FD066C5E}" srcOrd="0" destOrd="0" presId="urn:microsoft.com/office/officeart/2005/8/layout/cycle2"/>
    <dgm:cxn modelId="{BB623ED0-8F3D-4EC3-9A60-19EC5F3D7EA8}" srcId="{65D37420-410A-4598-A329-D02583ECC034}" destId="{860A3651-C5BF-4146-824D-46AB056F5D0D}" srcOrd="1" destOrd="0" parTransId="{8B116C48-0DDC-4D05-A2C4-0FE9F1F0BFA1}" sibTransId="{5FC3FF82-F211-4AFA-9131-5EF6F1D405EA}"/>
    <dgm:cxn modelId="{CDEA4EE0-038C-40AE-92BF-6C2C5E6F14A9}" srcId="{65D37420-410A-4598-A329-D02583ECC034}" destId="{16F1B992-5CB5-4780-BEC9-72F8A442E1C6}" srcOrd="3" destOrd="0" parTransId="{08EB6223-7657-440A-9AF4-E6F99E3CDC24}" sibTransId="{4C061E4A-C887-440A-A56F-DC631FA03DD0}"/>
    <dgm:cxn modelId="{205812EC-C893-4963-8B7F-D85F8930539D}" type="presOf" srcId="{65D37420-410A-4598-A329-D02583ECC034}" destId="{22B206BA-A25C-4B5C-A9BA-F6B812E3D759}" srcOrd="0" destOrd="0" presId="urn:microsoft.com/office/officeart/2005/8/layout/cycle2"/>
    <dgm:cxn modelId="{124783EF-1679-4E08-8D08-EBB9CE71390B}" srcId="{65D37420-410A-4598-A329-D02583ECC034}" destId="{2ED7D439-661F-47DC-8DC9-5CF6876489B7}" srcOrd="2" destOrd="0" parTransId="{6B19A8E2-3BCC-4159-B138-416DD9E31A87}" sibTransId="{BD05A305-A74E-4C2E-99EB-B2C38FC7998D}"/>
    <dgm:cxn modelId="{B3B704FF-1549-4CF6-87B0-5E7F97378D1C}" type="presOf" srcId="{5FC3FF82-F211-4AFA-9131-5EF6F1D405EA}" destId="{9640A6DA-73F4-43BC-8747-92F09550D06A}" srcOrd="1" destOrd="0" presId="urn:microsoft.com/office/officeart/2005/8/layout/cycle2"/>
    <dgm:cxn modelId="{A239A4A2-0E8A-43E2-B0D7-B7BF1E47970E}" type="presParOf" srcId="{22B206BA-A25C-4B5C-A9BA-F6B812E3D759}" destId="{989DA7E6-8871-4581-85BB-6DA17C975C67}" srcOrd="0" destOrd="0" presId="urn:microsoft.com/office/officeart/2005/8/layout/cycle2"/>
    <dgm:cxn modelId="{5EE1E973-2B48-4810-9C47-AF42798156C6}" type="presParOf" srcId="{22B206BA-A25C-4B5C-A9BA-F6B812E3D759}" destId="{7B6EA14A-47A9-4A5E-BE87-8A36AD4A232E}" srcOrd="1" destOrd="0" presId="urn:microsoft.com/office/officeart/2005/8/layout/cycle2"/>
    <dgm:cxn modelId="{FD3C36D9-A6BB-4EB5-88B8-F3EA7AC88D52}" type="presParOf" srcId="{7B6EA14A-47A9-4A5E-BE87-8A36AD4A232E}" destId="{81E7993C-798D-4FC0-A7B9-796CA80D0EB5}" srcOrd="0" destOrd="0" presId="urn:microsoft.com/office/officeart/2005/8/layout/cycle2"/>
    <dgm:cxn modelId="{849F9141-53A7-4DF7-825A-956F36E03F62}" type="presParOf" srcId="{22B206BA-A25C-4B5C-A9BA-F6B812E3D759}" destId="{979038B8-48BC-42F3-8C5D-1D651362F64A}" srcOrd="2" destOrd="0" presId="urn:microsoft.com/office/officeart/2005/8/layout/cycle2"/>
    <dgm:cxn modelId="{EA33A5CA-5AD9-43C2-A6EA-2F00DF38A2FF}" type="presParOf" srcId="{22B206BA-A25C-4B5C-A9BA-F6B812E3D759}" destId="{F998D241-F0F2-407E-B1D4-037A0CDC2620}" srcOrd="3" destOrd="0" presId="urn:microsoft.com/office/officeart/2005/8/layout/cycle2"/>
    <dgm:cxn modelId="{464584D7-7928-4268-8664-244DE10329BA}" type="presParOf" srcId="{F998D241-F0F2-407E-B1D4-037A0CDC2620}" destId="{9640A6DA-73F4-43BC-8747-92F09550D06A}" srcOrd="0" destOrd="0" presId="urn:microsoft.com/office/officeart/2005/8/layout/cycle2"/>
    <dgm:cxn modelId="{A36ED430-DDFC-4BC0-857F-529727780B21}" type="presParOf" srcId="{22B206BA-A25C-4B5C-A9BA-F6B812E3D759}" destId="{DC250C6E-19C1-40A9-B1AB-E8A2FD066C5E}" srcOrd="4" destOrd="0" presId="urn:microsoft.com/office/officeart/2005/8/layout/cycle2"/>
    <dgm:cxn modelId="{FD331464-51B9-406A-AAC2-B6AFEA0B9D08}" type="presParOf" srcId="{22B206BA-A25C-4B5C-A9BA-F6B812E3D759}" destId="{532D19DB-DE3B-4FB8-BD84-02217E8AE361}" srcOrd="5" destOrd="0" presId="urn:microsoft.com/office/officeart/2005/8/layout/cycle2"/>
    <dgm:cxn modelId="{B7E8F1BC-AC59-4A27-AD08-4B9A109BA64F}" type="presParOf" srcId="{532D19DB-DE3B-4FB8-BD84-02217E8AE361}" destId="{7DE69B17-76DA-42F1-AA6C-F04B658A587C}" srcOrd="0" destOrd="0" presId="urn:microsoft.com/office/officeart/2005/8/layout/cycle2"/>
    <dgm:cxn modelId="{E70ADB20-902F-4579-9286-63AEE1B8FA9B}" type="presParOf" srcId="{22B206BA-A25C-4B5C-A9BA-F6B812E3D759}" destId="{50343802-7B48-434A-8151-F02869A546B3}" srcOrd="6" destOrd="0" presId="urn:microsoft.com/office/officeart/2005/8/layout/cycle2"/>
    <dgm:cxn modelId="{7CD0FD6F-42B4-4BF0-A2AB-9B012CC2C0B5}" type="presParOf" srcId="{22B206BA-A25C-4B5C-A9BA-F6B812E3D759}" destId="{749C378E-4DDE-4852-8C9D-83CB905FE28B}" srcOrd="7" destOrd="0" presId="urn:microsoft.com/office/officeart/2005/8/layout/cycle2"/>
    <dgm:cxn modelId="{D7B5ED9A-8E92-4D6F-8081-5D6988FE7A42}" type="presParOf" srcId="{749C378E-4DDE-4852-8C9D-83CB905FE28B}" destId="{2878982E-10C6-400C-8BF7-2958A40D5550}" srcOrd="0" destOrd="0" presId="urn:microsoft.com/office/officeart/2005/8/layout/cycle2"/>
    <dgm:cxn modelId="{6F620261-4DA8-4065-9261-1F1D79045A09}" type="presParOf" srcId="{22B206BA-A25C-4B5C-A9BA-F6B812E3D759}" destId="{6C1CD229-4C65-4456-8298-25318044EF22}" srcOrd="8" destOrd="0" presId="urn:microsoft.com/office/officeart/2005/8/layout/cycle2"/>
    <dgm:cxn modelId="{A90FB11C-A314-4CB0-97CB-B83FDB266810}" type="presParOf" srcId="{22B206BA-A25C-4B5C-A9BA-F6B812E3D759}" destId="{D1960FE2-7B5A-4579-875A-E49AD9176FEC}" srcOrd="9" destOrd="0" presId="urn:microsoft.com/office/officeart/2005/8/layout/cycle2"/>
    <dgm:cxn modelId="{AEA15D59-D8A4-4022-98D3-5C5225AC5265}" type="presParOf" srcId="{D1960FE2-7B5A-4579-875A-E49AD9176FEC}" destId="{46066456-F282-4F7F-96B7-ADCA2B1672AE}" srcOrd="0" destOrd="0" presId="urn:microsoft.com/office/officeart/2005/8/layout/cycle2"/>
    <dgm:cxn modelId="{8F31878F-D650-44C3-8266-FC20379DC315}" type="presParOf" srcId="{22B206BA-A25C-4B5C-A9BA-F6B812E3D759}" destId="{5E80C138-F76C-440E-8A1A-053EE67D92AD}" srcOrd="10" destOrd="0" presId="urn:microsoft.com/office/officeart/2005/8/layout/cycle2"/>
    <dgm:cxn modelId="{BC6845CF-D472-4E99-838E-8013E446417D}" type="presParOf" srcId="{22B206BA-A25C-4B5C-A9BA-F6B812E3D759}" destId="{E832C126-3C0D-4A38-8204-D4B5E2D7AF47}" srcOrd="11" destOrd="0" presId="urn:microsoft.com/office/officeart/2005/8/layout/cycle2"/>
    <dgm:cxn modelId="{140EE86A-E0B2-447B-94EF-EF4D8AA1AA34}" type="presParOf" srcId="{E832C126-3C0D-4A38-8204-D4B5E2D7AF47}" destId="{03A34039-EC3F-450A-91D3-DF888042C3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DA7E6-8871-4581-85BB-6DA17C975C67}">
      <dsp:nvSpPr>
        <dsp:cNvPr id="0" name=""/>
        <dsp:cNvSpPr/>
      </dsp:nvSpPr>
      <dsp:spPr>
        <a:xfrm>
          <a:off x="3956866" y="3127"/>
          <a:ext cx="1743584" cy="16663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Interessen und Erwartungen des Betroffenen wahren</a:t>
          </a:r>
        </a:p>
      </dsp:txBody>
      <dsp:txXfrm>
        <a:off x="4212208" y="247151"/>
        <a:ext cx="1232900" cy="1178255"/>
      </dsp:txXfrm>
    </dsp:sp>
    <dsp:sp modelId="{7B6EA14A-47A9-4A5E-BE87-8A36AD4A232E}">
      <dsp:nvSpPr>
        <dsp:cNvPr id="0" name=""/>
        <dsp:cNvSpPr/>
      </dsp:nvSpPr>
      <dsp:spPr>
        <a:xfrm rot="1800000">
          <a:off x="5648494" y="1139166"/>
          <a:ext cx="251771" cy="486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5653554" y="1217533"/>
        <a:ext cx="176240" cy="291750"/>
      </dsp:txXfrm>
    </dsp:sp>
    <dsp:sp modelId="{979038B8-48BC-42F3-8C5D-1D651362F64A}">
      <dsp:nvSpPr>
        <dsp:cNvPr id="0" name=""/>
        <dsp:cNvSpPr/>
      </dsp:nvSpPr>
      <dsp:spPr>
        <a:xfrm>
          <a:off x="5871564" y="1102093"/>
          <a:ext cx="1662500" cy="1632460"/>
        </a:xfrm>
        <a:prstGeom prst="ellipse">
          <a:avLst/>
        </a:prstGeom>
        <a:solidFill>
          <a:schemeClr val="accent3">
            <a:hueOff val="-2883278"/>
            <a:satOff val="-903"/>
            <a:lumOff val="-2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Rechtmäßigkeit</a:t>
          </a:r>
        </a:p>
      </dsp:txBody>
      <dsp:txXfrm>
        <a:off x="6115031" y="1341161"/>
        <a:ext cx="1175566" cy="1154324"/>
      </dsp:txXfrm>
    </dsp:sp>
    <dsp:sp modelId="{F998D241-F0F2-407E-B1D4-037A0CDC2620}">
      <dsp:nvSpPr>
        <dsp:cNvPr id="0" name=""/>
        <dsp:cNvSpPr/>
      </dsp:nvSpPr>
      <dsp:spPr>
        <a:xfrm rot="5400000">
          <a:off x="6536530" y="2795760"/>
          <a:ext cx="332568" cy="486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883278"/>
            <a:satOff val="-903"/>
            <a:lumOff val="-2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6586415" y="2843125"/>
        <a:ext cx="232798" cy="291750"/>
      </dsp:txXfrm>
    </dsp:sp>
    <dsp:sp modelId="{DC250C6E-19C1-40A9-B1AB-E8A2FD066C5E}">
      <dsp:nvSpPr>
        <dsp:cNvPr id="0" name=""/>
        <dsp:cNvSpPr/>
      </dsp:nvSpPr>
      <dsp:spPr>
        <a:xfrm>
          <a:off x="5982444" y="3362042"/>
          <a:ext cx="1440741" cy="1440741"/>
        </a:xfrm>
        <a:prstGeom prst="ellipse">
          <a:avLst/>
        </a:prstGeom>
        <a:solidFill>
          <a:schemeClr val="accent3">
            <a:hueOff val="-5766556"/>
            <a:satOff val="-1806"/>
            <a:lumOff val="-4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Transparenz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(Nachvoll-</a:t>
          </a:r>
          <a:r>
            <a:rPr lang="de-AT" sz="1400" kern="1200" dirty="0" err="1"/>
            <a:t>ziehbarkeit</a:t>
          </a:r>
          <a:r>
            <a:rPr lang="de-AT" sz="1400" kern="1200" dirty="0"/>
            <a:t>)</a:t>
          </a:r>
        </a:p>
      </dsp:txBody>
      <dsp:txXfrm>
        <a:off x="6193436" y="3573034"/>
        <a:ext cx="1018757" cy="1018757"/>
      </dsp:txXfrm>
    </dsp:sp>
    <dsp:sp modelId="{532D19DB-DE3B-4FB8-BD84-02217E8AE361}">
      <dsp:nvSpPr>
        <dsp:cNvPr id="0" name=""/>
        <dsp:cNvSpPr/>
      </dsp:nvSpPr>
      <dsp:spPr>
        <a:xfrm rot="9000000">
          <a:off x="5643508" y="4353622"/>
          <a:ext cx="336904" cy="486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766556"/>
            <a:satOff val="-1806"/>
            <a:lumOff val="-4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 rot="10800000">
        <a:off x="5737809" y="4425604"/>
        <a:ext cx="235833" cy="291750"/>
      </dsp:txXfrm>
    </dsp:sp>
    <dsp:sp modelId="{50343802-7B48-434A-8151-F02869A546B3}">
      <dsp:nvSpPr>
        <dsp:cNvPr id="0" name=""/>
        <dsp:cNvSpPr/>
      </dsp:nvSpPr>
      <dsp:spPr>
        <a:xfrm>
          <a:off x="3885844" y="4561557"/>
          <a:ext cx="1885627" cy="1205799"/>
        </a:xfrm>
        <a:prstGeom prst="ellipse">
          <a:avLst/>
        </a:prstGeom>
        <a:solidFill>
          <a:schemeClr val="accent3">
            <a:hueOff val="-8649834"/>
            <a:satOff val="-2708"/>
            <a:lumOff val="-6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Datenverwendung nur für einen bestimmten Zweck</a:t>
          </a:r>
        </a:p>
      </dsp:txBody>
      <dsp:txXfrm>
        <a:off x="4161988" y="4738142"/>
        <a:ext cx="1333339" cy="852629"/>
      </dsp:txXfrm>
    </dsp:sp>
    <dsp:sp modelId="{749C378E-4DDE-4852-8C9D-83CB905FE28B}">
      <dsp:nvSpPr>
        <dsp:cNvPr id="0" name=""/>
        <dsp:cNvSpPr/>
      </dsp:nvSpPr>
      <dsp:spPr>
        <a:xfrm rot="12600000">
          <a:off x="3763847" y="4388089"/>
          <a:ext cx="282414" cy="486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649834"/>
            <a:satOff val="-2708"/>
            <a:lumOff val="-6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 rot="10800000">
        <a:off x="3842896" y="4506520"/>
        <a:ext cx="197690" cy="291750"/>
      </dsp:txXfrm>
    </dsp:sp>
    <dsp:sp modelId="{6C1CD229-4C65-4456-8298-25318044EF22}">
      <dsp:nvSpPr>
        <dsp:cNvPr id="0" name=""/>
        <dsp:cNvSpPr/>
      </dsp:nvSpPr>
      <dsp:spPr>
        <a:xfrm>
          <a:off x="2121091" y="3287801"/>
          <a:ext cx="1666822" cy="1589223"/>
        </a:xfrm>
        <a:prstGeom prst="ellipse">
          <a:avLst/>
        </a:prstGeom>
        <a:solidFill>
          <a:schemeClr val="accent3">
            <a:hueOff val="-11533111"/>
            <a:satOff val="-3611"/>
            <a:lumOff val="-8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Minimale Verwendung von Daten</a:t>
          </a:r>
        </a:p>
      </dsp:txBody>
      <dsp:txXfrm>
        <a:off x="2365191" y="3520537"/>
        <a:ext cx="1178622" cy="1123751"/>
      </dsp:txXfrm>
    </dsp:sp>
    <dsp:sp modelId="{D1960FE2-7B5A-4579-875A-E49AD9176FEC}">
      <dsp:nvSpPr>
        <dsp:cNvPr id="0" name=""/>
        <dsp:cNvSpPr/>
      </dsp:nvSpPr>
      <dsp:spPr>
        <a:xfrm rot="16200000">
          <a:off x="2822007" y="2802184"/>
          <a:ext cx="264990" cy="486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1533111"/>
            <a:satOff val="-3611"/>
            <a:lumOff val="-8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2861756" y="2939183"/>
        <a:ext cx="185493" cy="291750"/>
      </dsp:txXfrm>
    </dsp:sp>
    <dsp:sp modelId="{5E80C138-F76C-440E-8A1A-053EE67D92AD}">
      <dsp:nvSpPr>
        <dsp:cNvPr id="0" name=""/>
        <dsp:cNvSpPr/>
      </dsp:nvSpPr>
      <dsp:spPr>
        <a:xfrm>
          <a:off x="2045927" y="1048829"/>
          <a:ext cx="1817149" cy="1738988"/>
        </a:xfrm>
        <a:prstGeom prst="ellipse">
          <a:avLst/>
        </a:prstGeom>
        <a:solidFill>
          <a:schemeClr val="accent3">
            <a:hueOff val="-14416389"/>
            <a:satOff val="-4514"/>
            <a:lumOff val="-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Aufbewahrung von Daten nur solange wie erforderlich</a:t>
          </a:r>
        </a:p>
      </dsp:txBody>
      <dsp:txXfrm>
        <a:off x="2312042" y="1303498"/>
        <a:ext cx="1284919" cy="1229650"/>
      </dsp:txXfrm>
    </dsp:sp>
    <dsp:sp modelId="{E832C126-3C0D-4A38-8204-D4B5E2D7AF47}">
      <dsp:nvSpPr>
        <dsp:cNvPr id="0" name=""/>
        <dsp:cNvSpPr/>
      </dsp:nvSpPr>
      <dsp:spPr>
        <a:xfrm rot="19800000">
          <a:off x="3795115" y="1128037"/>
          <a:ext cx="214197" cy="486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4416389"/>
            <a:satOff val="-4514"/>
            <a:lumOff val="-1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799420" y="1241352"/>
        <a:ext cx="149938" cy="291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7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29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67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3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6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52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5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32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60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26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D0E8D-96B1-4BD7-BABE-4CBC673EB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22995E-A9A7-4E21-86F6-52B481EC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de-AT" sz="5100" dirty="0"/>
              <a:t>Datenschutz im </a:t>
            </a:r>
            <a:r>
              <a:rPr lang="de-AT" sz="5100" dirty="0">
                <a:solidFill>
                  <a:srgbClr val="FF0000"/>
                </a:solidFill>
              </a:rPr>
              <a:t>[Unternehmen]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8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181B3-96EB-8B39-288C-7937D4C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Technische organisatorische Maßnahmen (TOMs)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B2525-1D82-E3D0-DD25-5A64A1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Grundsatz: Technische und organisatorische Maßnahmen sind obligatorisch, um unberechtigten Zugriff auf personenbezogene Daten zu verhindern</a:t>
            </a:r>
          </a:p>
          <a:p>
            <a:r>
              <a:rPr lang="de-DE" dirty="0"/>
              <a:t>TOM können z.B. auf dem österreichischen Informationssicherheitshandbuch basieren und bieten Mindestschutz für Datenwiederherstellung</a:t>
            </a:r>
          </a:p>
          <a:p>
            <a:r>
              <a:rPr lang="de-DE" dirty="0"/>
              <a:t>Informationssicherheitsmanagement ist ein kontinuierlicher Prozess mit klaren Zielen.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110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5BF49-AE8C-BF2B-99FB-EB5CAB14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10765-1F9E-AB42-BEC9-3D1309F9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Sicherheitsziele und -strategien der Organisation werden festgelegt</a:t>
            </a:r>
          </a:p>
          <a:p>
            <a:r>
              <a:rPr lang="de-DE" dirty="0"/>
              <a:t>Informationssicherheitsrisiken werden ermittelt und bewertet</a:t>
            </a:r>
          </a:p>
          <a:p>
            <a:r>
              <a:rPr lang="de-AT" dirty="0"/>
              <a:t>Geeignete Sicherheitsmaßnahmen werden festgelegt</a:t>
            </a:r>
            <a:endParaRPr lang="de-DE" dirty="0"/>
          </a:p>
          <a:p>
            <a:r>
              <a:rPr lang="de-DE" dirty="0"/>
              <a:t>Schulungsmaßnahmen für </a:t>
            </a:r>
            <a:r>
              <a:rPr lang="de-DE" dirty="0" err="1"/>
              <a:t>Mitarbeiter:innen</a:t>
            </a:r>
            <a:r>
              <a:rPr lang="de-DE" dirty="0"/>
              <a:t>, um ein sicheres Verhalten zu gewährleisten</a:t>
            </a:r>
          </a:p>
          <a:p>
            <a:r>
              <a:rPr lang="de-AT" dirty="0"/>
              <a:t>Umgang mit Speichermedien</a:t>
            </a:r>
            <a:endParaRPr lang="de-DE" dirty="0"/>
          </a:p>
          <a:p>
            <a:r>
              <a:rPr lang="de-DE" dirty="0"/>
              <a:t>Regeln für das Verlassen von Arbeitsräumen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167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39162-B0ED-C967-8DFC-EB360176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AE01D-43C1-872C-CB6E-65B0EFAC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Maßnahmen zum Schutz vertraulicher Dokumente</a:t>
            </a:r>
          </a:p>
          <a:p>
            <a:r>
              <a:rPr lang="de-DE" dirty="0"/>
              <a:t>Maßnahmen zur ordnungsgemäßen Aufbewahrung/Löschung von Daten</a:t>
            </a:r>
          </a:p>
          <a:p>
            <a:r>
              <a:rPr lang="de-DE" dirty="0"/>
              <a:t>Vereinbarungen zur Geheimhaltung von Informationen</a:t>
            </a:r>
          </a:p>
          <a:p>
            <a:r>
              <a:rPr lang="de-DE" dirty="0"/>
              <a:t>Regeln für die Organisation des Arbeitsplatzes</a:t>
            </a:r>
          </a:p>
          <a:p>
            <a:r>
              <a:rPr lang="de-DE" dirty="0"/>
              <a:t>Anforderungen für die sichere Internetnutzung</a:t>
            </a:r>
          </a:p>
          <a:p>
            <a:r>
              <a:rPr lang="de-DE" dirty="0"/>
              <a:t>Maßnahmen beim Ausscheiden von </a:t>
            </a:r>
            <a:r>
              <a:rPr lang="de-DE" dirty="0" err="1"/>
              <a:t>Mitarbeiter:innen</a:t>
            </a:r>
            <a:endParaRPr lang="de-DE" dirty="0"/>
          </a:p>
          <a:p>
            <a:r>
              <a:rPr lang="de-DE" dirty="0"/>
              <a:t>Vorschriften zur sicheren Entsorgung von Dokumenten und Datenträgern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2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4CB7A-8EA1-9FE4-8956-271228E7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9D5F7-8CEC-A023-2F4A-6863B764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Maßnahmen zur Sicherung von mobilen Endgeräten</a:t>
            </a:r>
          </a:p>
          <a:p>
            <a:r>
              <a:rPr lang="de-DE" dirty="0"/>
              <a:t>Einsatz von E-Mail und anderen Kommunikationsmedien</a:t>
            </a:r>
          </a:p>
          <a:p>
            <a:pPr lvl="1"/>
            <a:r>
              <a:rPr lang="de-DE" dirty="0"/>
              <a:t>Klare Adressierung und Pflege von Adressbüchern.</a:t>
            </a:r>
          </a:p>
          <a:p>
            <a:pPr lvl="1"/>
            <a:r>
              <a:rPr lang="de-DE" dirty="0"/>
              <a:t>Verwendung von E-Mail-Signaturen für externe Nachrichten.</a:t>
            </a:r>
          </a:p>
          <a:p>
            <a:pPr lvl="1"/>
            <a:r>
              <a:rPr lang="de-DE" dirty="0"/>
              <a:t>Regelmäßiges Löschen von E-Mails, um den Posteingang sauber zu halten.</a:t>
            </a:r>
          </a:p>
          <a:p>
            <a:pPr lvl="1"/>
            <a:r>
              <a:rPr lang="de-DE" dirty="0"/>
              <a:t>Überprüfung der E-Mail Adressen von eingehenden E-Mails (Phishing)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615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B4C20-54CE-F0CD-B612-47A1C84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Phishing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01716-95D7-2F16-F351-D66EF54F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Phishing-E-Mails sind betrügerische Nachrichten, die vorgeben, von vertrauenswürdigen Quellen zu stammen, aber tatsächlich darauf abzielen, persönliche Informationen wie Passwörter und Kreditkartendaten von ahnungslosen Empfängern zu stehlen.</a:t>
            </a:r>
          </a:p>
          <a:p>
            <a:r>
              <a:rPr lang="de-AT" dirty="0"/>
              <a:t>Maßnahmen:</a:t>
            </a:r>
          </a:p>
          <a:p>
            <a:pPr lvl="1"/>
            <a:r>
              <a:rPr lang="de-AT" dirty="0"/>
              <a:t>Siehe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377865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4BAC0-1C59-DD5F-252D-77A65AA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Phishing Maßnahmen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FED1E8-59A2-4D79-D753-EC76C1432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2338"/>
            <a:ext cx="974398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altLang="de-DE" sz="1800" b="1" dirty="0"/>
              <a:t>Absender prüfen: </a:t>
            </a:r>
            <a:r>
              <a:rPr lang="de-DE" altLang="de-DE" sz="1800" dirty="0"/>
              <a:t>Überprüfen Sie die Absender-E-Mail-Adresse auf Fehler oder Verdächtiges.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altLang="de-DE" sz="1800" b="1" dirty="0"/>
              <a:t>Vorsicht bei ungewöhnlichen Anfragen: </a:t>
            </a:r>
            <a:r>
              <a:rPr lang="de-DE" altLang="de-DE" sz="1800" dirty="0"/>
              <a:t>Seien Sie vorsichtig bei unerwarteten Anfragen nach persönlichen Informationen oder Geld.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altLang="de-DE" sz="1800" b="1" dirty="0"/>
              <a:t>Links und Anhänge vermeiden: </a:t>
            </a:r>
            <a:r>
              <a:rPr lang="de-DE" altLang="de-DE" sz="1800" dirty="0"/>
              <a:t>Öffnen Sie keine verdächtigen Links oder Anhänge und überprüfen Sie URLs, bevor Sie darauf klicken.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altLang="de-DE" sz="1800" b="1" dirty="0"/>
              <a:t>Rechtschreibung und Grammatik beachten: </a:t>
            </a:r>
            <a:r>
              <a:rPr lang="de-DE" altLang="de-DE" sz="1800" dirty="0"/>
              <a:t>Achten Sie auf Fehler in der E-Mail.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altLang="de-DE" sz="1800" b="1" dirty="0"/>
              <a:t>Misstrauen bei Dringlichkeit: </a:t>
            </a:r>
            <a:r>
              <a:rPr lang="de-DE" altLang="de-DE" sz="1800" dirty="0"/>
              <a:t>Seien Sie misstrauisch gegenüber E-Mails, die schnelles Handeln erfordern.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altLang="de-DE" sz="1800" b="1" dirty="0"/>
              <a:t>Verifizierung: </a:t>
            </a:r>
            <a:r>
              <a:rPr lang="de-DE" altLang="de-DE" sz="1800" dirty="0"/>
              <a:t>Kontaktieren Sie die Organisation über offizielle Kanäle, um Anfragen zu überprüfen.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altLang="de-DE" sz="1800" b="1" dirty="0"/>
              <a:t>Schulung und Bewusstsein: </a:t>
            </a:r>
            <a:r>
              <a:rPr lang="de-DE" altLang="de-DE" sz="1800" dirty="0"/>
              <a:t>Nehmen Sie an Cybersicherheitsschulungen teil und bleiben Melden: Verdächtige E-Mails sofort an die IT-Abteilung melden.</a:t>
            </a:r>
          </a:p>
        </p:txBody>
      </p:sp>
    </p:spTree>
    <p:extLst>
      <p:ext uri="{BB962C8B-B14F-4D97-AF65-F5344CB8AC3E}">
        <p14:creationId xmlns:p14="http://schemas.microsoft.com/office/powerpoint/2010/main" val="420093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E6B23-CA40-4F8B-B168-0D1940D3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Wichtig! - Nachweisliche Unterzeichnung der Unterweisung: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555EE1-4A23-491F-B558-F97A7098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55" y="1976615"/>
            <a:ext cx="5800436" cy="430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80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B8070-3E7B-4DA7-A788-EFDC964D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Datenschutzbeauftragter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E59F49-4A03-41AF-BAAF-35A7684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Name</a:t>
            </a:r>
          </a:p>
          <a:p>
            <a:r>
              <a:rPr lang="de-AT" dirty="0"/>
              <a:t>Kontakt:</a:t>
            </a:r>
          </a:p>
          <a:p>
            <a:pPr lvl="1"/>
            <a:r>
              <a:rPr lang="de-AT" dirty="0"/>
              <a:t>E-Mail: </a:t>
            </a:r>
            <a:r>
              <a:rPr lang="de-AT" dirty="0">
                <a:solidFill>
                  <a:srgbClr val="FF0000"/>
                </a:solidFill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369693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85C96-D502-4628-ABD2-DC6EA3B3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„drei Akteure“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1AE07-7088-47A2-AE27-826BA380FAF6}"/>
              </a:ext>
            </a:extLst>
          </p:cNvPr>
          <p:cNvSpPr/>
          <p:nvPr/>
        </p:nvSpPr>
        <p:spPr>
          <a:xfrm>
            <a:off x="1189608" y="1991706"/>
            <a:ext cx="1944209" cy="1088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Verantwortlicher Unternehmen= „Besitzer der Daten“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8F1707-458F-4418-9626-E3F1F0A64721}"/>
              </a:ext>
            </a:extLst>
          </p:cNvPr>
          <p:cNvSpPr/>
          <p:nvPr/>
        </p:nvSpPr>
        <p:spPr>
          <a:xfrm>
            <a:off x="7121372" y="2169111"/>
            <a:ext cx="2785368" cy="7634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Betroffener 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zB.Kunden</a:t>
            </a:r>
            <a:r>
              <a:rPr lang="de-AT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FAEDB0-AFC4-4A99-AAEB-F688E5A7194E}"/>
              </a:ext>
            </a:extLst>
          </p:cNvPr>
          <p:cNvSpPr/>
          <p:nvPr/>
        </p:nvSpPr>
        <p:spPr>
          <a:xfrm>
            <a:off x="4497280" y="4440312"/>
            <a:ext cx="2433960" cy="154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Auftragsverarbeiter (</a:t>
            </a:r>
            <a:r>
              <a:rPr lang="de-AT" dirty="0" err="1"/>
              <a:t>zB</a:t>
            </a:r>
            <a:r>
              <a:rPr lang="de-AT" dirty="0"/>
              <a:t>. Rechenzentrum/IT-Dienstleister)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9B142-522D-4D06-A1D2-E58D01D62132}"/>
              </a:ext>
            </a:extLst>
          </p:cNvPr>
          <p:cNvSpPr txBox="1"/>
          <p:nvPr/>
        </p:nvSpPr>
        <p:spPr>
          <a:xfrm>
            <a:off x="5217419" y="3226348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1"/>
                </a:solidFill>
              </a:rPr>
              <a:t>Datenüberlassung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1DF7D6D-6F2A-4CB5-AA75-34536626F76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3133817" y="2536129"/>
            <a:ext cx="3987555" cy="147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944338-E088-45A9-B1E9-8786C4C9A37F}"/>
              </a:ext>
            </a:extLst>
          </p:cNvPr>
          <p:cNvSpPr txBox="1"/>
          <p:nvPr/>
        </p:nvSpPr>
        <p:spPr>
          <a:xfrm>
            <a:off x="4097369" y="2187606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5"/>
                </a:solidFill>
              </a:rPr>
              <a:t>Rechtschutzbehelfe</a:t>
            </a: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9F629991-E87C-4EBD-8BA0-A2258C9D7B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95961" y="2698812"/>
            <a:ext cx="2518299" cy="17415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8FD596C2-59C6-4F36-B929-04A228170334}"/>
              </a:ext>
            </a:extLst>
          </p:cNvPr>
          <p:cNvSpPr txBox="1"/>
          <p:nvPr/>
        </p:nvSpPr>
        <p:spPr>
          <a:xfrm>
            <a:off x="7031092" y="4888764"/>
            <a:ext cx="3762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>
                <a:solidFill>
                  <a:schemeClr val="accent1"/>
                </a:solidFill>
              </a:rPr>
              <a:t>Verarbeitet überlassene Daten im </a:t>
            </a:r>
          </a:p>
          <a:p>
            <a:r>
              <a:rPr lang="de-AT" dirty="0">
                <a:solidFill>
                  <a:schemeClr val="accent1"/>
                </a:solidFill>
              </a:rPr>
              <a:t>Auftrag des Verantwortlichen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C97C33-45F4-4AB3-9CB3-AF66A760710D}"/>
              </a:ext>
            </a:extLst>
          </p:cNvPr>
          <p:cNvSpPr txBox="1"/>
          <p:nvPr/>
        </p:nvSpPr>
        <p:spPr>
          <a:xfrm>
            <a:off x="985422" y="3061976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Datenschutzrechtliche</a:t>
            </a:r>
          </a:p>
          <a:p>
            <a:pPr algn="ctr"/>
            <a:r>
              <a:rPr lang="de-A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Verantwortung</a:t>
            </a:r>
          </a:p>
        </p:txBody>
      </p:sp>
    </p:spTree>
    <p:extLst>
      <p:ext uri="{BB962C8B-B14F-4D97-AF65-F5344CB8AC3E}">
        <p14:creationId xmlns:p14="http://schemas.microsoft.com/office/powerpoint/2010/main" val="257805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80200-C075-4074-B5A3-7C82AA8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 der DSGVO (</a:t>
            </a:r>
            <a:r>
              <a:rPr lang="de-AT" dirty="0">
                <a:solidFill>
                  <a:srgbClr val="FF0000"/>
                </a:solidFill>
              </a:rPr>
              <a:t>D</a:t>
            </a:r>
            <a:r>
              <a:rPr lang="de-AT" dirty="0"/>
              <a:t>aten</a:t>
            </a:r>
            <a:r>
              <a:rPr lang="de-AT" dirty="0">
                <a:solidFill>
                  <a:srgbClr val="FF0000"/>
                </a:solidFill>
              </a:rPr>
              <a:t>s</a:t>
            </a:r>
            <a:r>
              <a:rPr lang="de-AT" dirty="0"/>
              <a:t>chutz-</a:t>
            </a:r>
            <a:r>
              <a:rPr lang="de-AT" dirty="0">
                <a:solidFill>
                  <a:srgbClr val="FF0000"/>
                </a:solidFill>
              </a:rPr>
              <a:t>G</a:t>
            </a:r>
            <a:r>
              <a:rPr lang="de-AT" dirty="0"/>
              <a:t>rund</a:t>
            </a:r>
            <a:r>
              <a:rPr lang="de-AT" dirty="0">
                <a:solidFill>
                  <a:srgbClr val="FF0000"/>
                </a:solidFill>
              </a:rPr>
              <a:t>v</a:t>
            </a:r>
            <a:r>
              <a:rPr lang="de-AT" dirty="0"/>
              <a:t>er</a:t>
            </a:r>
            <a:r>
              <a:rPr lang="de-AT" dirty="0">
                <a:solidFill>
                  <a:srgbClr val="FF0000"/>
                </a:solidFill>
              </a:rPr>
              <a:t>o</a:t>
            </a:r>
            <a:r>
              <a:rPr lang="de-AT" dirty="0"/>
              <a:t>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C9BFA-FEF7-49F4-8B0F-8043CBD4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35"/>
            <a:ext cx="10515600" cy="1991773"/>
          </a:xfrm>
        </p:spPr>
        <p:txBody>
          <a:bodyPr/>
          <a:lstStyle/>
          <a:p>
            <a:r>
              <a:rPr lang="de-AT" dirty="0"/>
              <a:t>Stärkung der Rechte von betroffenen Personen</a:t>
            </a:r>
          </a:p>
          <a:p>
            <a:r>
              <a:rPr lang="de-AT" dirty="0"/>
              <a:t>Verschärfung von Auflagen</a:t>
            </a:r>
          </a:p>
          <a:p>
            <a:r>
              <a:rPr lang="de-AT" dirty="0"/>
              <a:t>Verstärkte Sensibilisierung der Betroffenen und Verantwortlichen zum Thema Datenschutz</a:t>
            </a:r>
          </a:p>
        </p:txBody>
      </p:sp>
    </p:spTree>
    <p:extLst>
      <p:ext uri="{BB962C8B-B14F-4D97-AF65-F5344CB8AC3E}">
        <p14:creationId xmlns:p14="http://schemas.microsoft.com/office/powerpoint/2010/main" val="423995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CF33C-A960-4A38-ACDE-5F94C7FA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Personenbezogene und sensible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5208D-07B8-40DA-877B-7CA08D21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/>
              <a:t>Personenbezogene Daten:</a:t>
            </a:r>
          </a:p>
          <a:p>
            <a:pPr lvl="1"/>
            <a:r>
              <a:rPr lang="de-DE" dirty="0"/>
              <a:t>Sämtliche Informationen, die die Identität einer Person direkt oder indirekt bestimmen lassen.</a:t>
            </a:r>
          </a:p>
          <a:p>
            <a:pPr lvl="1"/>
            <a:r>
              <a:rPr lang="de-DE" b="1" dirty="0"/>
              <a:t>Beispiele:</a:t>
            </a:r>
            <a:r>
              <a:rPr lang="de-DE" dirty="0"/>
              <a:t> Name, Adresse, Geburtsdatum, Bankdaten, etc.  </a:t>
            </a:r>
          </a:p>
          <a:p>
            <a:r>
              <a:rPr lang="de-DE" b="1" dirty="0"/>
              <a:t>Sensible Daten:</a:t>
            </a:r>
          </a:p>
          <a:p>
            <a:pPr lvl="1"/>
            <a:r>
              <a:rPr lang="de-DE" dirty="0"/>
              <a:t>Das sind personenbezogene Daten, aus denen die </a:t>
            </a:r>
            <a:r>
              <a:rPr lang="de-DE" b="1" dirty="0"/>
              <a:t>rassische </a:t>
            </a:r>
            <a:r>
              <a:rPr lang="de-DE" dirty="0"/>
              <a:t>und </a:t>
            </a:r>
            <a:r>
              <a:rPr lang="de-DE" b="1" dirty="0"/>
              <a:t>ethnische Herkunft, politische Meinungen</a:t>
            </a:r>
            <a:r>
              <a:rPr lang="de-DE" dirty="0"/>
              <a:t>, </a:t>
            </a:r>
            <a:r>
              <a:rPr lang="de-DE" b="1" dirty="0"/>
              <a:t>religiöse</a:t>
            </a:r>
            <a:r>
              <a:rPr lang="de-DE" dirty="0"/>
              <a:t> oder </a:t>
            </a:r>
            <a:r>
              <a:rPr lang="de-DE" b="1" dirty="0"/>
              <a:t>weltanschauliche Überzeugungen oder die Gewerkschaftszugehörigkeit </a:t>
            </a:r>
            <a:r>
              <a:rPr lang="de-DE" dirty="0"/>
              <a:t>hervorgehen, sowie die Verarbeitung von </a:t>
            </a:r>
            <a:r>
              <a:rPr lang="de-DE" b="1" dirty="0"/>
              <a:t>genetische Daten, biometrische Daten </a:t>
            </a:r>
            <a:r>
              <a:rPr lang="de-DE" dirty="0"/>
              <a:t>zur eindeutigen Identifizierung einer natürlichen Person, </a:t>
            </a:r>
            <a:r>
              <a:rPr lang="de-DE" b="1" dirty="0"/>
              <a:t>Gesundheitsdaten</a:t>
            </a:r>
            <a:r>
              <a:rPr lang="de-DE" dirty="0"/>
              <a:t> oder </a:t>
            </a:r>
            <a:r>
              <a:rPr lang="de-DE" b="1" dirty="0"/>
              <a:t>Daten zum Sexualleben oder der sexuellen Orientierung </a:t>
            </a:r>
            <a:r>
              <a:rPr lang="de-DE" dirty="0"/>
              <a:t>einer natürlichen Person.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694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2447-A4E3-4122-9456-7C817F57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Grundsätze rechtmäßiger Datenverarbeitung</a:t>
            </a:r>
          </a:p>
        </p:txBody>
      </p:sp>
      <p:sp>
        <p:nvSpPr>
          <p:cNvPr id="4" name="Legende: mit Pfeil nach rechts 3">
            <a:extLst>
              <a:ext uri="{FF2B5EF4-FFF2-40B4-BE49-F238E27FC236}">
                <a16:creationId xmlns:a16="http://schemas.microsoft.com/office/drawing/2014/main" id="{FFC9000F-2DFE-485F-828C-039F4A50AA0B}"/>
              </a:ext>
            </a:extLst>
          </p:cNvPr>
          <p:cNvSpPr/>
          <p:nvPr/>
        </p:nvSpPr>
        <p:spPr>
          <a:xfrm>
            <a:off x="1074198" y="1970841"/>
            <a:ext cx="3852909" cy="150920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Die Verarbeitung von Daten ist grundsätzlich verboten!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25AA62-41B4-424C-A6D4-A47FBF1FE1C5}"/>
              </a:ext>
            </a:extLst>
          </p:cNvPr>
          <p:cNvSpPr/>
          <p:nvPr/>
        </p:nvSpPr>
        <p:spPr>
          <a:xfrm>
            <a:off x="5255581" y="1531651"/>
            <a:ext cx="6205492" cy="2534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b="1" dirty="0"/>
              <a:t>Ausnahmen: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Bestehende Einwilligung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Erforderlichkeit für die Erfüllung eines Vertrages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Erfüllung einer gesetzlichen Verpflichtung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Erforderlichkeit zum Schutz lebenswichtiger Interessen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Überwiegende berechtigte Interessen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Ermächtigung durch die Betriebsvereinbarung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besteht eine Rechtsgrundlage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83AC15E-B134-4695-8638-E8A2E5DB8CEF}"/>
              </a:ext>
            </a:extLst>
          </p:cNvPr>
          <p:cNvSpPr/>
          <p:nvPr/>
        </p:nvSpPr>
        <p:spPr>
          <a:xfrm>
            <a:off x="2610036" y="4446822"/>
            <a:ext cx="6471821" cy="202410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Datenverarbeitung:</a:t>
            </a:r>
          </a:p>
          <a:p>
            <a:pPr algn="ctr"/>
            <a:r>
              <a:rPr lang="de-AT" dirty="0"/>
              <a:t>erheben, erfassen, organisieren, ordnen, speichern, anpassen, verändern, auslesen, abfragen, verwenden, offen-legen, verbreiten, bereitstellen, abgleichen, verknüpfen, einschränken, löschen und vernichten (</a:t>
            </a:r>
            <a:r>
              <a:rPr lang="de-AT" dirty="0">
                <a:sym typeface="Wingdings" panose="05000000000000000000" pitchFamily="2" charset="2"/>
              </a:rPr>
              <a:t> alles was strukturierte Verarbeitung betrifft)</a:t>
            </a:r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896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2447-A4E3-4122-9456-7C817F5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86" y="-141428"/>
            <a:ext cx="10515600" cy="1325563"/>
          </a:xfrm>
        </p:spPr>
        <p:txBody>
          <a:bodyPr/>
          <a:lstStyle/>
          <a:p>
            <a:r>
              <a:rPr lang="de-AT" dirty="0"/>
              <a:t>Grundsätze rechtmäßiger Datenverarbeitung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CC8EC5F-2F5C-463E-AE68-F2CA1ABAE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914741"/>
              </p:ext>
            </p:extLst>
          </p:nvPr>
        </p:nvGraphicFramePr>
        <p:xfrm>
          <a:off x="913412" y="816746"/>
          <a:ext cx="9579993" cy="577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D114A21-01B5-41D8-904E-61299B0A8CCB}"/>
              </a:ext>
            </a:extLst>
          </p:cNvPr>
          <p:cNvSpPr txBox="1"/>
          <p:nvPr/>
        </p:nvSpPr>
        <p:spPr>
          <a:xfrm>
            <a:off x="6478748" y="816746"/>
            <a:ext cx="37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zB</a:t>
            </a:r>
            <a:r>
              <a:rPr lang="de-AT" dirty="0"/>
              <a:t>. Kein Verkauf von Kundendaten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E20B2DD-D594-45A7-8AB1-4FA9B92B46B5}"/>
              </a:ext>
            </a:extLst>
          </p:cNvPr>
          <p:cNvSpPr txBox="1"/>
          <p:nvPr/>
        </p:nvSpPr>
        <p:spPr>
          <a:xfrm>
            <a:off x="8268052" y="4517032"/>
            <a:ext cx="399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Verhinderung von verdeckter</a:t>
            </a:r>
          </a:p>
          <a:p>
            <a:r>
              <a:rPr lang="de-AT" dirty="0"/>
              <a:t>/versteckter Verarbeitung von Daten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C6718B-03CD-4398-ACA3-836F0852D371}"/>
              </a:ext>
            </a:extLst>
          </p:cNvPr>
          <p:cNvSpPr txBox="1"/>
          <p:nvPr/>
        </p:nvSpPr>
        <p:spPr>
          <a:xfrm>
            <a:off x="514943" y="4406881"/>
            <a:ext cx="256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Beschränkung auf das </a:t>
            </a:r>
          </a:p>
          <a:p>
            <a:r>
              <a:rPr lang="de-AT" dirty="0"/>
              <a:t>notwendige Maß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63C3B4-B0B7-4CD1-9B41-0286A89D2260}"/>
              </a:ext>
            </a:extLst>
          </p:cNvPr>
          <p:cNvSpPr txBox="1"/>
          <p:nvPr/>
        </p:nvSpPr>
        <p:spPr>
          <a:xfrm>
            <a:off x="4920529" y="3357993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/>
              <a:t>DSGVO</a:t>
            </a:r>
          </a:p>
        </p:txBody>
      </p:sp>
    </p:spTree>
    <p:extLst>
      <p:ext uri="{BB962C8B-B14F-4D97-AF65-F5344CB8AC3E}">
        <p14:creationId xmlns:p14="http://schemas.microsoft.com/office/powerpoint/2010/main" val="124216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F229-08BB-4CEE-BB6C-38254FE9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Meldepflicht bei einer Datenschutzverletzung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AC76A-7759-4B44-B009-57CAEBAD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i="1" dirty="0"/>
              <a:t>Sollte eine  </a:t>
            </a:r>
            <a:r>
              <a:rPr lang="de-AT" b="1" i="1" u="sng" dirty="0"/>
              <a:t>Verletzung des Datenschutz bekannt </a:t>
            </a:r>
            <a:r>
              <a:rPr lang="de-AT" i="1" dirty="0"/>
              <a:t>werden bzw. vermutet werden ist </a:t>
            </a:r>
            <a:r>
              <a:rPr lang="de-AT" b="1" i="1" u="sng" dirty="0"/>
              <a:t>der Datenschutzbeauftragte bzw. die Geschäftsführung unverzüglich zu informieren </a:t>
            </a:r>
            <a:r>
              <a:rPr lang="de-AT" i="1" dirty="0"/>
              <a:t>damit den Meldepflichten nachgekommen werden kann!</a:t>
            </a:r>
          </a:p>
          <a:p>
            <a:r>
              <a:rPr lang="de-AT" i="1" u="sng" dirty="0">
                <a:solidFill>
                  <a:srgbClr val="C00000"/>
                </a:solidFill>
              </a:rPr>
              <a:t>Warum?</a:t>
            </a:r>
          </a:p>
          <a:p>
            <a:pPr lvl="1"/>
            <a:r>
              <a:rPr lang="de-AT" i="1" dirty="0">
                <a:sym typeface="Wingdings" panose="05000000000000000000" pitchFamily="2" charset="2"/>
              </a:rPr>
              <a:t> Betroffenenrechte!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Auskunftsrecht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Berichtigung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Löschung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Einschränkung der Verarbeitung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Mitteilungspflicht bei Berichtigung, Löschung und Einschränkung (aller Empfänger)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Datenweiterleitung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Widerspruchsrecht</a:t>
            </a:r>
          </a:p>
          <a:p>
            <a:pPr lvl="2"/>
            <a:r>
              <a:rPr lang="de-AT" i="1" dirty="0">
                <a:sym typeface="Wingdings" panose="05000000000000000000" pitchFamily="2" charset="2"/>
              </a:rPr>
              <a:t>Widerrufsrecht</a:t>
            </a:r>
          </a:p>
          <a:p>
            <a:pPr lvl="2"/>
            <a:r>
              <a:rPr lang="de-AT" i="1" dirty="0"/>
              <a:t>Informationspflicht</a:t>
            </a:r>
          </a:p>
        </p:txBody>
      </p:sp>
    </p:spTree>
    <p:extLst>
      <p:ext uri="{BB962C8B-B14F-4D97-AF65-F5344CB8AC3E}">
        <p14:creationId xmlns:p14="http://schemas.microsoft.com/office/powerpoint/2010/main" val="262123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2A579-6491-49B4-9708-51B70E41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Maßnahmen zur Datensicherheit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F338A-05D3-4855-B244-52A93004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Datenschutz-Unterweisung</a:t>
            </a:r>
          </a:p>
          <a:p>
            <a:r>
              <a:rPr lang="de-AT" dirty="0"/>
              <a:t>Verschwiegenheits- und Datenschutzerklärung</a:t>
            </a:r>
          </a:p>
          <a:p>
            <a:r>
              <a:rPr lang="de-AT" dirty="0"/>
              <a:t>Technische und organisatorische Maßnahmen</a:t>
            </a:r>
          </a:p>
          <a:p>
            <a:pPr lvl="1"/>
            <a:r>
              <a:rPr lang="de-AT" dirty="0"/>
              <a:t>Unternehmensrichtlinien/-leitlinien</a:t>
            </a:r>
          </a:p>
          <a:p>
            <a:pPr lvl="1"/>
            <a:r>
              <a:rPr lang="de-AT" dirty="0"/>
              <a:t>technische Werkzeuge</a:t>
            </a:r>
          </a:p>
          <a:p>
            <a:pPr lvl="1"/>
            <a:r>
              <a:rPr lang="de-AT" dirty="0"/>
              <a:t>technische Voreinstellungen</a:t>
            </a:r>
          </a:p>
        </p:txBody>
      </p:sp>
    </p:spTree>
    <p:extLst>
      <p:ext uri="{BB962C8B-B14F-4D97-AF65-F5344CB8AC3E}">
        <p14:creationId xmlns:p14="http://schemas.microsoft.com/office/powerpoint/2010/main" val="361819630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412437"/>
      </a:dk2>
      <a:lt2>
        <a:srgbClr val="E2E8E4"/>
      </a:lt2>
      <a:accent1>
        <a:srgbClr val="BA7FA6"/>
      </a:accent1>
      <a:accent2>
        <a:srgbClr val="C193C5"/>
      </a:accent2>
      <a:accent3>
        <a:srgbClr val="C696A2"/>
      </a:accent3>
      <a:accent4>
        <a:srgbClr val="84AD76"/>
      </a:accent4>
      <a:accent5>
        <a:srgbClr val="84AE8B"/>
      </a:accent5>
      <a:accent6>
        <a:srgbClr val="76AE97"/>
      </a:accent6>
      <a:hlink>
        <a:srgbClr val="568E68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Breitbild</PresentationFormat>
  <Paragraphs>110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Tw Cen MT</vt:lpstr>
      <vt:lpstr>Wingdings</vt:lpstr>
      <vt:lpstr>ShapesVTI</vt:lpstr>
      <vt:lpstr>Datenschutz im [Unternehmen]</vt:lpstr>
      <vt:lpstr>Datenschutzbeauftragter</vt:lpstr>
      <vt:lpstr>Die „drei Akteure“</vt:lpstr>
      <vt:lpstr>Ziele der DSGVO (Datenschutz-Grundverordnung</vt:lpstr>
      <vt:lpstr>Personenbezogene und sensible Daten</vt:lpstr>
      <vt:lpstr>Grundsätze rechtmäßiger Datenverarbeitung</vt:lpstr>
      <vt:lpstr>Grundsätze rechtmäßiger Datenverarbeitung</vt:lpstr>
      <vt:lpstr>Meldepflicht bei einer Datenschutzverletzung</vt:lpstr>
      <vt:lpstr>Maßnahmen zur Datensicherheit</vt:lpstr>
      <vt:lpstr>Technische organisatorische Maßnahmen (TOMs)</vt:lpstr>
      <vt:lpstr>TOMs</vt:lpstr>
      <vt:lpstr>TOMs</vt:lpstr>
      <vt:lpstr>TOMs</vt:lpstr>
      <vt:lpstr>Phishing</vt:lpstr>
      <vt:lpstr>Phishing Maßnahmen</vt:lpstr>
      <vt:lpstr>Wichtig! - Nachweisliche Unterzeichnung der Unterweisung: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 im Burgenländsichen Hilfswerk</dc:title>
  <dc:creator>Klikovits Christoph</dc:creator>
  <cp:lastModifiedBy>Klikovits Christoph</cp:lastModifiedBy>
  <cp:revision>22</cp:revision>
  <dcterms:created xsi:type="dcterms:W3CDTF">2020-05-06T13:54:29Z</dcterms:created>
  <dcterms:modified xsi:type="dcterms:W3CDTF">2024-03-25T15:56:12Z</dcterms:modified>
</cp:coreProperties>
</file>