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31"/>
  </p:handoutMasterIdLst>
  <p:sldIdLst>
    <p:sldId id="256" r:id="rId3"/>
    <p:sldId id="258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7" r:id="rId14"/>
    <p:sldId id="266" r:id="rId15"/>
    <p:sldId id="280" r:id="rId16"/>
    <p:sldId id="281" r:id="rId17"/>
    <p:sldId id="278" r:id="rId18"/>
    <p:sldId id="286" r:id="rId19"/>
    <p:sldId id="287" r:id="rId20"/>
    <p:sldId id="288" r:id="rId21"/>
    <p:sldId id="279" r:id="rId22"/>
    <p:sldId id="282" r:id="rId23"/>
    <p:sldId id="283" r:id="rId24"/>
    <p:sldId id="284" r:id="rId25"/>
    <p:sldId id="285" r:id="rId26"/>
    <p:sldId id="259" r:id="rId27"/>
    <p:sldId id="261" r:id="rId28"/>
    <p:sldId id="262" r:id="rId29"/>
    <p:sldId id="265" r:id="rId3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DreamTeamCoworking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744819"/>
          </a:xfrm>
        </p:spPr>
        <p:txBody>
          <a:bodyPr/>
          <a:lstStyle/>
          <a:p>
            <a:pPr algn="ctr"/>
            <a:r>
              <a:rPr lang="fr-FR" dirty="0"/>
              <a:t>Soutenance « La pépinière </a:t>
            </a:r>
            <a:r>
              <a:rPr lang="fr-FR" dirty="0" err="1"/>
              <a:t>Sensiolabs</a:t>
            </a:r>
            <a:r>
              <a:rPr lang="fr-FR" dirty="0"/>
              <a:t>» </a:t>
            </a:r>
          </a:p>
          <a:p>
            <a:pPr algn="ctr"/>
            <a:r>
              <a:rPr lang="fr-FR" dirty="0"/>
              <a:t>Juin – Août 2018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5886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de formation : </a:t>
            </a:r>
          </a:p>
          <a:p>
            <a:pPr lvl="1"/>
            <a:r>
              <a:rPr lang="fr-FR" dirty="0"/>
              <a:t>Test unitaire et fonctionnel avec </a:t>
            </a:r>
            <a:r>
              <a:rPr lang="fr-FR" dirty="0" err="1"/>
              <a:t>PHPUnit</a:t>
            </a:r>
            <a:r>
              <a:rPr lang="fr-FR" dirty="0"/>
              <a:t> et Panther</a:t>
            </a:r>
          </a:p>
          <a:p>
            <a:pPr lvl="1"/>
            <a:r>
              <a:rPr lang="fr-FR" dirty="0"/>
              <a:t>Initiation à Symfony </a:t>
            </a:r>
            <a:r>
              <a:rPr lang="fr-FR" dirty="0" err="1"/>
              <a:t>webpack</a:t>
            </a:r>
            <a:endParaRPr lang="fr-FR" dirty="0"/>
          </a:p>
          <a:p>
            <a:pPr lvl="1"/>
            <a:r>
              <a:rPr lang="fr-FR" dirty="0"/>
              <a:t>Présentation de « Api-platform » avec utilisation de JWT</a:t>
            </a:r>
          </a:p>
          <a:p>
            <a:pPr lvl="1"/>
            <a:r>
              <a:rPr lang="fr-FR" dirty="0"/>
              <a:t>Présentation de </a:t>
            </a:r>
            <a:r>
              <a:rPr lang="fr-FR" dirty="0" err="1"/>
              <a:t>Behat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05051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Diagramme UML : Visual </a:t>
            </a:r>
            <a:r>
              <a:rPr lang="fr-FR" b="1" dirty="0" err="1">
                <a:solidFill>
                  <a:srgbClr val="00B0F0"/>
                </a:solidFill>
              </a:rPr>
              <a:t>Paradigm</a:t>
            </a:r>
            <a:endParaRPr lang="fr-FR" b="1" dirty="0">
              <a:solidFill>
                <a:srgbClr val="00B0F0"/>
              </a:solidFill>
            </a:endParaRPr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860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Diagramme de classe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D1DB46F-0D40-4B1E-8516-0160934AF0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9" t="490" r="-39" b="490"/>
          <a:stretch/>
        </p:blipFill>
        <p:spPr>
          <a:xfrm>
            <a:off x="182562" y="834887"/>
            <a:ext cx="8790731" cy="36939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Les services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9116376-7B93-4B84-BF98-AB8B5F2574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9" r="279"/>
          <a:stretch/>
        </p:blipFill>
        <p:spPr>
          <a:xfrm>
            <a:off x="186635" y="828000"/>
            <a:ext cx="8770730" cy="3671999"/>
          </a:xfrm>
        </p:spPr>
      </p:pic>
    </p:spTree>
    <p:extLst>
      <p:ext uri="{BB962C8B-B14F-4D97-AF65-F5344CB8AC3E}">
        <p14:creationId xmlns:p14="http://schemas.microsoft.com/office/powerpoint/2010/main" val="320623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Evénement utilisateur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3D27E92-75ED-4913-B3C1-739FF630D2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5" b="555"/>
          <a:stretch>
            <a:fillRect/>
          </a:stretch>
        </p:blipFill>
        <p:spPr>
          <a:xfrm>
            <a:off x="214822" y="849600"/>
            <a:ext cx="8741978" cy="3650399"/>
          </a:xfrm>
        </p:spPr>
      </p:pic>
    </p:spTree>
    <p:extLst>
      <p:ext uri="{BB962C8B-B14F-4D97-AF65-F5344CB8AC3E}">
        <p14:creationId xmlns:p14="http://schemas.microsoft.com/office/powerpoint/2010/main" val="2181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29330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Gestion avec Trello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3C49079-6B30-4582-87D4-2D229C0EA8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176903" y="962121"/>
            <a:ext cx="8781567" cy="3556870"/>
          </a:xfrm>
        </p:spPr>
      </p:pic>
    </p:spTree>
    <p:extLst>
      <p:ext uri="{BB962C8B-B14F-4D97-AF65-F5344CB8AC3E}">
        <p14:creationId xmlns:p14="http://schemas.microsoft.com/office/powerpoint/2010/main" val="209013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suivi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EEAA64E-D929-4E85-8636-571F9D041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2027582" y="895860"/>
            <a:ext cx="5088835" cy="3583376"/>
          </a:xfrm>
        </p:spPr>
      </p:pic>
    </p:spTree>
    <p:extLst>
      <p:ext uri="{BB962C8B-B14F-4D97-AF65-F5344CB8AC3E}">
        <p14:creationId xmlns:p14="http://schemas.microsoft.com/office/powerpoint/2010/main" val="86670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45855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clôture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6D2595B6-533D-40CE-8250-800644ACB0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999" b="28999"/>
          <a:stretch>
            <a:fillRect/>
          </a:stretch>
        </p:blipFill>
        <p:spPr>
          <a:xfrm>
            <a:off x="1828800" y="1439199"/>
            <a:ext cx="5486400" cy="2747818"/>
          </a:xfrm>
        </p:spPr>
      </p:pic>
    </p:spTree>
    <p:extLst>
      <p:ext uri="{BB962C8B-B14F-4D97-AF65-F5344CB8AC3E}">
        <p14:creationId xmlns:p14="http://schemas.microsoft.com/office/powerpoint/2010/main" val="2785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4555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Réservation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F98A7CA-F67A-400B-A655-4B9310FFBD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2" t="863" r="362" b="863"/>
          <a:stretch/>
        </p:blipFill>
        <p:spPr>
          <a:xfrm>
            <a:off x="214822" y="962120"/>
            <a:ext cx="8720378" cy="3537879"/>
          </a:xfrm>
        </p:spPr>
      </p:pic>
    </p:spTree>
    <p:extLst>
      <p:ext uri="{BB962C8B-B14F-4D97-AF65-F5344CB8AC3E}">
        <p14:creationId xmlns:p14="http://schemas.microsoft.com/office/powerpoint/2010/main" val="15799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D4DB054-5B87-4AFE-8D5B-BDB87349F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8" t="763" r="238" b="763"/>
          <a:stretch/>
        </p:blipFill>
        <p:spPr>
          <a:xfrm>
            <a:off x="200446" y="962120"/>
            <a:ext cx="8777954" cy="3545079"/>
          </a:xfrm>
        </p:spPr>
      </p:pic>
    </p:spTree>
    <p:extLst>
      <p:ext uri="{BB962C8B-B14F-4D97-AF65-F5344CB8AC3E}">
        <p14:creationId xmlns:p14="http://schemas.microsoft.com/office/powerpoint/2010/main" val="703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755057DD-6CB1-4CFC-BF50-2D6C48DA3C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3" t="122" r="163" b="122"/>
          <a:stretch/>
        </p:blipFill>
        <p:spPr>
          <a:xfrm>
            <a:off x="180000" y="962120"/>
            <a:ext cx="8791200" cy="3555319"/>
          </a:xfrm>
        </p:spPr>
      </p:pic>
    </p:spTree>
    <p:extLst>
      <p:ext uri="{BB962C8B-B14F-4D97-AF65-F5344CB8AC3E}">
        <p14:creationId xmlns:p14="http://schemas.microsoft.com/office/powerpoint/2010/main" val="92949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admin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B7B0949-598F-49C2-AB76-03917CAB38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5" t="468" r="485" b="468"/>
          <a:stretch/>
        </p:blipFill>
        <p:spPr>
          <a:xfrm>
            <a:off x="229197" y="962120"/>
            <a:ext cx="8698803" cy="3530679"/>
          </a:xfrm>
        </p:spPr>
      </p:pic>
    </p:spTree>
    <p:extLst>
      <p:ext uri="{BB962C8B-B14F-4D97-AF65-F5344CB8AC3E}">
        <p14:creationId xmlns:p14="http://schemas.microsoft.com/office/powerpoint/2010/main" val="261484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Sujet : </a:t>
            </a:r>
            <a:r>
              <a:rPr lang="fr-FR" b="1" dirty="0"/>
              <a:t>Gestion de réservation de salles</a:t>
            </a:r>
          </a:p>
          <a:p>
            <a:r>
              <a:rPr lang="fr-FR" dirty="0"/>
              <a:t>Equipe de 3 Développeurs</a:t>
            </a:r>
          </a:p>
          <a:p>
            <a:pPr lvl="1"/>
            <a:r>
              <a:rPr lang="fr-FR" dirty="0"/>
              <a:t>Frédéric </a:t>
            </a:r>
            <a:r>
              <a:rPr lang="fr-FR" dirty="0" err="1"/>
              <a:t>Delaval</a:t>
            </a:r>
            <a:r>
              <a:rPr lang="fr-FR" dirty="0"/>
              <a:t>-Dupuis</a:t>
            </a:r>
          </a:p>
          <a:p>
            <a:pPr lvl="1"/>
            <a:r>
              <a:rPr lang="fr-FR" dirty="0"/>
              <a:t>Brahim </a:t>
            </a:r>
            <a:r>
              <a:rPr lang="fr-FR" dirty="0" err="1"/>
              <a:t>Louridi</a:t>
            </a:r>
            <a:endParaRPr lang="fr-FR" dirty="0"/>
          </a:p>
          <a:p>
            <a:pPr lvl="1"/>
            <a:r>
              <a:rPr lang="fr-FR" dirty="0"/>
              <a:t>Alexandre Canivez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du projet : </a:t>
            </a:r>
          </a:p>
          <a:p>
            <a:pPr lvl="1"/>
            <a:r>
              <a:rPr lang="fr-FR" dirty="0" err="1"/>
              <a:t>DreamTeamCoworking</a:t>
            </a:r>
            <a:r>
              <a:rPr lang="fr-FR" dirty="0"/>
              <a:t> : Entreprise de gestion d’un espace coworking (Location de salles, bureaux et services liés) </a:t>
            </a:r>
          </a:p>
          <a:p>
            <a:pPr lvl="1"/>
            <a:r>
              <a:rPr lang="fr-FR" dirty="0"/>
              <a:t>Proposer à la clientèle des prestations de services à la carte via un système de réservation (En heure, jour, semaine, mois)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93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technique : </a:t>
            </a:r>
          </a:p>
          <a:p>
            <a:pPr lvl="1"/>
            <a:r>
              <a:rPr lang="fr-FR" dirty="0"/>
              <a:t>Réaliser un projet de qualité, testé et documenté.</a:t>
            </a:r>
          </a:p>
          <a:p>
            <a:pPr lvl="1"/>
            <a:r>
              <a:rPr lang="fr-FR" dirty="0"/>
              <a:t>Proposer une couverture unitaire et fonctionnelle à la réalisation.</a:t>
            </a:r>
          </a:p>
          <a:p>
            <a:pPr lvl="1"/>
            <a:r>
              <a:rPr lang="fr-FR" dirty="0"/>
              <a:t>Créer un diagramme UML afin de visualiser les modèles de votre application.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368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Stack technique : </a:t>
            </a:r>
          </a:p>
          <a:p>
            <a:pPr lvl="1"/>
            <a:r>
              <a:rPr lang="fr-FR" dirty="0"/>
              <a:t>PHP 7.2</a:t>
            </a:r>
          </a:p>
          <a:p>
            <a:pPr lvl="1"/>
            <a:r>
              <a:rPr lang="fr-FR" dirty="0"/>
              <a:t>Symfony 4.1 + </a:t>
            </a:r>
            <a:r>
              <a:rPr lang="fr-FR" dirty="0" err="1"/>
              <a:t>Webpack</a:t>
            </a:r>
            <a:r>
              <a:rPr lang="fr-FR" dirty="0"/>
              <a:t> Encore</a:t>
            </a:r>
          </a:p>
          <a:p>
            <a:pPr lvl="1"/>
            <a:r>
              <a:rPr lang="fr-FR" dirty="0"/>
              <a:t>Outils :</a:t>
            </a:r>
          </a:p>
          <a:p>
            <a:pPr lvl="2"/>
            <a:r>
              <a:rPr lang="fr-FR" dirty="0" err="1"/>
              <a:t>PHPStan</a:t>
            </a:r>
            <a:endParaRPr lang="fr-FR" dirty="0"/>
          </a:p>
          <a:p>
            <a:pPr lvl="2"/>
            <a:r>
              <a:rPr lang="fr-FR" dirty="0"/>
              <a:t>PHP-CS-Fixer</a:t>
            </a:r>
          </a:p>
          <a:p>
            <a:pPr lvl="2"/>
            <a:r>
              <a:rPr lang="fr-FR" dirty="0" err="1"/>
              <a:t>PHPUnit</a:t>
            </a:r>
            <a:endParaRPr lang="fr-FR" dirty="0"/>
          </a:p>
          <a:p>
            <a:pPr lvl="2"/>
            <a:r>
              <a:rPr lang="fr-FR" dirty="0"/>
              <a:t>API-</a:t>
            </a:r>
            <a:r>
              <a:rPr lang="fr-FR" dirty="0" err="1"/>
              <a:t>Plateform</a:t>
            </a:r>
            <a:r>
              <a:rPr lang="fr-FR" dirty="0"/>
              <a:t> + JWT 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0074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Qualité et tests : </a:t>
            </a:r>
          </a:p>
          <a:p>
            <a:pPr lvl="1"/>
            <a:r>
              <a:rPr lang="fr-FR" dirty="0"/>
              <a:t>Test unitaire : </a:t>
            </a:r>
            <a:r>
              <a:rPr lang="fr-FR" dirty="0" err="1"/>
              <a:t>PHPUnit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Test fonctionnel : Symfony/Panther</a:t>
            </a:r>
          </a:p>
          <a:p>
            <a:pPr lvl="1"/>
            <a:r>
              <a:rPr lang="fr-FR" dirty="0"/>
              <a:t>Intégration continue et </a:t>
            </a:r>
            <a:r>
              <a:rPr lang="fr-FR" dirty="0" err="1"/>
              <a:t>versionning</a:t>
            </a:r>
            <a:r>
              <a:rPr lang="fr-FR" dirty="0"/>
              <a:t> : Travis CI et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Métriques : </a:t>
            </a:r>
            <a:r>
              <a:rPr lang="fr-FR" dirty="0" err="1"/>
              <a:t>PHPMetrics</a:t>
            </a:r>
            <a:endParaRPr lang="fr-FR" dirty="0"/>
          </a:p>
          <a:p>
            <a:pPr lvl="1"/>
            <a:r>
              <a:rPr lang="fr-FR" dirty="0"/>
              <a:t>Code Style : PHP-CS-FIXER</a:t>
            </a:r>
          </a:p>
          <a:p>
            <a:pPr lvl="1"/>
            <a:r>
              <a:rPr lang="fr-FR" dirty="0"/>
              <a:t>Test PHP statique : </a:t>
            </a:r>
            <a:r>
              <a:rPr lang="fr-FR" dirty="0" err="1"/>
              <a:t>PHPStan</a:t>
            </a:r>
            <a:r>
              <a:rPr lang="fr-FR" dirty="0"/>
              <a:t>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8155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Inspiration méthode agile :</a:t>
            </a:r>
          </a:p>
          <a:p>
            <a:pPr lvl="2"/>
            <a:r>
              <a:rPr lang="fr-FR" dirty="0"/>
              <a:t>Kanban (</a:t>
            </a:r>
            <a:r>
              <a:rPr lang="fr-FR" dirty="0" err="1"/>
              <a:t>todo</a:t>
            </a:r>
            <a:r>
              <a:rPr lang="fr-FR" dirty="0"/>
              <a:t>, in-</a:t>
            </a:r>
            <a:r>
              <a:rPr lang="fr-FR" dirty="0" err="1"/>
              <a:t>progress</a:t>
            </a:r>
            <a:r>
              <a:rPr lang="fr-FR" dirty="0"/>
              <a:t>, </a:t>
            </a:r>
            <a:r>
              <a:rPr lang="fr-FR" dirty="0" err="1"/>
              <a:t>done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User Stories</a:t>
            </a:r>
          </a:p>
          <a:p>
            <a:pPr lvl="2"/>
            <a:r>
              <a:rPr lang="fr-FR" dirty="0"/>
              <a:t>Réalisation de mini sprint</a:t>
            </a:r>
          </a:p>
          <a:p>
            <a:pPr lvl="2"/>
            <a:r>
              <a:rPr lang="fr-FR" dirty="0"/>
              <a:t>Réalisation de réunion, point quotidien et de retour de sprint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393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243494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428</Words>
  <Application>Microsoft Office PowerPoint</Application>
  <PresentationFormat>Affichage à l'écran (16:9)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Segoe UI Black</vt:lpstr>
      <vt:lpstr>Segoe UI Semilight</vt:lpstr>
      <vt:lpstr>SegoeBook</vt:lpstr>
      <vt:lpstr>Thème Office</vt:lpstr>
      <vt:lpstr>DreamTeamCoworking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</vt:lpstr>
      <vt:lpstr>Les services</vt:lpstr>
      <vt:lpstr>Evénement utilisateur</vt:lpstr>
      <vt:lpstr>Présentation PowerPoint</vt:lpstr>
      <vt:lpstr>Gestion avec Trello</vt:lpstr>
      <vt:lpstr>Trello suivi de tâche</vt:lpstr>
      <vt:lpstr>Trello clôture de tâche</vt:lpstr>
      <vt:lpstr>Présentation PowerPoint</vt:lpstr>
      <vt:lpstr>Wireframe Réservation</vt:lpstr>
      <vt:lpstr>Wireframe options</vt:lpstr>
      <vt:lpstr>Wireframe options</vt:lpstr>
      <vt:lpstr>Wireframe admin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2018-08-21T08:10:12Z</dcterms:created>
  <dcterms:modified xsi:type="dcterms:W3CDTF">2018-08-21T15:26:30Z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