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394" r:id="rId4"/>
    <p:sldId id="395" r:id="rId5"/>
    <p:sldId id="396" r:id="rId6"/>
    <p:sldId id="397" r:id="rId7"/>
    <p:sldId id="398" r:id="rId8"/>
    <p:sldId id="401" r:id="rId9"/>
    <p:sldId id="399" r:id="rId10"/>
    <p:sldId id="40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66D"/>
    <a:srgbClr val="FF3757"/>
    <a:srgbClr val="2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8C15-EFCD-454C-AEFE-97FA81ED255C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DF43-23BB-46F4-AE77-E6B128175E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8C15-EFCD-454C-AEFE-97FA81ED255C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DF43-23BB-46F4-AE77-E6B128175E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8C15-EFCD-454C-AEFE-97FA81ED255C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DF43-23BB-46F4-AE77-E6B128175E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4575"/>
            <a:ext cx="10972641" cy="114273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5BDDE-60D5-485C-8C1D-B2DEE06066B2}" type="datetime1">
              <a:rPr lang="zh-CN" altLang="en-US"/>
              <a:t>2018/5/31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82C6E-6576-4DFC-B44B-8EB9A34E8D4D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8C15-EFCD-454C-AEFE-97FA81ED255C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DF43-23BB-46F4-AE77-E6B128175E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8C15-EFCD-454C-AEFE-97FA81ED255C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DF43-23BB-46F4-AE77-E6B128175E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8C15-EFCD-454C-AEFE-97FA81ED255C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DF43-23BB-46F4-AE77-E6B128175E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8C15-EFCD-454C-AEFE-97FA81ED255C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DF43-23BB-46F4-AE77-E6B128175E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8C15-EFCD-454C-AEFE-97FA81ED255C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DF43-23BB-46F4-AE77-E6B128175E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8C15-EFCD-454C-AEFE-97FA81ED255C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DF43-23BB-46F4-AE77-E6B128175E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8C15-EFCD-454C-AEFE-97FA81ED255C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DF43-23BB-46F4-AE77-E6B128175E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8C15-EFCD-454C-AEFE-97FA81ED255C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DF43-23BB-46F4-AE77-E6B128175E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98C15-EFCD-454C-AEFE-97FA81ED255C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6DF43-23BB-46F4-AE77-E6B128175E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2.xml"/><Relationship Id="rId5" Type="http://schemas.microsoft.com/office/2007/relationships/hdphoto" Target="../media/hdphoto3.wdp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25.jpeg"/><Relationship Id="rId3" Type="http://schemas.openxmlformats.org/officeDocument/2006/relationships/image" Target="../media/image10.jpeg"/><Relationship Id="rId7" Type="http://schemas.openxmlformats.org/officeDocument/2006/relationships/image" Target="../media/image19.emf"/><Relationship Id="rId12" Type="http://schemas.openxmlformats.org/officeDocument/2006/relationships/image" Target="../media/image2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3.png"/><Relationship Id="rId5" Type="http://schemas.openxmlformats.org/officeDocument/2006/relationships/image" Target="../media/image18.emf"/><Relationship Id="rId10" Type="http://schemas.openxmlformats.org/officeDocument/2006/relationships/image" Target="../media/image22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21.jpeg"/><Relationship Id="rId14" Type="http://schemas.openxmlformats.org/officeDocument/2006/relationships/image" Target="../media/image2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0188" y="-238329"/>
            <a:ext cx="3476625" cy="2486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1" y="286400"/>
            <a:ext cx="1738629" cy="1730561"/>
          </a:xfrm>
          <a:prstGeom prst="rect">
            <a:avLst/>
          </a:prstGeom>
          <a:effectLst>
            <a:glow rad="304800">
              <a:schemeClr val="accent1">
                <a:lumMod val="50000"/>
                <a:alpha val="45000"/>
              </a:schemeClr>
            </a:glow>
            <a:outerShdw dist="50800" dir="5400000" sx="1000" sy="1000" algn="ctr" rotWithShape="0">
              <a:srgbClr val="000000"/>
            </a:outerShdw>
            <a:reflection blurRad="6350" stA="50000" endA="300" endPos="90000" dir="5400000" sy="-100000" algn="bl" rotWithShape="0"/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23688" y="199471"/>
            <a:ext cx="3889653" cy="6459058"/>
          </a:xfrm>
          <a:ln>
            <a:noFill/>
          </a:ln>
          <a:effectLst>
            <a:glow rad="127000">
              <a:schemeClr val="accent1"/>
            </a:glow>
            <a:outerShdw blurRad="225425" dist="50800" dir="5220000" algn="ctr">
              <a:srgbClr val="000000">
                <a:alpha val="33000"/>
              </a:srgbClr>
            </a:outerShdw>
          </a:effectLst>
        </p:spPr>
        <p:txBody>
          <a:bodyPr vert="eaVert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66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基于动态人脸识别的身份认证</a:t>
            </a:r>
            <a:br>
              <a:rPr lang="en-US" altLang="zh-CN" sz="66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66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系统开发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55212" y="5202238"/>
            <a:ext cx="9144000" cy="1655762"/>
          </a:xfrm>
        </p:spPr>
        <p:txBody>
          <a:bodyPr/>
          <a:lstStyle/>
          <a:p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答辩人员：林泽龙</a:t>
            </a:r>
            <a:endParaRPr lang="en-US" altLang="zh-CN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指导老师：刘焕军老师</a:t>
            </a:r>
            <a:endParaRPr lang="en-US" altLang="zh-CN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答辩日期：</a:t>
            </a:r>
            <a:r>
              <a:rPr lang="en-US" altLang="zh-CN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7091" y="1809896"/>
            <a:ext cx="4286250" cy="2828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503" y="-219588"/>
            <a:ext cx="3476625" cy="2486025"/>
          </a:xfrm>
          <a:prstGeom prst="rect">
            <a:avLst/>
          </a:prstGeom>
        </p:spPr>
      </p:pic>
      <p:sp>
        <p:nvSpPr>
          <p:cNvPr id="24" name="标题 1"/>
          <p:cNvSpPr txBox="1"/>
          <p:nvPr/>
        </p:nvSpPr>
        <p:spPr>
          <a:xfrm>
            <a:off x="2113582" y="624432"/>
            <a:ext cx="3889653" cy="1248357"/>
          </a:xfrm>
          <a:prstGeom prst="rect">
            <a:avLst/>
          </a:prstGeom>
          <a:ln>
            <a:noFill/>
          </a:ln>
          <a:effectLst>
            <a:glow rad="127000">
              <a:schemeClr val="accent1"/>
            </a:glow>
            <a:outerShdw blurRad="225425" dist="50800" dir="5220000" algn="ctr">
              <a:srgbClr val="000000">
                <a:alpha val="33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9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 谢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89" y="213771"/>
            <a:ext cx="645928" cy="642930"/>
          </a:xfrm>
          <a:prstGeom prst="rect">
            <a:avLst/>
          </a:prstGeom>
          <a:effectLst>
            <a:glow rad="304800">
              <a:schemeClr val="accent1">
                <a:lumMod val="50000"/>
                <a:alpha val="45000"/>
              </a:schemeClr>
            </a:glow>
            <a:outerShdw dist="50800" dir="5400000" sx="1000" sy="1000" algn="ctr" rotWithShape="0">
              <a:srgbClr val="000000"/>
            </a:outerShdw>
            <a:reflection blurRad="6350" stA="50000" endA="300" endPos="90000" dir="5400000" sy="-100000" algn="bl" rotWithShape="0"/>
          </a:effectLst>
        </p:spPr>
      </p:pic>
      <p:sp>
        <p:nvSpPr>
          <p:cNvPr id="9" name="文本框 5"/>
          <p:cNvSpPr>
            <a:spLocks noChangeArrowheads="1"/>
          </p:cNvSpPr>
          <p:nvPr/>
        </p:nvSpPr>
        <p:spPr bwMode="auto">
          <a:xfrm>
            <a:off x="872197" y="2283450"/>
            <a:ext cx="5500323" cy="427809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indent="612140"/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美黑简体" pitchFamily="1" charset="-122"/>
              </a:rPr>
              <a:t>一日为我师，宝贵意见促我更上一层楼。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美黑简体" pitchFamily="1" charset="-122"/>
              </a:rPr>
              <a:t>——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美黑简体" pitchFamily="1" charset="-122"/>
              </a:rPr>
              <a:t>致谢评委老师与专家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美黑简体" pitchFamily="1" charset="-122"/>
            </a:endParaRPr>
          </a:p>
          <a:p>
            <a:pPr indent="612140" algn="r"/>
            <a:endParaRPr lang="en-US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美黑简体" pitchFamily="1" charset="-122"/>
            </a:endParaRPr>
          </a:p>
          <a:p>
            <a:pPr indent="612140"/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美黑简体" pitchFamily="1" charset="-122"/>
              </a:rPr>
              <a:t>四月来指路引航，助我顺利抵达毕设终点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美黑简体" pitchFamily="1" charset="-122"/>
              </a:rPr>
              <a:t>。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美黑简体" pitchFamily="1" charset="-122"/>
              </a:rPr>
              <a:t>——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美黑简体" pitchFamily="1" charset="-122"/>
              </a:rPr>
              <a:t>致谢刘焕军指导老师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美黑简体" pitchFamily="1" charset="-122"/>
            </a:endParaRPr>
          </a:p>
          <a:p>
            <a:pPr indent="612140" algn="r"/>
            <a:endParaRPr lang="en-US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美黑简体" pitchFamily="1" charset="-122"/>
            </a:endParaRPr>
          </a:p>
          <a:p>
            <a:pPr indent="612140"/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美黑简体" pitchFamily="1" charset="-122"/>
              </a:rPr>
              <a:t>四年同窗谊，互相嫌弃又团结互助，快乐与共。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美黑简体" pitchFamily="1" charset="-122"/>
              </a:rPr>
              <a:t>——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美黑简体" pitchFamily="1" charset="-122"/>
              </a:rPr>
              <a:t>致谢我的同学朋友们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美黑简体" pitchFamily="1" charset="-122"/>
            </a:endParaRPr>
          </a:p>
          <a:p>
            <a:pPr indent="612140" algn="r"/>
            <a:endParaRPr lang="en-US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美黑简体" pitchFamily="1" charset="-122"/>
            </a:endParaRPr>
          </a:p>
          <a:p>
            <a:pPr indent="612140"/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美黑简体" pitchFamily="1" charset="-122"/>
              </a:rPr>
              <a:t>二十余载辛勤奉献，只为我生而幸福学而有成。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美黑简体" pitchFamily="1" charset="-122"/>
              </a:rPr>
              <a:t>——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美黑简体" pitchFamily="1" charset="-122"/>
              </a:rPr>
              <a:t>致谢我的家人亲友们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美黑简体" pitchFamily="1" charset="-122"/>
            </a:endParaRPr>
          </a:p>
          <a:p>
            <a:pPr indent="612140" algn="r"/>
            <a:endParaRPr lang="en-US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美黑简体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341" y="1220632"/>
            <a:ext cx="5143500" cy="3419475"/>
          </a:xfrm>
          <a:prstGeom prst="rect">
            <a:avLst/>
          </a:prstGeom>
        </p:spPr>
      </p:pic>
      <p:sp>
        <p:nvSpPr>
          <p:cNvPr id="3082" name="椭圆 2"/>
          <p:cNvSpPr>
            <a:spLocks noChangeArrowheads="1"/>
          </p:cNvSpPr>
          <p:nvPr/>
        </p:nvSpPr>
        <p:spPr bwMode="auto">
          <a:xfrm>
            <a:off x="4391258" y="1165573"/>
            <a:ext cx="3529668" cy="3529595"/>
          </a:xfrm>
          <a:prstGeom prst="ellipse">
            <a:avLst/>
          </a:prstGeom>
          <a:noFill/>
          <a:ln w="28575">
            <a:noFill/>
            <a:prstDash val="lgDash"/>
            <a:rou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lIns="90170" tIns="46990" rIns="90170" bIns="469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6163" name="图片 5"/>
          <p:cNvPicPr preferRelativeResize="0"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0327" y="1684632"/>
            <a:ext cx="2491530" cy="2491479"/>
          </a:xfrm>
          <a:custGeom>
            <a:avLst/>
            <a:gdLst>
              <a:gd name="T0" fmla="*/ 1371600 w 2743200"/>
              <a:gd name="T1" fmla="*/ 0 h 2743200"/>
              <a:gd name="T2" fmla="*/ 2743200 w 2743200"/>
              <a:gd name="T3" fmla="*/ 1371600 h 2743200"/>
              <a:gd name="T4" fmla="*/ 1371600 w 2743200"/>
              <a:gd name="T5" fmla="*/ 2743200 h 2743200"/>
              <a:gd name="T6" fmla="*/ 0 w 2743200"/>
              <a:gd name="T7" fmla="*/ 1371600 h 2743200"/>
              <a:gd name="T8" fmla="*/ 1371600 w 2743200"/>
              <a:gd name="T9" fmla="*/ 0 h 2743200"/>
              <a:gd name="T10" fmla="*/ 0 w 2743200"/>
              <a:gd name="T11" fmla="*/ 0 h 2743200"/>
              <a:gd name="T12" fmla="*/ 2743200 w 2743200"/>
              <a:gd name="T13" fmla="*/ 2743200 h 27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6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6" y="2743200"/>
                  <a:pt x="0" y="2129114"/>
                  <a:pt x="0" y="1371600"/>
                </a:cubicBezTo>
                <a:cubicBezTo>
                  <a:pt x="0" y="614086"/>
                  <a:pt x="614086" y="0"/>
                  <a:pt x="1371600" y="0"/>
                </a:cubicBez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7401857" y="1632447"/>
            <a:ext cx="3548969" cy="923330"/>
            <a:chOff x="7401857" y="1632447"/>
            <a:chExt cx="3548969" cy="923330"/>
          </a:xfrm>
        </p:grpSpPr>
        <p:sp>
          <p:nvSpPr>
            <p:cNvPr id="3103" name="文本框 5"/>
            <p:cNvSpPr>
              <a:spLocks noChangeArrowheads="1"/>
            </p:cNvSpPr>
            <p:nvPr/>
          </p:nvSpPr>
          <p:spPr bwMode="auto">
            <a:xfrm>
              <a:off x="7996171" y="1632447"/>
              <a:ext cx="2954655" cy="923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5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背景现状</a:t>
              </a: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7401857" y="1684632"/>
              <a:ext cx="634417" cy="634404"/>
              <a:chOff x="11093013" y="812614"/>
              <a:chExt cx="634417" cy="634404"/>
            </a:xfrm>
            <a:solidFill>
              <a:schemeClr val="bg2">
                <a:lumMod val="25000"/>
              </a:schemeClr>
            </a:solidFill>
          </p:grpSpPr>
          <p:sp>
            <p:nvSpPr>
              <p:cNvPr id="3094" name="椭圆 6"/>
              <p:cNvSpPr>
                <a:spLocks noChangeArrowheads="1"/>
              </p:cNvSpPr>
              <p:nvPr/>
            </p:nvSpPr>
            <p:spPr bwMode="auto">
              <a:xfrm>
                <a:off x="11093013" y="812614"/>
                <a:ext cx="634417" cy="63440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170" tIns="46990" rIns="90170" bIns="46990" anchor="ctr"/>
              <a:lstStyle/>
              <a:p>
                <a:pPr algn="ctr"/>
                <a:endParaRPr lang="zh-CN" altLang="zh-CN">
                  <a:solidFill>
                    <a:srgbClr val="FF000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095" name="文本框 7"/>
              <p:cNvSpPr>
                <a:spLocks noChangeArrowheads="1"/>
              </p:cNvSpPr>
              <p:nvPr/>
            </p:nvSpPr>
            <p:spPr bwMode="auto">
              <a:xfrm>
                <a:off x="11273217" y="920166"/>
                <a:ext cx="299121" cy="46423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170" tIns="46990" rIns="90170" bIns="4699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FF00"/>
                    </a:solidFill>
                    <a:latin typeface="Impact" panose="020B0806030902050204" pitchFamily="34" charset="0"/>
                    <a:sym typeface="Impact" panose="020B0806030902050204" pitchFamily="34" charset="0"/>
                  </a:rPr>
                  <a:t>1</a:t>
                </a:r>
                <a:endParaRPr lang="zh-CN" altLang="en-US" sz="2400" dirty="0">
                  <a:solidFill>
                    <a:srgbClr val="FFFF00"/>
                  </a:solidFill>
                  <a:latin typeface="Impact" panose="020B0806030902050204" pitchFamily="34" charset="0"/>
                  <a:sym typeface="Impact" panose="020B0806030902050204" pitchFamily="34" charset="0"/>
                </a:endParaRPr>
              </a:p>
            </p:txBody>
          </p:sp>
        </p:grpSp>
      </p:grpSp>
      <p:sp>
        <p:nvSpPr>
          <p:cNvPr id="32" name="标题 1"/>
          <p:cNvSpPr>
            <a:spLocks noGrp="1"/>
          </p:cNvSpPr>
          <p:nvPr>
            <p:ph type="ctrTitle"/>
          </p:nvPr>
        </p:nvSpPr>
        <p:spPr>
          <a:xfrm>
            <a:off x="4151173" y="164744"/>
            <a:ext cx="3889653" cy="1248357"/>
          </a:xfrm>
          <a:ln>
            <a:noFill/>
          </a:ln>
          <a:effectLst>
            <a:glow rad="127000">
              <a:schemeClr val="accent1"/>
            </a:glow>
            <a:outerShdw blurRad="225425" dist="50800" dir="5220000" algn="ctr">
              <a:srgbClr val="000000">
                <a:alpha val="33000"/>
              </a:srgbClr>
            </a:outerShdw>
          </a:effectLst>
        </p:spPr>
        <p:txBody>
          <a:bodyPr vert="horz">
            <a:noAutofit/>
          </a:bodyPr>
          <a:lstStyle/>
          <a:p>
            <a:r>
              <a:rPr lang="zh-CN" altLang="en-US" sz="8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7401857" y="3484034"/>
            <a:ext cx="3589072" cy="928893"/>
            <a:chOff x="7401857" y="3484034"/>
            <a:chExt cx="3589072" cy="928893"/>
          </a:xfrm>
        </p:grpSpPr>
        <p:grpSp>
          <p:nvGrpSpPr>
            <p:cNvPr id="3" name="组合 2"/>
            <p:cNvGrpSpPr/>
            <p:nvPr/>
          </p:nvGrpSpPr>
          <p:grpSpPr>
            <a:xfrm>
              <a:off x="7401857" y="3484034"/>
              <a:ext cx="634417" cy="634404"/>
              <a:chOff x="11785105" y="1758453"/>
              <a:chExt cx="634417" cy="634404"/>
            </a:xfrm>
            <a:solidFill>
              <a:schemeClr val="bg2">
                <a:lumMod val="25000"/>
              </a:schemeClr>
            </a:solidFill>
          </p:grpSpPr>
          <p:sp>
            <p:nvSpPr>
              <p:cNvPr id="3092" name="椭圆 10"/>
              <p:cNvSpPr>
                <a:spLocks noChangeArrowheads="1"/>
              </p:cNvSpPr>
              <p:nvPr/>
            </p:nvSpPr>
            <p:spPr bwMode="auto">
              <a:xfrm>
                <a:off x="11785105" y="1758453"/>
                <a:ext cx="634417" cy="63440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170" tIns="46990" rIns="90170" bIns="46990"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093" name="文本框 11"/>
              <p:cNvSpPr>
                <a:spLocks noChangeArrowheads="1"/>
              </p:cNvSpPr>
              <p:nvPr/>
            </p:nvSpPr>
            <p:spPr bwMode="auto">
              <a:xfrm>
                <a:off x="11965309" y="1866005"/>
                <a:ext cx="335989" cy="46423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170" tIns="46990" rIns="90170" bIns="4699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FF00"/>
                    </a:solidFill>
                    <a:latin typeface="Impact" panose="020B0806030902050204" pitchFamily="34" charset="0"/>
                    <a:sym typeface="Impact" panose="020B0806030902050204" pitchFamily="34" charset="0"/>
                  </a:rPr>
                  <a:t>2</a:t>
                </a:r>
                <a:endParaRPr lang="zh-CN" altLang="en-US" sz="2400" dirty="0">
                  <a:solidFill>
                    <a:srgbClr val="FFFF00"/>
                  </a:solidFill>
                  <a:latin typeface="Impact" panose="020B0806030902050204" pitchFamily="34" charset="0"/>
                  <a:sym typeface="Impact" panose="020B0806030902050204" pitchFamily="34" charset="0"/>
                </a:endParaRPr>
              </a:p>
            </p:txBody>
          </p:sp>
        </p:grpSp>
        <p:sp>
          <p:nvSpPr>
            <p:cNvPr id="40" name="文本框 5"/>
            <p:cNvSpPr>
              <a:spLocks noChangeArrowheads="1"/>
            </p:cNvSpPr>
            <p:nvPr/>
          </p:nvSpPr>
          <p:spPr bwMode="auto">
            <a:xfrm>
              <a:off x="8036274" y="3489597"/>
              <a:ext cx="2954655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5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研究意义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457971" y="1632447"/>
            <a:ext cx="3484113" cy="923330"/>
            <a:chOff x="1457971" y="1632447"/>
            <a:chExt cx="3484113" cy="923330"/>
          </a:xfrm>
        </p:grpSpPr>
        <p:grpSp>
          <p:nvGrpSpPr>
            <p:cNvPr id="37" name="组合 36"/>
            <p:cNvGrpSpPr/>
            <p:nvPr/>
          </p:nvGrpSpPr>
          <p:grpSpPr>
            <a:xfrm>
              <a:off x="4307667" y="1691933"/>
              <a:ext cx="634417" cy="634404"/>
              <a:chOff x="11093013" y="812614"/>
              <a:chExt cx="634417" cy="634404"/>
            </a:xfrm>
            <a:solidFill>
              <a:schemeClr val="bg2">
                <a:lumMod val="25000"/>
              </a:schemeClr>
            </a:solidFill>
          </p:grpSpPr>
          <p:sp>
            <p:nvSpPr>
              <p:cNvPr id="38" name="椭圆 6"/>
              <p:cNvSpPr>
                <a:spLocks noChangeArrowheads="1"/>
              </p:cNvSpPr>
              <p:nvPr/>
            </p:nvSpPr>
            <p:spPr bwMode="auto">
              <a:xfrm>
                <a:off x="11093013" y="812614"/>
                <a:ext cx="634417" cy="63440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170" tIns="46990" rIns="90170" bIns="46990" anchor="ctr"/>
              <a:lstStyle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9" name="文本框 7"/>
              <p:cNvSpPr>
                <a:spLocks noChangeArrowheads="1"/>
              </p:cNvSpPr>
              <p:nvPr/>
            </p:nvSpPr>
            <p:spPr bwMode="auto">
              <a:xfrm>
                <a:off x="11273217" y="920166"/>
                <a:ext cx="347211" cy="46423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170" tIns="46990" rIns="90170" bIns="4699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FF00"/>
                    </a:solidFill>
                    <a:latin typeface="Impact" panose="020B0806030902050204" pitchFamily="34" charset="0"/>
                    <a:sym typeface="Impact" panose="020B0806030902050204" pitchFamily="34" charset="0"/>
                  </a:rPr>
                  <a:t>5</a:t>
                </a:r>
                <a:endParaRPr lang="zh-CN" altLang="en-US" sz="2400" dirty="0">
                  <a:solidFill>
                    <a:srgbClr val="FFFF00"/>
                  </a:solidFill>
                  <a:latin typeface="Impact" panose="020B0806030902050204" pitchFamily="34" charset="0"/>
                  <a:sym typeface="Impact" panose="020B0806030902050204" pitchFamily="34" charset="0"/>
                </a:endParaRPr>
              </a:p>
            </p:txBody>
          </p:sp>
        </p:grpSp>
        <p:sp>
          <p:nvSpPr>
            <p:cNvPr id="42" name="文本框 5"/>
            <p:cNvSpPr>
              <a:spLocks noChangeArrowheads="1"/>
            </p:cNvSpPr>
            <p:nvPr/>
          </p:nvSpPr>
          <p:spPr bwMode="auto">
            <a:xfrm>
              <a:off x="1457971" y="1632447"/>
              <a:ext cx="2954655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5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总结展望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95285" y="3491798"/>
            <a:ext cx="3546799" cy="923330"/>
            <a:chOff x="1378929" y="3422438"/>
            <a:chExt cx="3546799" cy="923330"/>
          </a:xfrm>
        </p:grpSpPr>
        <p:grpSp>
          <p:nvGrpSpPr>
            <p:cNvPr id="5" name="组合 4"/>
            <p:cNvGrpSpPr/>
            <p:nvPr/>
          </p:nvGrpSpPr>
          <p:grpSpPr>
            <a:xfrm>
              <a:off x="4291311" y="3484034"/>
              <a:ext cx="634417" cy="634404"/>
              <a:chOff x="11173757" y="3650131"/>
              <a:chExt cx="634417" cy="634404"/>
            </a:xfrm>
            <a:solidFill>
              <a:schemeClr val="bg2">
                <a:lumMod val="25000"/>
              </a:schemeClr>
            </a:solidFill>
          </p:grpSpPr>
          <p:sp>
            <p:nvSpPr>
              <p:cNvPr id="3088" name="椭圆 16"/>
              <p:cNvSpPr>
                <a:spLocks noChangeArrowheads="1"/>
              </p:cNvSpPr>
              <p:nvPr/>
            </p:nvSpPr>
            <p:spPr bwMode="auto">
              <a:xfrm>
                <a:off x="11173757" y="3650131"/>
                <a:ext cx="634417" cy="63440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170" tIns="46990" rIns="90170" bIns="46990"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089" name="文本框 17"/>
              <p:cNvSpPr>
                <a:spLocks noChangeArrowheads="1"/>
              </p:cNvSpPr>
              <p:nvPr/>
            </p:nvSpPr>
            <p:spPr bwMode="auto">
              <a:xfrm>
                <a:off x="11353961" y="3757683"/>
                <a:ext cx="345607" cy="46423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170" tIns="46990" rIns="90170" bIns="4699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FF00"/>
                    </a:solidFill>
                    <a:latin typeface="Impact" panose="020B0806030902050204" pitchFamily="34" charset="0"/>
                    <a:sym typeface="Impact" panose="020B0806030902050204" pitchFamily="34" charset="0"/>
                  </a:rPr>
                  <a:t>4</a:t>
                </a:r>
                <a:endParaRPr lang="zh-CN" altLang="en-US" sz="2400" dirty="0">
                  <a:solidFill>
                    <a:srgbClr val="FFFF00"/>
                  </a:solidFill>
                  <a:latin typeface="Impact" panose="020B0806030902050204" pitchFamily="34" charset="0"/>
                  <a:sym typeface="Impact" panose="020B0806030902050204" pitchFamily="34" charset="0"/>
                </a:endParaRPr>
              </a:p>
            </p:txBody>
          </p:sp>
        </p:grpSp>
        <p:sp>
          <p:nvSpPr>
            <p:cNvPr id="27" name="文本框 5"/>
            <p:cNvSpPr>
              <a:spLocks noChangeArrowheads="1"/>
            </p:cNvSpPr>
            <p:nvPr/>
          </p:nvSpPr>
          <p:spPr bwMode="auto">
            <a:xfrm>
              <a:off x="1378929" y="3422438"/>
              <a:ext cx="2954655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5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系统架构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714561" y="4412927"/>
            <a:ext cx="2954655" cy="2362334"/>
            <a:chOff x="4714561" y="4412927"/>
            <a:chExt cx="2954655" cy="2362334"/>
          </a:xfrm>
        </p:grpSpPr>
        <p:sp>
          <p:nvSpPr>
            <p:cNvPr id="43" name="文本框 5"/>
            <p:cNvSpPr>
              <a:spLocks noChangeArrowheads="1"/>
            </p:cNvSpPr>
            <p:nvPr/>
          </p:nvSpPr>
          <p:spPr bwMode="auto">
            <a:xfrm>
              <a:off x="4714561" y="4830820"/>
              <a:ext cx="2954655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5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研究过程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838882" y="4412927"/>
              <a:ext cx="634417" cy="634404"/>
              <a:chOff x="11785105" y="1758453"/>
              <a:chExt cx="634417" cy="634404"/>
            </a:xfrm>
            <a:solidFill>
              <a:schemeClr val="bg2">
                <a:lumMod val="25000"/>
              </a:schemeClr>
            </a:solidFill>
          </p:grpSpPr>
          <p:sp>
            <p:nvSpPr>
              <p:cNvPr id="25" name="椭圆 10"/>
              <p:cNvSpPr>
                <a:spLocks noChangeArrowheads="1"/>
              </p:cNvSpPr>
              <p:nvPr/>
            </p:nvSpPr>
            <p:spPr bwMode="auto">
              <a:xfrm>
                <a:off x="11785105" y="1758453"/>
                <a:ext cx="634417" cy="63440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170" tIns="46990" rIns="90170" bIns="46990"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6" name="文本框 11"/>
              <p:cNvSpPr>
                <a:spLocks noChangeArrowheads="1"/>
              </p:cNvSpPr>
              <p:nvPr/>
            </p:nvSpPr>
            <p:spPr bwMode="auto">
              <a:xfrm>
                <a:off x="11965309" y="1866005"/>
                <a:ext cx="345607" cy="46423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170" tIns="46990" rIns="90170" bIns="4699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FF00"/>
                    </a:solidFill>
                    <a:latin typeface="Impact" panose="020B0806030902050204" pitchFamily="34" charset="0"/>
                    <a:sym typeface="Impact" panose="020B0806030902050204" pitchFamily="34" charset="0"/>
                  </a:rPr>
                  <a:t>3</a:t>
                </a:r>
                <a:endParaRPr lang="zh-CN" altLang="en-US" sz="2400" dirty="0">
                  <a:solidFill>
                    <a:srgbClr val="FFFF00"/>
                  </a:solidFill>
                  <a:latin typeface="Impact" panose="020B0806030902050204" pitchFamily="34" charset="0"/>
                  <a:sym typeface="Impact" panose="020B0806030902050204" pitchFamily="34" charset="0"/>
                </a:endParaRPr>
              </a:p>
            </p:txBody>
          </p:sp>
        </p:grpSp>
        <p:sp>
          <p:nvSpPr>
            <p:cNvPr id="28" name="文本框 5"/>
            <p:cNvSpPr>
              <a:spLocks noChangeArrowheads="1"/>
            </p:cNvSpPr>
            <p:nvPr/>
          </p:nvSpPr>
          <p:spPr bwMode="auto">
            <a:xfrm>
              <a:off x="5061880" y="5574932"/>
              <a:ext cx="2212465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i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（</a:t>
              </a:r>
              <a:r>
                <a:rPr lang="en-US" altLang="zh-CN" sz="2400" i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1</a:t>
              </a:r>
              <a:r>
                <a:rPr lang="zh-CN" altLang="en-US" sz="2400" i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）人脸检测</a:t>
              </a:r>
              <a:endParaRPr lang="en-US" altLang="zh-CN" sz="2400" i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美黑简体" pitchFamily="1" charset="-122"/>
              </a:endParaRPr>
            </a:p>
            <a:p>
              <a:r>
                <a:rPr lang="zh-CN" altLang="en-US" sz="2400" i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（</a:t>
              </a:r>
              <a:r>
                <a:rPr lang="en-US" altLang="zh-CN" sz="2400" i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2</a:t>
              </a:r>
              <a:r>
                <a:rPr lang="zh-CN" altLang="en-US" sz="2400" i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）动态校验</a:t>
              </a:r>
              <a:endParaRPr lang="en-US" altLang="zh-CN" sz="2400" i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美黑简体" pitchFamily="1" charset="-122"/>
              </a:endParaRPr>
            </a:p>
            <a:p>
              <a:r>
                <a:rPr lang="zh-CN" altLang="en-US" sz="2400" i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（</a:t>
              </a:r>
              <a:r>
                <a:rPr lang="en-US" altLang="zh-CN" sz="2400" i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3</a:t>
              </a:r>
              <a:r>
                <a:rPr lang="zh-CN" altLang="en-US" sz="2400" i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）人脸识别</a:t>
              </a:r>
            </a:p>
          </p:txBody>
        </p:sp>
        <p:sp>
          <p:nvSpPr>
            <p:cNvPr id="4" name="左大括号 3"/>
            <p:cNvSpPr/>
            <p:nvPr/>
          </p:nvSpPr>
          <p:spPr>
            <a:xfrm>
              <a:off x="5062582" y="5646875"/>
              <a:ext cx="174157" cy="1058982"/>
            </a:xfrm>
            <a:prstGeom prst="leftBrac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/>
          <p:cNvCxnSpPr/>
          <p:nvPr/>
        </p:nvCxnSpPr>
        <p:spPr>
          <a:xfrm>
            <a:off x="80229" y="977234"/>
            <a:ext cx="11649907" cy="0"/>
          </a:xfrm>
          <a:prstGeom prst="straightConnector1">
            <a:avLst/>
          </a:prstGeom>
          <a:ln w="47625">
            <a:solidFill>
              <a:srgbClr val="EE26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27"/>
          <p:cNvGrpSpPr/>
          <p:nvPr/>
        </p:nvGrpSpPr>
        <p:grpSpPr bwMode="auto">
          <a:xfrm>
            <a:off x="54413" y="170355"/>
            <a:ext cx="4052675" cy="1360563"/>
            <a:chOff x="0" y="0"/>
            <a:chExt cx="4054392" cy="1360440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grpSp>
          <p:nvGrpSpPr>
            <p:cNvPr id="77" name="组合 21"/>
            <p:cNvGrpSpPr/>
            <p:nvPr/>
          </p:nvGrpSpPr>
          <p:grpSpPr bwMode="auto">
            <a:xfrm>
              <a:off x="0" y="0"/>
              <a:ext cx="1033848" cy="977586"/>
              <a:chOff x="0" y="0"/>
              <a:chExt cx="1033848" cy="977586"/>
            </a:xfrm>
          </p:grpSpPr>
          <p:sp>
            <p:nvSpPr>
              <p:cNvPr id="80" name="Freeform 7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3848" cy="97758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EE266D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Freeform 76"/>
              <p:cNvSpPr>
                <a:spLocks noChangeArrowheads="1"/>
              </p:cNvSpPr>
              <p:nvPr/>
            </p:nvSpPr>
            <p:spPr bwMode="auto">
              <a:xfrm>
                <a:off x="217543" y="240630"/>
                <a:ext cx="598761" cy="56617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F3F2E5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" name="文本框 22"/>
            <p:cNvSpPr>
              <a:spLocks noChangeArrowheads="1"/>
            </p:cNvSpPr>
            <p:nvPr/>
          </p:nvSpPr>
          <p:spPr bwMode="auto">
            <a:xfrm>
              <a:off x="232156" y="98797"/>
              <a:ext cx="3822236" cy="1261643"/>
            </a:xfrm>
            <a:prstGeom prst="rect">
              <a:avLst/>
            </a:prstGeom>
            <a:no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4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背景现状</a:t>
              </a:r>
            </a:p>
            <a:p>
              <a:pPr algn="ctr">
                <a:buFont typeface="Arial" panose="020B0604020202020204" pitchFamily="34" charset="0"/>
                <a:buNone/>
              </a:pPr>
              <a:endParaRPr lang="zh-CN" altLang="en-US" sz="32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endParaRPr>
            </a:p>
          </p:txBody>
        </p:sp>
      </p:grpSp>
      <p:grpSp>
        <p:nvGrpSpPr>
          <p:cNvPr id="82" name="组合 27"/>
          <p:cNvGrpSpPr>
            <a:grpSpLocks noChangeAspect="1"/>
          </p:cNvGrpSpPr>
          <p:nvPr/>
        </p:nvGrpSpPr>
        <p:grpSpPr bwMode="auto">
          <a:xfrm>
            <a:off x="3691821" y="459637"/>
            <a:ext cx="1768022" cy="417505"/>
            <a:chOff x="0" y="0"/>
            <a:chExt cx="4339160" cy="1024134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grpSp>
          <p:nvGrpSpPr>
            <p:cNvPr id="83" name="组合 21"/>
            <p:cNvGrpSpPr/>
            <p:nvPr/>
          </p:nvGrpSpPr>
          <p:grpSpPr bwMode="auto">
            <a:xfrm>
              <a:off x="0" y="0"/>
              <a:ext cx="1033848" cy="977586"/>
              <a:chOff x="0" y="0"/>
              <a:chExt cx="1033848" cy="977586"/>
            </a:xfrm>
          </p:grpSpPr>
          <p:sp>
            <p:nvSpPr>
              <p:cNvPr id="85" name="Freeform 7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3848" cy="97758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EE266D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Freeform 76"/>
              <p:cNvSpPr>
                <a:spLocks noChangeArrowheads="1"/>
              </p:cNvSpPr>
              <p:nvPr/>
            </p:nvSpPr>
            <p:spPr bwMode="auto">
              <a:xfrm>
                <a:off x="217543" y="240630"/>
                <a:ext cx="598761" cy="56617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F3F2E5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4" name="文本框 22"/>
            <p:cNvSpPr>
              <a:spLocks noChangeArrowheads="1"/>
            </p:cNvSpPr>
            <p:nvPr/>
          </p:nvSpPr>
          <p:spPr bwMode="auto">
            <a:xfrm>
              <a:off x="516923" y="118168"/>
              <a:ext cx="3822237" cy="905966"/>
            </a:xfrm>
            <a:prstGeom prst="rect">
              <a:avLst/>
            </a:prstGeom>
            <a:no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时尚中黑简体" panose="01010104010101010101" pitchFamily="2" charset="-122"/>
                </a:rPr>
                <a:t>研究意义</a:t>
              </a:r>
            </a:p>
          </p:txBody>
        </p:sp>
      </p:grpSp>
      <p:sp>
        <p:nvSpPr>
          <p:cNvPr id="12" name="星形: 五角 11"/>
          <p:cNvSpPr/>
          <p:nvPr/>
        </p:nvSpPr>
        <p:spPr>
          <a:xfrm>
            <a:off x="2020933" y="738681"/>
            <a:ext cx="351692" cy="368320"/>
          </a:xfrm>
          <a:prstGeom prst="star5">
            <a:avLst/>
          </a:prstGeom>
          <a:solidFill>
            <a:srgbClr val="EE2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3" name="组合 27"/>
          <p:cNvGrpSpPr>
            <a:grpSpLocks noChangeAspect="1"/>
          </p:cNvGrpSpPr>
          <p:nvPr/>
        </p:nvGrpSpPr>
        <p:grpSpPr bwMode="auto">
          <a:xfrm>
            <a:off x="5848148" y="425748"/>
            <a:ext cx="1768022" cy="430878"/>
            <a:chOff x="0" y="0"/>
            <a:chExt cx="4339160" cy="977586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grpSp>
          <p:nvGrpSpPr>
            <p:cNvPr id="94" name="组合 21"/>
            <p:cNvGrpSpPr/>
            <p:nvPr/>
          </p:nvGrpSpPr>
          <p:grpSpPr bwMode="auto">
            <a:xfrm>
              <a:off x="0" y="0"/>
              <a:ext cx="1033848" cy="977586"/>
              <a:chOff x="0" y="0"/>
              <a:chExt cx="1033848" cy="977586"/>
            </a:xfrm>
          </p:grpSpPr>
          <p:sp>
            <p:nvSpPr>
              <p:cNvPr id="96" name="Freeform 7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3848" cy="97758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EE266D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Freeform 76"/>
              <p:cNvSpPr>
                <a:spLocks noChangeArrowheads="1"/>
              </p:cNvSpPr>
              <p:nvPr/>
            </p:nvSpPr>
            <p:spPr bwMode="auto">
              <a:xfrm>
                <a:off x="217543" y="240630"/>
                <a:ext cx="598761" cy="56617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F3F2E5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5" name="文本框 22"/>
            <p:cNvSpPr>
              <a:spLocks noChangeArrowheads="1"/>
            </p:cNvSpPr>
            <p:nvPr/>
          </p:nvSpPr>
          <p:spPr bwMode="auto">
            <a:xfrm>
              <a:off x="516923" y="118167"/>
              <a:ext cx="3822237" cy="837950"/>
            </a:xfrm>
            <a:prstGeom prst="rect">
              <a:avLst/>
            </a:prstGeom>
            <a:no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时尚中黑简体" panose="01010104010101010101" pitchFamily="2" charset="-122"/>
                </a:rPr>
                <a:t>研究过程</a:t>
              </a:r>
            </a:p>
          </p:txBody>
        </p:sp>
      </p:grpSp>
      <p:grpSp>
        <p:nvGrpSpPr>
          <p:cNvPr id="98" name="组合 27"/>
          <p:cNvGrpSpPr>
            <a:grpSpLocks noChangeAspect="1"/>
          </p:cNvGrpSpPr>
          <p:nvPr/>
        </p:nvGrpSpPr>
        <p:grpSpPr bwMode="auto">
          <a:xfrm>
            <a:off x="10164559" y="457751"/>
            <a:ext cx="1768022" cy="417505"/>
            <a:chOff x="0" y="0"/>
            <a:chExt cx="4339160" cy="1024134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grpSp>
          <p:nvGrpSpPr>
            <p:cNvPr id="99" name="组合 21"/>
            <p:cNvGrpSpPr/>
            <p:nvPr/>
          </p:nvGrpSpPr>
          <p:grpSpPr bwMode="auto">
            <a:xfrm>
              <a:off x="0" y="0"/>
              <a:ext cx="1033848" cy="977586"/>
              <a:chOff x="0" y="0"/>
              <a:chExt cx="1033848" cy="977586"/>
            </a:xfrm>
          </p:grpSpPr>
          <p:sp>
            <p:nvSpPr>
              <p:cNvPr id="101" name="Freeform 7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3848" cy="97758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EE266D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Freeform 76"/>
              <p:cNvSpPr>
                <a:spLocks noChangeArrowheads="1"/>
              </p:cNvSpPr>
              <p:nvPr/>
            </p:nvSpPr>
            <p:spPr bwMode="auto">
              <a:xfrm>
                <a:off x="217543" y="240630"/>
                <a:ext cx="598761" cy="56617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F3F2E5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0" name="文本框 22"/>
            <p:cNvSpPr>
              <a:spLocks noChangeArrowheads="1"/>
            </p:cNvSpPr>
            <p:nvPr/>
          </p:nvSpPr>
          <p:spPr bwMode="auto">
            <a:xfrm>
              <a:off x="516923" y="118168"/>
              <a:ext cx="3822237" cy="905966"/>
            </a:xfrm>
            <a:prstGeom prst="rect">
              <a:avLst/>
            </a:prstGeom>
            <a:no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时尚中黑简体" panose="01010104010101010101" pitchFamily="2" charset="-122"/>
                </a:rPr>
                <a:t>总结展望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514681" y="1530918"/>
            <a:ext cx="2331180" cy="2656860"/>
            <a:chOff x="1514681" y="1530918"/>
            <a:chExt cx="2331180" cy="2656860"/>
          </a:xfrm>
        </p:grpSpPr>
        <p:grpSp>
          <p:nvGrpSpPr>
            <p:cNvPr id="3" name="组合 2"/>
            <p:cNvGrpSpPr>
              <a:grpSpLocks noChangeAspect="1"/>
            </p:cNvGrpSpPr>
            <p:nvPr/>
          </p:nvGrpSpPr>
          <p:grpSpPr>
            <a:xfrm>
              <a:off x="1514681" y="1530918"/>
              <a:ext cx="2331180" cy="2656860"/>
              <a:chOff x="1414753" y="1914082"/>
              <a:chExt cx="1942650" cy="2214050"/>
            </a:xfrm>
          </p:grpSpPr>
          <p:sp>
            <p:nvSpPr>
              <p:cNvPr id="6156" name="Freeform 6"/>
              <p:cNvSpPr>
                <a:spLocks noChangeArrowheads="1"/>
              </p:cNvSpPr>
              <p:nvPr/>
            </p:nvSpPr>
            <p:spPr bwMode="auto">
              <a:xfrm>
                <a:off x="1414753" y="1914082"/>
                <a:ext cx="1942650" cy="1847422"/>
              </a:xfrm>
              <a:custGeom>
                <a:avLst/>
                <a:gdLst>
                  <a:gd name="T0" fmla="*/ 2147483647 w 1580"/>
                  <a:gd name="T1" fmla="*/ 2147483647 h 1503"/>
                  <a:gd name="T2" fmla="*/ 2147483647 w 1580"/>
                  <a:gd name="T3" fmla="*/ 2147483647 h 1503"/>
                  <a:gd name="T4" fmla="*/ 2147483647 w 1580"/>
                  <a:gd name="T5" fmla="*/ 2147483647 h 1503"/>
                  <a:gd name="T6" fmla="*/ 2147483647 w 1580"/>
                  <a:gd name="T7" fmla="*/ 2147483647 h 1503"/>
                  <a:gd name="T8" fmla="*/ 2147483647 w 1580"/>
                  <a:gd name="T9" fmla="*/ 2147483647 h 1503"/>
                  <a:gd name="T10" fmla="*/ 2147483647 w 1580"/>
                  <a:gd name="T11" fmla="*/ 2147483647 h 1503"/>
                  <a:gd name="T12" fmla="*/ 2147483647 w 1580"/>
                  <a:gd name="T13" fmla="*/ 2147483647 h 1503"/>
                  <a:gd name="T14" fmla="*/ 2147483647 w 1580"/>
                  <a:gd name="T15" fmla="*/ 2147483647 h 1503"/>
                  <a:gd name="T16" fmla="*/ 2147483647 w 1580"/>
                  <a:gd name="T17" fmla="*/ 2147483647 h 1503"/>
                  <a:gd name="T18" fmla="*/ 2147483647 w 1580"/>
                  <a:gd name="T19" fmla="*/ 2147483647 h 1503"/>
                  <a:gd name="T20" fmla="*/ 0 w 1580"/>
                  <a:gd name="T21" fmla="*/ 2147483647 h 1503"/>
                  <a:gd name="T22" fmla="*/ 2147483647 w 1580"/>
                  <a:gd name="T23" fmla="*/ 2147483647 h 1503"/>
                  <a:gd name="T24" fmla="*/ 2147483647 w 1580"/>
                  <a:gd name="T25" fmla="*/ 2147483647 h 1503"/>
                  <a:gd name="T26" fmla="*/ 2147483647 w 1580"/>
                  <a:gd name="T27" fmla="*/ 2147483647 h 1503"/>
                  <a:gd name="T28" fmla="*/ 2147483647 w 1580"/>
                  <a:gd name="T29" fmla="*/ 0 h 1503"/>
                  <a:gd name="T30" fmla="*/ 2147483647 w 1580"/>
                  <a:gd name="T31" fmla="*/ 2147483647 h 1503"/>
                  <a:gd name="T32" fmla="*/ 2147483647 w 1580"/>
                  <a:gd name="T33" fmla="*/ 0 h 1503"/>
                  <a:gd name="T34" fmla="*/ 2147483647 w 1580"/>
                  <a:gd name="T35" fmla="*/ 2147483647 h 1503"/>
                  <a:gd name="T36" fmla="*/ 2147483647 w 1580"/>
                  <a:gd name="T37" fmla="*/ 2147483647 h 1503"/>
                  <a:gd name="T38" fmla="*/ 2147483647 w 1580"/>
                  <a:gd name="T39" fmla="*/ 2147483647 h 1503"/>
                  <a:gd name="T40" fmla="*/ 2147483647 w 1580"/>
                  <a:gd name="T41" fmla="*/ 2147483647 h 150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580"/>
                  <a:gd name="T64" fmla="*/ 0 h 1503"/>
                  <a:gd name="T65" fmla="*/ 1580 w 1580"/>
                  <a:gd name="T66" fmla="*/ 1503 h 150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580" h="1503">
                    <a:moveTo>
                      <a:pt x="1580" y="753"/>
                    </a:moveTo>
                    <a:lnTo>
                      <a:pt x="1423" y="957"/>
                    </a:lnTo>
                    <a:lnTo>
                      <a:pt x="1428" y="1216"/>
                    </a:lnTo>
                    <a:lnTo>
                      <a:pt x="1181" y="1292"/>
                    </a:lnTo>
                    <a:lnTo>
                      <a:pt x="1034" y="1503"/>
                    </a:lnTo>
                    <a:lnTo>
                      <a:pt x="790" y="1418"/>
                    </a:lnTo>
                    <a:lnTo>
                      <a:pt x="545" y="1503"/>
                    </a:lnTo>
                    <a:lnTo>
                      <a:pt x="398" y="1292"/>
                    </a:lnTo>
                    <a:lnTo>
                      <a:pt x="151" y="1216"/>
                    </a:lnTo>
                    <a:lnTo>
                      <a:pt x="156" y="957"/>
                    </a:lnTo>
                    <a:lnTo>
                      <a:pt x="0" y="753"/>
                    </a:lnTo>
                    <a:lnTo>
                      <a:pt x="156" y="546"/>
                    </a:lnTo>
                    <a:lnTo>
                      <a:pt x="151" y="288"/>
                    </a:lnTo>
                    <a:lnTo>
                      <a:pt x="398" y="214"/>
                    </a:lnTo>
                    <a:lnTo>
                      <a:pt x="545" y="0"/>
                    </a:lnTo>
                    <a:lnTo>
                      <a:pt x="790" y="86"/>
                    </a:lnTo>
                    <a:lnTo>
                      <a:pt x="1034" y="0"/>
                    </a:lnTo>
                    <a:lnTo>
                      <a:pt x="1181" y="214"/>
                    </a:lnTo>
                    <a:lnTo>
                      <a:pt x="1428" y="288"/>
                    </a:lnTo>
                    <a:lnTo>
                      <a:pt x="1423" y="546"/>
                    </a:lnTo>
                    <a:lnTo>
                      <a:pt x="1580" y="753"/>
                    </a:lnTo>
                    <a:close/>
                  </a:path>
                </a:pathLst>
              </a:custGeom>
              <a:solidFill>
                <a:srgbClr val="EE266D">
                  <a:alpha val="6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  <p:grpSp>
            <p:nvGrpSpPr>
              <p:cNvPr id="6157" name="组合 11"/>
              <p:cNvGrpSpPr/>
              <p:nvPr/>
            </p:nvGrpSpPr>
            <p:grpSpPr bwMode="auto">
              <a:xfrm>
                <a:off x="1970249" y="3294887"/>
                <a:ext cx="831657" cy="833245"/>
                <a:chOff x="0" y="0"/>
                <a:chExt cx="832962" cy="832962"/>
              </a:xfrm>
            </p:grpSpPr>
            <p:sp>
              <p:nvSpPr>
                <p:cNvPr id="6175" name="椭圆 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32962" cy="832962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56078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395E8A"/>
                      </a:solidFill>
                      <a:bevel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buFont typeface="Arial" panose="020B0604020202020204" pitchFamily="34" charset="0"/>
                    <a:buNone/>
                  </a:pPr>
                  <a:endParaRPr lang="zh-CN" altLang="en-US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黑体" panose="02010609060101010101" pitchFamily="49" charset="-122"/>
                  </a:endParaRPr>
                </a:p>
              </p:txBody>
            </p:sp>
            <p:sp>
              <p:nvSpPr>
                <p:cNvPr id="6176" name="文本框 13"/>
                <p:cNvSpPr>
                  <a:spLocks noChangeArrowheads="1"/>
                </p:cNvSpPr>
                <p:nvPr/>
              </p:nvSpPr>
              <p:spPr bwMode="auto">
                <a:xfrm>
                  <a:off x="140350" y="208732"/>
                  <a:ext cx="552262" cy="5384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buFont typeface="Arial" panose="020B0604020202020204" pitchFamily="34" charset="0"/>
                    <a:buNone/>
                  </a:pPr>
                  <a:r>
                    <a:rPr lang="zh-CN" altLang="en-US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基本含义</a:t>
                  </a:r>
                </a:p>
              </p:txBody>
            </p:sp>
          </p:grpSp>
        </p:grpSp>
        <p:sp>
          <p:nvSpPr>
            <p:cNvPr id="103" name="文本框 5"/>
            <p:cNvSpPr>
              <a:spLocks noChangeArrowheads="1"/>
            </p:cNvSpPr>
            <p:nvPr/>
          </p:nvSpPr>
          <p:spPr bwMode="auto">
            <a:xfrm>
              <a:off x="1799373" y="1903050"/>
              <a:ext cx="1761793" cy="132343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人脸检测</a:t>
              </a:r>
              <a:r>
                <a:rPr lang="en-US" altLang="zh-CN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—</a:t>
              </a:r>
              <a:r>
                <a:rPr lang="zh-CN" altLang="en-US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判断是否有人脸？</a:t>
              </a:r>
              <a:endPara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美黑简体" pitchFamily="1" charset="-122"/>
              </a:endParaRPr>
            </a:p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人脸识别</a:t>
              </a:r>
              <a:r>
                <a:rPr lang="en-US" altLang="zh-CN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—</a:t>
              </a:r>
              <a:r>
                <a:rPr lang="zh-CN" altLang="en-US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确认该人脸是谁？</a:t>
              </a:r>
              <a:endPara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美黑简体" pitchFamily="1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956361" y="1075440"/>
            <a:ext cx="2331180" cy="2656860"/>
            <a:chOff x="7956361" y="1075440"/>
            <a:chExt cx="2331180" cy="2656860"/>
          </a:xfrm>
        </p:grpSpPr>
        <p:grpSp>
          <p:nvGrpSpPr>
            <p:cNvPr id="104" name="组合 103"/>
            <p:cNvGrpSpPr>
              <a:grpSpLocks noChangeAspect="1"/>
            </p:cNvGrpSpPr>
            <p:nvPr/>
          </p:nvGrpSpPr>
          <p:grpSpPr>
            <a:xfrm>
              <a:off x="7956361" y="1075440"/>
              <a:ext cx="2331180" cy="2656860"/>
              <a:chOff x="1414753" y="1914082"/>
              <a:chExt cx="1942650" cy="2214050"/>
            </a:xfrm>
          </p:grpSpPr>
          <p:sp>
            <p:nvSpPr>
              <p:cNvPr id="105" name="Freeform 6"/>
              <p:cNvSpPr>
                <a:spLocks noChangeArrowheads="1"/>
              </p:cNvSpPr>
              <p:nvPr/>
            </p:nvSpPr>
            <p:spPr bwMode="auto">
              <a:xfrm>
                <a:off x="1414753" y="1914082"/>
                <a:ext cx="1942650" cy="1847422"/>
              </a:xfrm>
              <a:custGeom>
                <a:avLst/>
                <a:gdLst>
                  <a:gd name="T0" fmla="*/ 2147483647 w 1580"/>
                  <a:gd name="T1" fmla="*/ 2147483647 h 1503"/>
                  <a:gd name="T2" fmla="*/ 2147483647 w 1580"/>
                  <a:gd name="T3" fmla="*/ 2147483647 h 1503"/>
                  <a:gd name="T4" fmla="*/ 2147483647 w 1580"/>
                  <a:gd name="T5" fmla="*/ 2147483647 h 1503"/>
                  <a:gd name="T6" fmla="*/ 2147483647 w 1580"/>
                  <a:gd name="T7" fmla="*/ 2147483647 h 1503"/>
                  <a:gd name="T8" fmla="*/ 2147483647 w 1580"/>
                  <a:gd name="T9" fmla="*/ 2147483647 h 1503"/>
                  <a:gd name="T10" fmla="*/ 2147483647 w 1580"/>
                  <a:gd name="T11" fmla="*/ 2147483647 h 1503"/>
                  <a:gd name="T12" fmla="*/ 2147483647 w 1580"/>
                  <a:gd name="T13" fmla="*/ 2147483647 h 1503"/>
                  <a:gd name="T14" fmla="*/ 2147483647 w 1580"/>
                  <a:gd name="T15" fmla="*/ 2147483647 h 1503"/>
                  <a:gd name="T16" fmla="*/ 2147483647 w 1580"/>
                  <a:gd name="T17" fmla="*/ 2147483647 h 1503"/>
                  <a:gd name="T18" fmla="*/ 2147483647 w 1580"/>
                  <a:gd name="T19" fmla="*/ 2147483647 h 1503"/>
                  <a:gd name="T20" fmla="*/ 0 w 1580"/>
                  <a:gd name="T21" fmla="*/ 2147483647 h 1503"/>
                  <a:gd name="T22" fmla="*/ 2147483647 w 1580"/>
                  <a:gd name="T23" fmla="*/ 2147483647 h 1503"/>
                  <a:gd name="T24" fmla="*/ 2147483647 w 1580"/>
                  <a:gd name="T25" fmla="*/ 2147483647 h 1503"/>
                  <a:gd name="T26" fmla="*/ 2147483647 w 1580"/>
                  <a:gd name="T27" fmla="*/ 2147483647 h 1503"/>
                  <a:gd name="T28" fmla="*/ 2147483647 w 1580"/>
                  <a:gd name="T29" fmla="*/ 0 h 1503"/>
                  <a:gd name="T30" fmla="*/ 2147483647 w 1580"/>
                  <a:gd name="T31" fmla="*/ 2147483647 h 1503"/>
                  <a:gd name="T32" fmla="*/ 2147483647 w 1580"/>
                  <a:gd name="T33" fmla="*/ 0 h 1503"/>
                  <a:gd name="T34" fmla="*/ 2147483647 w 1580"/>
                  <a:gd name="T35" fmla="*/ 2147483647 h 1503"/>
                  <a:gd name="T36" fmla="*/ 2147483647 w 1580"/>
                  <a:gd name="T37" fmla="*/ 2147483647 h 1503"/>
                  <a:gd name="T38" fmla="*/ 2147483647 w 1580"/>
                  <a:gd name="T39" fmla="*/ 2147483647 h 1503"/>
                  <a:gd name="T40" fmla="*/ 2147483647 w 1580"/>
                  <a:gd name="T41" fmla="*/ 2147483647 h 150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580"/>
                  <a:gd name="T64" fmla="*/ 0 h 1503"/>
                  <a:gd name="T65" fmla="*/ 1580 w 1580"/>
                  <a:gd name="T66" fmla="*/ 1503 h 150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580" h="1503">
                    <a:moveTo>
                      <a:pt x="1580" y="753"/>
                    </a:moveTo>
                    <a:lnTo>
                      <a:pt x="1423" y="957"/>
                    </a:lnTo>
                    <a:lnTo>
                      <a:pt x="1428" y="1216"/>
                    </a:lnTo>
                    <a:lnTo>
                      <a:pt x="1181" y="1292"/>
                    </a:lnTo>
                    <a:lnTo>
                      <a:pt x="1034" y="1503"/>
                    </a:lnTo>
                    <a:lnTo>
                      <a:pt x="790" y="1418"/>
                    </a:lnTo>
                    <a:lnTo>
                      <a:pt x="545" y="1503"/>
                    </a:lnTo>
                    <a:lnTo>
                      <a:pt x="398" y="1292"/>
                    </a:lnTo>
                    <a:lnTo>
                      <a:pt x="151" y="1216"/>
                    </a:lnTo>
                    <a:lnTo>
                      <a:pt x="156" y="957"/>
                    </a:lnTo>
                    <a:lnTo>
                      <a:pt x="0" y="753"/>
                    </a:lnTo>
                    <a:lnTo>
                      <a:pt x="156" y="546"/>
                    </a:lnTo>
                    <a:lnTo>
                      <a:pt x="151" y="288"/>
                    </a:lnTo>
                    <a:lnTo>
                      <a:pt x="398" y="214"/>
                    </a:lnTo>
                    <a:lnTo>
                      <a:pt x="545" y="0"/>
                    </a:lnTo>
                    <a:lnTo>
                      <a:pt x="790" y="86"/>
                    </a:lnTo>
                    <a:lnTo>
                      <a:pt x="1034" y="0"/>
                    </a:lnTo>
                    <a:lnTo>
                      <a:pt x="1181" y="214"/>
                    </a:lnTo>
                    <a:lnTo>
                      <a:pt x="1428" y="288"/>
                    </a:lnTo>
                    <a:lnTo>
                      <a:pt x="1423" y="546"/>
                    </a:lnTo>
                    <a:lnTo>
                      <a:pt x="1580" y="753"/>
                    </a:lnTo>
                    <a:close/>
                  </a:path>
                </a:pathLst>
              </a:custGeom>
              <a:solidFill>
                <a:srgbClr val="EE266D">
                  <a:alpha val="6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  <p:grpSp>
            <p:nvGrpSpPr>
              <p:cNvPr id="106" name="组合 11"/>
              <p:cNvGrpSpPr/>
              <p:nvPr/>
            </p:nvGrpSpPr>
            <p:grpSpPr bwMode="auto">
              <a:xfrm>
                <a:off x="1970249" y="3294887"/>
                <a:ext cx="831657" cy="833245"/>
                <a:chOff x="0" y="0"/>
                <a:chExt cx="832962" cy="832962"/>
              </a:xfrm>
            </p:grpSpPr>
            <p:sp>
              <p:nvSpPr>
                <p:cNvPr id="107" name="椭圆 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32962" cy="832962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56078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395E8A"/>
                      </a:solidFill>
                      <a:bevel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buFont typeface="Arial" panose="020B0604020202020204" pitchFamily="34" charset="0"/>
                    <a:buNone/>
                  </a:pPr>
                  <a:endParaRPr lang="zh-CN" altLang="en-US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黑体" panose="02010609060101010101" pitchFamily="49" charset="-122"/>
                  </a:endParaRPr>
                </a:p>
              </p:txBody>
            </p:sp>
            <p:sp>
              <p:nvSpPr>
                <p:cNvPr id="108" name="文本框 13"/>
                <p:cNvSpPr>
                  <a:spLocks noChangeArrowheads="1"/>
                </p:cNvSpPr>
                <p:nvPr/>
              </p:nvSpPr>
              <p:spPr bwMode="auto">
                <a:xfrm>
                  <a:off x="140350" y="208732"/>
                  <a:ext cx="552262" cy="5384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buFont typeface="Arial" panose="020B0604020202020204" pitchFamily="34" charset="0"/>
                    <a:buNone/>
                  </a:pPr>
                  <a:r>
                    <a:rPr lang="zh-CN" altLang="en-US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应用领域</a:t>
                  </a:r>
                </a:p>
              </p:txBody>
            </p:sp>
          </p:grpSp>
        </p:grpSp>
        <p:sp>
          <p:nvSpPr>
            <p:cNvPr id="109" name="文本框 5"/>
            <p:cNvSpPr>
              <a:spLocks noChangeArrowheads="1"/>
            </p:cNvSpPr>
            <p:nvPr/>
          </p:nvSpPr>
          <p:spPr bwMode="auto">
            <a:xfrm>
              <a:off x="8217588" y="1459346"/>
              <a:ext cx="1897083" cy="132343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金融领域</a:t>
              </a:r>
              <a:r>
                <a:rPr lang="en-US" altLang="zh-CN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—</a:t>
              </a:r>
              <a:r>
                <a:rPr lang="zh-CN" altLang="en-US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信用卡刷脸注册</a:t>
              </a:r>
              <a:r>
                <a:rPr lang="en-US" altLang="zh-CN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...</a:t>
              </a:r>
            </a:p>
            <a:p>
              <a:r>
                <a:rPr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安保领域</a:t>
              </a:r>
              <a:r>
                <a:rPr lang="en-US" altLang="zh-CN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—</a:t>
              </a:r>
              <a:r>
                <a:rPr lang="zh-CN" altLang="en-US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高铁站刷脸进站</a:t>
              </a:r>
              <a:r>
                <a:rPr lang="en-US" altLang="zh-CN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...</a:t>
              </a:r>
            </a:p>
          </p:txBody>
        </p:sp>
      </p:grpSp>
      <p:grpSp>
        <p:nvGrpSpPr>
          <p:cNvPr id="111" name="组合 110"/>
          <p:cNvGrpSpPr/>
          <p:nvPr/>
        </p:nvGrpSpPr>
        <p:grpSpPr>
          <a:xfrm flipV="1">
            <a:off x="8788653" y="3409203"/>
            <a:ext cx="2331180" cy="2656860"/>
            <a:chOff x="7956361" y="1075440"/>
            <a:chExt cx="2331180" cy="2656860"/>
          </a:xfrm>
        </p:grpSpPr>
        <p:grpSp>
          <p:nvGrpSpPr>
            <p:cNvPr id="112" name="组合 111"/>
            <p:cNvGrpSpPr>
              <a:grpSpLocks noChangeAspect="1"/>
            </p:cNvGrpSpPr>
            <p:nvPr/>
          </p:nvGrpSpPr>
          <p:grpSpPr>
            <a:xfrm>
              <a:off x="7956361" y="1075440"/>
              <a:ext cx="2331180" cy="2656860"/>
              <a:chOff x="1414753" y="1914082"/>
              <a:chExt cx="1942650" cy="2214050"/>
            </a:xfrm>
          </p:grpSpPr>
          <p:sp>
            <p:nvSpPr>
              <p:cNvPr id="114" name="Freeform 6"/>
              <p:cNvSpPr>
                <a:spLocks noChangeArrowheads="1"/>
              </p:cNvSpPr>
              <p:nvPr/>
            </p:nvSpPr>
            <p:spPr bwMode="auto">
              <a:xfrm>
                <a:off x="1414753" y="1914082"/>
                <a:ext cx="1942650" cy="1847422"/>
              </a:xfrm>
              <a:custGeom>
                <a:avLst/>
                <a:gdLst>
                  <a:gd name="T0" fmla="*/ 2147483647 w 1580"/>
                  <a:gd name="T1" fmla="*/ 2147483647 h 1503"/>
                  <a:gd name="T2" fmla="*/ 2147483647 w 1580"/>
                  <a:gd name="T3" fmla="*/ 2147483647 h 1503"/>
                  <a:gd name="T4" fmla="*/ 2147483647 w 1580"/>
                  <a:gd name="T5" fmla="*/ 2147483647 h 1503"/>
                  <a:gd name="T6" fmla="*/ 2147483647 w 1580"/>
                  <a:gd name="T7" fmla="*/ 2147483647 h 1503"/>
                  <a:gd name="T8" fmla="*/ 2147483647 w 1580"/>
                  <a:gd name="T9" fmla="*/ 2147483647 h 1503"/>
                  <a:gd name="T10" fmla="*/ 2147483647 w 1580"/>
                  <a:gd name="T11" fmla="*/ 2147483647 h 1503"/>
                  <a:gd name="T12" fmla="*/ 2147483647 w 1580"/>
                  <a:gd name="T13" fmla="*/ 2147483647 h 1503"/>
                  <a:gd name="T14" fmla="*/ 2147483647 w 1580"/>
                  <a:gd name="T15" fmla="*/ 2147483647 h 1503"/>
                  <a:gd name="T16" fmla="*/ 2147483647 w 1580"/>
                  <a:gd name="T17" fmla="*/ 2147483647 h 1503"/>
                  <a:gd name="T18" fmla="*/ 2147483647 w 1580"/>
                  <a:gd name="T19" fmla="*/ 2147483647 h 1503"/>
                  <a:gd name="T20" fmla="*/ 0 w 1580"/>
                  <a:gd name="T21" fmla="*/ 2147483647 h 1503"/>
                  <a:gd name="T22" fmla="*/ 2147483647 w 1580"/>
                  <a:gd name="T23" fmla="*/ 2147483647 h 1503"/>
                  <a:gd name="T24" fmla="*/ 2147483647 w 1580"/>
                  <a:gd name="T25" fmla="*/ 2147483647 h 1503"/>
                  <a:gd name="T26" fmla="*/ 2147483647 w 1580"/>
                  <a:gd name="T27" fmla="*/ 2147483647 h 1503"/>
                  <a:gd name="T28" fmla="*/ 2147483647 w 1580"/>
                  <a:gd name="T29" fmla="*/ 0 h 1503"/>
                  <a:gd name="T30" fmla="*/ 2147483647 w 1580"/>
                  <a:gd name="T31" fmla="*/ 2147483647 h 1503"/>
                  <a:gd name="T32" fmla="*/ 2147483647 w 1580"/>
                  <a:gd name="T33" fmla="*/ 0 h 1503"/>
                  <a:gd name="T34" fmla="*/ 2147483647 w 1580"/>
                  <a:gd name="T35" fmla="*/ 2147483647 h 1503"/>
                  <a:gd name="T36" fmla="*/ 2147483647 w 1580"/>
                  <a:gd name="T37" fmla="*/ 2147483647 h 1503"/>
                  <a:gd name="T38" fmla="*/ 2147483647 w 1580"/>
                  <a:gd name="T39" fmla="*/ 2147483647 h 1503"/>
                  <a:gd name="T40" fmla="*/ 2147483647 w 1580"/>
                  <a:gd name="T41" fmla="*/ 2147483647 h 150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580"/>
                  <a:gd name="T64" fmla="*/ 0 h 1503"/>
                  <a:gd name="T65" fmla="*/ 1580 w 1580"/>
                  <a:gd name="T66" fmla="*/ 1503 h 150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580" h="1503">
                    <a:moveTo>
                      <a:pt x="1580" y="753"/>
                    </a:moveTo>
                    <a:lnTo>
                      <a:pt x="1423" y="957"/>
                    </a:lnTo>
                    <a:lnTo>
                      <a:pt x="1428" y="1216"/>
                    </a:lnTo>
                    <a:lnTo>
                      <a:pt x="1181" y="1292"/>
                    </a:lnTo>
                    <a:lnTo>
                      <a:pt x="1034" y="1503"/>
                    </a:lnTo>
                    <a:lnTo>
                      <a:pt x="790" y="1418"/>
                    </a:lnTo>
                    <a:lnTo>
                      <a:pt x="545" y="1503"/>
                    </a:lnTo>
                    <a:lnTo>
                      <a:pt x="398" y="1292"/>
                    </a:lnTo>
                    <a:lnTo>
                      <a:pt x="151" y="1216"/>
                    </a:lnTo>
                    <a:lnTo>
                      <a:pt x="156" y="957"/>
                    </a:lnTo>
                    <a:lnTo>
                      <a:pt x="0" y="753"/>
                    </a:lnTo>
                    <a:lnTo>
                      <a:pt x="156" y="546"/>
                    </a:lnTo>
                    <a:lnTo>
                      <a:pt x="151" y="288"/>
                    </a:lnTo>
                    <a:lnTo>
                      <a:pt x="398" y="214"/>
                    </a:lnTo>
                    <a:lnTo>
                      <a:pt x="545" y="0"/>
                    </a:lnTo>
                    <a:lnTo>
                      <a:pt x="790" y="86"/>
                    </a:lnTo>
                    <a:lnTo>
                      <a:pt x="1034" y="0"/>
                    </a:lnTo>
                    <a:lnTo>
                      <a:pt x="1181" y="214"/>
                    </a:lnTo>
                    <a:lnTo>
                      <a:pt x="1428" y="288"/>
                    </a:lnTo>
                    <a:lnTo>
                      <a:pt x="1423" y="546"/>
                    </a:lnTo>
                    <a:lnTo>
                      <a:pt x="1580" y="753"/>
                    </a:lnTo>
                    <a:close/>
                  </a:path>
                </a:pathLst>
              </a:custGeom>
              <a:solidFill>
                <a:srgbClr val="EE266D">
                  <a:alpha val="6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  <p:grpSp>
            <p:nvGrpSpPr>
              <p:cNvPr id="115" name="组合 11"/>
              <p:cNvGrpSpPr/>
              <p:nvPr/>
            </p:nvGrpSpPr>
            <p:grpSpPr bwMode="auto">
              <a:xfrm>
                <a:off x="1970249" y="3294887"/>
                <a:ext cx="831657" cy="833245"/>
                <a:chOff x="0" y="0"/>
                <a:chExt cx="832962" cy="832962"/>
              </a:xfrm>
            </p:grpSpPr>
            <p:sp>
              <p:nvSpPr>
                <p:cNvPr id="116" name="椭圆 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32962" cy="832962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56078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395E8A"/>
                      </a:solidFill>
                      <a:bevel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buFont typeface="Arial" panose="020B0604020202020204" pitchFamily="34" charset="0"/>
                    <a:buNone/>
                  </a:pPr>
                  <a:endParaRPr lang="zh-CN" altLang="en-US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黑体" panose="02010609060101010101" pitchFamily="49" charset="-122"/>
                  </a:endParaRPr>
                </a:p>
              </p:txBody>
            </p:sp>
            <p:sp>
              <p:nvSpPr>
                <p:cNvPr id="117" name="文本框 13"/>
                <p:cNvSpPr>
                  <a:spLocks noChangeArrowheads="1"/>
                </p:cNvSpPr>
                <p:nvPr/>
              </p:nvSpPr>
              <p:spPr bwMode="auto">
                <a:xfrm flipV="1">
                  <a:off x="140350" y="208732"/>
                  <a:ext cx="552262" cy="5384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buFont typeface="Arial" panose="020B0604020202020204" pitchFamily="34" charset="0"/>
                    <a:buNone/>
                  </a:pPr>
                  <a:r>
                    <a:rPr lang="zh-CN" altLang="en-US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配合方式</a:t>
                  </a:r>
                </a:p>
              </p:txBody>
            </p:sp>
          </p:grpSp>
        </p:grpSp>
        <p:sp>
          <p:nvSpPr>
            <p:cNvPr id="113" name="文本框 5"/>
            <p:cNvSpPr>
              <a:spLocks noChangeArrowheads="1"/>
            </p:cNvSpPr>
            <p:nvPr/>
          </p:nvSpPr>
          <p:spPr bwMode="auto">
            <a:xfrm flipV="1">
              <a:off x="8217588" y="1459346"/>
              <a:ext cx="1761793" cy="132343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配合识别</a:t>
              </a:r>
              <a:r>
                <a:rPr lang="en-US" altLang="zh-CN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—</a:t>
              </a:r>
              <a:r>
                <a:rPr lang="zh-CN" altLang="en-US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人主动配合识别；</a:t>
              </a:r>
              <a:endParaRPr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方正美黑简体" pitchFamily="1" charset="-122"/>
              </a:endParaRPr>
            </a:p>
            <a:p>
              <a:r>
                <a:rPr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被动识别</a:t>
              </a:r>
              <a:r>
                <a:rPr lang="en-US" altLang="zh-CN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—</a:t>
              </a:r>
              <a:r>
                <a:rPr lang="zh-CN" altLang="en-US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机器自动采集。</a:t>
              </a:r>
              <a:endParaRPr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方正美黑简体" pitchFamily="1" charset="-122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 flipV="1">
            <a:off x="2372625" y="3844191"/>
            <a:ext cx="2331180" cy="2656860"/>
            <a:chOff x="7956361" y="1075440"/>
            <a:chExt cx="2331180" cy="2656860"/>
          </a:xfrm>
        </p:grpSpPr>
        <p:grpSp>
          <p:nvGrpSpPr>
            <p:cNvPr id="120" name="组合 119"/>
            <p:cNvGrpSpPr>
              <a:grpSpLocks noChangeAspect="1"/>
            </p:cNvGrpSpPr>
            <p:nvPr/>
          </p:nvGrpSpPr>
          <p:grpSpPr>
            <a:xfrm>
              <a:off x="7956361" y="1075440"/>
              <a:ext cx="2331180" cy="2656860"/>
              <a:chOff x="1414753" y="1914082"/>
              <a:chExt cx="1942650" cy="2214050"/>
            </a:xfrm>
          </p:grpSpPr>
          <p:sp>
            <p:nvSpPr>
              <p:cNvPr id="122" name="Freeform 6"/>
              <p:cNvSpPr>
                <a:spLocks noChangeArrowheads="1"/>
              </p:cNvSpPr>
              <p:nvPr/>
            </p:nvSpPr>
            <p:spPr bwMode="auto">
              <a:xfrm>
                <a:off x="1414753" y="1914082"/>
                <a:ext cx="1942650" cy="1847422"/>
              </a:xfrm>
              <a:custGeom>
                <a:avLst/>
                <a:gdLst>
                  <a:gd name="T0" fmla="*/ 2147483647 w 1580"/>
                  <a:gd name="T1" fmla="*/ 2147483647 h 1503"/>
                  <a:gd name="T2" fmla="*/ 2147483647 w 1580"/>
                  <a:gd name="T3" fmla="*/ 2147483647 h 1503"/>
                  <a:gd name="T4" fmla="*/ 2147483647 w 1580"/>
                  <a:gd name="T5" fmla="*/ 2147483647 h 1503"/>
                  <a:gd name="T6" fmla="*/ 2147483647 w 1580"/>
                  <a:gd name="T7" fmla="*/ 2147483647 h 1503"/>
                  <a:gd name="T8" fmla="*/ 2147483647 w 1580"/>
                  <a:gd name="T9" fmla="*/ 2147483647 h 1503"/>
                  <a:gd name="T10" fmla="*/ 2147483647 w 1580"/>
                  <a:gd name="T11" fmla="*/ 2147483647 h 1503"/>
                  <a:gd name="T12" fmla="*/ 2147483647 w 1580"/>
                  <a:gd name="T13" fmla="*/ 2147483647 h 1503"/>
                  <a:gd name="T14" fmla="*/ 2147483647 w 1580"/>
                  <a:gd name="T15" fmla="*/ 2147483647 h 1503"/>
                  <a:gd name="T16" fmla="*/ 2147483647 w 1580"/>
                  <a:gd name="T17" fmla="*/ 2147483647 h 1503"/>
                  <a:gd name="T18" fmla="*/ 2147483647 w 1580"/>
                  <a:gd name="T19" fmla="*/ 2147483647 h 1503"/>
                  <a:gd name="T20" fmla="*/ 0 w 1580"/>
                  <a:gd name="T21" fmla="*/ 2147483647 h 1503"/>
                  <a:gd name="T22" fmla="*/ 2147483647 w 1580"/>
                  <a:gd name="T23" fmla="*/ 2147483647 h 1503"/>
                  <a:gd name="T24" fmla="*/ 2147483647 w 1580"/>
                  <a:gd name="T25" fmla="*/ 2147483647 h 1503"/>
                  <a:gd name="T26" fmla="*/ 2147483647 w 1580"/>
                  <a:gd name="T27" fmla="*/ 2147483647 h 1503"/>
                  <a:gd name="T28" fmla="*/ 2147483647 w 1580"/>
                  <a:gd name="T29" fmla="*/ 0 h 1503"/>
                  <a:gd name="T30" fmla="*/ 2147483647 w 1580"/>
                  <a:gd name="T31" fmla="*/ 2147483647 h 1503"/>
                  <a:gd name="T32" fmla="*/ 2147483647 w 1580"/>
                  <a:gd name="T33" fmla="*/ 0 h 1503"/>
                  <a:gd name="T34" fmla="*/ 2147483647 w 1580"/>
                  <a:gd name="T35" fmla="*/ 2147483647 h 1503"/>
                  <a:gd name="T36" fmla="*/ 2147483647 w 1580"/>
                  <a:gd name="T37" fmla="*/ 2147483647 h 1503"/>
                  <a:gd name="T38" fmla="*/ 2147483647 w 1580"/>
                  <a:gd name="T39" fmla="*/ 2147483647 h 1503"/>
                  <a:gd name="T40" fmla="*/ 2147483647 w 1580"/>
                  <a:gd name="T41" fmla="*/ 2147483647 h 150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580"/>
                  <a:gd name="T64" fmla="*/ 0 h 1503"/>
                  <a:gd name="T65" fmla="*/ 1580 w 1580"/>
                  <a:gd name="T66" fmla="*/ 1503 h 150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580" h="1503">
                    <a:moveTo>
                      <a:pt x="1580" y="753"/>
                    </a:moveTo>
                    <a:lnTo>
                      <a:pt x="1423" y="957"/>
                    </a:lnTo>
                    <a:lnTo>
                      <a:pt x="1428" y="1216"/>
                    </a:lnTo>
                    <a:lnTo>
                      <a:pt x="1181" y="1292"/>
                    </a:lnTo>
                    <a:lnTo>
                      <a:pt x="1034" y="1503"/>
                    </a:lnTo>
                    <a:lnTo>
                      <a:pt x="790" y="1418"/>
                    </a:lnTo>
                    <a:lnTo>
                      <a:pt x="545" y="1503"/>
                    </a:lnTo>
                    <a:lnTo>
                      <a:pt x="398" y="1292"/>
                    </a:lnTo>
                    <a:lnTo>
                      <a:pt x="151" y="1216"/>
                    </a:lnTo>
                    <a:lnTo>
                      <a:pt x="156" y="957"/>
                    </a:lnTo>
                    <a:lnTo>
                      <a:pt x="0" y="753"/>
                    </a:lnTo>
                    <a:lnTo>
                      <a:pt x="156" y="546"/>
                    </a:lnTo>
                    <a:lnTo>
                      <a:pt x="151" y="288"/>
                    </a:lnTo>
                    <a:lnTo>
                      <a:pt x="398" y="214"/>
                    </a:lnTo>
                    <a:lnTo>
                      <a:pt x="545" y="0"/>
                    </a:lnTo>
                    <a:lnTo>
                      <a:pt x="790" y="86"/>
                    </a:lnTo>
                    <a:lnTo>
                      <a:pt x="1034" y="0"/>
                    </a:lnTo>
                    <a:lnTo>
                      <a:pt x="1181" y="214"/>
                    </a:lnTo>
                    <a:lnTo>
                      <a:pt x="1428" y="288"/>
                    </a:lnTo>
                    <a:lnTo>
                      <a:pt x="1423" y="546"/>
                    </a:lnTo>
                    <a:lnTo>
                      <a:pt x="1580" y="753"/>
                    </a:lnTo>
                    <a:close/>
                  </a:path>
                </a:pathLst>
              </a:custGeom>
              <a:solidFill>
                <a:srgbClr val="EE266D">
                  <a:alpha val="6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  <p:grpSp>
            <p:nvGrpSpPr>
              <p:cNvPr id="123" name="组合 11"/>
              <p:cNvGrpSpPr/>
              <p:nvPr/>
            </p:nvGrpSpPr>
            <p:grpSpPr bwMode="auto">
              <a:xfrm>
                <a:off x="1970249" y="3294887"/>
                <a:ext cx="831657" cy="833245"/>
                <a:chOff x="0" y="0"/>
                <a:chExt cx="832962" cy="832962"/>
              </a:xfrm>
            </p:grpSpPr>
            <p:sp>
              <p:nvSpPr>
                <p:cNvPr id="124" name="椭圆 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32962" cy="832962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56078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395E8A"/>
                      </a:solidFill>
                      <a:bevel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buFont typeface="Arial" panose="020B0604020202020204" pitchFamily="34" charset="0"/>
                    <a:buNone/>
                  </a:pPr>
                  <a:endParaRPr lang="zh-CN" altLang="en-US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黑体" panose="02010609060101010101" pitchFamily="49" charset="-122"/>
                  </a:endParaRPr>
                </a:p>
              </p:txBody>
            </p:sp>
            <p:sp>
              <p:nvSpPr>
                <p:cNvPr id="125" name="文本框 13"/>
                <p:cNvSpPr>
                  <a:spLocks noChangeArrowheads="1"/>
                </p:cNvSpPr>
                <p:nvPr/>
              </p:nvSpPr>
              <p:spPr bwMode="auto">
                <a:xfrm flipV="1">
                  <a:off x="140350" y="208732"/>
                  <a:ext cx="552262" cy="5384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buFont typeface="Arial" panose="020B0604020202020204" pitchFamily="34" charset="0"/>
                    <a:buNone/>
                  </a:pPr>
                  <a:r>
                    <a:rPr lang="zh-CN" altLang="en-US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发展现状</a:t>
                  </a:r>
                </a:p>
              </p:txBody>
            </p:sp>
          </p:grpSp>
        </p:grpSp>
        <p:sp>
          <p:nvSpPr>
            <p:cNvPr id="121" name="文本框 5"/>
            <p:cNvSpPr>
              <a:spLocks noChangeArrowheads="1"/>
            </p:cNvSpPr>
            <p:nvPr/>
          </p:nvSpPr>
          <p:spPr bwMode="auto">
            <a:xfrm flipV="1">
              <a:off x="8217588" y="1459346"/>
              <a:ext cx="1761793" cy="132343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国外发展</a:t>
              </a:r>
              <a:r>
                <a:rPr lang="en-US" altLang="zh-CN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—</a:t>
              </a:r>
              <a:r>
                <a:rPr lang="zh-CN" altLang="en-US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美日等国领先；</a:t>
              </a:r>
              <a:endParaRPr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方正美黑简体" pitchFamily="1" charset="-122"/>
              </a:endParaRPr>
            </a:p>
            <a:p>
              <a:r>
                <a:rPr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国内发展</a:t>
              </a:r>
              <a:r>
                <a:rPr lang="en-US" altLang="zh-CN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—</a:t>
              </a:r>
              <a:r>
                <a:rPr lang="zh-CN" altLang="en-US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中国竭力赶超。</a:t>
              </a:r>
              <a:endParaRPr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方正美黑简体" pitchFamily="1" charset="-122"/>
              </a:endParaRPr>
            </a:p>
          </p:txBody>
        </p:sp>
      </p:grpSp>
      <p:grpSp>
        <p:nvGrpSpPr>
          <p:cNvPr id="52" name="组合 27"/>
          <p:cNvGrpSpPr>
            <a:grpSpLocks noChangeAspect="1"/>
          </p:cNvGrpSpPr>
          <p:nvPr/>
        </p:nvGrpSpPr>
        <p:grpSpPr bwMode="auto">
          <a:xfrm>
            <a:off x="8021868" y="442872"/>
            <a:ext cx="1768022" cy="417505"/>
            <a:chOff x="0" y="0"/>
            <a:chExt cx="4339160" cy="1024134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grpSp>
          <p:nvGrpSpPr>
            <p:cNvPr id="53" name="组合 21"/>
            <p:cNvGrpSpPr/>
            <p:nvPr/>
          </p:nvGrpSpPr>
          <p:grpSpPr bwMode="auto">
            <a:xfrm>
              <a:off x="0" y="0"/>
              <a:ext cx="1033848" cy="977586"/>
              <a:chOff x="0" y="0"/>
              <a:chExt cx="1033848" cy="977586"/>
            </a:xfrm>
          </p:grpSpPr>
          <p:sp>
            <p:nvSpPr>
              <p:cNvPr id="55" name="Freeform 7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3848" cy="97758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EE266D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76"/>
              <p:cNvSpPr>
                <a:spLocks noChangeArrowheads="1"/>
              </p:cNvSpPr>
              <p:nvPr/>
            </p:nvSpPr>
            <p:spPr bwMode="auto">
              <a:xfrm>
                <a:off x="217543" y="240630"/>
                <a:ext cx="598761" cy="56617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F3F2E5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4" name="文本框 22"/>
            <p:cNvSpPr>
              <a:spLocks noChangeArrowheads="1"/>
            </p:cNvSpPr>
            <p:nvPr/>
          </p:nvSpPr>
          <p:spPr bwMode="auto">
            <a:xfrm>
              <a:off x="516923" y="118168"/>
              <a:ext cx="3822237" cy="905966"/>
            </a:xfrm>
            <a:prstGeom prst="rect">
              <a:avLst/>
            </a:prstGeom>
            <a:no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时尚中黑简体" panose="01010104010101010101" pitchFamily="2" charset="-122"/>
                </a:rPr>
                <a:t>系统架构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5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62" decel="50000">
                                          <p:stCondLst>
                                            <p:cond delay="62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/>
          <p:cNvCxnSpPr/>
          <p:nvPr/>
        </p:nvCxnSpPr>
        <p:spPr>
          <a:xfrm>
            <a:off x="80229" y="977234"/>
            <a:ext cx="11649907" cy="0"/>
          </a:xfrm>
          <a:prstGeom prst="straightConnector1">
            <a:avLst/>
          </a:prstGeom>
          <a:ln w="47625">
            <a:solidFill>
              <a:srgbClr val="EE26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27"/>
          <p:cNvGrpSpPr/>
          <p:nvPr/>
        </p:nvGrpSpPr>
        <p:grpSpPr bwMode="auto">
          <a:xfrm>
            <a:off x="2126743" y="161119"/>
            <a:ext cx="4052675" cy="1360563"/>
            <a:chOff x="0" y="0"/>
            <a:chExt cx="4054392" cy="1360440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grpSp>
          <p:nvGrpSpPr>
            <p:cNvPr id="77" name="组合 21"/>
            <p:cNvGrpSpPr/>
            <p:nvPr/>
          </p:nvGrpSpPr>
          <p:grpSpPr bwMode="auto">
            <a:xfrm>
              <a:off x="0" y="0"/>
              <a:ext cx="1033848" cy="977586"/>
              <a:chOff x="0" y="0"/>
              <a:chExt cx="1033848" cy="977586"/>
            </a:xfrm>
          </p:grpSpPr>
          <p:sp>
            <p:nvSpPr>
              <p:cNvPr id="80" name="Freeform 7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3848" cy="97758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EE266D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Freeform 76"/>
              <p:cNvSpPr>
                <a:spLocks noChangeArrowheads="1"/>
              </p:cNvSpPr>
              <p:nvPr/>
            </p:nvSpPr>
            <p:spPr bwMode="auto">
              <a:xfrm>
                <a:off x="217543" y="240630"/>
                <a:ext cx="598761" cy="56617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F3F2E5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" name="文本框 22"/>
            <p:cNvSpPr>
              <a:spLocks noChangeArrowheads="1"/>
            </p:cNvSpPr>
            <p:nvPr/>
          </p:nvSpPr>
          <p:spPr bwMode="auto">
            <a:xfrm>
              <a:off x="232156" y="98797"/>
              <a:ext cx="3822236" cy="1261643"/>
            </a:xfrm>
            <a:prstGeom prst="rect">
              <a:avLst/>
            </a:prstGeom>
            <a:no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4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研究意义</a:t>
              </a:r>
            </a:p>
            <a:p>
              <a:pPr algn="ctr">
                <a:buFont typeface="Arial" panose="020B0604020202020204" pitchFamily="34" charset="0"/>
                <a:buNone/>
              </a:pPr>
              <a:endParaRPr lang="zh-CN" altLang="en-US" sz="32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endParaRPr>
            </a:p>
          </p:txBody>
        </p:sp>
      </p:grpSp>
      <p:grpSp>
        <p:nvGrpSpPr>
          <p:cNvPr id="82" name="组合 27"/>
          <p:cNvGrpSpPr>
            <a:grpSpLocks noChangeAspect="1"/>
          </p:cNvGrpSpPr>
          <p:nvPr/>
        </p:nvGrpSpPr>
        <p:grpSpPr bwMode="auto">
          <a:xfrm>
            <a:off x="416058" y="449645"/>
            <a:ext cx="1768022" cy="417505"/>
            <a:chOff x="0" y="0"/>
            <a:chExt cx="4339160" cy="1024134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grpSp>
          <p:nvGrpSpPr>
            <p:cNvPr id="83" name="组合 21"/>
            <p:cNvGrpSpPr/>
            <p:nvPr/>
          </p:nvGrpSpPr>
          <p:grpSpPr bwMode="auto">
            <a:xfrm>
              <a:off x="0" y="0"/>
              <a:ext cx="1033848" cy="977586"/>
              <a:chOff x="0" y="0"/>
              <a:chExt cx="1033848" cy="977586"/>
            </a:xfrm>
          </p:grpSpPr>
          <p:sp>
            <p:nvSpPr>
              <p:cNvPr id="85" name="Freeform 7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3848" cy="97758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EE266D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Freeform 76"/>
              <p:cNvSpPr>
                <a:spLocks noChangeArrowheads="1"/>
              </p:cNvSpPr>
              <p:nvPr/>
            </p:nvSpPr>
            <p:spPr bwMode="auto">
              <a:xfrm>
                <a:off x="217543" y="240630"/>
                <a:ext cx="598761" cy="56617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F3F2E5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4" name="文本框 22"/>
            <p:cNvSpPr>
              <a:spLocks noChangeArrowheads="1"/>
            </p:cNvSpPr>
            <p:nvPr/>
          </p:nvSpPr>
          <p:spPr bwMode="auto">
            <a:xfrm>
              <a:off x="516923" y="118168"/>
              <a:ext cx="3822237" cy="905966"/>
            </a:xfrm>
            <a:prstGeom prst="rect">
              <a:avLst/>
            </a:prstGeom>
            <a:no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时尚中黑简体" panose="01010104010101010101" pitchFamily="2" charset="-122"/>
                </a:rPr>
                <a:t>背景现状</a:t>
              </a:r>
            </a:p>
          </p:txBody>
        </p:sp>
      </p:grpSp>
      <p:sp>
        <p:nvSpPr>
          <p:cNvPr id="12" name="星形: 五角 11"/>
          <p:cNvSpPr/>
          <p:nvPr/>
        </p:nvSpPr>
        <p:spPr>
          <a:xfrm>
            <a:off x="4121456" y="756904"/>
            <a:ext cx="351692" cy="368320"/>
          </a:xfrm>
          <a:prstGeom prst="star5">
            <a:avLst/>
          </a:prstGeom>
          <a:solidFill>
            <a:srgbClr val="EE2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3" name="组合 27"/>
          <p:cNvGrpSpPr>
            <a:grpSpLocks noChangeAspect="1"/>
          </p:cNvGrpSpPr>
          <p:nvPr/>
        </p:nvGrpSpPr>
        <p:grpSpPr bwMode="auto">
          <a:xfrm>
            <a:off x="5786144" y="430669"/>
            <a:ext cx="1768022" cy="417505"/>
            <a:chOff x="0" y="0"/>
            <a:chExt cx="4339160" cy="1024134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grpSp>
          <p:nvGrpSpPr>
            <p:cNvPr id="94" name="组合 21"/>
            <p:cNvGrpSpPr/>
            <p:nvPr/>
          </p:nvGrpSpPr>
          <p:grpSpPr bwMode="auto">
            <a:xfrm>
              <a:off x="0" y="0"/>
              <a:ext cx="1033848" cy="977586"/>
              <a:chOff x="0" y="0"/>
              <a:chExt cx="1033848" cy="977586"/>
            </a:xfrm>
          </p:grpSpPr>
          <p:sp>
            <p:nvSpPr>
              <p:cNvPr id="96" name="Freeform 7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3848" cy="97758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EE266D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Freeform 76"/>
              <p:cNvSpPr>
                <a:spLocks noChangeArrowheads="1"/>
              </p:cNvSpPr>
              <p:nvPr/>
            </p:nvSpPr>
            <p:spPr bwMode="auto">
              <a:xfrm>
                <a:off x="217543" y="240630"/>
                <a:ext cx="598761" cy="56617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F3F2E5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5" name="文本框 22"/>
            <p:cNvSpPr>
              <a:spLocks noChangeArrowheads="1"/>
            </p:cNvSpPr>
            <p:nvPr/>
          </p:nvSpPr>
          <p:spPr bwMode="auto">
            <a:xfrm>
              <a:off x="516923" y="118168"/>
              <a:ext cx="3822237" cy="905966"/>
            </a:xfrm>
            <a:prstGeom prst="rect">
              <a:avLst/>
            </a:prstGeom>
            <a:no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时尚中黑简体" panose="01010104010101010101" pitchFamily="2" charset="-122"/>
                </a:rPr>
                <a:t>研究过程</a:t>
              </a:r>
            </a:p>
          </p:txBody>
        </p:sp>
      </p:grpSp>
      <p:grpSp>
        <p:nvGrpSpPr>
          <p:cNvPr id="98" name="组合 27"/>
          <p:cNvGrpSpPr>
            <a:grpSpLocks noChangeAspect="1"/>
          </p:cNvGrpSpPr>
          <p:nvPr/>
        </p:nvGrpSpPr>
        <p:grpSpPr bwMode="auto">
          <a:xfrm>
            <a:off x="10023825" y="442872"/>
            <a:ext cx="1768022" cy="417505"/>
            <a:chOff x="0" y="0"/>
            <a:chExt cx="4339160" cy="1024134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grpSp>
          <p:nvGrpSpPr>
            <p:cNvPr id="99" name="组合 21"/>
            <p:cNvGrpSpPr/>
            <p:nvPr/>
          </p:nvGrpSpPr>
          <p:grpSpPr bwMode="auto">
            <a:xfrm>
              <a:off x="0" y="0"/>
              <a:ext cx="1033848" cy="977586"/>
              <a:chOff x="0" y="0"/>
              <a:chExt cx="1033848" cy="977586"/>
            </a:xfrm>
          </p:grpSpPr>
          <p:sp>
            <p:nvSpPr>
              <p:cNvPr id="101" name="Freeform 7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3848" cy="97758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EE266D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102" name="Freeform 76"/>
              <p:cNvSpPr>
                <a:spLocks noChangeArrowheads="1"/>
              </p:cNvSpPr>
              <p:nvPr/>
            </p:nvSpPr>
            <p:spPr bwMode="auto">
              <a:xfrm>
                <a:off x="217543" y="240630"/>
                <a:ext cx="598761" cy="56617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F3F2E5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0" name="文本框 22"/>
            <p:cNvSpPr>
              <a:spLocks noChangeArrowheads="1"/>
            </p:cNvSpPr>
            <p:nvPr/>
          </p:nvSpPr>
          <p:spPr bwMode="auto">
            <a:xfrm>
              <a:off x="516923" y="118168"/>
              <a:ext cx="3822237" cy="905966"/>
            </a:xfrm>
            <a:prstGeom prst="rect">
              <a:avLst/>
            </a:prstGeom>
            <a:no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时尚中黑简体" panose="01010104010101010101" pitchFamily="2" charset="-122"/>
                </a:rPr>
                <a:t>总结展望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048005" y="1530918"/>
            <a:ext cx="2049493" cy="3201962"/>
            <a:chOff x="5048005" y="1530918"/>
            <a:chExt cx="2049493" cy="3201962"/>
          </a:xfrm>
        </p:grpSpPr>
        <p:sp>
          <p:nvSpPr>
            <p:cNvPr id="66" name="圆角矩形 7"/>
            <p:cNvSpPr>
              <a:spLocks noChangeArrowheads="1"/>
            </p:cNvSpPr>
            <p:nvPr/>
          </p:nvSpPr>
          <p:spPr bwMode="auto">
            <a:xfrm>
              <a:off x="5048005" y="1530918"/>
              <a:ext cx="2049493" cy="3170097"/>
            </a:xfrm>
            <a:prstGeom prst="roundRect">
              <a:avLst>
                <a:gd name="adj" fmla="val 5241"/>
              </a:avLst>
            </a:prstGeom>
            <a:noFill/>
            <a:ln w="38100">
              <a:solidFill>
                <a:srgbClr val="FF0000"/>
              </a:solidFill>
              <a:prstDash val="dash"/>
              <a:round/>
            </a:ln>
            <a:effectLst/>
          </p:spPr>
          <p:txBody>
            <a:bodyPr lIns="72000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30000"/>
                </a:lnSpc>
              </a:pPr>
              <a:endParaRPr lang="zh-CN" altLang="zh-CN" sz="1400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7" name="文本框 5"/>
            <p:cNvSpPr>
              <a:spLocks noChangeArrowheads="1"/>
            </p:cNvSpPr>
            <p:nvPr/>
          </p:nvSpPr>
          <p:spPr bwMode="auto">
            <a:xfrm>
              <a:off x="5082031" y="1562781"/>
              <a:ext cx="1761793" cy="31700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人脸识别技术涵盖模式识别、计算机视觉、人工智能、数字图像、甚至心理生理等学科，与各个学科相辅相成，具有巨大的推动作用。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美黑简体" pitchFamily="1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742354" y="1558710"/>
            <a:ext cx="2049493" cy="3219626"/>
            <a:chOff x="9742354" y="1558710"/>
            <a:chExt cx="2049493" cy="3219626"/>
          </a:xfrm>
        </p:grpSpPr>
        <p:sp>
          <p:nvSpPr>
            <p:cNvPr id="68" name="圆角矩形 7"/>
            <p:cNvSpPr>
              <a:spLocks noChangeArrowheads="1"/>
            </p:cNvSpPr>
            <p:nvPr/>
          </p:nvSpPr>
          <p:spPr bwMode="auto">
            <a:xfrm>
              <a:off x="9742354" y="1558710"/>
              <a:ext cx="2049493" cy="3170097"/>
            </a:xfrm>
            <a:prstGeom prst="roundRect">
              <a:avLst>
                <a:gd name="adj" fmla="val 5241"/>
              </a:avLst>
            </a:prstGeom>
            <a:noFill/>
            <a:ln w="38100">
              <a:solidFill>
                <a:srgbClr val="00B050"/>
              </a:solidFill>
              <a:prstDash val="dash"/>
              <a:round/>
            </a:ln>
            <a:effectLst/>
          </p:spPr>
          <p:txBody>
            <a:bodyPr lIns="72000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30000"/>
                </a:lnSpc>
              </a:pPr>
              <a:endParaRPr lang="zh-CN" altLang="zh-CN" sz="1400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9" name="文本框 5"/>
            <p:cNvSpPr>
              <a:spLocks noChangeArrowheads="1"/>
            </p:cNvSpPr>
            <p:nvPr/>
          </p:nvSpPr>
          <p:spPr bwMode="auto">
            <a:xfrm>
              <a:off x="9911718" y="1608237"/>
              <a:ext cx="1761793" cy="31700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人脸识别技术渗透于生活方方面面，在单位考勤、信用卡自助激活、海关边检、高铁进站、智能门禁等应用方面，起着举重若轻的作用。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美黑简体" pitchFamily="1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621393" y="1992626"/>
            <a:ext cx="3467230" cy="2746814"/>
            <a:chOff x="6621393" y="1992626"/>
            <a:chExt cx="3467230" cy="2746814"/>
          </a:xfrm>
        </p:grpSpPr>
        <p:sp>
          <p:nvSpPr>
            <p:cNvPr id="55" name="任意多边形 5"/>
            <p:cNvSpPr>
              <a:spLocks noChangeArrowheads="1"/>
            </p:cNvSpPr>
            <p:nvPr/>
          </p:nvSpPr>
          <p:spPr bwMode="auto">
            <a:xfrm>
              <a:off x="7908487" y="2213672"/>
              <a:ext cx="824197" cy="1670552"/>
            </a:xfrm>
            <a:custGeom>
              <a:avLst/>
              <a:gdLst>
                <a:gd name="T0" fmla="*/ 1 w 823166"/>
                <a:gd name="T1" fmla="*/ 0 h 1670140"/>
                <a:gd name="T2" fmla="*/ 1 w 823166"/>
                <a:gd name="T3" fmla="*/ 0 h 1670140"/>
                <a:gd name="T4" fmla="*/ 2 w 823166"/>
                <a:gd name="T5" fmla="*/ 2 h 1670140"/>
                <a:gd name="T6" fmla="*/ 1 w 823166"/>
                <a:gd name="T7" fmla="*/ 4 h 1670140"/>
                <a:gd name="T8" fmla="*/ 1 w 823166"/>
                <a:gd name="T9" fmla="*/ 4 h 1670140"/>
                <a:gd name="T10" fmla="*/ 1 w 823166"/>
                <a:gd name="T11" fmla="*/ 4 h 1670140"/>
                <a:gd name="T12" fmla="*/ 0 w 823166"/>
                <a:gd name="T13" fmla="*/ 2 h 1670140"/>
                <a:gd name="T14" fmla="*/ 1 w 823166"/>
                <a:gd name="T15" fmla="*/ 0 h 1670140"/>
                <a:gd name="T16" fmla="*/ 1 w 823166"/>
                <a:gd name="T17" fmla="*/ 0 h 16701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23166"/>
                <a:gd name="T28" fmla="*/ 0 h 1670140"/>
                <a:gd name="T29" fmla="*/ 823166 w 823166"/>
                <a:gd name="T30" fmla="*/ 1670140 h 16701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23166" h="1670140">
                  <a:moveTo>
                    <a:pt x="422865" y="0"/>
                  </a:moveTo>
                  <a:lnTo>
                    <a:pt x="439028" y="12087"/>
                  </a:lnTo>
                  <a:cubicBezTo>
                    <a:pt x="673631" y="205698"/>
                    <a:pt x="823166" y="498703"/>
                    <a:pt x="823166" y="826634"/>
                  </a:cubicBezTo>
                  <a:cubicBezTo>
                    <a:pt x="823166" y="1154565"/>
                    <a:pt x="673631" y="1447570"/>
                    <a:pt x="439028" y="1641181"/>
                  </a:cubicBezTo>
                  <a:lnTo>
                    <a:pt x="400302" y="1670140"/>
                  </a:lnTo>
                  <a:lnTo>
                    <a:pt x="384138" y="1658053"/>
                  </a:lnTo>
                  <a:cubicBezTo>
                    <a:pt x="149536" y="1464442"/>
                    <a:pt x="0" y="1171437"/>
                    <a:pt x="0" y="843506"/>
                  </a:cubicBezTo>
                  <a:cubicBezTo>
                    <a:pt x="0" y="515575"/>
                    <a:pt x="149536" y="222570"/>
                    <a:pt x="384138" y="28959"/>
                  </a:cubicBezTo>
                  <a:lnTo>
                    <a:pt x="422865" y="0"/>
                  </a:lnTo>
                  <a:close/>
                </a:path>
              </a:pathLst>
            </a:custGeom>
            <a:solidFill>
              <a:srgbClr val="D8D8D8"/>
            </a:solidFill>
            <a:ln w="0" cap="flat" cmpd="sng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" name="任意多边形 6"/>
            <p:cNvSpPr>
              <a:spLocks noChangeArrowheads="1"/>
            </p:cNvSpPr>
            <p:nvPr/>
          </p:nvSpPr>
          <p:spPr bwMode="auto">
            <a:xfrm>
              <a:off x="6621393" y="1992626"/>
              <a:ext cx="1711257" cy="2112010"/>
            </a:xfrm>
            <a:custGeom>
              <a:avLst/>
              <a:gdLst>
                <a:gd name="T0" fmla="*/ 3 w 1710887"/>
                <a:gd name="T1" fmla="*/ 0 h 2111188"/>
                <a:gd name="T2" fmla="*/ 4 w 1710887"/>
                <a:gd name="T3" fmla="*/ 0 h 2111188"/>
                <a:gd name="T4" fmla="*/ 4 w 1710887"/>
                <a:gd name="T5" fmla="*/ 1 h 2111188"/>
                <a:gd name="T6" fmla="*/ 4 w 1710887"/>
                <a:gd name="T7" fmla="*/ 1 h 2111188"/>
                <a:gd name="T8" fmla="*/ 3 w 1710887"/>
                <a:gd name="T9" fmla="*/ 3 h 2111188"/>
                <a:gd name="T10" fmla="*/ 4 w 1710887"/>
                <a:gd name="T11" fmla="*/ 5 h 2111188"/>
                <a:gd name="T12" fmla="*/ 4 w 1710887"/>
                <a:gd name="T13" fmla="*/ 5 h 2111188"/>
                <a:gd name="T14" fmla="*/ 4 w 1710887"/>
                <a:gd name="T15" fmla="*/ 5 h 2111188"/>
                <a:gd name="T16" fmla="*/ 3 w 1710887"/>
                <a:gd name="T17" fmla="*/ 5 h 2111188"/>
                <a:gd name="T18" fmla="*/ 0 w 1710887"/>
                <a:gd name="T19" fmla="*/ 3 h 2111188"/>
                <a:gd name="T20" fmla="*/ 3 w 1710887"/>
                <a:gd name="T21" fmla="*/ 0 h 21111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10887"/>
                <a:gd name="T34" fmla="*/ 0 h 2111188"/>
                <a:gd name="T35" fmla="*/ 1710887 w 1710887"/>
                <a:gd name="T36" fmla="*/ 2111188 h 21111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10887" h="2111188">
                  <a:moveTo>
                    <a:pt x="1055594" y="0"/>
                  </a:moveTo>
                  <a:cubicBezTo>
                    <a:pt x="1274215" y="0"/>
                    <a:pt x="1477313" y="66460"/>
                    <a:pt x="1645786" y="180279"/>
                  </a:cubicBezTo>
                  <a:lnTo>
                    <a:pt x="1710887" y="228960"/>
                  </a:lnTo>
                  <a:lnTo>
                    <a:pt x="1672160" y="257919"/>
                  </a:lnTo>
                  <a:cubicBezTo>
                    <a:pt x="1437558" y="451530"/>
                    <a:pt x="1288022" y="744535"/>
                    <a:pt x="1288022" y="1072466"/>
                  </a:cubicBezTo>
                  <a:cubicBezTo>
                    <a:pt x="1288022" y="1400397"/>
                    <a:pt x="1437558" y="1693402"/>
                    <a:pt x="1672160" y="1887013"/>
                  </a:cubicBezTo>
                  <a:lnTo>
                    <a:pt x="1688324" y="1899100"/>
                  </a:lnTo>
                  <a:lnTo>
                    <a:pt x="1645786" y="1930909"/>
                  </a:lnTo>
                  <a:cubicBezTo>
                    <a:pt x="1477313" y="2044728"/>
                    <a:pt x="1274215" y="2111188"/>
                    <a:pt x="1055594" y="2111188"/>
                  </a:cubicBezTo>
                  <a:cubicBezTo>
                    <a:pt x="472606" y="2111188"/>
                    <a:pt x="0" y="1638582"/>
                    <a:pt x="0" y="1055594"/>
                  </a:cubicBezTo>
                  <a:cubicBezTo>
                    <a:pt x="0" y="472606"/>
                    <a:pt x="472606" y="0"/>
                    <a:pt x="1055594" y="0"/>
                  </a:cubicBezTo>
                  <a:close/>
                </a:path>
              </a:pathLst>
            </a:custGeom>
            <a:solidFill>
              <a:srgbClr val="FF0000"/>
            </a:solidFill>
            <a:ln w="12700" cap="flat" cmpd="sng">
              <a:solidFill>
                <a:srgbClr val="008BA3"/>
              </a:solidFill>
              <a:prstDash val="dash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16000" rIns="28800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" name="任意多边形 7"/>
            <p:cNvSpPr>
              <a:spLocks noChangeArrowheads="1"/>
            </p:cNvSpPr>
            <p:nvPr/>
          </p:nvSpPr>
          <p:spPr bwMode="auto">
            <a:xfrm>
              <a:off x="8308521" y="1992626"/>
              <a:ext cx="1711257" cy="2112010"/>
            </a:xfrm>
            <a:custGeom>
              <a:avLst/>
              <a:gdLst>
                <a:gd name="T0" fmla="*/ 2 w 1710886"/>
                <a:gd name="T1" fmla="*/ 0 h 2111188"/>
                <a:gd name="T2" fmla="*/ 4 w 1710886"/>
                <a:gd name="T3" fmla="*/ 3 h 2111188"/>
                <a:gd name="T4" fmla="*/ 2 w 1710886"/>
                <a:gd name="T5" fmla="*/ 5 h 2111188"/>
                <a:gd name="T6" fmla="*/ 0 w 1710886"/>
                <a:gd name="T7" fmla="*/ 5 h 2111188"/>
                <a:gd name="T8" fmla="*/ 0 w 1710886"/>
                <a:gd name="T9" fmla="*/ 5 h 2111188"/>
                <a:gd name="T10" fmla="*/ 0 w 1710886"/>
                <a:gd name="T11" fmla="*/ 5 h 2111188"/>
                <a:gd name="T12" fmla="*/ 1 w 1710886"/>
                <a:gd name="T13" fmla="*/ 3 h 2111188"/>
                <a:gd name="T14" fmla="*/ 0 w 1710886"/>
                <a:gd name="T15" fmla="*/ 1 h 2111188"/>
                <a:gd name="T16" fmla="*/ 0 w 1710886"/>
                <a:gd name="T17" fmla="*/ 1 h 2111188"/>
                <a:gd name="T18" fmla="*/ 0 w 1710886"/>
                <a:gd name="T19" fmla="*/ 0 h 2111188"/>
                <a:gd name="T20" fmla="*/ 2 w 1710886"/>
                <a:gd name="T21" fmla="*/ 0 h 21111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10886"/>
                <a:gd name="T34" fmla="*/ 0 h 2111188"/>
                <a:gd name="T35" fmla="*/ 1710886 w 1710886"/>
                <a:gd name="T36" fmla="*/ 2111188 h 21111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10886" h="2111188">
                  <a:moveTo>
                    <a:pt x="655292" y="0"/>
                  </a:moveTo>
                  <a:cubicBezTo>
                    <a:pt x="1238280" y="0"/>
                    <a:pt x="1710886" y="472606"/>
                    <a:pt x="1710886" y="1055594"/>
                  </a:cubicBezTo>
                  <a:cubicBezTo>
                    <a:pt x="1710886" y="1638582"/>
                    <a:pt x="1238280" y="2111188"/>
                    <a:pt x="655292" y="2111188"/>
                  </a:cubicBezTo>
                  <a:cubicBezTo>
                    <a:pt x="436672" y="2111188"/>
                    <a:pt x="233574" y="2044728"/>
                    <a:pt x="65100" y="1930909"/>
                  </a:cubicBezTo>
                  <a:lnTo>
                    <a:pt x="0" y="1882228"/>
                  </a:lnTo>
                  <a:lnTo>
                    <a:pt x="38726" y="1853269"/>
                  </a:lnTo>
                  <a:cubicBezTo>
                    <a:pt x="273329" y="1659658"/>
                    <a:pt x="422864" y="1366653"/>
                    <a:pt x="422864" y="1038722"/>
                  </a:cubicBezTo>
                  <a:cubicBezTo>
                    <a:pt x="422864" y="710791"/>
                    <a:pt x="273329" y="417786"/>
                    <a:pt x="38726" y="224175"/>
                  </a:cubicBezTo>
                  <a:lnTo>
                    <a:pt x="22563" y="212088"/>
                  </a:lnTo>
                  <a:lnTo>
                    <a:pt x="65100" y="180279"/>
                  </a:lnTo>
                  <a:cubicBezTo>
                    <a:pt x="233574" y="66460"/>
                    <a:pt x="436672" y="0"/>
                    <a:pt x="655292" y="0"/>
                  </a:cubicBezTo>
                  <a:close/>
                </a:path>
              </a:pathLst>
            </a:custGeom>
            <a:solidFill>
              <a:srgbClr val="00B050"/>
            </a:solidFill>
            <a:ln w="12700" cap="flat" cmpd="sng">
              <a:solidFill>
                <a:srgbClr val="008BA3"/>
              </a:solidFill>
              <a:prstDash val="dash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4000" rIns="18000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8" name="文本框 12"/>
            <p:cNvSpPr>
              <a:spLocks noChangeArrowheads="1"/>
            </p:cNvSpPr>
            <p:nvPr/>
          </p:nvSpPr>
          <p:spPr bwMode="auto">
            <a:xfrm>
              <a:off x="6667286" y="2424556"/>
              <a:ext cx="1392499" cy="144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学科领域</a:t>
              </a:r>
            </a:p>
            <a:p>
              <a:pPr algn="ctr">
                <a:buFont typeface="Arial" panose="020B0604020202020204" pitchFamily="34" charset="0"/>
                <a:buNone/>
              </a:pPr>
              <a:endParaRPr lang="zh-CN" altLang="en-US" sz="16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endParaRPr>
            </a:p>
          </p:txBody>
        </p:sp>
        <p:sp>
          <p:nvSpPr>
            <p:cNvPr id="59" name="文本框 13"/>
            <p:cNvSpPr>
              <a:spLocks noChangeArrowheads="1"/>
            </p:cNvSpPr>
            <p:nvPr/>
          </p:nvSpPr>
          <p:spPr bwMode="auto">
            <a:xfrm>
              <a:off x="8618196" y="2463453"/>
              <a:ext cx="1470427" cy="1459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生活层面</a:t>
              </a:r>
            </a:p>
            <a:p>
              <a:pPr algn="ctr">
                <a:buFont typeface="Arial" panose="020B0604020202020204" pitchFamily="34" charset="0"/>
                <a:buNone/>
              </a:pPr>
              <a:endParaRPr lang="zh-CN" altLang="en-US" sz="16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endParaRPr>
            </a:p>
          </p:txBody>
        </p:sp>
        <p:sp>
          <p:nvSpPr>
            <p:cNvPr id="5" name="星形: 四角 4"/>
            <p:cNvSpPr/>
            <p:nvPr/>
          </p:nvSpPr>
          <p:spPr>
            <a:xfrm>
              <a:off x="7954321" y="3425018"/>
              <a:ext cx="704301" cy="1314422"/>
            </a:xfrm>
            <a:prstGeom prst="star4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514922" y="4934981"/>
            <a:ext cx="3583097" cy="1661070"/>
            <a:chOff x="6693386" y="4906445"/>
            <a:chExt cx="3583097" cy="1661070"/>
          </a:xfrm>
        </p:grpSpPr>
        <p:sp>
          <p:nvSpPr>
            <p:cNvPr id="71" name="圆角矩形 7"/>
            <p:cNvSpPr>
              <a:spLocks noChangeArrowheads="1"/>
            </p:cNvSpPr>
            <p:nvPr/>
          </p:nvSpPr>
          <p:spPr bwMode="auto">
            <a:xfrm>
              <a:off x="6693386" y="4906445"/>
              <a:ext cx="3583096" cy="1631216"/>
            </a:xfrm>
            <a:prstGeom prst="roundRect">
              <a:avLst>
                <a:gd name="adj" fmla="val 5241"/>
              </a:avLst>
            </a:prstGeom>
            <a:noFill/>
            <a:ln w="38100">
              <a:solidFill>
                <a:schemeClr val="accent2">
                  <a:lumMod val="50000"/>
                </a:schemeClr>
              </a:solidFill>
              <a:prstDash val="dash"/>
              <a:round/>
            </a:ln>
            <a:effectLst/>
          </p:spPr>
          <p:txBody>
            <a:bodyPr lIns="72000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30000"/>
                </a:lnSpc>
              </a:pPr>
              <a:endParaRPr lang="zh-CN" altLang="zh-CN" sz="1400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" name="文本框 5"/>
            <p:cNvSpPr>
              <a:spLocks noChangeArrowheads="1"/>
            </p:cNvSpPr>
            <p:nvPr/>
          </p:nvSpPr>
          <p:spPr bwMode="auto">
            <a:xfrm>
              <a:off x="6693386" y="4936299"/>
              <a:ext cx="3583097" cy="163121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人脸识别技术因人脸易受光线、发型、妆容、表情等影响而变得极具挑战性，研究优化人脸识别技术，对社会的进步和生活质量的提高，意义非凡。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美黑简体" pitchFamily="1" charset="-122"/>
              </a:endParaRPr>
            </a:p>
          </p:txBody>
        </p:sp>
      </p:grpSp>
      <p:grpSp>
        <p:nvGrpSpPr>
          <p:cNvPr id="38" name="组合 27"/>
          <p:cNvGrpSpPr>
            <a:grpSpLocks noChangeAspect="1"/>
          </p:cNvGrpSpPr>
          <p:nvPr/>
        </p:nvGrpSpPr>
        <p:grpSpPr bwMode="auto">
          <a:xfrm>
            <a:off x="7949373" y="442872"/>
            <a:ext cx="1768022" cy="417505"/>
            <a:chOff x="0" y="0"/>
            <a:chExt cx="4339160" cy="1024134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grpSp>
          <p:nvGrpSpPr>
            <p:cNvPr id="39" name="组合 21"/>
            <p:cNvGrpSpPr/>
            <p:nvPr/>
          </p:nvGrpSpPr>
          <p:grpSpPr bwMode="auto">
            <a:xfrm>
              <a:off x="0" y="0"/>
              <a:ext cx="1033848" cy="977586"/>
              <a:chOff x="0" y="0"/>
              <a:chExt cx="1033848" cy="977586"/>
            </a:xfrm>
          </p:grpSpPr>
          <p:sp>
            <p:nvSpPr>
              <p:cNvPr id="41" name="Freeform 7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3848" cy="97758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EE266D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76"/>
              <p:cNvSpPr>
                <a:spLocks noChangeArrowheads="1"/>
              </p:cNvSpPr>
              <p:nvPr/>
            </p:nvSpPr>
            <p:spPr bwMode="auto">
              <a:xfrm>
                <a:off x="217543" y="240630"/>
                <a:ext cx="598761" cy="56617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F3F2E5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" name="文本框 22"/>
            <p:cNvSpPr>
              <a:spLocks noChangeArrowheads="1"/>
            </p:cNvSpPr>
            <p:nvPr/>
          </p:nvSpPr>
          <p:spPr bwMode="auto">
            <a:xfrm>
              <a:off x="516923" y="118168"/>
              <a:ext cx="3822237" cy="905966"/>
            </a:xfrm>
            <a:prstGeom prst="rect">
              <a:avLst/>
            </a:prstGeom>
            <a:no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时尚中黑简体" panose="01010104010101010101" pitchFamily="2" charset="-122"/>
                </a:rPr>
                <a:t>系统架构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5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62" decel="50000">
                                          <p:stCondLst>
                                            <p:cond delay="62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/>
          <p:cNvCxnSpPr/>
          <p:nvPr/>
        </p:nvCxnSpPr>
        <p:spPr>
          <a:xfrm>
            <a:off x="80229" y="977234"/>
            <a:ext cx="11649907" cy="0"/>
          </a:xfrm>
          <a:prstGeom prst="straightConnector1">
            <a:avLst/>
          </a:prstGeom>
          <a:ln w="47625">
            <a:solidFill>
              <a:srgbClr val="EE26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27"/>
          <p:cNvGrpSpPr/>
          <p:nvPr/>
        </p:nvGrpSpPr>
        <p:grpSpPr bwMode="auto">
          <a:xfrm>
            <a:off x="4311291" y="196571"/>
            <a:ext cx="4052675" cy="1360563"/>
            <a:chOff x="0" y="0"/>
            <a:chExt cx="4054392" cy="1360440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grpSp>
          <p:nvGrpSpPr>
            <p:cNvPr id="77" name="组合 21"/>
            <p:cNvGrpSpPr/>
            <p:nvPr/>
          </p:nvGrpSpPr>
          <p:grpSpPr bwMode="auto">
            <a:xfrm>
              <a:off x="0" y="0"/>
              <a:ext cx="1033848" cy="977586"/>
              <a:chOff x="0" y="0"/>
              <a:chExt cx="1033848" cy="977586"/>
            </a:xfrm>
          </p:grpSpPr>
          <p:sp>
            <p:nvSpPr>
              <p:cNvPr id="80" name="Freeform 7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3848" cy="97758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EE266D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Freeform 76"/>
              <p:cNvSpPr>
                <a:spLocks noChangeArrowheads="1"/>
              </p:cNvSpPr>
              <p:nvPr/>
            </p:nvSpPr>
            <p:spPr bwMode="auto">
              <a:xfrm>
                <a:off x="217543" y="240630"/>
                <a:ext cx="598761" cy="56617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F3F2E5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" name="文本框 22"/>
            <p:cNvSpPr>
              <a:spLocks noChangeArrowheads="1"/>
            </p:cNvSpPr>
            <p:nvPr/>
          </p:nvSpPr>
          <p:spPr bwMode="auto">
            <a:xfrm>
              <a:off x="232156" y="98797"/>
              <a:ext cx="3822236" cy="1261643"/>
            </a:xfrm>
            <a:prstGeom prst="rect">
              <a:avLst/>
            </a:prstGeom>
            <a:no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4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研究过程</a:t>
              </a:r>
            </a:p>
            <a:p>
              <a:pPr algn="ctr">
                <a:buFont typeface="Arial" panose="020B0604020202020204" pitchFamily="34" charset="0"/>
                <a:buNone/>
              </a:pPr>
              <a:endParaRPr lang="zh-CN" altLang="en-US" sz="32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endParaRPr>
            </a:p>
          </p:txBody>
        </p:sp>
      </p:grpSp>
      <p:grpSp>
        <p:nvGrpSpPr>
          <p:cNvPr id="82" name="组合 27"/>
          <p:cNvGrpSpPr>
            <a:grpSpLocks noChangeAspect="1"/>
          </p:cNvGrpSpPr>
          <p:nvPr/>
        </p:nvGrpSpPr>
        <p:grpSpPr bwMode="auto">
          <a:xfrm>
            <a:off x="416058" y="449645"/>
            <a:ext cx="1768022" cy="417505"/>
            <a:chOff x="0" y="0"/>
            <a:chExt cx="4339160" cy="1024134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grpSp>
          <p:nvGrpSpPr>
            <p:cNvPr id="83" name="组合 21"/>
            <p:cNvGrpSpPr/>
            <p:nvPr/>
          </p:nvGrpSpPr>
          <p:grpSpPr bwMode="auto">
            <a:xfrm>
              <a:off x="0" y="0"/>
              <a:ext cx="1033848" cy="977586"/>
              <a:chOff x="0" y="0"/>
              <a:chExt cx="1033848" cy="977586"/>
            </a:xfrm>
          </p:grpSpPr>
          <p:sp>
            <p:nvSpPr>
              <p:cNvPr id="85" name="Freeform 7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3848" cy="97758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EE266D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Freeform 76"/>
              <p:cNvSpPr>
                <a:spLocks noChangeArrowheads="1"/>
              </p:cNvSpPr>
              <p:nvPr/>
            </p:nvSpPr>
            <p:spPr bwMode="auto">
              <a:xfrm>
                <a:off x="217543" y="240630"/>
                <a:ext cx="598761" cy="56617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F3F2E5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4" name="文本框 22"/>
            <p:cNvSpPr>
              <a:spLocks noChangeArrowheads="1"/>
            </p:cNvSpPr>
            <p:nvPr/>
          </p:nvSpPr>
          <p:spPr bwMode="auto">
            <a:xfrm>
              <a:off x="516923" y="118168"/>
              <a:ext cx="3822237" cy="905966"/>
            </a:xfrm>
            <a:prstGeom prst="rect">
              <a:avLst/>
            </a:prstGeom>
            <a:no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时尚中黑简体" panose="01010104010101010101" pitchFamily="2" charset="-122"/>
                </a:rPr>
                <a:t>背景现状</a:t>
              </a:r>
            </a:p>
          </p:txBody>
        </p:sp>
      </p:grpSp>
      <p:sp>
        <p:nvSpPr>
          <p:cNvPr id="12" name="星形: 五角 11"/>
          <p:cNvSpPr/>
          <p:nvPr/>
        </p:nvSpPr>
        <p:spPr>
          <a:xfrm>
            <a:off x="6313517" y="731807"/>
            <a:ext cx="351692" cy="368320"/>
          </a:xfrm>
          <a:prstGeom prst="star5">
            <a:avLst/>
          </a:prstGeom>
          <a:solidFill>
            <a:srgbClr val="EE2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3" name="组合 27"/>
          <p:cNvGrpSpPr>
            <a:grpSpLocks noChangeAspect="1"/>
          </p:cNvGrpSpPr>
          <p:nvPr/>
        </p:nvGrpSpPr>
        <p:grpSpPr bwMode="auto">
          <a:xfrm>
            <a:off x="2474428" y="439494"/>
            <a:ext cx="1768022" cy="417505"/>
            <a:chOff x="0" y="0"/>
            <a:chExt cx="4339160" cy="1024134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grpSp>
          <p:nvGrpSpPr>
            <p:cNvPr id="94" name="组合 21"/>
            <p:cNvGrpSpPr/>
            <p:nvPr/>
          </p:nvGrpSpPr>
          <p:grpSpPr bwMode="auto">
            <a:xfrm>
              <a:off x="0" y="0"/>
              <a:ext cx="1033848" cy="977586"/>
              <a:chOff x="0" y="0"/>
              <a:chExt cx="1033848" cy="977586"/>
            </a:xfrm>
          </p:grpSpPr>
          <p:sp>
            <p:nvSpPr>
              <p:cNvPr id="96" name="Freeform 7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3848" cy="97758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EE266D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Freeform 76"/>
              <p:cNvSpPr>
                <a:spLocks noChangeArrowheads="1"/>
              </p:cNvSpPr>
              <p:nvPr/>
            </p:nvSpPr>
            <p:spPr bwMode="auto">
              <a:xfrm>
                <a:off x="217543" y="240630"/>
                <a:ext cx="598761" cy="56617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F3F2E5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</p:grpSp>
        <p:sp>
          <p:nvSpPr>
            <p:cNvPr id="95" name="文本框 22"/>
            <p:cNvSpPr>
              <a:spLocks noChangeArrowheads="1"/>
            </p:cNvSpPr>
            <p:nvPr/>
          </p:nvSpPr>
          <p:spPr bwMode="auto">
            <a:xfrm>
              <a:off x="516923" y="118168"/>
              <a:ext cx="3822237" cy="905966"/>
            </a:xfrm>
            <a:prstGeom prst="rect">
              <a:avLst/>
            </a:prstGeom>
            <a:no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时尚中黑简体" panose="01010104010101010101" pitchFamily="2" charset="-122"/>
                </a:rPr>
                <a:t>研究意义</a:t>
              </a:r>
            </a:p>
          </p:txBody>
        </p:sp>
      </p:grpSp>
      <p:grpSp>
        <p:nvGrpSpPr>
          <p:cNvPr id="98" name="组合 27"/>
          <p:cNvGrpSpPr>
            <a:grpSpLocks noChangeAspect="1"/>
          </p:cNvGrpSpPr>
          <p:nvPr/>
        </p:nvGrpSpPr>
        <p:grpSpPr bwMode="auto">
          <a:xfrm>
            <a:off x="10032852" y="459487"/>
            <a:ext cx="1768022" cy="417505"/>
            <a:chOff x="0" y="0"/>
            <a:chExt cx="4339160" cy="1024134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grpSp>
          <p:nvGrpSpPr>
            <p:cNvPr id="99" name="组合 21"/>
            <p:cNvGrpSpPr/>
            <p:nvPr/>
          </p:nvGrpSpPr>
          <p:grpSpPr bwMode="auto">
            <a:xfrm>
              <a:off x="0" y="0"/>
              <a:ext cx="1033848" cy="977586"/>
              <a:chOff x="0" y="0"/>
              <a:chExt cx="1033848" cy="977586"/>
            </a:xfrm>
          </p:grpSpPr>
          <p:sp>
            <p:nvSpPr>
              <p:cNvPr id="101" name="Freeform 7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3848" cy="97758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EE266D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Freeform 76"/>
              <p:cNvSpPr>
                <a:spLocks noChangeArrowheads="1"/>
              </p:cNvSpPr>
              <p:nvPr/>
            </p:nvSpPr>
            <p:spPr bwMode="auto">
              <a:xfrm>
                <a:off x="217543" y="240630"/>
                <a:ext cx="598761" cy="56617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F3F2E5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0" name="文本框 22"/>
            <p:cNvSpPr>
              <a:spLocks noChangeArrowheads="1"/>
            </p:cNvSpPr>
            <p:nvPr/>
          </p:nvSpPr>
          <p:spPr bwMode="auto">
            <a:xfrm>
              <a:off x="516923" y="118168"/>
              <a:ext cx="3822237" cy="905966"/>
            </a:xfrm>
            <a:prstGeom prst="rect">
              <a:avLst/>
            </a:prstGeom>
            <a:no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时尚中黑简体" panose="01010104010101010101" pitchFamily="2" charset="-122"/>
                </a:rPr>
                <a:t>总结展望</a:t>
              </a:r>
            </a:p>
          </p:txBody>
        </p:sp>
      </p:grpSp>
      <p:sp>
        <p:nvSpPr>
          <p:cNvPr id="37" name="文本框 13"/>
          <p:cNvSpPr>
            <a:spLocks noChangeArrowheads="1"/>
          </p:cNvSpPr>
          <p:nvPr/>
        </p:nvSpPr>
        <p:spPr bwMode="auto">
          <a:xfrm>
            <a:off x="5192714" y="1053496"/>
            <a:ext cx="2241607" cy="461665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）人脸检测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348" y="1117930"/>
            <a:ext cx="7052113" cy="42027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grpSp>
        <p:nvGrpSpPr>
          <p:cNvPr id="34" name="组合 27"/>
          <p:cNvGrpSpPr>
            <a:grpSpLocks noChangeAspect="1"/>
          </p:cNvGrpSpPr>
          <p:nvPr/>
        </p:nvGrpSpPr>
        <p:grpSpPr bwMode="auto">
          <a:xfrm>
            <a:off x="8021868" y="442872"/>
            <a:ext cx="1768022" cy="417505"/>
            <a:chOff x="0" y="0"/>
            <a:chExt cx="4339160" cy="1024134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grpSp>
          <p:nvGrpSpPr>
            <p:cNvPr id="35" name="组合 21"/>
            <p:cNvGrpSpPr/>
            <p:nvPr/>
          </p:nvGrpSpPr>
          <p:grpSpPr bwMode="auto">
            <a:xfrm>
              <a:off x="0" y="0"/>
              <a:ext cx="1033848" cy="977586"/>
              <a:chOff x="0" y="0"/>
              <a:chExt cx="1033848" cy="977586"/>
            </a:xfrm>
          </p:grpSpPr>
          <p:sp>
            <p:nvSpPr>
              <p:cNvPr id="38" name="Freeform 7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3848" cy="97758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EE266D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76"/>
              <p:cNvSpPr>
                <a:spLocks noChangeArrowheads="1"/>
              </p:cNvSpPr>
              <p:nvPr/>
            </p:nvSpPr>
            <p:spPr bwMode="auto">
              <a:xfrm>
                <a:off x="217543" y="240630"/>
                <a:ext cx="598761" cy="56617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F3F2E5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" name="文本框 22"/>
            <p:cNvSpPr>
              <a:spLocks noChangeArrowheads="1"/>
            </p:cNvSpPr>
            <p:nvPr/>
          </p:nvSpPr>
          <p:spPr bwMode="auto">
            <a:xfrm>
              <a:off x="516923" y="118168"/>
              <a:ext cx="3822237" cy="905966"/>
            </a:xfrm>
            <a:prstGeom prst="rect">
              <a:avLst/>
            </a:prstGeom>
            <a:no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时尚中黑简体" panose="01010104010101010101" pitchFamily="2" charset="-122"/>
                </a:rPr>
                <a:t>系统架构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000107" y="5263667"/>
            <a:ext cx="1232136" cy="1360497"/>
            <a:chOff x="6000107" y="5263667"/>
            <a:chExt cx="1232136" cy="1360497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6107463" y="5591135"/>
              <a:ext cx="853372" cy="1033029"/>
            </a:xfrm>
            <a:prstGeom prst="rect">
              <a:avLst/>
            </a:prstGeom>
          </p:spPr>
        </p:pic>
        <p:sp>
          <p:nvSpPr>
            <p:cNvPr id="49" name="文本框 5"/>
            <p:cNvSpPr>
              <a:spLocks noChangeArrowheads="1"/>
            </p:cNvSpPr>
            <p:nvPr/>
          </p:nvSpPr>
          <p:spPr bwMode="auto">
            <a:xfrm>
              <a:off x="6000107" y="5263667"/>
              <a:ext cx="1232136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缩小尺寸</a:t>
              </a:r>
              <a:endPara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方正美黑简体" pitchFamily="1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994532" y="4202639"/>
            <a:ext cx="1714755" cy="2408321"/>
            <a:chOff x="3994532" y="4202639"/>
            <a:chExt cx="1714755" cy="2408321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4036104" y="4585528"/>
              <a:ext cx="1673183" cy="2025432"/>
            </a:xfrm>
            <a:prstGeom prst="rect">
              <a:avLst/>
            </a:prstGeom>
          </p:spPr>
        </p:pic>
        <p:sp>
          <p:nvSpPr>
            <p:cNvPr id="41" name="文本框 5"/>
            <p:cNvSpPr>
              <a:spLocks noChangeArrowheads="1"/>
            </p:cNvSpPr>
            <p:nvPr/>
          </p:nvSpPr>
          <p:spPr bwMode="auto">
            <a:xfrm>
              <a:off x="3994532" y="4202639"/>
              <a:ext cx="1350170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待测图像</a:t>
              </a:r>
              <a:endPara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方正美黑简体" pitchFamily="1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138026" y="5598244"/>
            <a:ext cx="1231198" cy="1036077"/>
            <a:chOff x="11138026" y="5598244"/>
            <a:chExt cx="1231198" cy="1036077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882" y="5985380"/>
              <a:ext cx="603747" cy="648941"/>
            </a:xfrm>
            <a:prstGeom prst="rect">
              <a:avLst/>
            </a:prstGeom>
          </p:spPr>
        </p:pic>
        <p:sp>
          <p:nvSpPr>
            <p:cNvPr id="42" name="文本框 5"/>
            <p:cNvSpPr>
              <a:spLocks noChangeArrowheads="1"/>
            </p:cNvSpPr>
            <p:nvPr/>
          </p:nvSpPr>
          <p:spPr bwMode="auto">
            <a:xfrm>
              <a:off x="11138026" y="5598244"/>
              <a:ext cx="1231198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截取人脸</a:t>
              </a:r>
              <a:endPara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方正美黑简体" pitchFamily="1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378714" y="5229083"/>
            <a:ext cx="944798" cy="1392033"/>
            <a:chOff x="7378714" y="5229083"/>
            <a:chExt cx="944798" cy="1392033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 cstate="screen"/>
            <a:stretch>
              <a:fillRect/>
            </a:stretch>
          </p:blipFill>
          <p:spPr>
            <a:xfrm>
              <a:off x="7378714" y="5567774"/>
              <a:ext cx="870152" cy="1053342"/>
            </a:xfrm>
            <a:prstGeom prst="rect">
              <a:avLst/>
            </a:prstGeom>
          </p:spPr>
        </p:pic>
        <p:sp>
          <p:nvSpPr>
            <p:cNvPr id="43" name="文本框 5"/>
            <p:cNvSpPr>
              <a:spLocks noChangeArrowheads="1"/>
            </p:cNvSpPr>
            <p:nvPr/>
          </p:nvSpPr>
          <p:spPr bwMode="auto">
            <a:xfrm>
              <a:off x="7387214" y="5229083"/>
              <a:ext cx="936298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灰度化</a:t>
              </a:r>
              <a:endPara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方正美黑简体" pitchFamily="1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61764" y="5224357"/>
            <a:ext cx="1650160" cy="1396759"/>
            <a:chOff x="8461764" y="5224357"/>
            <a:chExt cx="1650160" cy="1396759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7" cstate="screen"/>
            <a:stretch>
              <a:fillRect/>
            </a:stretch>
          </p:blipFill>
          <p:spPr>
            <a:xfrm>
              <a:off x="8745318" y="5567774"/>
              <a:ext cx="870152" cy="1053342"/>
            </a:xfrm>
            <a:prstGeom prst="rect">
              <a:avLst/>
            </a:prstGeom>
          </p:spPr>
        </p:pic>
        <p:sp>
          <p:nvSpPr>
            <p:cNvPr id="44" name="文本框 5"/>
            <p:cNvSpPr>
              <a:spLocks noChangeArrowheads="1"/>
            </p:cNvSpPr>
            <p:nvPr/>
          </p:nvSpPr>
          <p:spPr bwMode="auto">
            <a:xfrm>
              <a:off x="8461764" y="5224357"/>
              <a:ext cx="1650160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直方图均衡化</a:t>
              </a:r>
              <a:endPara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方正美黑简体" pitchFamily="1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019396" y="5228912"/>
            <a:ext cx="1118630" cy="1392204"/>
            <a:chOff x="10019396" y="5228912"/>
            <a:chExt cx="1118630" cy="139220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8" cstate="screen"/>
            <a:stretch>
              <a:fillRect/>
            </a:stretch>
          </p:blipFill>
          <p:spPr>
            <a:xfrm>
              <a:off x="10111924" y="5567774"/>
              <a:ext cx="870152" cy="1053342"/>
            </a:xfrm>
            <a:prstGeom prst="rect">
              <a:avLst/>
            </a:prstGeom>
          </p:spPr>
        </p:pic>
        <p:sp>
          <p:nvSpPr>
            <p:cNvPr id="45" name="文本框 5"/>
            <p:cNvSpPr>
              <a:spLocks noChangeArrowheads="1"/>
            </p:cNvSpPr>
            <p:nvPr/>
          </p:nvSpPr>
          <p:spPr bwMode="auto">
            <a:xfrm>
              <a:off x="10019396" y="5228912"/>
              <a:ext cx="1118630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人脸检测</a:t>
              </a:r>
              <a:endPara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方正美黑简体" pitchFamily="1" charset="-122"/>
              </a:endParaRPr>
            </a:p>
          </p:txBody>
        </p:sp>
      </p:grpSp>
      <p:sp>
        <p:nvSpPr>
          <p:cNvPr id="51" name="Rectangle 5"/>
          <p:cNvSpPr>
            <a:spLocks noChangeArrowheads="1"/>
          </p:cNvSpPr>
          <p:nvPr/>
        </p:nvSpPr>
        <p:spPr bwMode="auto">
          <a:xfrm>
            <a:off x="97884" y="1470113"/>
            <a:ext cx="3555471" cy="4982871"/>
          </a:xfrm>
          <a:prstGeom prst="rect">
            <a:avLst/>
          </a:prstGeom>
          <a:solidFill>
            <a:schemeClr val="accent1">
              <a:alpha val="47000"/>
            </a:schemeClr>
          </a:solidFill>
          <a:ln>
            <a:noFill/>
          </a:ln>
        </p:spPr>
        <p:txBody>
          <a:bodyPr lIns="90170" tIns="46990" rIns="90170" bIns="4699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时尚中黑简体" panose="01010104010101010101" pitchFamily="2" charset="-122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10548" y="1476390"/>
            <a:ext cx="3642808" cy="1439088"/>
          </a:xfrm>
          <a:prstGeom prst="rect">
            <a:avLst/>
          </a:prstGeom>
          <a:noFill/>
          <a:ln>
            <a:noFill/>
          </a:ln>
        </p:spPr>
        <p:txBody>
          <a:bodyPr lIns="90170" tIns="46990" rIns="90170" bIns="4699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时尚中黑简体" panose="01010104010101010101" pitchFamily="2" charset="-122"/>
              </a:rPr>
              <a:t>Viola-Jones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panose="01010104010101010101" pitchFamily="2" charset="-122"/>
              </a:rPr>
              <a:t>检测算法：</a:t>
            </a:r>
            <a:endParaRPr lang="en-US" altLang="zh-CN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时尚中黑简体" panose="01010104010101010101" pitchFamily="2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panose="01010104010101010101" pitchFamily="2" charset="-122"/>
              </a:rPr>
              <a:t>基于改进的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时尚中黑简体" panose="01010104010101010101" pitchFamily="2" charset="-122"/>
              </a:rPr>
              <a:t>Adaboost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panose="01010104010101010101" pitchFamily="2" charset="-122"/>
              </a:rPr>
              <a:t>算法，其将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时尚中黑简体" panose="01010104010101010101" pitchFamily="2" charset="-122"/>
              </a:rPr>
              <a:t>Haar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panose="01010104010101010101" pitchFamily="2" charset="-122"/>
              </a:rPr>
              <a:t>特征、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时尚中黑简体" panose="01010104010101010101" pitchFamily="2" charset="-122"/>
              </a:rPr>
              <a:t>Cascade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panose="01010104010101010101" pitchFamily="2" charset="-122"/>
              </a:rPr>
              <a:t>算法和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时尚中黑简体" panose="01010104010101010101" pitchFamily="2" charset="-122"/>
              </a:rPr>
              <a:t>Adaboost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panose="01010104010101010101" pitchFamily="2" charset="-122"/>
              </a:rPr>
              <a:t>算法相结合。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时尚中黑简体" panose="01010104010101010101" pitchFamily="2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时尚中黑简体" panose="01010104010101010101" pitchFamily="2" charset="-122"/>
            </a:endParaRPr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24112" y="6063244"/>
            <a:ext cx="3820617" cy="547716"/>
          </a:xfrm>
          <a:prstGeom prst="rect">
            <a:avLst/>
          </a:prstGeom>
          <a:noFill/>
          <a:ln>
            <a:noFill/>
          </a:ln>
        </p:spPr>
        <p:txBody>
          <a:bodyPr lIns="90170" tIns="46990" rIns="90170" bIns="4699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panose="01010104010101010101" pitchFamily="2" charset="-122"/>
              </a:rPr>
              <a:t>优点：高检测速率和精准率。</a:t>
            </a:r>
          </a:p>
        </p:txBody>
      </p:sp>
      <p:sp>
        <p:nvSpPr>
          <p:cNvPr id="53" name="Rectangle 5"/>
          <p:cNvSpPr>
            <a:spLocks noChangeArrowheads="1"/>
          </p:cNvSpPr>
          <p:nvPr/>
        </p:nvSpPr>
        <p:spPr bwMode="auto">
          <a:xfrm>
            <a:off x="55848" y="3053667"/>
            <a:ext cx="3555472" cy="2899492"/>
          </a:xfrm>
          <a:prstGeom prst="rect">
            <a:avLst/>
          </a:prstGeom>
          <a:noFill/>
          <a:ln>
            <a:noFill/>
          </a:ln>
        </p:spPr>
        <p:txBody>
          <a:bodyPr lIns="90170" tIns="46990" rIns="90170" bIns="4699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时尚中黑简体" panose="01010104010101010101" pitchFamily="2" charset="-122"/>
              </a:rPr>
              <a:t>思路：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时尚中黑简体" panose="01010104010101010101" pitchFamily="2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时尚中黑简体" panose="01010104010101010101" pitchFamily="2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时尚中黑简体" panose="01010104010101010101" pitchFamily="2" charset="-122"/>
              </a:rPr>
              <a:t>、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panose="01010104010101010101" pitchFamily="2" charset="-122"/>
              </a:rPr>
              <a:t>求待测图像积分图及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时尚中黑简体" panose="01010104010101010101" pitchFamily="2" charset="-122"/>
              </a:rPr>
              <a:t>Haar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panose="01010104010101010101" pitchFamily="2" charset="-122"/>
              </a:rPr>
              <a:t>特征值，提取人脸灰度分布特征；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时尚中黑简体" panose="01010104010101010101" pitchFamily="2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时尚中黑简体" panose="01010104010101010101" pitchFamily="2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panose="01010104010101010101" pitchFamily="2" charset="-122"/>
              </a:rPr>
              <a:t>、训练弱分类器使之成为最优弱分类器，多个最优弱分类器组合形成强分类器；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时尚中黑简体" panose="01010104010101010101" pitchFamily="2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时尚中黑简体" panose="01010104010101010101" pitchFamily="2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panose="01010104010101010101" pitchFamily="2" charset="-122"/>
              </a:rPr>
              <a:t>、级联强分类器，提高检测速度和准确率。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时尚中黑简体" panose="01010104010101010101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996" y="1806503"/>
            <a:ext cx="7842741" cy="482781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1.45833E-6 1.48148E-6 L 1.45833E-6 -0.07222 " pathEditMode="relative" rAng="0" ptsTypes="AA">
                                      <p:cBhvr>
                                        <p:cTn id="13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4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62" decel="50000">
                                          <p:stCondLst>
                                            <p:cond delay="62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2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9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500"/>
                            </p:stCondLst>
                            <p:childTnLst>
                              <p:par>
                                <p:cTn id="15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7" grpId="0"/>
      <p:bldP spid="25" grpId="0"/>
      <p:bldP spid="52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/>
          <p:cNvCxnSpPr/>
          <p:nvPr/>
        </p:nvCxnSpPr>
        <p:spPr>
          <a:xfrm>
            <a:off x="80229" y="977234"/>
            <a:ext cx="11649907" cy="0"/>
          </a:xfrm>
          <a:prstGeom prst="straightConnector1">
            <a:avLst/>
          </a:prstGeom>
          <a:ln w="47625">
            <a:solidFill>
              <a:srgbClr val="EE26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27"/>
          <p:cNvGrpSpPr>
            <a:grpSpLocks noChangeAspect="1"/>
          </p:cNvGrpSpPr>
          <p:nvPr/>
        </p:nvGrpSpPr>
        <p:grpSpPr bwMode="auto">
          <a:xfrm>
            <a:off x="416058" y="449645"/>
            <a:ext cx="1768022" cy="417505"/>
            <a:chOff x="0" y="0"/>
            <a:chExt cx="4339160" cy="1024134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grpSp>
          <p:nvGrpSpPr>
            <p:cNvPr id="83" name="组合 21"/>
            <p:cNvGrpSpPr/>
            <p:nvPr/>
          </p:nvGrpSpPr>
          <p:grpSpPr bwMode="auto">
            <a:xfrm>
              <a:off x="0" y="0"/>
              <a:ext cx="1033848" cy="977586"/>
              <a:chOff x="0" y="0"/>
              <a:chExt cx="1033848" cy="977586"/>
            </a:xfrm>
          </p:grpSpPr>
          <p:sp>
            <p:nvSpPr>
              <p:cNvPr id="85" name="Freeform 7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3848" cy="97758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EE266D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Freeform 76"/>
              <p:cNvSpPr>
                <a:spLocks noChangeArrowheads="1"/>
              </p:cNvSpPr>
              <p:nvPr/>
            </p:nvSpPr>
            <p:spPr bwMode="auto">
              <a:xfrm>
                <a:off x="217543" y="240630"/>
                <a:ext cx="598761" cy="56617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F3F2E5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4" name="文本框 22"/>
            <p:cNvSpPr>
              <a:spLocks noChangeArrowheads="1"/>
            </p:cNvSpPr>
            <p:nvPr/>
          </p:nvSpPr>
          <p:spPr bwMode="auto">
            <a:xfrm>
              <a:off x="516923" y="118168"/>
              <a:ext cx="3822237" cy="905966"/>
            </a:xfrm>
            <a:prstGeom prst="rect">
              <a:avLst/>
            </a:prstGeom>
            <a:no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时尚中黑简体" panose="01010104010101010101" pitchFamily="2" charset="-122"/>
                </a:rPr>
                <a:t>背景现状</a:t>
              </a:r>
            </a:p>
          </p:txBody>
        </p:sp>
      </p:grpSp>
      <p:sp>
        <p:nvSpPr>
          <p:cNvPr id="12" name="星形: 五角 11"/>
          <p:cNvSpPr/>
          <p:nvPr/>
        </p:nvSpPr>
        <p:spPr>
          <a:xfrm>
            <a:off x="6223941" y="723228"/>
            <a:ext cx="351692" cy="368320"/>
          </a:xfrm>
          <a:prstGeom prst="star5">
            <a:avLst/>
          </a:prstGeom>
          <a:solidFill>
            <a:srgbClr val="EE2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3" name="组合 27"/>
          <p:cNvGrpSpPr>
            <a:grpSpLocks noChangeAspect="1"/>
          </p:cNvGrpSpPr>
          <p:nvPr/>
        </p:nvGrpSpPr>
        <p:grpSpPr bwMode="auto">
          <a:xfrm>
            <a:off x="2396052" y="442257"/>
            <a:ext cx="1768022" cy="417505"/>
            <a:chOff x="0" y="0"/>
            <a:chExt cx="4339160" cy="1024134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grpSp>
          <p:nvGrpSpPr>
            <p:cNvPr id="94" name="组合 21"/>
            <p:cNvGrpSpPr/>
            <p:nvPr/>
          </p:nvGrpSpPr>
          <p:grpSpPr bwMode="auto">
            <a:xfrm>
              <a:off x="0" y="0"/>
              <a:ext cx="1033848" cy="977586"/>
              <a:chOff x="0" y="0"/>
              <a:chExt cx="1033848" cy="977586"/>
            </a:xfrm>
          </p:grpSpPr>
          <p:sp>
            <p:nvSpPr>
              <p:cNvPr id="96" name="Freeform 7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3848" cy="97758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EE266D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Freeform 76"/>
              <p:cNvSpPr>
                <a:spLocks noChangeArrowheads="1"/>
              </p:cNvSpPr>
              <p:nvPr/>
            </p:nvSpPr>
            <p:spPr bwMode="auto">
              <a:xfrm>
                <a:off x="217543" y="240630"/>
                <a:ext cx="598761" cy="56617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F3F2E5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5" name="文本框 22"/>
            <p:cNvSpPr>
              <a:spLocks noChangeArrowheads="1"/>
            </p:cNvSpPr>
            <p:nvPr/>
          </p:nvSpPr>
          <p:spPr bwMode="auto">
            <a:xfrm>
              <a:off x="516923" y="118168"/>
              <a:ext cx="3822237" cy="905966"/>
            </a:xfrm>
            <a:prstGeom prst="rect">
              <a:avLst/>
            </a:prstGeom>
            <a:no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时尚中黑简体" panose="01010104010101010101" pitchFamily="2" charset="-122"/>
                </a:rPr>
                <a:t>研究意义</a:t>
              </a:r>
            </a:p>
          </p:txBody>
        </p:sp>
      </p:grpSp>
      <p:grpSp>
        <p:nvGrpSpPr>
          <p:cNvPr id="98" name="组合 27"/>
          <p:cNvGrpSpPr>
            <a:grpSpLocks noChangeAspect="1"/>
          </p:cNvGrpSpPr>
          <p:nvPr/>
        </p:nvGrpSpPr>
        <p:grpSpPr bwMode="auto">
          <a:xfrm>
            <a:off x="10099976" y="430179"/>
            <a:ext cx="1768022" cy="417505"/>
            <a:chOff x="0" y="0"/>
            <a:chExt cx="4339160" cy="1024134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grpSp>
          <p:nvGrpSpPr>
            <p:cNvPr id="99" name="组合 21"/>
            <p:cNvGrpSpPr/>
            <p:nvPr/>
          </p:nvGrpSpPr>
          <p:grpSpPr bwMode="auto">
            <a:xfrm>
              <a:off x="0" y="0"/>
              <a:ext cx="1033848" cy="977586"/>
              <a:chOff x="0" y="0"/>
              <a:chExt cx="1033848" cy="977586"/>
            </a:xfrm>
          </p:grpSpPr>
          <p:sp>
            <p:nvSpPr>
              <p:cNvPr id="101" name="Freeform 7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3848" cy="97758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EE266D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Freeform 76"/>
              <p:cNvSpPr>
                <a:spLocks noChangeArrowheads="1"/>
              </p:cNvSpPr>
              <p:nvPr/>
            </p:nvSpPr>
            <p:spPr bwMode="auto">
              <a:xfrm>
                <a:off x="217543" y="240630"/>
                <a:ext cx="598761" cy="56617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F3F2E5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0" name="文本框 22"/>
            <p:cNvSpPr>
              <a:spLocks noChangeArrowheads="1"/>
            </p:cNvSpPr>
            <p:nvPr/>
          </p:nvSpPr>
          <p:spPr bwMode="auto">
            <a:xfrm>
              <a:off x="516923" y="118168"/>
              <a:ext cx="3822237" cy="905966"/>
            </a:xfrm>
            <a:prstGeom prst="rect">
              <a:avLst/>
            </a:prstGeom>
            <a:no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时尚中黑简体" panose="01010104010101010101" pitchFamily="2" charset="-122"/>
                </a:rPr>
                <a:t>总结展望</a:t>
              </a:r>
            </a:p>
          </p:txBody>
        </p:sp>
      </p:grpSp>
      <p:sp>
        <p:nvSpPr>
          <p:cNvPr id="37" name="文本框 13"/>
          <p:cNvSpPr>
            <a:spLocks noChangeArrowheads="1"/>
          </p:cNvSpPr>
          <p:nvPr/>
        </p:nvSpPr>
        <p:spPr bwMode="auto">
          <a:xfrm>
            <a:off x="5103137" y="983580"/>
            <a:ext cx="2241607" cy="461665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）动态校验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8309383" y="1485230"/>
            <a:ext cx="3784733" cy="4903915"/>
          </a:xfrm>
          <a:prstGeom prst="rect">
            <a:avLst/>
          </a:prstGeom>
          <a:solidFill>
            <a:schemeClr val="accent1">
              <a:alpha val="47000"/>
            </a:schemeClr>
          </a:solidFill>
          <a:ln>
            <a:noFill/>
          </a:ln>
        </p:spPr>
        <p:txBody>
          <a:bodyPr lIns="90170" tIns="46990" rIns="90170" bIns="4699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时尚中黑简体" panose="0101010401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09383" y="1423781"/>
            <a:ext cx="5376455" cy="5078619"/>
            <a:chOff x="8309383" y="1423781"/>
            <a:chExt cx="5376455" cy="5078619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8309383" y="1532136"/>
            <a:ext cx="5254626" cy="2429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8" name="Document" r:id="rId4" imgW="5321935" imgH="2461895" progId="Word.Document.8">
                    <p:embed/>
                  </p:oleObj>
                </mc:Choice>
                <mc:Fallback>
                  <p:oleObj name="Document" r:id="rId4" imgW="5321935" imgH="2461895" progId="Word.Document.8">
                    <p:embed/>
                    <p:pic>
                      <p:nvPicPr>
                        <p:cNvPr id="0" name="图片 230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309383" y="1532136"/>
                          <a:ext cx="5254626" cy="24294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8431213" y="4241800"/>
            <a:ext cx="5254625" cy="2260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9" name="Document" r:id="rId6" imgW="5323205" imgH="2286635" progId="Word.Document.8">
                    <p:embed/>
                  </p:oleObj>
                </mc:Choice>
                <mc:Fallback>
                  <p:oleObj name="Document" r:id="rId6" imgW="5323205" imgH="2286635" progId="Word.Document.8">
                    <p:embed/>
                    <p:pic>
                      <p:nvPicPr>
                        <p:cNvPr id="0" name="图片 230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431213" y="4241800"/>
                          <a:ext cx="5254625" cy="2260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9607240" y="1423781"/>
              <a:ext cx="1242410" cy="623894"/>
            </a:xfrm>
            <a:prstGeom prst="rect">
              <a:avLst/>
            </a:prstGeom>
            <a:solidFill>
              <a:schemeClr val="accent1">
                <a:alpha val="1000"/>
              </a:schemeClr>
            </a:solidFill>
            <a:ln>
              <a:solidFill>
                <a:srgbClr val="00B050"/>
              </a:solidFill>
            </a:ln>
          </p:spPr>
          <p:txBody>
            <a:bodyPr lIns="90170" tIns="46990" rIns="90170" bIns="469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时尚中黑简体" panose="01010104010101010101" pitchFamily="2" charset="-122"/>
                </a:rPr>
                <a:t>睁闭眼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panose="01010104010101010101" pitchFamily="2" charset="-122"/>
              </a:endParaRPr>
            </a:p>
          </p:txBody>
        </p:sp>
        <p:sp>
          <p:nvSpPr>
            <p:cNvPr id="32" name="Rectangle 5"/>
            <p:cNvSpPr>
              <a:spLocks noChangeArrowheads="1"/>
            </p:cNvSpPr>
            <p:nvPr/>
          </p:nvSpPr>
          <p:spPr bwMode="auto">
            <a:xfrm>
              <a:off x="9607240" y="3873938"/>
              <a:ext cx="1242410" cy="623894"/>
            </a:xfrm>
            <a:prstGeom prst="rect">
              <a:avLst/>
            </a:prstGeom>
            <a:solidFill>
              <a:schemeClr val="accent1">
                <a:alpha val="1000"/>
              </a:schemeClr>
            </a:solidFill>
            <a:ln>
              <a:solidFill>
                <a:srgbClr val="00B050"/>
              </a:solidFill>
            </a:ln>
          </p:spPr>
          <p:txBody>
            <a:bodyPr lIns="90170" tIns="46990" rIns="90170" bIns="469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时尚中黑简体" panose="01010104010101010101" pitchFamily="2" charset="-122"/>
                </a:rPr>
                <a:t>张合嘴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panose="01010104010101010101" pitchFamily="2" charset="-122"/>
              </a:endParaRPr>
            </a:p>
          </p:txBody>
        </p:sp>
      </p:grp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97884" y="1470113"/>
            <a:ext cx="3555471" cy="4982871"/>
          </a:xfrm>
          <a:prstGeom prst="rect">
            <a:avLst/>
          </a:prstGeom>
          <a:solidFill>
            <a:schemeClr val="accent1">
              <a:alpha val="47000"/>
            </a:schemeClr>
          </a:solidFill>
          <a:ln>
            <a:noFill/>
          </a:ln>
        </p:spPr>
        <p:txBody>
          <a:bodyPr lIns="90170" tIns="46990" rIns="90170" bIns="4699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时尚中黑简体" panose="01010104010101010101" pitchFamily="2" charset="-122"/>
            </a:endParaRP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3964803" y="1485231"/>
            <a:ext cx="3800862" cy="4897972"/>
          </a:xfrm>
          <a:prstGeom prst="rect">
            <a:avLst/>
          </a:prstGeom>
          <a:solidFill>
            <a:schemeClr val="accent1">
              <a:alpha val="47000"/>
            </a:schemeClr>
          </a:solidFill>
          <a:ln>
            <a:noFill/>
          </a:ln>
        </p:spPr>
        <p:txBody>
          <a:bodyPr lIns="90170" tIns="46990" rIns="90170" bIns="4699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时尚中黑简体" panose="0101010401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227940" y="1917404"/>
            <a:ext cx="3252346" cy="2308482"/>
            <a:chOff x="4227940" y="1917404"/>
            <a:chExt cx="3252346" cy="2308482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7941" y="1917404"/>
              <a:ext cx="3252345" cy="107956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7940" y="3146326"/>
              <a:ext cx="3252345" cy="1079560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218037" y="1469021"/>
            <a:ext cx="3315163" cy="3804793"/>
            <a:chOff x="218037" y="1469021"/>
            <a:chExt cx="3315163" cy="3804793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037" y="1901493"/>
              <a:ext cx="3315163" cy="3372321"/>
            </a:xfrm>
            <a:prstGeom prst="rect">
              <a:avLst/>
            </a:prstGeom>
          </p:spPr>
        </p:pic>
        <p:sp>
          <p:nvSpPr>
            <p:cNvPr id="48" name="Rectangle 5"/>
            <p:cNvSpPr>
              <a:spLocks noChangeArrowheads="1"/>
            </p:cNvSpPr>
            <p:nvPr/>
          </p:nvSpPr>
          <p:spPr bwMode="auto">
            <a:xfrm>
              <a:off x="604113" y="1469021"/>
              <a:ext cx="2729827" cy="347997"/>
            </a:xfrm>
            <a:prstGeom prst="rect">
              <a:avLst/>
            </a:prstGeom>
            <a:solidFill>
              <a:schemeClr val="accent1">
                <a:alpha val="1000"/>
              </a:schemeClr>
            </a:solidFill>
            <a:ln>
              <a:noFill/>
            </a:ln>
          </p:spPr>
          <p:txBody>
            <a:bodyPr lIns="90170" tIns="46990" rIns="90170" bIns="469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 err="1">
                  <a:solidFill>
                    <a:srgbClr val="FFFF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时尚中黑简体" panose="01010104010101010101" pitchFamily="2" charset="-122"/>
                </a:rPr>
                <a:t>Dlib</a:t>
              </a:r>
              <a:r>
                <a:rPr lang="zh-CN" altLang="en-US" sz="24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时尚中黑简体" panose="01010104010101010101" pitchFamily="2" charset="-122"/>
                </a:rPr>
                <a:t>库</a:t>
              </a:r>
              <a:r>
                <a:rPr lang="en-US" altLang="zh-CN" sz="2400" dirty="0">
                  <a:solidFill>
                    <a:srgbClr val="FFFF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时尚中黑简体" panose="01010104010101010101" pitchFamily="2" charset="-122"/>
                </a:rPr>
                <a:t>68</a:t>
              </a:r>
              <a:r>
                <a:rPr lang="zh-CN" altLang="en-US" sz="24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时尚中黑简体" panose="01010104010101010101" pitchFamily="2" charset="-122"/>
                </a:rPr>
                <a:t>个关键点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panose="01010104010101010101" pitchFamily="2" charset="-122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6058" y="5202616"/>
            <a:ext cx="2900009" cy="115756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27940" y="4244887"/>
            <a:ext cx="3252345" cy="2068437"/>
          </a:xfrm>
          <a:prstGeom prst="rect">
            <a:avLst/>
          </a:prstGeom>
        </p:spPr>
      </p:pic>
      <p:grpSp>
        <p:nvGrpSpPr>
          <p:cNvPr id="38" name="组合 27"/>
          <p:cNvGrpSpPr>
            <a:grpSpLocks noChangeAspect="1"/>
          </p:cNvGrpSpPr>
          <p:nvPr/>
        </p:nvGrpSpPr>
        <p:grpSpPr bwMode="auto">
          <a:xfrm>
            <a:off x="8021868" y="442872"/>
            <a:ext cx="1768022" cy="417505"/>
            <a:chOff x="0" y="0"/>
            <a:chExt cx="4339160" cy="1024134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grpSp>
          <p:nvGrpSpPr>
            <p:cNvPr id="39" name="组合 21"/>
            <p:cNvGrpSpPr/>
            <p:nvPr/>
          </p:nvGrpSpPr>
          <p:grpSpPr bwMode="auto">
            <a:xfrm>
              <a:off x="0" y="0"/>
              <a:ext cx="1033848" cy="977586"/>
              <a:chOff x="0" y="0"/>
              <a:chExt cx="1033848" cy="977586"/>
            </a:xfrm>
          </p:grpSpPr>
          <p:sp>
            <p:nvSpPr>
              <p:cNvPr id="41" name="Freeform 7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3848" cy="97758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EE266D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76"/>
              <p:cNvSpPr>
                <a:spLocks noChangeArrowheads="1"/>
              </p:cNvSpPr>
              <p:nvPr/>
            </p:nvSpPr>
            <p:spPr bwMode="auto">
              <a:xfrm>
                <a:off x="217543" y="240630"/>
                <a:ext cx="598761" cy="56617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F3F2E5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" name="文本框 22"/>
            <p:cNvSpPr>
              <a:spLocks noChangeArrowheads="1"/>
            </p:cNvSpPr>
            <p:nvPr/>
          </p:nvSpPr>
          <p:spPr bwMode="auto">
            <a:xfrm>
              <a:off x="516923" y="118168"/>
              <a:ext cx="3822237" cy="905966"/>
            </a:xfrm>
            <a:prstGeom prst="rect">
              <a:avLst/>
            </a:prstGeom>
            <a:no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时尚中黑简体" panose="01010104010101010101" pitchFamily="2" charset="-122"/>
                </a:rPr>
                <a:t>系统架构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822296" y="1473365"/>
            <a:ext cx="8151667" cy="4982871"/>
            <a:chOff x="3822296" y="1431301"/>
            <a:chExt cx="8151667" cy="4982871"/>
          </a:xfrm>
        </p:grpSpPr>
        <p:sp>
          <p:nvSpPr>
            <p:cNvPr id="47" name="Rectangle 5"/>
            <p:cNvSpPr>
              <a:spLocks noChangeArrowheads="1"/>
            </p:cNvSpPr>
            <p:nvPr/>
          </p:nvSpPr>
          <p:spPr bwMode="auto">
            <a:xfrm>
              <a:off x="3822296" y="1431301"/>
              <a:ext cx="8151667" cy="498287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lIns="90170" tIns="46990" rIns="90170" bIns="469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panose="01010104010101010101" pitchFamily="2" charset="-122"/>
              </a:endParaRPr>
            </a:p>
          </p:txBody>
        </p:sp>
        <p:sp>
          <p:nvSpPr>
            <p:cNvPr id="49" name="Rectangle 5"/>
            <p:cNvSpPr>
              <a:spLocks noChangeArrowheads="1"/>
            </p:cNvSpPr>
            <p:nvPr/>
          </p:nvSpPr>
          <p:spPr bwMode="auto">
            <a:xfrm>
              <a:off x="6004091" y="1755073"/>
              <a:ext cx="4197658" cy="520077"/>
            </a:xfrm>
            <a:prstGeom prst="rect">
              <a:avLst/>
            </a:prstGeom>
            <a:solidFill>
              <a:schemeClr val="accent1">
                <a:alpha val="1000"/>
              </a:schemeClr>
            </a:solidFill>
            <a:ln>
              <a:noFill/>
            </a:ln>
          </p:spPr>
          <p:txBody>
            <a:bodyPr lIns="90170" tIns="46990" rIns="90170" bIns="469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时尚中黑简体" panose="01010104010101010101" pitchFamily="2" charset="-122"/>
                </a:rPr>
                <a:t>关键点定位的另外两个应用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panose="01010104010101010101" pitchFamily="2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6938" y="2687165"/>
              <a:ext cx="8001060" cy="2880000"/>
            </a:xfrm>
            <a:prstGeom prst="rect">
              <a:avLst/>
            </a:prstGeom>
          </p:spPr>
        </p:pic>
      </p:grpSp>
      <p:sp>
        <p:nvSpPr>
          <p:cNvPr id="55" name="矩形 54"/>
          <p:cNvSpPr/>
          <p:nvPr/>
        </p:nvSpPr>
        <p:spPr>
          <a:xfrm>
            <a:off x="5320726" y="3165327"/>
            <a:ext cx="903214" cy="8141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5573907" y="3399640"/>
            <a:ext cx="327955" cy="31740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10290821" y="3382285"/>
            <a:ext cx="1630160" cy="200553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4D265B3-880D-47B3-A848-25138D106BA2}"/>
              </a:ext>
            </a:extLst>
          </p:cNvPr>
          <p:cNvCxnSpPr>
            <a:stCxn id="55" idx="3"/>
          </p:cNvCxnSpPr>
          <p:nvPr/>
        </p:nvCxnSpPr>
        <p:spPr>
          <a:xfrm>
            <a:off x="6223940" y="3572378"/>
            <a:ext cx="4086660" cy="5968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3F86D7D-F386-4707-B093-4820E6BEE340}"/>
              </a:ext>
            </a:extLst>
          </p:cNvPr>
          <p:cNvCxnSpPr/>
          <p:nvPr/>
        </p:nvCxnSpPr>
        <p:spPr>
          <a:xfrm>
            <a:off x="5926692" y="3572377"/>
            <a:ext cx="2409942" cy="59685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2" t="19612" r="6197" b="20340"/>
          <a:stretch>
            <a:fillRect/>
          </a:stretch>
        </p:blipFill>
        <p:spPr>
          <a:xfrm>
            <a:off x="3822296" y="2265738"/>
            <a:ext cx="8117635" cy="4187246"/>
          </a:xfrm>
          <a:prstGeom prst="rect">
            <a:avLst/>
          </a:prstGeom>
        </p:spPr>
      </p:pic>
      <p:grpSp>
        <p:nvGrpSpPr>
          <p:cNvPr id="76" name="组合 27"/>
          <p:cNvGrpSpPr/>
          <p:nvPr/>
        </p:nvGrpSpPr>
        <p:grpSpPr bwMode="auto">
          <a:xfrm>
            <a:off x="4208437" y="115167"/>
            <a:ext cx="4052675" cy="1360563"/>
            <a:chOff x="0" y="0"/>
            <a:chExt cx="4054392" cy="1360440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grpSp>
          <p:nvGrpSpPr>
            <p:cNvPr id="77" name="组合 21"/>
            <p:cNvGrpSpPr/>
            <p:nvPr/>
          </p:nvGrpSpPr>
          <p:grpSpPr bwMode="auto">
            <a:xfrm>
              <a:off x="0" y="0"/>
              <a:ext cx="1033848" cy="977586"/>
              <a:chOff x="0" y="0"/>
              <a:chExt cx="1033848" cy="977586"/>
            </a:xfrm>
          </p:grpSpPr>
          <p:sp>
            <p:nvSpPr>
              <p:cNvPr id="80" name="Freeform 7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3848" cy="97758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EE266D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Freeform 76"/>
              <p:cNvSpPr>
                <a:spLocks noChangeArrowheads="1"/>
              </p:cNvSpPr>
              <p:nvPr/>
            </p:nvSpPr>
            <p:spPr bwMode="auto">
              <a:xfrm>
                <a:off x="217543" y="240630"/>
                <a:ext cx="598761" cy="56617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F3F2E5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" name="文本框 22"/>
            <p:cNvSpPr>
              <a:spLocks noChangeArrowheads="1"/>
            </p:cNvSpPr>
            <p:nvPr/>
          </p:nvSpPr>
          <p:spPr bwMode="auto">
            <a:xfrm>
              <a:off x="232156" y="98797"/>
              <a:ext cx="3822236" cy="1261643"/>
            </a:xfrm>
            <a:prstGeom prst="rect">
              <a:avLst/>
            </a:prstGeom>
            <a:no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4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研究过程</a:t>
              </a:r>
            </a:p>
            <a:p>
              <a:pPr algn="ctr">
                <a:buFont typeface="Arial" panose="020B0604020202020204" pitchFamily="34" charset="0"/>
                <a:buNone/>
              </a:pPr>
              <a:endParaRPr lang="zh-CN" altLang="en-US" sz="32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5787544" y="2849217"/>
            <a:ext cx="278296" cy="2971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32174" y="2676939"/>
            <a:ext cx="591766" cy="601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5179978" y="5167481"/>
            <a:ext cx="3555471" cy="950587"/>
          </a:xfrm>
          <a:prstGeom prst="rect">
            <a:avLst/>
          </a:prstGeom>
          <a:noFill/>
          <a:ln>
            <a:noFill/>
          </a:ln>
        </p:spPr>
        <p:txBody>
          <a:bodyPr lIns="90170" tIns="46990" rIns="90170" bIns="4699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时尚中黑简体" panose="01010104010101010101" pitchFamily="2" charset="-122"/>
              </a:rPr>
              <a:t>√</a:t>
            </a:r>
            <a:endParaRPr lang="zh-CN" altLang="en-US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时尚中黑简体" panose="01010104010101010101" pitchFamily="2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8822A4F-ADFF-44F5-A436-570E46E77C07}"/>
              </a:ext>
            </a:extLst>
          </p:cNvPr>
          <p:cNvCxnSpPr>
            <a:stCxn id="7" idx="3"/>
          </p:cNvCxnSpPr>
          <p:nvPr/>
        </p:nvCxnSpPr>
        <p:spPr>
          <a:xfrm>
            <a:off x="6065840" y="2997772"/>
            <a:ext cx="2044668" cy="28028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E84E383-D5B4-4241-A1A7-7CB6786CEF5C}"/>
              </a:ext>
            </a:extLst>
          </p:cNvPr>
          <p:cNvCxnSpPr>
            <a:stCxn id="8" idx="2"/>
          </p:cNvCxnSpPr>
          <p:nvPr/>
        </p:nvCxnSpPr>
        <p:spPr>
          <a:xfrm flipH="1">
            <a:off x="5573907" y="3278059"/>
            <a:ext cx="354150" cy="19957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125E-6 -3.33333E-6 L 3.125E-6 -0.07222 " pathEditMode="relative" rAng="0" ptsTypes="AA">
                                      <p:cBhvr>
                                        <p:cTn id="13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4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62" decel="50000">
                                          <p:stCondLst>
                                            <p:cond delay="62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7" grpId="0"/>
      <p:bldP spid="55" grpId="0" animBg="1"/>
      <p:bldP spid="54" grpId="0" animBg="1"/>
      <p:bldP spid="15" grpId="0" animBg="1"/>
      <p:bldP spid="7" grpId="0" animBg="1"/>
      <p:bldP spid="8" grpId="0" animBg="1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8274942" y="1465553"/>
            <a:ext cx="3819174" cy="4923592"/>
          </a:xfrm>
          <a:prstGeom prst="rect">
            <a:avLst/>
          </a:prstGeom>
          <a:solidFill>
            <a:schemeClr val="accent1">
              <a:alpha val="47000"/>
            </a:schemeClr>
          </a:solidFill>
          <a:ln>
            <a:noFill/>
          </a:ln>
        </p:spPr>
        <p:txBody>
          <a:bodyPr lIns="90170" tIns="46990" rIns="90170" bIns="4699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时尚中黑简体" panose="01010104010101010101" pitchFamily="2" charset="-122"/>
            </a:endParaRPr>
          </a:p>
        </p:txBody>
      </p:sp>
      <p:sp>
        <p:nvSpPr>
          <p:cNvPr id="48" name="Rectangle 5"/>
          <p:cNvSpPr>
            <a:spLocks noChangeArrowheads="1"/>
          </p:cNvSpPr>
          <p:nvPr/>
        </p:nvSpPr>
        <p:spPr bwMode="auto">
          <a:xfrm>
            <a:off x="97884" y="1470113"/>
            <a:ext cx="3555471" cy="4982871"/>
          </a:xfrm>
          <a:prstGeom prst="rect">
            <a:avLst/>
          </a:prstGeom>
          <a:solidFill>
            <a:schemeClr val="accent1">
              <a:alpha val="47000"/>
            </a:schemeClr>
          </a:solidFill>
          <a:ln>
            <a:noFill/>
          </a:ln>
        </p:spPr>
        <p:txBody>
          <a:bodyPr lIns="90170" tIns="46990" rIns="90170" bIns="4699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时尚中黑简体" panose="01010104010101010101" pitchFamily="2" charset="-122"/>
            </a:endParaRPr>
          </a:p>
        </p:txBody>
      </p:sp>
      <p:sp>
        <p:nvSpPr>
          <p:cNvPr id="4" name="流程图: 资料带 3"/>
          <p:cNvSpPr/>
          <p:nvPr/>
        </p:nvSpPr>
        <p:spPr>
          <a:xfrm>
            <a:off x="3832797" y="2090728"/>
            <a:ext cx="4250707" cy="3652382"/>
          </a:xfrm>
          <a:prstGeom prst="flowChartPunchedTap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80229" y="977234"/>
            <a:ext cx="11649907" cy="0"/>
          </a:xfrm>
          <a:prstGeom prst="straightConnector1">
            <a:avLst/>
          </a:prstGeom>
          <a:ln w="47625">
            <a:solidFill>
              <a:srgbClr val="EE26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27"/>
          <p:cNvGrpSpPr/>
          <p:nvPr/>
        </p:nvGrpSpPr>
        <p:grpSpPr bwMode="auto">
          <a:xfrm>
            <a:off x="4155986" y="155194"/>
            <a:ext cx="4052675" cy="1360563"/>
            <a:chOff x="0" y="0"/>
            <a:chExt cx="4054392" cy="1360440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grpSp>
          <p:nvGrpSpPr>
            <p:cNvPr id="77" name="组合 21"/>
            <p:cNvGrpSpPr/>
            <p:nvPr/>
          </p:nvGrpSpPr>
          <p:grpSpPr bwMode="auto">
            <a:xfrm>
              <a:off x="0" y="0"/>
              <a:ext cx="1033848" cy="977586"/>
              <a:chOff x="0" y="0"/>
              <a:chExt cx="1033848" cy="977586"/>
            </a:xfrm>
          </p:grpSpPr>
          <p:sp>
            <p:nvSpPr>
              <p:cNvPr id="80" name="Freeform 7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3848" cy="97758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EE266D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Freeform 76"/>
              <p:cNvSpPr>
                <a:spLocks noChangeArrowheads="1"/>
              </p:cNvSpPr>
              <p:nvPr/>
            </p:nvSpPr>
            <p:spPr bwMode="auto">
              <a:xfrm>
                <a:off x="217543" y="240630"/>
                <a:ext cx="598761" cy="56617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F3F2E5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" name="文本框 22"/>
            <p:cNvSpPr>
              <a:spLocks noChangeArrowheads="1"/>
            </p:cNvSpPr>
            <p:nvPr/>
          </p:nvSpPr>
          <p:spPr bwMode="auto">
            <a:xfrm>
              <a:off x="232156" y="98797"/>
              <a:ext cx="3822236" cy="1261643"/>
            </a:xfrm>
            <a:prstGeom prst="rect">
              <a:avLst/>
            </a:prstGeom>
            <a:no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4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研究过程</a:t>
              </a:r>
            </a:p>
            <a:p>
              <a:pPr algn="ctr">
                <a:buFont typeface="Arial" panose="020B0604020202020204" pitchFamily="34" charset="0"/>
                <a:buNone/>
              </a:pPr>
              <a:endParaRPr lang="zh-CN" altLang="en-US" sz="32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endParaRPr>
            </a:p>
          </p:txBody>
        </p:sp>
      </p:grpSp>
      <p:grpSp>
        <p:nvGrpSpPr>
          <p:cNvPr id="82" name="组合 27"/>
          <p:cNvGrpSpPr>
            <a:grpSpLocks noChangeAspect="1"/>
          </p:cNvGrpSpPr>
          <p:nvPr/>
        </p:nvGrpSpPr>
        <p:grpSpPr bwMode="auto">
          <a:xfrm>
            <a:off x="416058" y="449645"/>
            <a:ext cx="1768022" cy="417505"/>
            <a:chOff x="0" y="0"/>
            <a:chExt cx="4339160" cy="1024134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grpSp>
          <p:nvGrpSpPr>
            <p:cNvPr id="83" name="组合 21"/>
            <p:cNvGrpSpPr/>
            <p:nvPr/>
          </p:nvGrpSpPr>
          <p:grpSpPr bwMode="auto">
            <a:xfrm>
              <a:off x="0" y="0"/>
              <a:ext cx="1033848" cy="977586"/>
              <a:chOff x="0" y="0"/>
              <a:chExt cx="1033848" cy="977586"/>
            </a:xfrm>
          </p:grpSpPr>
          <p:sp>
            <p:nvSpPr>
              <p:cNvPr id="85" name="Freeform 7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3848" cy="97758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EE266D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Freeform 76"/>
              <p:cNvSpPr>
                <a:spLocks noChangeArrowheads="1"/>
              </p:cNvSpPr>
              <p:nvPr/>
            </p:nvSpPr>
            <p:spPr bwMode="auto">
              <a:xfrm>
                <a:off x="217543" y="240630"/>
                <a:ext cx="598761" cy="56617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F3F2E5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4" name="文本框 22"/>
            <p:cNvSpPr>
              <a:spLocks noChangeArrowheads="1"/>
            </p:cNvSpPr>
            <p:nvPr/>
          </p:nvSpPr>
          <p:spPr bwMode="auto">
            <a:xfrm>
              <a:off x="516923" y="118168"/>
              <a:ext cx="3822237" cy="905966"/>
            </a:xfrm>
            <a:prstGeom prst="rect">
              <a:avLst/>
            </a:prstGeom>
            <a:no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时尚中黑简体" panose="01010104010101010101" pitchFamily="2" charset="-122"/>
                </a:rPr>
                <a:t>背景现状</a:t>
              </a:r>
            </a:p>
          </p:txBody>
        </p:sp>
      </p:grpSp>
      <p:sp>
        <p:nvSpPr>
          <p:cNvPr id="12" name="星形: 五角 11"/>
          <p:cNvSpPr/>
          <p:nvPr/>
        </p:nvSpPr>
        <p:spPr>
          <a:xfrm>
            <a:off x="6190182" y="700718"/>
            <a:ext cx="351692" cy="368320"/>
          </a:xfrm>
          <a:prstGeom prst="star5">
            <a:avLst/>
          </a:prstGeom>
          <a:solidFill>
            <a:srgbClr val="EE2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3" name="组合 27"/>
          <p:cNvGrpSpPr>
            <a:grpSpLocks noChangeAspect="1"/>
          </p:cNvGrpSpPr>
          <p:nvPr/>
        </p:nvGrpSpPr>
        <p:grpSpPr bwMode="auto">
          <a:xfrm>
            <a:off x="2374135" y="436947"/>
            <a:ext cx="1768022" cy="417505"/>
            <a:chOff x="0" y="0"/>
            <a:chExt cx="4339160" cy="1024134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grpSp>
          <p:nvGrpSpPr>
            <p:cNvPr id="94" name="组合 21"/>
            <p:cNvGrpSpPr/>
            <p:nvPr/>
          </p:nvGrpSpPr>
          <p:grpSpPr bwMode="auto">
            <a:xfrm>
              <a:off x="0" y="0"/>
              <a:ext cx="1033848" cy="977586"/>
              <a:chOff x="0" y="0"/>
              <a:chExt cx="1033848" cy="977586"/>
            </a:xfrm>
          </p:grpSpPr>
          <p:sp>
            <p:nvSpPr>
              <p:cNvPr id="96" name="Freeform 7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3848" cy="97758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EE266D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Freeform 76"/>
              <p:cNvSpPr>
                <a:spLocks noChangeArrowheads="1"/>
              </p:cNvSpPr>
              <p:nvPr/>
            </p:nvSpPr>
            <p:spPr bwMode="auto">
              <a:xfrm>
                <a:off x="217543" y="240630"/>
                <a:ext cx="598761" cy="56617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F3F2E5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5" name="文本框 22"/>
            <p:cNvSpPr>
              <a:spLocks noChangeArrowheads="1"/>
            </p:cNvSpPr>
            <p:nvPr/>
          </p:nvSpPr>
          <p:spPr bwMode="auto">
            <a:xfrm>
              <a:off x="516923" y="118168"/>
              <a:ext cx="3822237" cy="905966"/>
            </a:xfrm>
            <a:prstGeom prst="rect">
              <a:avLst/>
            </a:prstGeom>
            <a:no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时尚中黑简体" panose="01010104010101010101" pitchFamily="2" charset="-122"/>
                </a:rPr>
                <a:t>研究意义</a:t>
              </a:r>
            </a:p>
          </p:txBody>
        </p:sp>
      </p:grpSp>
      <p:grpSp>
        <p:nvGrpSpPr>
          <p:cNvPr id="98" name="组合 27"/>
          <p:cNvGrpSpPr>
            <a:grpSpLocks noChangeAspect="1"/>
          </p:cNvGrpSpPr>
          <p:nvPr/>
        </p:nvGrpSpPr>
        <p:grpSpPr bwMode="auto">
          <a:xfrm>
            <a:off x="10007920" y="447432"/>
            <a:ext cx="1768022" cy="417505"/>
            <a:chOff x="0" y="0"/>
            <a:chExt cx="4339160" cy="1024134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grpSp>
          <p:nvGrpSpPr>
            <p:cNvPr id="99" name="组合 21"/>
            <p:cNvGrpSpPr/>
            <p:nvPr/>
          </p:nvGrpSpPr>
          <p:grpSpPr bwMode="auto">
            <a:xfrm>
              <a:off x="0" y="0"/>
              <a:ext cx="1033848" cy="977586"/>
              <a:chOff x="0" y="0"/>
              <a:chExt cx="1033848" cy="977586"/>
            </a:xfrm>
          </p:grpSpPr>
          <p:sp>
            <p:nvSpPr>
              <p:cNvPr id="101" name="Freeform 7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3848" cy="97758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EE266D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Freeform 76"/>
              <p:cNvSpPr>
                <a:spLocks noChangeArrowheads="1"/>
              </p:cNvSpPr>
              <p:nvPr/>
            </p:nvSpPr>
            <p:spPr bwMode="auto">
              <a:xfrm>
                <a:off x="217543" y="240630"/>
                <a:ext cx="598761" cy="56617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F3F2E5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0" name="文本框 22"/>
            <p:cNvSpPr>
              <a:spLocks noChangeArrowheads="1"/>
            </p:cNvSpPr>
            <p:nvPr/>
          </p:nvSpPr>
          <p:spPr bwMode="auto">
            <a:xfrm>
              <a:off x="516923" y="118168"/>
              <a:ext cx="3822237" cy="905966"/>
            </a:xfrm>
            <a:prstGeom prst="rect">
              <a:avLst/>
            </a:prstGeom>
            <a:no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时尚中黑简体" panose="01010104010101010101" pitchFamily="2" charset="-122"/>
                </a:rPr>
                <a:t>总结展望</a:t>
              </a:r>
            </a:p>
          </p:txBody>
        </p:sp>
      </p:grpSp>
      <p:sp>
        <p:nvSpPr>
          <p:cNvPr id="37" name="文本框 13"/>
          <p:cNvSpPr>
            <a:spLocks noChangeArrowheads="1"/>
          </p:cNvSpPr>
          <p:nvPr/>
        </p:nvSpPr>
        <p:spPr bwMode="auto">
          <a:xfrm>
            <a:off x="5076788" y="1008448"/>
            <a:ext cx="2241607" cy="461665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）人脸识别</a:t>
            </a: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16196" y="1425486"/>
            <a:ext cx="3555471" cy="2694922"/>
          </a:xfrm>
          <a:prstGeom prst="rect">
            <a:avLst/>
          </a:prstGeom>
          <a:noFill/>
          <a:ln>
            <a:noFill/>
          </a:ln>
        </p:spPr>
        <p:txBody>
          <a:bodyPr lIns="90170" tIns="46990" rIns="90170" bIns="4699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panose="01010104010101010101" pitchFamily="2" charset="-122"/>
              </a:rPr>
              <a:t>感知哈希算法：</a:t>
            </a:r>
            <a:endParaRPr lang="en-US" altLang="zh-CN" sz="28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时尚中黑简体" panose="01010104010101010101" pitchFamily="2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panose="01010104010101010101" pitchFamily="2" charset="-122"/>
              </a:rPr>
              <a:t>滤掉图片的细节，提取低频成分，对每张图片生成一串特定的二进制数。对比两张图片对应的二进制数字串，相同数字的数量越多，代表越相似。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时尚中黑简体" panose="01010104010101010101" pitchFamily="2" charset="-122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3926161" y="3050184"/>
            <a:ext cx="1150627" cy="711566"/>
          </a:xfrm>
          <a:prstGeom prst="round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归一化</a:t>
            </a:r>
            <a:r>
              <a:rPr lang="en-US" altLang="zh-CN" dirty="0"/>
              <a:t>16X16</a:t>
            </a:r>
            <a:endParaRPr lang="zh-CN" altLang="en-US" dirty="0"/>
          </a:p>
        </p:txBody>
      </p:sp>
      <p:sp>
        <p:nvSpPr>
          <p:cNvPr id="28" name="矩形: 圆角 27"/>
          <p:cNvSpPr/>
          <p:nvPr/>
        </p:nvSpPr>
        <p:spPr>
          <a:xfrm>
            <a:off x="5754333" y="3038667"/>
            <a:ext cx="1233220" cy="734599"/>
          </a:xfrm>
          <a:prstGeom prst="round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灰度化</a:t>
            </a:r>
          </a:p>
        </p:txBody>
      </p:sp>
      <p:sp>
        <p:nvSpPr>
          <p:cNvPr id="29" name="矩形: 圆角 28"/>
          <p:cNvSpPr/>
          <p:nvPr/>
        </p:nvSpPr>
        <p:spPr>
          <a:xfrm>
            <a:off x="6635386" y="4120407"/>
            <a:ext cx="1150627" cy="754836"/>
          </a:xfrm>
          <a:prstGeom prst="round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求像素平均值</a:t>
            </a:r>
          </a:p>
        </p:txBody>
      </p:sp>
      <p:sp>
        <p:nvSpPr>
          <p:cNvPr id="30" name="矩形: 圆角 29"/>
          <p:cNvSpPr/>
          <p:nvPr/>
        </p:nvSpPr>
        <p:spPr>
          <a:xfrm>
            <a:off x="3999342" y="4497825"/>
            <a:ext cx="1905840" cy="754836"/>
          </a:xfrm>
          <a:prstGeom prst="round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大于平均值置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，否则为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>
            <a:stCxn id="3" idx="3"/>
            <a:endCxn id="28" idx="1"/>
          </p:cNvCxnSpPr>
          <p:nvPr/>
        </p:nvCxnSpPr>
        <p:spPr>
          <a:xfrm>
            <a:off x="5076788" y="3405967"/>
            <a:ext cx="67754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8" idx="3"/>
            <a:endCxn id="29" idx="0"/>
          </p:cNvCxnSpPr>
          <p:nvPr/>
        </p:nvCxnSpPr>
        <p:spPr>
          <a:xfrm>
            <a:off x="6987553" y="3405967"/>
            <a:ext cx="223147" cy="7144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9" idx="1"/>
            <a:endCxn id="30" idx="3"/>
          </p:cNvCxnSpPr>
          <p:nvPr/>
        </p:nvCxnSpPr>
        <p:spPr>
          <a:xfrm flipH="1">
            <a:off x="5905182" y="4497825"/>
            <a:ext cx="730204" cy="3774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7042401" y="2209456"/>
            <a:ext cx="1242410" cy="623894"/>
          </a:xfrm>
          <a:prstGeom prst="rect">
            <a:avLst/>
          </a:prstGeom>
          <a:solidFill>
            <a:schemeClr val="accent1">
              <a:alpha val="1000"/>
            </a:schemeClr>
          </a:solidFill>
          <a:ln>
            <a:noFill/>
          </a:ln>
        </p:spPr>
        <p:txBody>
          <a:bodyPr lIns="90170" tIns="46990" rIns="90170" bIns="4699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panose="01010104010101010101" pitchFamily="2" charset="-122"/>
              </a:rPr>
              <a:t>流程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时尚中黑简体" panose="01010104010101010101" pitchFamily="2" charset="-122"/>
            </a:endParaRPr>
          </a:p>
        </p:txBody>
      </p:sp>
      <p:grpSp>
        <p:nvGrpSpPr>
          <p:cNvPr id="41" name="组合 27"/>
          <p:cNvGrpSpPr>
            <a:grpSpLocks noChangeAspect="1"/>
          </p:cNvGrpSpPr>
          <p:nvPr/>
        </p:nvGrpSpPr>
        <p:grpSpPr bwMode="auto">
          <a:xfrm>
            <a:off x="8021868" y="442872"/>
            <a:ext cx="1768022" cy="417505"/>
            <a:chOff x="0" y="0"/>
            <a:chExt cx="4339160" cy="1024134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grpSp>
          <p:nvGrpSpPr>
            <p:cNvPr id="42" name="组合 21"/>
            <p:cNvGrpSpPr/>
            <p:nvPr/>
          </p:nvGrpSpPr>
          <p:grpSpPr bwMode="auto">
            <a:xfrm>
              <a:off x="0" y="0"/>
              <a:ext cx="1033848" cy="977586"/>
              <a:chOff x="0" y="0"/>
              <a:chExt cx="1033848" cy="977586"/>
            </a:xfrm>
          </p:grpSpPr>
          <p:sp>
            <p:nvSpPr>
              <p:cNvPr id="44" name="Freeform 7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3848" cy="97758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EE266D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76"/>
              <p:cNvSpPr>
                <a:spLocks noChangeArrowheads="1"/>
              </p:cNvSpPr>
              <p:nvPr/>
            </p:nvSpPr>
            <p:spPr bwMode="auto">
              <a:xfrm>
                <a:off x="217543" y="240630"/>
                <a:ext cx="598761" cy="56617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F3F2E5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" name="文本框 22"/>
            <p:cNvSpPr>
              <a:spLocks noChangeArrowheads="1"/>
            </p:cNvSpPr>
            <p:nvPr/>
          </p:nvSpPr>
          <p:spPr bwMode="auto">
            <a:xfrm>
              <a:off x="516923" y="118168"/>
              <a:ext cx="3822237" cy="905966"/>
            </a:xfrm>
            <a:prstGeom prst="rect">
              <a:avLst/>
            </a:prstGeom>
            <a:no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时尚中黑简体" panose="01010104010101010101" pitchFamily="2" charset="-122"/>
                </a:rPr>
                <a:t>系统架构</a:t>
              </a:r>
            </a:p>
          </p:txBody>
        </p:sp>
      </p:grp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145071" y="5774396"/>
            <a:ext cx="3555471" cy="723215"/>
          </a:xfrm>
          <a:prstGeom prst="rect">
            <a:avLst/>
          </a:prstGeom>
          <a:noFill/>
          <a:ln>
            <a:noFill/>
          </a:ln>
        </p:spPr>
        <p:txBody>
          <a:bodyPr lIns="90170" tIns="46990" rIns="90170" bIns="4699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panose="01010104010101010101" pitchFamily="2" charset="-122"/>
              </a:rPr>
              <a:t>优点：简单快速。</a:t>
            </a:r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160800" y="4080263"/>
            <a:ext cx="3555471" cy="1066046"/>
          </a:xfrm>
          <a:prstGeom prst="rect">
            <a:avLst/>
          </a:prstGeom>
          <a:noFill/>
          <a:ln>
            <a:noFill/>
          </a:ln>
        </p:spPr>
        <p:txBody>
          <a:bodyPr lIns="90170" tIns="46990" rIns="90170" bIns="4699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时尚中黑简体" panose="01010104010101010101" pitchFamily="2" charset="-122"/>
              </a:rPr>
              <a:t>1  1  0  1  0  0  0  1  1 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时尚中黑简体" panose="01010104010101010101" pitchFamily="2" charset="-122"/>
              </a:rPr>
              <a:t>1  0  0  1  0  0  0  0  1</a:t>
            </a: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129342" y="4849059"/>
            <a:ext cx="3555471" cy="950587"/>
          </a:xfrm>
          <a:prstGeom prst="rect">
            <a:avLst/>
          </a:prstGeom>
          <a:noFill/>
          <a:ln>
            <a:noFill/>
          </a:ln>
        </p:spPr>
        <p:txBody>
          <a:bodyPr lIns="90170" tIns="46990" rIns="90170" bIns="4699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时尚中黑简体" panose="01010104010101010101" pitchFamily="2" charset="-122"/>
              </a:rPr>
              <a:t>√ 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时尚中黑简体" panose="01010104010101010101" pitchFamily="2" charset="-122"/>
              </a:rPr>
              <a:t>× 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时尚中黑简体" panose="01010104010101010101" pitchFamily="2" charset="-122"/>
              </a:rPr>
              <a:t>√  √  √  √  √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时尚中黑简体" panose="01010104010101010101" pitchFamily="2" charset="-122"/>
              </a:rPr>
              <a:t>×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时尚中黑简体" panose="01010104010101010101" pitchFamily="2" charset="-122"/>
              </a:rPr>
              <a:t> √</a:t>
            </a:r>
          </a:p>
          <a:p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时尚中黑简体" panose="01010104010101010101" pitchFamily="2" charset="-122"/>
              </a:rPr>
              <a:t>相似度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时尚中黑简体" panose="01010104010101010101" pitchFamily="2" charset="-122"/>
              </a:rPr>
              <a:t>r=7/9=0.78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时尚中黑简体" panose="0101010401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274942" y="1465553"/>
            <a:ext cx="4768662" cy="5117427"/>
            <a:chOff x="8274942" y="1465553"/>
            <a:chExt cx="4768662" cy="5117427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8274942" y="1799275"/>
            <a:ext cx="4768662" cy="4783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" name="Document" r:id="rId4" imgW="5608320" imgH="5621655" progId="Word.Document.8">
                    <p:embed/>
                  </p:oleObj>
                </mc:Choice>
                <mc:Fallback>
                  <p:oleObj name="Document" r:id="rId4" imgW="5608320" imgH="5621655" progId="Word.Document.8">
                    <p:embed/>
                    <p:pic>
                      <p:nvPicPr>
                        <p:cNvPr id="0" name="图片 114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274942" y="1799275"/>
                          <a:ext cx="4768662" cy="478370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>
              <a:off x="9406737" y="1465553"/>
              <a:ext cx="1867585" cy="446188"/>
            </a:xfrm>
            <a:prstGeom prst="rect">
              <a:avLst/>
            </a:prstGeom>
            <a:solidFill>
              <a:schemeClr val="accent1">
                <a:alpha val="1000"/>
              </a:schemeClr>
            </a:solidFill>
            <a:ln>
              <a:noFill/>
            </a:ln>
          </p:spPr>
          <p:txBody>
            <a:bodyPr lIns="90170" tIns="46990" rIns="90170" bIns="469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时尚中黑简体" panose="01010104010101010101" pitchFamily="2" charset="-122"/>
                </a:rPr>
                <a:t>人脸匹配情况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panose="0101010401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33333E-6 4.44444E-6 L -3.33333E-6 -0.07223 " pathEditMode="relative" rAng="0" ptsTypes="AA">
                                      <p:cBhvr>
                                        <p:cTn id="13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4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62" decel="50000">
                                          <p:stCondLst>
                                            <p:cond delay="62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7" grpId="0"/>
      <p:bldP spid="26" grpId="0"/>
      <p:bldP spid="3" grpId="0" animBg="1"/>
      <p:bldP spid="28" grpId="0" animBg="1"/>
      <p:bldP spid="29" grpId="0" animBg="1"/>
      <p:bldP spid="30" grpId="0" animBg="1"/>
      <p:bldP spid="39" grpId="0" animBg="1"/>
      <p:bldP spid="46" grpId="0"/>
      <p:bldP spid="47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/>
          <p:cNvCxnSpPr/>
          <p:nvPr/>
        </p:nvCxnSpPr>
        <p:spPr>
          <a:xfrm>
            <a:off x="80229" y="977234"/>
            <a:ext cx="11649907" cy="0"/>
          </a:xfrm>
          <a:prstGeom prst="straightConnector1">
            <a:avLst/>
          </a:prstGeom>
          <a:ln w="47625">
            <a:solidFill>
              <a:srgbClr val="EE26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27"/>
          <p:cNvGrpSpPr/>
          <p:nvPr/>
        </p:nvGrpSpPr>
        <p:grpSpPr bwMode="auto">
          <a:xfrm>
            <a:off x="6267590" y="186868"/>
            <a:ext cx="4052675" cy="1360563"/>
            <a:chOff x="0" y="0"/>
            <a:chExt cx="4054392" cy="1360440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grpSp>
          <p:nvGrpSpPr>
            <p:cNvPr id="77" name="组合 21"/>
            <p:cNvGrpSpPr/>
            <p:nvPr/>
          </p:nvGrpSpPr>
          <p:grpSpPr bwMode="auto">
            <a:xfrm>
              <a:off x="0" y="0"/>
              <a:ext cx="1033848" cy="977586"/>
              <a:chOff x="0" y="0"/>
              <a:chExt cx="1033848" cy="977586"/>
            </a:xfrm>
          </p:grpSpPr>
          <p:sp>
            <p:nvSpPr>
              <p:cNvPr id="80" name="Freeform 7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3848" cy="97758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EE266D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Freeform 76"/>
              <p:cNvSpPr>
                <a:spLocks noChangeArrowheads="1"/>
              </p:cNvSpPr>
              <p:nvPr/>
            </p:nvSpPr>
            <p:spPr bwMode="auto">
              <a:xfrm>
                <a:off x="217543" y="240630"/>
                <a:ext cx="598761" cy="56617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F3F2E5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" name="文本框 22"/>
            <p:cNvSpPr>
              <a:spLocks noChangeArrowheads="1"/>
            </p:cNvSpPr>
            <p:nvPr/>
          </p:nvSpPr>
          <p:spPr bwMode="auto">
            <a:xfrm>
              <a:off x="232156" y="98797"/>
              <a:ext cx="3822236" cy="1261643"/>
            </a:xfrm>
            <a:prstGeom prst="rect">
              <a:avLst/>
            </a:prstGeom>
            <a:no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4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系统架构</a:t>
              </a:r>
            </a:p>
            <a:p>
              <a:pPr algn="ctr">
                <a:buFont typeface="Arial" panose="020B0604020202020204" pitchFamily="34" charset="0"/>
                <a:buNone/>
              </a:pPr>
              <a:endParaRPr lang="zh-CN" altLang="en-US" sz="32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endParaRPr>
            </a:p>
          </p:txBody>
        </p:sp>
      </p:grpSp>
      <p:grpSp>
        <p:nvGrpSpPr>
          <p:cNvPr id="82" name="组合 27"/>
          <p:cNvGrpSpPr>
            <a:grpSpLocks noChangeAspect="1"/>
          </p:cNvGrpSpPr>
          <p:nvPr/>
        </p:nvGrpSpPr>
        <p:grpSpPr bwMode="auto">
          <a:xfrm>
            <a:off x="416058" y="449645"/>
            <a:ext cx="1768022" cy="417505"/>
            <a:chOff x="0" y="0"/>
            <a:chExt cx="4339160" cy="1024134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grpSp>
          <p:nvGrpSpPr>
            <p:cNvPr id="83" name="组合 21"/>
            <p:cNvGrpSpPr/>
            <p:nvPr/>
          </p:nvGrpSpPr>
          <p:grpSpPr bwMode="auto">
            <a:xfrm>
              <a:off x="0" y="0"/>
              <a:ext cx="1033848" cy="977586"/>
              <a:chOff x="0" y="0"/>
              <a:chExt cx="1033848" cy="977586"/>
            </a:xfrm>
          </p:grpSpPr>
          <p:sp>
            <p:nvSpPr>
              <p:cNvPr id="85" name="Freeform 7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3848" cy="97758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EE266D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Freeform 76"/>
              <p:cNvSpPr>
                <a:spLocks noChangeArrowheads="1"/>
              </p:cNvSpPr>
              <p:nvPr/>
            </p:nvSpPr>
            <p:spPr bwMode="auto">
              <a:xfrm>
                <a:off x="217543" y="240630"/>
                <a:ext cx="598761" cy="56617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F3F2E5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4" name="文本框 22"/>
            <p:cNvSpPr>
              <a:spLocks noChangeArrowheads="1"/>
            </p:cNvSpPr>
            <p:nvPr/>
          </p:nvSpPr>
          <p:spPr bwMode="auto">
            <a:xfrm>
              <a:off x="516923" y="118168"/>
              <a:ext cx="3822237" cy="905966"/>
            </a:xfrm>
            <a:prstGeom prst="rect">
              <a:avLst/>
            </a:prstGeom>
            <a:no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时尚中黑简体" panose="01010104010101010101" pitchFamily="2" charset="-122"/>
                </a:rPr>
                <a:t>背景现状</a:t>
              </a:r>
            </a:p>
          </p:txBody>
        </p:sp>
      </p:grpSp>
      <p:sp>
        <p:nvSpPr>
          <p:cNvPr id="12" name="星形: 五角 11"/>
          <p:cNvSpPr/>
          <p:nvPr/>
        </p:nvSpPr>
        <p:spPr>
          <a:xfrm>
            <a:off x="8289585" y="734277"/>
            <a:ext cx="351692" cy="368320"/>
          </a:xfrm>
          <a:prstGeom prst="star5">
            <a:avLst/>
          </a:prstGeom>
          <a:solidFill>
            <a:srgbClr val="EE2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3" name="组合 27"/>
          <p:cNvGrpSpPr>
            <a:grpSpLocks noChangeAspect="1"/>
          </p:cNvGrpSpPr>
          <p:nvPr/>
        </p:nvGrpSpPr>
        <p:grpSpPr bwMode="auto">
          <a:xfrm>
            <a:off x="2396052" y="454394"/>
            <a:ext cx="1768022" cy="417505"/>
            <a:chOff x="0" y="0"/>
            <a:chExt cx="4339160" cy="1024134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grpSp>
          <p:nvGrpSpPr>
            <p:cNvPr id="94" name="组合 21"/>
            <p:cNvGrpSpPr/>
            <p:nvPr/>
          </p:nvGrpSpPr>
          <p:grpSpPr bwMode="auto">
            <a:xfrm>
              <a:off x="0" y="0"/>
              <a:ext cx="1033848" cy="977586"/>
              <a:chOff x="0" y="0"/>
              <a:chExt cx="1033848" cy="977586"/>
            </a:xfrm>
          </p:grpSpPr>
          <p:sp>
            <p:nvSpPr>
              <p:cNvPr id="96" name="Freeform 7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3848" cy="97758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EE266D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Freeform 76"/>
              <p:cNvSpPr>
                <a:spLocks noChangeArrowheads="1"/>
              </p:cNvSpPr>
              <p:nvPr/>
            </p:nvSpPr>
            <p:spPr bwMode="auto">
              <a:xfrm>
                <a:off x="217543" y="240630"/>
                <a:ext cx="598761" cy="56617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F3F2E5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5" name="文本框 22"/>
            <p:cNvSpPr>
              <a:spLocks noChangeArrowheads="1"/>
            </p:cNvSpPr>
            <p:nvPr/>
          </p:nvSpPr>
          <p:spPr bwMode="auto">
            <a:xfrm>
              <a:off x="516923" y="118168"/>
              <a:ext cx="3822237" cy="905966"/>
            </a:xfrm>
            <a:prstGeom prst="rect">
              <a:avLst/>
            </a:prstGeom>
            <a:no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时尚中黑简体" panose="01010104010101010101" pitchFamily="2" charset="-122"/>
                </a:rPr>
                <a:t>研究意义</a:t>
              </a:r>
            </a:p>
          </p:txBody>
        </p:sp>
      </p:grpSp>
      <p:grpSp>
        <p:nvGrpSpPr>
          <p:cNvPr id="98" name="组合 27"/>
          <p:cNvGrpSpPr>
            <a:grpSpLocks noChangeAspect="1"/>
          </p:cNvGrpSpPr>
          <p:nvPr/>
        </p:nvGrpSpPr>
        <p:grpSpPr bwMode="auto">
          <a:xfrm>
            <a:off x="9895298" y="449645"/>
            <a:ext cx="1768022" cy="417505"/>
            <a:chOff x="0" y="0"/>
            <a:chExt cx="4339160" cy="1024134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grpSp>
          <p:nvGrpSpPr>
            <p:cNvPr id="99" name="组合 21"/>
            <p:cNvGrpSpPr/>
            <p:nvPr/>
          </p:nvGrpSpPr>
          <p:grpSpPr bwMode="auto">
            <a:xfrm>
              <a:off x="0" y="0"/>
              <a:ext cx="1033848" cy="977586"/>
              <a:chOff x="0" y="0"/>
              <a:chExt cx="1033848" cy="977586"/>
            </a:xfrm>
          </p:grpSpPr>
          <p:sp>
            <p:nvSpPr>
              <p:cNvPr id="101" name="Freeform 7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3848" cy="97758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EE266D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Freeform 76"/>
              <p:cNvSpPr>
                <a:spLocks noChangeArrowheads="1"/>
              </p:cNvSpPr>
              <p:nvPr/>
            </p:nvSpPr>
            <p:spPr bwMode="auto">
              <a:xfrm>
                <a:off x="217543" y="240630"/>
                <a:ext cx="598761" cy="56617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F3F2E5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0" name="文本框 22"/>
            <p:cNvSpPr>
              <a:spLocks noChangeArrowheads="1"/>
            </p:cNvSpPr>
            <p:nvPr/>
          </p:nvSpPr>
          <p:spPr bwMode="auto">
            <a:xfrm>
              <a:off x="516923" y="118168"/>
              <a:ext cx="3822237" cy="905966"/>
            </a:xfrm>
            <a:prstGeom prst="rect">
              <a:avLst/>
            </a:prstGeom>
            <a:no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时尚中黑简体" panose="01010104010101010101" pitchFamily="2" charset="-122"/>
                </a:rPr>
                <a:t>总结展望</a:t>
              </a: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590" y="1275505"/>
            <a:ext cx="8400343" cy="50236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grpSp>
        <p:nvGrpSpPr>
          <p:cNvPr id="45" name="组合 27"/>
          <p:cNvGrpSpPr>
            <a:grpSpLocks noChangeAspect="1"/>
          </p:cNvGrpSpPr>
          <p:nvPr/>
        </p:nvGrpSpPr>
        <p:grpSpPr bwMode="auto">
          <a:xfrm>
            <a:off x="4506064" y="430669"/>
            <a:ext cx="1768022" cy="417505"/>
            <a:chOff x="0" y="0"/>
            <a:chExt cx="4339160" cy="1024134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grpSp>
          <p:nvGrpSpPr>
            <p:cNvPr id="46" name="组合 21"/>
            <p:cNvGrpSpPr/>
            <p:nvPr/>
          </p:nvGrpSpPr>
          <p:grpSpPr bwMode="auto">
            <a:xfrm>
              <a:off x="0" y="0"/>
              <a:ext cx="1033848" cy="977586"/>
              <a:chOff x="0" y="0"/>
              <a:chExt cx="1033848" cy="977586"/>
            </a:xfrm>
          </p:grpSpPr>
          <p:sp>
            <p:nvSpPr>
              <p:cNvPr id="48" name="Freeform 7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3848" cy="97758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EE266D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76"/>
              <p:cNvSpPr>
                <a:spLocks noChangeArrowheads="1"/>
              </p:cNvSpPr>
              <p:nvPr/>
            </p:nvSpPr>
            <p:spPr bwMode="auto">
              <a:xfrm>
                <a:off x="217543" y="240630"/>
                <a:ext cx="598761" cy="56617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F3F2E5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" name="文本框 22"/>
            <p:cNvSpPr>
              <a:spLocks noChangeArrowheads="1"/>
            </p:cNvSpPr>
            <p:nvPr/>
          </p:nvSpPr>
          <p:spPr bwMode="auto">
            <a:xfrm>
              <a:off x="516923" y="118168"/>
              <a:ext cx="3822237" cy="905966"/>
            </a:xfrm>
            <a:prstGeom prst="rect">
              <a:avLst/>
            </a:prstGeom>
            <a:no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时尚中黑简体" panose="01010104010101010101" pitchFamily="2" charset="-122"/>
                </a:rPr>
                <a:t>研究过程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5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62" decel="50000">
                                          <p:stCondLst>
                                            <p:cond delay="62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/>
          <p:cNvCxnSpPr/>
          <p:nvPr/>
        </p:nvCxnSpPr>
        <p:spPr>
          <a:xfrm>
            <a:off x="80229" y="977234"/>
            <a:ext cx="11649907" cy="0"/>
          </a:xfrm>
          <a:prstGeom prst="straightConnector1">
            <a:avLst/>
          </a:prstGeom>
          <a:ln w="47625">
            <a:solidFill>
              <a:srgbClr val="EE26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27"/>
          <p:cNvGrpSpPr/>
          <p:nvPr/>
        </p:nvGrpSpPr>
        <p:grpSpPr bwMode="auto">
          <a:xfrm>
            <a:off x="8434569" y="158403"/>
            <a:ext cx="4052675" cy="1360563"/>
            <a:chOff x="0" y="0"/>
            <a:chExt cx="4054392" cy="1360440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grpSp>
          <p:nvGrpSpPr>
            <p:cNvPr id="77" name="组合 21"/>
            <p:cNvGrpSpPr/>
            <p:nvPr/>
          </p:nvGrpSpPr>
          <p:grpSpPr bwMode="auto">
            <a:xfrm>
              <a:off x="0" y="0"/>
              <a:ext cx="1033848" cy="977586"/>
              <a:chOff x="0" y="0"/>
              <a:chExt cx="1033848" cy="977586"/>
            </a:xfrm>
          </p:grpSpPr>
          <p:sp>
            <p:nvSpPr>
              <p:cNvPr id="80" name="Freeform 7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3848" cy="97758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EE266D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Freeform 76"/>
              <p:cNvSpPr>
                <a:spLocks noChangeArrowheads="1"/>
              </p:cNvSpPr>
              <p:nvPr/>
            </p:nvSpPr>
            <p:spPr bwMode="auto">
              <a:xfrm>
                <a:off x="217543" y="240630"/>
                <a:ext cx="598761" cy="56617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F3F2E5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" name="文本框 22"/>
            <p:cNvSpPr>
              <a:spLocks noChangeArrowheads="1"/>
            </p:cNvSpPr>
            <p:nvPr/>
          </p:nvSpPr>
          <p:spPr bwMode="auto">
            <a:xfrm>
              <a:off x="232156" y="98797"/>
              <a:ext cx="3822236" cy="1261643"/>
            </a:xfrm>
            <a:prstGeom prst="rect">
              <a:avLst/>
            </a:prstGeom>
            <a:no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4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总结展望</a:t>
              </a:r>
            </a:p>
            <a:p>
              <a:pPr algn="ctr">
                <a:buFont typeface="Arial" panose="020B0604020202020204" pitchFamily="34" charset="0"/>
                <a:buNone/>
              </a:pPr>
              <a:endParaRPr lang="zh-CN" altLang="en-US" sz="32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endParaRPr>
            </a:p>
          </p:txBody>
        </p:sp>
      </p:grpSp>
      <p:grpSp>
        <p:nvGrpSpPr>
          <p:cNvPr id="82" name="组合 27"/>
          <p:cNvGrpSpPr>
            <a:grpSpLocks noChangeAspect="1"/>
          </p:cNvGrpSpPr>
          <p:nvPr/>
        </p:nvGrpSpPr>
        <p:grpSpPr bwMode="auto">
          <a:xfrm>
            <a:off x="416058" y="449645"/>
            <a:ext cx="1768022" cy="417505"/>
            <a:chOff x="0" y="0"/>
            <a:chExt cx="4339160" cy="1024134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grpSp>
          <p:nvGrpSpPr>
            <p:cNvPr id="83" name="组合 21"/>
            <p:cNvGrpSpPr/>
            <p:nvPr/>
          </p:nvGrpSpPr>
          <p:grpSpPr bwMode="auto">
            <a:xfrm>
              <a:off x="0" y="0"/>
              <a:ext cx="1033848" cy="977586"/>
              <a:chOff x="0" y="0"/>
              <a:chExt cx="1033848" cy="977586"/>
            </a:xfrm>
          </p:grpSpPr>
          <p:sp>
            <p:nvSpPr>
              <p:cNvPr id="85" name="Freeform 7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3848" cy="97758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EE266D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Freeform 76"/>
              <p:cNvSpPr>
                <a:spLocks noChangeArrowheads="1"/>
              </p:cNvSpPr>
              <p:nvPr/>
            </p:nvSpPr>
            <p:spPr bwMode="auto">
              <a:xfrm>
                <a:off x="217543" y="240630"/>
                <a:ext cx="598761" cy="56617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F3F2E5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4" name="文本框 22"/>
            <p:cNvSpPr>
              <a:spLocks noChangeArrowheads="1"/>
            </p:cNvSpPr>
            <p:nvPr/>
          </p:nvSpPr>
          <p:spPr bwMode="auto">
            <a:xfrm>
              <a:off x="516923" y="118168"/>
              <a:ext cx="3822237" cy="905966"/>
            </a:xfrm>
            <a:prstGeom prst="rect">
              <a:avLst/>
            </a:prstGeom>
            <a:no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时尚中黑简体" panose="01010104010101010101" pitchFamily="2" charset="-122"/>
                </a:rPr>
                <a:t>背景现状</a:t>
              </a:r>
            </a:p>
          </p:txBody>
        </p:sp>
      </p:grpSp>
      <p:sp>
        <p:nvSpPr>
          <p:cNvPr id="12" name="星形: 五角 11"/>
          <p:cNvSpPr/>
          <p:nvPr/>
        </p:nvSpPr>
        <p:spPr>
          <a:xfrm>
            <a:off x="10400094" y="713012"/>
            <a:ext cx="351692" cy="368320"/>
          </a:xfrm>
          <a:prstGeom prst="star5">
            <a:avLst/>
          </a:prstGeom>
          <a:solidFill>
            <a:srgbClr val="EE2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3" name="组合 27"/>
          <p:cNvGrpSpPr>
            <a:grpSpLocks noChangeAspect="1"/>
          </p:cNvGrpSpPr>
          <p:nvPr/>
        </p:nvGrpSpPr>
        <p:grpSpPr bwMode="auto">
          <a:xfrm>
            <a:off x="2523491" y="440156"/>
            <a:ext cx="1768022" cy="417505"/>
            <a:chOff x="0" y="0"/>
            <a:chExt cx="4339160" cy="1024134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grpSp>
          <p:nvGrpSpPr>
            <p:cNvPr id="94" name="组合 21"/>
            <p:cNvGrpSpPr/>
            <p:nvPr/>
          </p:nvGrpSpPr>
          <p:grpSpPr bwMode="auto">
            <a:xfrm>
              <a:off x="0" y="0"/>
              <a:ext cx="1033848" cy="977586"/>
              <a:chOff x="0" y="0"/>
              <a:chExt cx="1033848" cy="977586"/>
            </a:xfrm>
          </p:grpSpPr>
          <p:sp>
            <p:nvSpPr>
              <p:cNvPr id="96" name="Freeform 7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3848" cy="97758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EE266D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Freeform 76"/>
              <p:cNvSpPr>
                <a:spLocks noChangeArrowheads="1"/>
              </p:cNvSpPr>
              <p:nvPr/>
            </p:nvSpPr>
            <p:spPr bwMode="auto">
              <a:xfrm>
                <a:off x="217543" y="240630"/>
                <a:ext cx="598761" cy="56617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F3F2E5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5" name="文本框 22"/>
            <p:cNvSpPr>
              <a:spLocks noChangeArrowheads="1"/>
            </p:cNvSpPr>
            <p:nvPr/>
          </p:nvSpPr>
          <p:spPr bwMode="auto">
            <a:xfrm>
              <a:off x="516923" y="118168"/>
              <a:ext cx="3822237" cy="905966"/>
            </a:xfrm>
            <a:prstGeom prst="rect">
              <a:avLst/>
            </a:prstGeom>
            <a:no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时尚中黑简体" panose="01010104010101010101" pitchFamily="2" charset="-122"/>
                </a:rPr>
                <a:t>研究意义</a:t>
              </a:r>
            </a:p>
          </p:txBody>
        </p:sp>
      </p:grpSp>
      <p:grpSp>
        <p:nvGrpSpPr>
          <p:cNvPr id="98" name="组合 27"/>
          <p:cNvGrpSpPr>
            <a:grpSpLocks noChangeAspect="1"/>
          </p:cNvGrpSpPr>
          <p:nvPr/>
        </p:nvGrpSpPr>
        <p:grpSpPr bwMode="auto">
          <a:xfrm>
            <a:off x="4660350" y="471494"/>
            <a:ext cx="1768022" cy="417505"/>
            <a:chOff x="0" y="0"/>
            <a:chExt cx="4339160" cy="1024134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grpSp>
          <p:nvGrpSpPr>
            <p:cNvPr id="99" name="组合 21"/>
            <p:cNvGrpSpPr/>
            <p:nvPr/>
          </p:nvGrpSpPr>
          <p:grpSpPr bwMode="auto">
            <a:xfrm>
              <a:off x="0" y="0"/>
              <a:ext cx="1033848" cy="977586"/>
              <a:chOff x="0" y="0"/>
              <a:chExt cx="1033848" cy="977586"/>
            </a:xfrm>
          </p:grpSpPr>
          <p:sp>
            <p:nvSpPr>
              <p:cNvPr id="101" name="Freeform 7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3848" cy="97758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EE266D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Freeform 76"/>
              <p:cNvSpPr>
                <a:spLocks noChangeArrowheads="1"/>
              </p:cNvSpPr>
              <p:nvPr/>
            </p:nvSpPr>
            <p:spPr bwMode="auto">
              <a:xfrm>
                <a:off x="217543" y="240630"/>
                <a:ext cx="598761" cy="56617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F3F2E5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0" name="文本框 22"/>
            <p:cNvSpPr>
              <a:spLocks noChangeArrowheads="1"/>
            </p:cNvSpPr>
            <p:nvPr/>
          </p:nvSpPr>
          <p:spPr bwMode="auto">
            <a:xfrm>
              <a:off x="516923" y="118168"/>
              <a:ext cx="3822237" cy="905966"/>
            </a:xfrm>
            <a:prstGeom prst="rect">
              <a:avLst/>
            </a:prstGeom>
            <a:no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时尚中黑简体" panose="01010104010101010101" pitchFamily="2" charset="-122"/>
                </a:rPr>
                <a:t>研究过程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16058" y="1786577"/>
            <a:ext cx="4850871" cy="4810533"/>
            <a:chOff x="416058" y="1786577"/>
            <a:chExt cx="4850871" cy="4810533"/>
          </a:xfrm>
        </p:grpSpPr>
        <p:sp>
          <p:nvSpPr>
            <p:cNvPr id="26" name="文本框 5"/>
            <p:cNvSpPr>
              <a:spLocks noChangeArrowheads="1"/>
            </p:cNvSpPr>
            <p:nvPr/>
          </p:nvSpPr>
          <p:spPr bwMode="auto">
            <a:xfrm>
              <a:off x="2799343" y="1813879"/>
              <a:ext cx="1753686" cy="5847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总结</a:t>
              </a:r>
              <a:endPara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美黑简体" pitchFamily="1" charset="-122"/>
              </a:endParaRPr>
            </a:p>
          </p:txBody>
        </p:sp>
        <p:sp>
          <p:nvSpPr>
            <p:cNvPr id="2" name="卷形: 垂直 1"/>
            <p:cNvSpPr/>
            <p:nvPr/>
          </p:nvSpPr>
          <p:spPr>
            <a:xfrm>
              <a:off x="416058" y="1786577"/>
              <a:ext cx="4850871" cy="4810533"/>
            </a:xfrm>
            <a:prstGeom prst="verticalScroll">
              <a:avLst/>
            </a:prstGeom>
            <a:solidFill>
              <a:schemeClr val="bg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文本框 5"/>
            <p:cNvSpPr>
              <a:spLocks noChangeArrowheads="1"/>
            </p:cNvSpPr>
            <p:nvPr/>
          </p:nvSpPr>
          <p:spPr bwMode="auto">
            <a:xfrm>
              <a:off x="1129957" y="2566521"/>
              <a:ext cx="3423071" cy="37856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indent="612140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本设计基本完成了毕设所要求实现的功能，包括图像处理、人脸检测、动态检验和人脸识别环节。但设计的系统仍然存在些许不足：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美黑简体" pitchFamily="1" charset="-122"/>
              </a:endParaRPr>
            </a:p>
            <a:p>
              <a:r>
                <a:rPr lang="en-US" altLang="zh-CN" sz="24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1</a:t>
              </a:r>
              <a:r>
                <a:rPr lang="zh-CN" altLang="en-US" sz="24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、人脸检测漏检率略高；</a:t>
              </a:r>
              <a:endPara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美黑简体" pitchFamily="1" charset="-122"/>
              </a:endParaRPr>
            </a:p>
            <a:p>
              <a:r>
                <a:rPr lang="en-US" altLang="zh-CN" sz="24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2</a:t>
              </a:r>
              <a:r>
                <a:rPr lang="zh-CN" altLang="en-US" sz="24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、人脸识别精准率略低；</a:t>
              </a:r>
              <a:endPara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美黑简体" pitchFamily="1" charset="-122"/>
              </a:endParaRPr>
            </a:p>
            <a:p>
              <a:r>
                <a:rPr lang="en-US" altLang="zh-CN" sz="24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3</a:t>
              </a:r>
              <a:r>
                <a:rPr lang="zh-CN" altLang="en-US" sz="24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、</a:t>
              </a:r>
              <a:r>
                <a:rPr lang="en-US" altLang="zh-CN" sz="24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方正美黑简体" pitchFamily="1" charset="-122"/>
                </a:rPr>
                <a:t>web</a:t>
              </a:r>
              <a:r>
                <a:rPr lang="zh-CN" altLang="en-US" sz="24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方正美黑简体" pitchFamily="1" charset="-122"/>
                </a:rPr>
                <a:t>系统结构待优化；</a:t>
              </a:r>
              <a:endPara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方正美黑简体" pitchFamily="1" charset="-122"/>
              </a:endParaRPr>
            </a:p>
            <a:p>
              <a:r>
                <a:rPr lang="en-US" altLang="zh-CN" sz="24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方正美黑简体" pitchFamily="1" charset="-122"/>
                </a:rPr>
                <a:t>4</a:t>
              </a:r>
              <a:r>
                <a:rPr lang="zh-CN" altLang="en-US" sz="24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方正美黑简体" pitchFamily="1" charset="-122"/>
                </a:rPr>
                <a:t>、</a:t>
              </a:r>
              <a:r>
                <a:rPr lang="en-US" altLang="zh-CN" sz="24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方正美黑简体" pitchFamily="1" charset="-122"/>
                </a:rPr>
                <a:t>web</a:t>
              </a:r>
              <a:r>
                <a:rPr lang="zh-CN" altLang="en-US" sz="24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方正美黑简体" pitchFamily="1" charset="-122"/>
                </a:rPr>
                <a:t>系统功能待丰富。</a:t>
              </a:r>
              <a:endPara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方正美黑简体" pitchFamily="1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95867" y="1856102"/>
            <a:ext cx="5424393" cy="4865403"/>
            <a:chOff x="7095867" y="1856102"/>
            <a:chExt cx="5424393" cy="4865403"/>
          </a:xfrm>
        </p:grpSpPr>
        <p:sp>
          <p:nvSpPr>
            <p:cNvPr id="25" name="卷形: 垂直 24"/>
            <p:cNvSpPr/>
            <p:nvPr/>
          </p:nvSpPr>
          <p:spPr>
            <a:xfrm>
              <a:off x="7095867" y="1856102"/>
              <a:ext cx="4850871" cy="4810533"/>
            </a:xfrm>
            <a:prstGeom prst="verticalScroll">
              <a:avLst/>
            </a:prstGeom>
            <a:solidFill>
              <a:schemeClr val="bg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文本框 5"/>
            <p:cNvSpPr>
              <a:spLocks noChangeArrowheads="1"/>
            </p:cNvSpPr>
            <p:nvPr/>
          </p:nvSpPr>
          <p:spPr bwMode="auto">
            <a:xfrm>
              <a:off x="9260067" y="1891078"/>
              <a:ext cx="3260193" cy="5847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32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美黑简体" pitchFamily="1" charset="-122"/>
                </a:rPr>
                <a:t>展望</a:t>
              </a:r>
              <a:endParaRPr lang="en-US" altLang="zh-CN" sz="3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美黑简体" pitchFamily="1" charset="-122"/>
              </a:endParaRPr>
            </a:p>
          </p:txBody>
        </p:sp>
        <p:sp>
          <p:nvSpPr>
            <p:cNvPr id="29" name="文本框 5"/>
            <p:cNvSpPr>
              <a:spLocks noChangeArrowheads="1"/>
            </p:cNvSpPr>
            <p:nvPr/>
          </p:nvSpPr>
          <p:spPr bwMode="auto">
            <a:xfrm>
              <a:off x="7809766" y="2566521"/>
              <a:ext cx="3423071" cy="415498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indent="612140"/>
              <a:r>
                <a:rPr lang="en-US" altLang="zh-CN" sz="24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方正美黑简体" pitchFamily="1" charset="-122"/>
                </a:rPr>
                <a:t>1</a:t>
              </a:r>
              <a:r>
                <a:rPr lang="zh-CN" altLang="en-US" sz="24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方正美黑简体" pitchFamily="1" charset="-122"/>
                </a:rPr>
                <a:t>、针对漏检率高，可采用</a:t>
              </a:r>
              <a:r>
                <a:rPr lang="en-US" altLang="zh-CN" sz="24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方正美黑简体" pitchFamily="1" charset="-122"/>
                </a:rPr>
                <a:t>MTCNN</a:t>
              </a:r>
              <a:r>
                <a:rPr lang="zh-CN" altLang="en-US" sz="24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方正美黑简体" pitchFamily="1" charset="-122"/>
                </a:rPr>
                <a:t>等先进人脸检测算法；</a:t>
              </a:r>
              <a:r>
                <a:rPr lang="en-US" altLang="zh-CN" sz="24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方正美黑简体" pitchFamily="1" charset="-122"/>
                </a:rPr>
                <a:t>2</a:t>
              </a:r>
              <a:r>
                <a:rPr lang="zh-CN" altLang="en-US" sz="24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方正美黑简体" pitchFamily="1" charset="-122"/>
                </a:rPr>
                <a:t>、针对精准率低，可采用</a:t>
              </a:r>
              <a:r>
                <a:rPr lang="en-US" altLang="zh-CN" sz="2400" dirty="0" err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方正美黑简体" pitchFamily="1" charset="-122"/>
                </a:rPr>
                <a:t>DeepID</a:t>
              </a:r>
              <a:r>
                <a:rPr lang="zh-CN" altLang="en-US" sz="24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方正美黑简体" pitchFamily="1" charset="-122"/>
                </a:rPr>
                <a:t>等先进人脸识别算法；</a:t>
              </a:r>
              <a:r>
                <a:rPr lang="en-US" altLang="zh-CN" sz="24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方正美黑简体" pitchFamily="1" charset="-122"/>
                </a:rPr>
                <a:t>3</a:t>
              </a:r>
              <a:r>
                <a:rPr lang="zh-CN" altLang="en-US" sz="24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方正美黑简体" pitchFamily="1" charset="-122"/>
                </a:rPr>
                <a:t>、针对系统结构优化，可采用</a:t>
              </a:r>
              <a:r>
                <a:rPr lang="en-US" altLang="zh-CN" sz="24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方正美黑简体" pitchFamily="1" charset="-122"/>
                </a:rPr>
                <a:t>SSM</a:t>
              </a:r>
              <a:r>
                <a:rPr lang="zh-CN" altLang="en-US" sz="24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方正美黑简体" pitchFamily="1" charset="-122"/>
                </a:rPr>
                <a:t>框架重构；</a:t>
              </a:r>
              <a:r>
                <a:rPr lang="en-US" altLang="zh-CN" sz="24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方正美黑简体" pitchFamily="1" charset="-122"/>
                </a:rPr>
                <a:t>4</a:t>
              </a:r>
              <a:r>
                <a:rPr lang="zh-CN" altLang="en-US" sz="24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方正美黑简体" pitchFamily="1" charset="-122"/>
                </a:rPr>
                <a:t>、针对功能匮乏，可适当扩充功能。</a:t>
              </a:r>
              <a:endPara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方正美黑简体" pitchFamily="1" charset="-122"/>
              </a:endParaRPr>
            </a:p>
            <a:p>
              <a:pPr indent="612140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方正美黑简体" pitchFamily="1" charset="-122"/>
                </a:rPr>
                <a:t>革新中的人脸识别技术终会走进千家万户！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方正美黑简体" pitchFamily="1" charset="-122"/>
              </a:endParaRPr>
            </a:p>
          </p:txBody>
        </p:sp>
      </p:grpSp>
      <p:grpSp>
        <p:nvGrpSpPr>
          <p:cNvPr id="30" name="组合 27"/>
          <p:cNvGrpSpPr>
            <a:grpSpLocks noChangeAspect="1"/>
          </p:cNvGrpSpPr>
          <p:nvPr/>
        </p:nvGrpSpPr>
        <p:grpSpPr bwMode="auto">
          <a:xfrm>
            <a:off x="6695848" y="442138"/>
            <a:ext cx="1768022" cy="417505"/>
            <a:chOff x="0" y="0"/>
            <a:chExt cx="4339160" cy="1024134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grpSp>
          <p:nvGrpSpPr>
            <p:cNvPr id="31" name="组合 21"/>
            <p:cNvGrpSpPr/>
            <p:nvPr/>
          </p:nvGrpSpPr>
          <p:grpSpPr bwMode="auto">
            <a:xfrm>
              <a:off x="0" y="0"/>
              <a:ext cx="1033848" cy="977586"/>
              <a:chOff x="0" y="0"/>
              <a:chExt cx="1033848" cy="977586"/>
            </a:xfrm>
          </p:grpSpPr>
          <p:sp>
            <p:nvSpPr>
              <p:cNvPr id="33" name="Freeform 7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3848" cy="97758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EE266D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76"/>
              <p:cNvSpPr>
                <a:spLocks noChangeArrowheads="1"/>
              </p:cNvSpPr>
              <p:nvPr/>
            </p:nvSpPr>
            <p:spPr bwMode="auto">
              <a:xfrm>
                <a:off x="217543" y="240630"/>
                <a:ext cx="598761" cy="566176"/>
              </a:xfrm>
              <a:custGeom>
                <a:avLst/>
                <a:gdLst>
                  <a:gd name="T0" fmla="*/ 2147483647 w 249"/>
                  <a:gd name="T1" fmla="*/ 2147483647 h 235"/>
                  <a:gd name="T2" fmla="*/ 2147483647 w 249"/>
                  <a:gd name="T3" fmla="*/ 2147483647 h 235"/>
                  <a:gd name="T4" fmla="*/ 2147483647 w 249"/>
                  <a:gd name="T5" fmla="*/ 2147483647 h 235"/>
                  <a:gd name="T6" fmla="*/ 2147483647 w 249"/>
                  <a:gd name="T7" fmla="*/ 2147483647 h 235"/>
                  <a:gd name="T8" fmla="*/ 2147483647 w 249"/>
                  <a:gd name="T9" fmla="*/ 2147483647 h 235"/>
                  <a:gd name="T10" fmla="*/ 2147483647 w 249"/>
                  <a:gd name="T11" fmla="*/ 2147483647 h 235"/>
                  <a:gd name="T12" fmla="*/ 2147483647 w 249"/>
                  <a:gd name="T13" fmla="*/ 2147483647 h 235"/>
                  <a:gd name="T14" fmla="*/ 2147483647 w 249"/>
                  <a:gd name="T15" fmla="*/ 2147483647 h 235"/>
                  <a:gd name="T16" fmla="*/ 2147483647 w 249"/>
                  <a:gd name="T17" fmla="*/ 2147483647 h 235"/>
                  <a:gd name="T18" fmla="*/ 2147483647 w 249"/>
                  <a:gd name="T19" fmla="*/ 2147483647 h 235"/>
                  <a:gd name="T20" fmla="*/ 2147483647 w 249"/>
                  <a:gd name="T21" fmla="*/ 2147483647 h 235"/>
                  <a:gd name="T22" fmla="*/ 2147483647 w 249"/>
                  <a:gd name="T23" fmla="*/ 2147483647 h 235"/>
                  <a:gd name="T24" fmla="*/ 2147483647 w 249"/>
                  <a:gd name="T25" fmla="*/ 2147483647 h 235"/>
                  <a:gd name="T26" fmla="*/ 2147483647 w 249"/>
                  <a:gd name="T27" fmla="*/ 2147483647 h 235"/>
                  <a:gd name="T28" fmla="*/ 2147483647 w 249"/>
                  <a:gd name="T29" fmla="*/ 2147483647 h 235"/>
                  <a:gd name="T30" fmla="*/ 2147483647 w 249"/>
                  <a:gd name="T31" fmla="*/ 2147483647 h 235"/>
                  <a:gd name="T32" fmla="*/ 2147483647 w 249"/>
                  <a:gd name="T33" fmla="*/ 2147483647 h 235"/>
                  <a:gd name="T34" fmla="*/ 2147483647 w 249"/>
                  <a:gd name="T35" fmla="*/ 2147483647 h 235"/>
                  <a:gd name="T36" fmla="*/ 2147483647 w 249"/>
                  <a:gd name="T37" fmla="*/ 2147483647 h 235"/>
                  <a:gd name="T38" fmla="*/ 2147483647 w 249"/>
                  <a:gd name="T39" fmla="*/ 2147483647 h 235"/>
                  <a:gd name="T40" fmla="*/ 2147483647 w 249"/>
                  <a:gd name="T41" fmla="*/ 2147483647 h 235"/>
                  <a:gd name="T42" fmla="*/ 2147483647 w 249"/>
                  <a:gd name="T43" fmla="*/ 2147483647 h 235"/>
                  <a:gd name="T44" fmla="*/ 2147483647 w 249"/>
                  <a:gd name="T45" fmla="*/ 2147483647 h 235"/>
                  <a:gd name="T46" fmla="*/ 2147483647 w 249"/>
                  <a:gd name="T47" fmla="*/ 2147483647 h 235"/>
                  <a:gd name="T48" fmla="*/ 2147483647 w 249"/>
                  <a:gd name="T49" fmla="*/ 2147483647 h 235"/>
                  <a:gd name="T50" fmla="*/ 2147483647 w 249"/>
                  <a:gd name="T51" fmla="*/ 2147483647 h 23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49"/>
                  <a:gd name="T79" fmla="*/ 0 h 235"/>
                  <a:gd name="T80" fmla="*/ 249 w 249"/>
                  <a:gd name="T81" fmla="*/ 235 h 23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49" h="235">
                    <a:moveTo>
                      <a:pt x="35" y="189"/>
                    </a:moveTo>
                    <a:cubicBezTo>
                      <a:pt x="61" y="192"/>
                      <a:pt x="83" y="165"/>
                      <a:pt x="104" y="154"/>
                    </a:cubicBezTo>
                    <a:cubicBezTo>
                      <a:pt x="106" y="153"/>
                      <a:pt x="114" y="148"/>
                      <a:pt x="116" y="152"/>
                    </a:cubicBezTo>
                    <a:cubicBezTo>
                      <a:pt x="118" y="156"/>
                      <a:pt x="117" y="162"/>
                      <a:pt x="117" y="165"/>
                    </a:cubicBezTo>
                    <a:cubicBezTo>
                      <a:pt x="117" y="175"/>
                      <a:pt x="116" y="184"/>
                      <a:pt x="116" y="194"/>
                    </a:cubicBezTo>
                    <a:cubicBezTo>
                      <a:pt x="115" y="205"/>
                      <a:pt x="115" y="223"/>
                      <a:pt x="114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34" y="223"/>
                      <a:pt x="134" y="205"/>
                      <a:pt x="133" y="194"/>
                    </a:cubicBezTo>
                    <a:cubicBezTo>
                      <a:pt x="133" y="184"/>
                      <a:pt x="132" y="175"/>
                      <a:pt x="132" y="165"/>
                    </a:cubicBezTo>
                    <a:cubicBezTo>
                      <a:pt x="132" y="162"/>
                      <a:pt x="131" y="156"/>
                      <a:pt x="133" y="152"/>
                    </a:cubicBezTo>
                    <a:cubicBezTo>
                      <a:pt x="135" y="148"/>
                      <a:pt x="143" y="153"/>
                      <a:pt x="145" y="154"/>
                    </a:cubicBezTo>
                    <a:cubicBezTo>
                      <a:pt x="166" y="165"/>
                      <a:pt x="188" y="192"/>
                      <a:pt x="213" y="189"/>
                    </a:cubicBezTo>
                    <a:cubicBezTo>
                      <a:pt x="228" y="187"/>
                      <a:pt x="236" y="175"/>
                      <a:pt x="241" y="162"/>
                    </a:cubicBezTo>
                    <a:cubicBezTo>
                      <a:pt x="249" y="138"/>
                      <a:pt x="249" y="92"/>
                      <a:pt x="224" y="77"/>
                    </a:cubicBezTo>
                    <a:cubicBezTo>
                      <a:pt x="185" y="53"/>
                      <a:pt x="172" y="128"/>
                      <a:pt x="139" y="131"/>
                    </a:cubicBezTo>
                    <a:cubicBezTo>
                      <a:pt x="132" y="131"/>
                      <a:pt x="133" y="129"/>
                      <a:pt x="135" y="123"/>
                    </a:cubicBezTo>
                    <a:cubicBezTo>
                      <a:pt x="138" y="113"/>
                      <a:pt x="144" y="103"/>
                      <a:pt x="150" y="94"/>
                    </a:cubicBezTo>
                    <a:cubicBezTo>
                      <a:pt x="164" y="76"/>
                      <a:pt x="182" y="53"/>
                      <a:pt x="178" y="29"/>
                    </a:cubicBezTo>
                    <a:cubicBezTo>
                      <a:pt x="175" y="6"/>
                      <a:pt x="148" y="0"/>
                      <a:pt x="124" y="1"/>
                    </a:cubicBezTo>
                    <a:cubicBezTo>
                      <a:pt x="101" y="0"/>
                      <a:pt x="74" y="6"/>
                      <a:pt x="71" y="29"/>
                    </a:cubicBezTo>
                    <a:cubicBezTo>
                      <a:pt x="67" y="53"/>
                      <a:pt x="85" y="76"/>
                      <a:pt x="99" y="94"/>
                    </a:cubicBezTo>
                    <a:cubicBezTo>
                      <a:pt x="105" y="103"/>
                      <a:pt x="111" y="113"/>
                      <a:pt x="114" y="123"/>
                    </a:cubicBezTo>
                    <a:cubicBezTo>
                      <a:pt x="116" y="129"/>
                      <a:pt x="117" y="131"/>
                      <a:pt x="110" y="131"/>
                    </a:cubicBezTo>
                    <a:cubicBezTo>
                      <a:pt x="77" y="128"/>
                      <a:pt x="64" y="53"/>
                      <a:pt x="25" y="77"/>
                    </a:cubicBezTo>
                    <a:cubicBezTo>
                      <a:pt x="0" y="92"/>
                      <a:pt x="0" y="138"/>
                      <a:pt x="8" y="162"/>
                    </a:cubicBezTo>
                    <a:cubicBezTo>
                      <a:pt x="13" y="175"/>
                      <a:pt x="21" y="187"/>
                      <a:pt x="35" y="189"/>
                    </a:cubicBezTo>
                    <a:close/>
                  </a:path>
                </a:pathLst>
              </a:custGeom>
              <a:solidFill>
                <a:srgbClr val="F3F2E5"/>
              </a:solidFill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" name="文本框 22"/>
            <p:cNvSpPr>
              <a:spLocks noChangeArrowheads="1"/>
            </p:cNvSpPr>
            <p:nvPr/>
          </p:nvSpPr>
          <p:spPr bwMode="auto">
            <a:xfrm>
              <a:off x="516923" y="118168"/>
              <a:ext cx="3822237" cy="905966"/>
            </a:xfrm>
            <a:prstGeom prst="rect">
              <a:avLst/>
            </a:prstGeom>
            <a:no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时尚中黑简体" panose="01010104010101010101" pitchFamily="2" charset="-122"/>
                </a:rPr>
                <a:t>系统架构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5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62" decel="50000">
                                          <p:stCondLst>
                                            <p:cond delay="62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795</Words>
  <Application>Microsoft Office PowerPoint</Application>
  <PresentationFormat>宽屏</PresentationFormat>
  <Paragraphs>121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等线</vt:lpstr>
      <vt:lpstr>等线 Light</vt:lpstr>
      <vt:lpstr>方正美黑简体</vt:lpstr>
      <vt:lpstr>黑体</vt:lpstr>
      <vt:lpstr>时尚中黑简体</vt:lpstr>
      <vt:lpstr>宋体</vt:lpstr>
      <vt:lpstr>微软雅黑</vt:lpstr>
      <vt:lpstr>Arial</vt:lpstr>
      <vt:lpstr>Impact</vt:lpstr>
      <vt:lpstr>Times New Roman</vt:lpstr>
      <vt:lpstr>Office 主题​​</vt:lpstr>
      <vt:lpstr>Document</vt:lpstr>
      <vt:lpstr>基于动态人脸识别的身份认证 系统开发</vt:lpstr>
      <vt:lpstr>目 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160</cp:revision>
  <dcterms:created xsi:type="dcterms:W3CDTF">2018-05-19T07:05:00Z</dcterms:created>
  <dcterms:modified xsi:type="dcterms:W3CDTF">2018-05-31T04:10:25Z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