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p:cViewPr varScale="1">
        <p:scale>
          <a:sx n="90" d="100"/>
          <a:sy n="90" d="100"/>
        </p:scale>
        <p:origin x="2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9BBCE-1758-6AF5-4DFD-61F9FD151A9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473D4EA-AB2A-834C-887C-CE3497B4C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3F10295-3664-D9C9-F4AA-52B50759A398}"/>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5" name="页脚占位符 4">
            <a:extLst>
              <a:ext uri="{FF2B5EF4-FFF2-40B4-BE49-F238E27FC236}">
                <a16:creationId xmlns:a16="http://schemas.microsoft.com/office/drawing/2014/main" id="{A7C5B80B-D6BC-92B8-A924-2A59A5C0F0A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2CC55B-0BC3-C32E-BFE0-D198E8A3714F}"/>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12536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14228-0358-96E3-6EE4-73AB7BE783E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B7C556B-53B9-A993-8759-DE2BC708AD7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0CC0003-CD75-13E4-5D1E-D22FA0AEF53D}"/>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5" name="页脚占位符 4">
            <a:extLst>
              <a:ext uri="{FF2B5EF4-FFF2-40B4-BE49-F238E27FC236}">
                <a16:creationId xmlns:a16="http://schemas.microsoft.com/office/drawing/2014/main" id="{7CA3DF9C-BBC1-B2D2-0CE5-AE08EA5F9E1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145FD1-AD8D-DA67-E538-2996A45B4C9C}"/>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123973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D9A6BD9-17B5-C7A3-0AA6-19640053C11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A110070-6DFC-8DF4-1A32-5DD2B1E02CF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2F62088-F63A-374F-ECB0-B0A864060B03}"/>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5" name="页脚占位符 4">
            <a:extLst>
              <a:ext uri="{FF2B5EF4-FFF2-40B4-BE49-F238E27FC236}">
                <a16:creationId xmlns:a16="http://schemas.microsoft.com/office/drawing/2014/main" id="{5C26970A-5997-4D3E-C4DF-52900686F2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8FF0F76-E393-B268-2897-42F7E3C137E1}"/>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11077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88A98-D7DE-5B82-D0A7-C23E508ACAB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6A71650-462D-A38E-8DA8-DF26F45047E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3045357-ED65-F4C1-95D9-C0F277091562}"/>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5" name="页脚占位符 4">
            <a:extLst>
              <a:ext uri="{FF2B5EF4-FFF2-40B4-BE49-F238E27FC236}">
                <a16:creationId xmlns:a16="http://schemas.microsoft.com/office/drawing/2014/main" id="{44F0CE2F-82C5-1DFC-A228-ADA407195CE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6E3386C-C894-1F13-DDE1-A20932DD3D04}"/>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283149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73D5B-826F-8BBC-4613-30FCA612404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BB95F9D-3C62-6378-C07E-A7900836A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C529C9D-B1E4-0FEA-B258-4F124EE86943}"/>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5" name="页脚占位符 4">
            <a:extLst>
              <a:ext uri="{FF2B5EF4-FFF2-40B4-BE49-F238E27FC236}">
                <a16:creationId xmlns:a16="http://schemas.microsoft.com/office/drawing/2014/main" id="{02AD460F-75A9-3AD2-782E-2CE12437948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AE593C6-0521-C2E6-6243-D32CE33DD73E}"/>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196889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DE7BF-C4C8-6DF8-8492-BC401DEBC2B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C921C17-1EAE-4BA3-90AD-5293225EF19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CB4ED46-B32C-4856-D209-B162E36CA5D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5308528-92FA-DEE4-C726-9B0FB8163D46}"/>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6" name="页脚占位符 5">
            <a:extLst>
              <a:ext uri="{FF2B5EF4-FFF2-40B4-BE49-F238E27FC236}">
                <a16:creationId xmlns:a16="http://schemas.microsoft.com/office/drawing/2014/main" id="{BBE76B39-2675-D83B-FDAA-21F20B22A03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EC41613-62B0-5B78-9525-CA3E90B777E0}"/>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278057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6373D-F930-3109-9C84-E5AC28D9C6E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746D5D6-B264-9F6B-49F0-6185ACEEC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A8AE9A2-1A9C-2444-DF42-B4D7BCEEC0D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C093F8F-35D9-001A-6865-30CA3C2D5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FFC16D6-0B12-2D05-D16E-AA43FD7AE47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A5E8996-4DC8-3B5D-B9D1-222A70AC192F}"/>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8" name="页脚占位符 7">
            <a:extLst>
              <a:ext uri="{FF2B5EF4-FFF2-40B4-BE49-F238E27FC236}">
                <a16:creationId xmlns:a16="http://schemas.microsoft.com/office/drawing/2014/main" id="{C5DF805A-8B2A-B304-4462-EA5DF585F3B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5729571-E272-998A-C4F1-18D90B15C129}"/>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310292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4EC1B-AD59-5C11-131C-3F2BD031BD7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ED24405-865A-88F9-C812-46F761796006}"/>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4" name="页脚占位符 3">
            <a:extLst>
              <a:ext uri="{FF2B5EF4-FFF2-40B4-BE49-F238E27FC236}">
                <a16:creationId xmlns:a16="http://schemas.microsoft.com/office/drawing/2014/main" id="{6CA15923-B4C8-2350-0CFA-E7252845E7C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A2C877A-32FD-EF5F-91E0-659D09B02053}"/>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205667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238E0E-59C4-0048-70B5-35D6FB0A536F}"/>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3" name="页脚占位符 2">
            <a:extLst>
              <a:ext uri="{FF2B5EF4-FFF2-40B4-BE49-F238E27FC236}">
                <a16:creationId xmlns:a16="http://schemas.microsoft.com/office/drawing/2014/main" id="{9CCCAA32-B78F-5882-409B-1B2E2190ADD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C7D4B5E-D9A3-2503-A65A-D11AE0DDC306}"/>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136461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F5A2A-58D1-87C6-9B88-A935035E8DA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E1B2AB0-6171-A760-7A32-ABBB4034B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D5074D0-60AC-B7A0-A0D6-722AC0681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45A6653-BD24-7A02-BF3F-CFD8BEDF965F}"/>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6" name="页脚占位符 5">
            <a:extLst>
              <a:ext uri="{FF2B5EF4-FFF2-40B4-BE49-F238E27FC236}">
                <a16:creationId xmlns:a16="http://schemas.microsoft.com/office/drawing/2014/main" id="{31121C65-A5A0-6EC7-E655-FC761CD8C57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8A74B9A-7907-C1FD-857A-25BD52DD612A}"/>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160093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21C24-1CA5-510B-D144-0FF0ADD266A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17E6CFB-566C-3626-EE88-FFC7745E7A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A5AEB59-773F-F10F-2DD4-E7A616D0D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E97CAA9-2A4B-B184-3AA1-5EBB311CDFE2}"/>
              </a:ext>
            </a:extLst>
          </p:cNvPr>
          <p:cNvSpPr>
            <a:spLocks noGrp="1"/>
          </p:cNvSpPr>
          <p:nvPr>
            <p:ph type="dt" sz="half" idx="10"/>
          </p:nvPr>
        </p:nvSpPr>
        <p:spPr/>
        <p:txBody>
          <a:bodyPr/>
          <a:lstStyle/>
          <a:p>
            <a:fld id="{5DE1A81C-C073-524C-8267-E293E1826EFE}" type="datetimeFigureOut">
              <a:rPr kumimoji="1" lang="zh-CN" altLang="en-US" smtClean="0"/>
              <a:t>2024/3/6</a:t>
            </a:fld>
            <a:endParaRPr kumimoji="1" lang="zh-CN" altLang="en-US"/>
          </a:p>
        </p:txBody>
      </p:sp>
      <p:sp>
        <p:nvSpPr>
          <p:cNvPr id="6" name="页脚占位符 5">
            <a:extLst>
              <a:ext uri="{FF2B5EF4-FFF2-40B4-BE49-F238E27FC236}">
                <a16:creationId xmlns:a16="http://schemas.microsoft.com/office/drawing/2014/main" id="{05F30120-F997-D44B-BF9E-E61B91F41C3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35F19F-B8A5-1F2C-3F3B-B32067631601}"/>
              </a:ext>
            </a:extLst>
          </p:cNvPr>
          <p:cNvSpPr>
            <a:spLocks noGrp="1"/>
          </p:cNvSpPr>
          <p:nvPr>
            <p:ph type="sldNum" sz="quarter" idx="12"/>
          </p:nvPr>
        </p:nvSpPr>
        <p:spPr/>
        <p:txBody>
          <a:body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278135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D51842-4969-E643-90B4-03E5198CF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3F2F6BA-6B18-9AC6-55B2-B76FD19B8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AE46F90-3692-6836-0D81-20D747686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1A81C-C073-524C-8267-E293E1826EFE}" type="datetimeFigureOut">
              <a:rPr kumimoji="1" lang="zh-CN" altLang="en-US" smtClean="0"/>
              <a:t>2024/3/6</a:t>
            </a:fld>
            <a:endParaRPr kumimoji="1" lang="zh-CN" altLang="en-US"/>
          </a:p>
        </p:txBody>
      </p:sp>
      <p:sp>
        <p:nvSpPr>
          <p:cNvPr id="5" name="页脚占位符 4">
            <a:extLst>
              <a:ext uri="{FF2B5EF4-FFF2-40B4-BE49-F238E27FC236}">
                <a16:creationId xmlns:a16="http://schemas.microsoft.com/office/drawing/2014/main" id="{B849C7FB-E5D0-19F1-183E-7B7F48499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8F7FB49-A1EA-CDAE-374D-8119B48BE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322F5-477F-F845-A77C-1B82FFA7D819}" type="slidenum">
              <a:rPr kumimoji="1" lang="zh-CN" altLang="en-US" smtClean="0"/>
              <a:t>‹#›</a:t>
            </a:fld>
            <a:endParaRPr kumimoji="1" lang="zh-CN" altLang="en-US"/>
          </a:p>
        </p:txBody>
      </p:sp>
    </p:spTree>
    <p:extLst>
      <p:ext uri="{BB962C8B-B14F-4D97-AF65-F5344CB8AC3E}">
        <p14:creationId xmlns:p14="http://schemas.microsoft.com/office/powerpoint/2010/main" val="159906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E7A72C16-E9D2-F916-13B8-9BB19EF19D02}"/>
              </a:ext>
            </a:extLst>
          </p:cNvPr>
          <p:cNvSpPr>
            <a:spLocks noGrp="1"/>
          </p:cNvSpPr>
          <p:nvPr>
            <p:ph type="ctrTitle"/>
          </p:nvPr>
        </p:nvSpPr>
        <p:spPr>
          <a:xfrm>
            <a:off x="4038600" y="1332893"/>
            <a:ext cx="7644627" cy="2751086"/>
          </a:xfrm>
        </p:spPr>
        <p:txBody>
          <a:bodyPr>
            <a:normAutofit/>
          </a:bodyPr>
          <a:lstStyle/>
          <a:p>
            <a:r>
              <a:rPr lang="fr-FR" altLang="zh-CN" b="0" i="0" dirty="0">
                <a:solidFill>
                  <a:srgbClr val="0D0D0D"/>
                </a:solidFill>
                <a:effectLst/>
                <a:latin typeface="Söhne"/>
              </a:rPr>
              <a:t>Résultats du questionnaire</a:t>
            </a:r>
            <a:endParaRPr kumimoji="1" lang="zh-CN" altLang="en-US" dirty="0"/>
          </a:p>
        </p:txBody>
      </p:sp>
      <p:sp>
        <p:nvSpPr>
          <p:cNvPr id="3" name="副标题 2">
            <a:extLst>
              <a:ext uri="{FF2B5EF4-FFF2-40B4-BE49-F238E27FC236}">
                <a16:creationId xmlns:a16="http://schemas.microsoft.com/office/drawing/2014/main" id="{0EA4B9AA-B876-B2E2-E7AD-A0179793C84D}"/>
              </a:ext>
            </a:extLst>
          </p:cNvPr>
          <p:cNvSpPr>
            <a:spLocks noGrp="1"/>
          </p:cNvSpPr>
          <p:nvPr>
            <p:ph type="subTitle" idx="1"/>
          </p:nvPr>
        </p:nvSpPr>
        <p:spPr>
          <a:xfrm>
            <a:off x="4038600" y="4782320"/>
            <a:ext cx="7644627" cy="1329443"/>
          </a:xfrm>
        </p:spPr>
        <p:txBody>
          <a:bodyPr>
            <a:normAutofit/>
          </a:bodyPr>
          <a:lstStyle/>
          <a:p>
            <a:r>
              <a:rPr kumimoji="1" lang="en-US" altLang="zh-CN" dirty="0"/>
              <a:t>Groupe</a:t>
            </a:r>
            <a:r>
              <a:rPr kumimoji="1" lang="zh-CN" altLang="en-US" dirty="0"/>
              <a:t> </a:t>
            </a:r>
            <a:r>
              <a:rPr kumimoji="1" lang="en-US" altLang="zh-CN" dirty="0"/>
              <a:t>5</a:t>
            </a:r>
            <a:endParaRPr kumimoji="1" lang="zh-CN" altLang="en-US" dirty="0"/>
          </a:p>
        </p:txBody>
      </p:sp>
    </p:spTree>
    <p:extLst>
      <p:ext uri="{BB962C8B-B14F-4D97-AF65-F5344CB8AC3E}">
        <p14:creationId xmlns:p14="http://schemas.microsoft.com/office/powerpoint/2010/main" val="5128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917F7-3BDD-ECE5-CAEB-B4CDD8135BC4}"/>
              </a:ext>
            </a:extLst>
          </p:cNvPr>
          <p:cNvSpPr>
            <a:spLocks noGrp="1"/>
          </p:cNvSpPr>
          <p:nvPr>
            <p:ph type="title"/>
          </p:nvPr>
        </p:nvSpPr>
        <p:spPr/>
        <p:txBody>
          <a:bodyPr/>
          <a:lstStyle/>
          <a:p>
            <a:r>
              <a:rPr kumimoji="1" lang="en-US" altLang="zh-CN" dirty="0"/>
              <a:t>1.Introduction</a:t>
            </a:r>
            <a:endParaRPr kumimoji="1" lang="zh-CN" altLang="en-US" dirty="0"/>
          </a:p>
        </p:txBody>
      </p:sp>
      <p:sp>
        <p:nvSpPr>
          <p:cNvPr id="3" name="内容占位符 2">
            <a:extLst>
              <a:ext uri="{FF2B5EF4-FFF2-40B4-BE49-F238E27FC236}">
                <a16:creationId xmlns:a16="http://schemas.microsoft.com/office/drawing/2014/main" id="{6100AF80-172F-FAAD-29EE-2DC44940C636}"/>
              </a:ext>
            </a:extLst>
          </p:cNvPr>
          <p:cNvSpPr>
            <a:spLocks noGrp="1"/>
          </p:cNvSpPr>
          <p:nvPr>
            <p:ph idx="1"/>
          </p:nvPr>
        </p:nvSpPr>
        <p:spPr/>
        <p:txBody>
          <a:bodyPr/>
          <a:lstStyle/>
          <a:p>
            <a:r>
              <a:rPr lang="fr-FR" altLang="zh-CN" b="0" i="0" dirty="0">
                <a:solidFill>
                  <a:srgbClr val="0D0D0D"/>
                </a:solidFill>
                <a:effectLst/>
                <a:latin typeface="Söhne"/>
              </a:rPr>
              <a:t>Nous avons obtenu un échantillon d'environ 40 personnes pour mener une enquête, dans le but d'améliorer notre application de calendrier. </a:t>
            </a:r>
          </a:p>
          <a:p>
            <a:r>
              <a:rPr lang="fr-FR" altLang="zh-CN" b="0" i="0" dirty="0">
                <a:solidFill>
                  <a:srgbClr val="0D0D0D"/>
                </a:solidFill>
                <a:effectLst/>
                <a:latin typeface="Söhne"/>
              </a:rPr>
              <a:t>Nous analyserons plusieurs questions importantes, et finalement, nous cherchons à obtenir le programme de calendrier le plus adapté au grand public.</a:t>
            </a:r>
            <a:endParaRPr kumimoji="1" lang="zh-CN" altLang="en-US" dirty="0"/>
          </a:p>
        </p:txBody>
      </p:sp>
    </p:spTree>
    <p:extLst>
      <p:ext uri="{BB962C8B-B14F-4D97-AF65-F5344CB8AC3E}">
        <p14:creationId xmlns:p14="http://schemas.microsoft.com/office/powerpoint/2010/main" val="317560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83" name="Group 2082">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084" name="Rectangle 2083">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2084">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86" name="Rectangle 2085">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Rectangle 2086">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B3BEAB51-5B58-EABA-3C4A-CF3469618C2F}"/>
              </a:ext>
            </a:extLst>
          </p:cNvPr>
          <p:cNvSpPr>
            <a:spLocks noGrp="1"/>
          </p:cNvSpPr>
          <p:nvPr>
            <p:ph type="title"/>
          </p:nvPr>
        </p:nvSpPr>
        <p:spPr>
          <a:xfrm>
            <a:off x="755484" y="739835"/>
            <a:ext cx="3702580" cy="1616203"/>
          </a:xfrm>
        </p:spPr>
        <p:txBody>
          <a:bodyPr anchor="b">
            <a:normAutofit/>
          </a:bodyPr>
          <a:lstStyle/>
          <a:p>
            <a:r>
              <a:rPr kumimoji="1" lang="en-US" altLang="zh-CN" sz="3200" dirty="0">
                <a:solidFill>
                  <a:schemeClr val="bg1"/>
                </a:solidFill>
                <a:latin typeface="Calibri" panose="020F0502020204030204" pitchFamily="34" charset="0"/>
                <a:cs typeface="Calibri" panose="020F0502020204030204" pitchFamily="34" charset="0"/>
              </a:rPr>
              <a:t>2.</a:t>
            </a:r>
            <a:r>
              <a:rPr lang="fr-FR" altLang="zh-CN" sz="3200" b="0" i="0" dirty="0">
                <a:solidFill>
                  <a:schemeClr val="bg1"/>
                </a:solidFill>
                <a:effectLst/>
                <a:latin typeface="Calibri" panose="020F0502020204030204" pitchFamily="34" charset="0"/>
                <a:cs typeface="Calibri" panose="020F0502020204030204" pitchFamily="34" charset="0"/>
              </a:rPr>
              <a:t> contrôle de sincérité</a:t>
            </a:r>
            <a:endParaRPr kumimoji="1" lang="zh-CN" altLang="en-US" sz="3200" dirty="0">
              <a:solidFill>
                <a:schemeClr val="bg1"/>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0674FC4F-C54B-700A-C358-6E4CF42E8EB3}"/>
              </a:ext>
            </a:extLst>
          </p:cNvPr>
          <p:cNvSpPr>
            <a:spLocks noGrp="1"/>
          </p:cNvSpPr>
          <p:nvPr>
            <p:ph idx="1"/>
          </p:nvPr>
        </p:nvSpPr>
        <p:spPr>
          <a:xfrm>
            <a:off x="313505" y="2541697"/>
            <a:ext cx="4586537" cy="3524823"/>
          </a:xfrm>
        </p:spPr>
        <p:txBody>
          <a:bodyPr>
            <a:noAutofit/>
          </a:bodyPr>
          <a:lstStyle/>
          <a:p>
            <a:r>
              <a:rPr lang="fr-FR" altLang="zh-CN" sz="2000" b="0" i="0" dirty="0">
                <a:solidFill>
                  <a:schemeClr val="bg1"/>
                </a:solidFill>
                <a:effectLst/>
                <a:latin typeface="Calibri" panose="020F0502020204030204" pitchFamily="34" charset="0"/>
                <a:cs typeface="Calibri" panose="020F0502020204030204" pitchFamily="34" charset="0"/>
              </a:rPr>
              <a:t>Pour assurer l'authenticité du questionnaire, nous avons introduit des questions de contrôle de sincérité. Dans les données que nous avons recueillies, il est évident que tout le monde a répondu sérieusement au questionnaire, ce qui met en évidence la vérité de nos données.</a:t>
            </a:r>
            <a:endParaRPr kumimoji="1" lang="zh-CN" altLang="en-US" sz="2000" dirty="0">
              <a:solidFill>
                <a:schemeClr val="bg1"/>
              </a:solidFill>
              <a:latin typeface="Calibri" panose="020F0502020204030204" pitchFamily="34" charset="0"/>
              <a:cs typeface="Calibri" panose="020F0502020204030204" pitchFamily="34" charset="0"/>
            </a:endParaRPr>
          </a:p>
        </p:txBody>
      </p:sp>
      <p:pic>
        <p:nvPicPr>
          <p:cNvPr id="4" name="Picture 2" descr="表单回复图表。题目：Q5 : Contrôle de la sincérité : Merci de sélectionner l&amp;apos;option &amp;apos;Jamais&amp;apos; dans cette question pour indiquer que vous lisez attentivement les questions et répondez sérieusement.。回复数目：（40 条回复）。">
            <a:extLst>
              <a:ext uri="{FF2B5EF4-FFF2-40B4-BE49-F238E27FC236}">
                <a16:creationId xmlns:a16="http://schemas.microsoft.com/office/drawing/2014/main" id="{E7D573C7-42AE-FCBF-E283-2AB86AE2F8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582" b="2"/>
          <a:stretch/>
        </p:blipFill>
        <p:spPr bwMode="auto">
          <a:xfrm>
            <a:off x="5224459" y="1547936"/>
            <a:ext cx="6745060" cy="361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93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F16D5-AD55-5730-C89A-8628D119BD1A}"/>
              </a:ext>
            </a:extLst>
          </p:cNvPr>
          <p:cNvSpPr>
            <a:spLocks noGrp="1"/>
          </p:cNvSpPr>
          <p:nvPr>
            <p:ph type="title"/>
          </p:nvPr>
        </p:nvSpPr>
        <p:spPr>
          <a:xfrm>
            <a:off x="838200" y="1163379"/>
            <a:ext cx="3687491" cy="1299269"/>
          </a:xfrm>
        </p:spPr>
        <p:txBody>
          <a:bodyPr anchor="t">
            <a:normAutofit/>
          </a:bodyPr>
          <a:lstStyle/>
          <a:p>
            <a:r>
              <a:rPr kumimoji="1" lang="en-US" altLang="zh-CN" sz="3200" dirty="0">
                <a:latin typeface="Calibri" panose="020F0502020204030204" pitchFamily="34" charset="0"/>
                <a:cs typeface="Calibri" panose="020F0502020204030204" pitchFamily="34" charset="0"/>
              </a:rPr>
              <a:t>3. Nouvelles </a:t>
            </a:r>
            <a:r>
              <a:rPr kumimoji="1" lang="en-US" altLang="zh-CN" sz="3200" dirty="0" err="1">
                <a:latin typeface="Calibri" panose="020F0502020204030204" pitchFamily="34" charset="0"/>
                <a:cs typeface="Calibri" panose="020F0502020204030204" pitchFamily="34" charset="0"/>
              </a:rPr>
              <a:t>fonctionnalités</a:t>
            </a:r>
            <a:endParaRPr kumimoji="1" lang="zh-CN" altLang="en-US" sz="32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135CC19-76E4-032B-393F-ACEDC2D1120E}"/>
              </a:ext>
            </a:extLst>
          </p:cNvPr>
          <p:cNvSpPr>
            <a:spLocks noGrp="1"/>
          </p:cNvSpPr>
          <p:nvPr>
            <p:ph idx="1"/>
          </p:nvPr>
        </p:nvSpPr>
        <p:spPr>
          <a:xfrm>
            <a:off x="5341546" y="751554"/>
            <a:ext cx="6012254" cy="2260587"/>
          </a:xfrm>
        </p:spPr>
        <p:txBody>
          <a:bodyPr anchor="t">
            <a:normAutofit fontScale="92500" lnSpcReduction="20000"/>
          </a:bodyPr>
          <a:lstStyle/>
          <a:p>
            <a:r>
              <a:rPr lang="fr-FR" altLang="zh-CN" sz="2000" b="0" i="0" dirty="0">
                <a:solidFill>
                  <a:srgbClr val="0D0D0D"/>
                </a:solidFill>
                <a:effectLst/>
                <a:latin typeface="Söhne"/>
              </a:rPr>
              <a:t>Dans le questionnaire, nous avons consulté les personnes qui ont rempli le questionnaire sur leurs idées concernant de nouvelles fonctionnalités. Tout le monde est unanimement d'accord sur le fait qu'il faudrait ajouter de nouvelles fonctionnalités pour s'adapter au marché.</a:t>
            </a:r>
          </a:p>
          <a:p>
            <a:r>
              <a:rPr lang="fr-FR" altLang="zh-CN" sz="2000" b="0" i="0" dirty="0">
                <a:solidFill>
                  <a:srgbClr val="0D0D0D"/>
                </a:solidFill>
                <a:effectLst/>
                <a:latin typeface="Söhne"/>
              </a:rPr>
              <a:t>Par conséquent, nous prendrons également en considération ces questions et tenterons d'ajouter de nouvelles fonctionnalités à notre programme.</a:t>
            </a:r>
            <a:endParaRPr kumimoji="1" lang="zh-CN" altLang="en-US" sz="2000" dirty="0"/>
          </a:p>
          <a:p>
            <a:endParaRPr kumimoji="1" lang="zh-CN" altLang="en-US" sz="2000" dirty="0"/>
          </a:p>
        </p:txBody>
      </p:sp>
      <p:pic>
        <p:nvPicPr>
          <p:cNvPr id="3074" name="Picture 2" descr="表单回复图表。题目：Q8 : Pensez-vous que l&amp;apos;intégration de la fonction &quot;To-Do List&quot; (Liste de tâches) avec l&amp;apos;application calendrier serait bénéfique pour vous ?。回复数目：（40 条回复）。">
            <a:extLst>
              <a:ext uri="{FF2B5EF4-FFF2-40B4-BE49-F238E27FC236}">
                <a16:creationId xmlns:a16="http://schemas.microsoft.com/office/drawing/2014/main" id="{AF832ABA-F9CB-FF29-0C09-0EC75D133E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582" b="2"/>
          <a:stretch/>
        </p:blipFill>
        <p:spPr bwMode="auto">
          <a:xfrm>
            <a:off x="-17" y="3467101"/>
            <a:ext cx="6012255" cy="32675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表单回复图表。题目：Q6 : Pensez-vous qu&amp;apos;une fonction de &quot;Changement de thème&quot; dans l&amp;apos;application calendrier serait importante pour vous ?。回复数目：（40 条回复）。">
            <a:extLst>
              <a:ext uri="{FF2B5EF4-FFF2-40B4-BE49-F238E27FC236}">
                <a16:creationId xmlns:a16="http://schemas.microsoft.com/office/drawing/2014/main" id="{2F180FA9-692A-11CD-6EEC-C595C99A27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434"/>
          <a:stretch/>
        </p:blipFill>
        <p:spPr bwMode="auto">
          <a:xfrm>
            <a:off x="6096014" y="3467101"/>
            <a:ext cx="6095999" cy="3340893"/>
          </a:xfrm>
          <a:prstGeom prst="rect">
            <a:avLst/>
          </a:prstGeom>
          <a:noFill/>
          <a:extLst>
            <a:ext uri="{909E8E84-426E-40DD-AFC4-6F175D3DCCD1}">
              <a14:hiddenFill xmlns:a14="http://schemas.microsoft.com/office/drawing/2010/main">
                <a:solidFill>
                  <a:srgbClr val="FFFFFF"/>
                </a:solidFill>
              </a14:hiddenFill>
            </a:ext>
          </a:extLst>
        </p:spPr>
      </p:pic>
      <p:grpSp>
        <p:nvGrpSpPr>
          <p:cNvPr id="3134" name="Group 3133">
            <a:extLst>
              <a:ext uri="{FF2B5EF4-FFF2-40B4-BE49-F238E27FC236}">
                <a16:creationId xmlns:a16="http://schemas.microsoft.com/office/drawing/2014/main" id="{9EA74336-CFA2-D575-E9E6-7F3109CB1E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5337"/>
            <a:ext cx="12192000" cy="123363"/>
            <a:chOff x="876692" y="4888672"/>
            <a:chExt cx="10439007" cy="123363"/>
          </a:xfrm>
        </p:grpSpPr>
        <p:sp>
          <p:nvSpPr>
            <p:cNvPr id="3135" name="Rectangle 3134">
              <a:extLst>
                <a:ext uri="{FF2B5EF4-FFF2-40B4-BE49-F238E27FC236}">
                  <a16:creationId xmlns:a16="http://schemas.microsoft.com/office/drawing/2014/main" id="{E36AA1E3-7523-9B01-1251-BFCCE406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515" y="-269151"/>
              <a:ext cx="123362" cy="10439007"/>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6" name="Rectangle 3135">
              <a:extLst>
                <a:ext uri="{FF2B5EF4-FFF2-40B4-BE49-F238E27FC236}">
                  <a16:creationId xmlns:a16="http://schemas.microsoft.com/office/drawing/2014/main" id="{90A0A5E6-B19C-4BF9-7231-108F9268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719273" y="2415609"/>
              <a:ext cx="123362" cy="506949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173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2">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CD7D287-9392-E5DD-7690-B982CA161197}"/>
              </a:ext>
            </a:extLst>
          </p:cNvPr>
          <p:cNvSpPr>
            <a:spLocks noGrp="1"/>
          </p:cNvSpPr>
          <p:nvPr>
            <p:ph type="title"/>
          </p:nvPr>
        </p:nvSpPr>
        <p:spPr>
          <a:xfrm>
            <a:off x="835155" y="525195"/>
            <a:ext cx="3986155" cy="1103580"/>
          </a:xfrm>
        </p:spPr>
        <p:txBody>
          <a:bodyPr anchor="b">
            <a:normAutofit fontScale="90000"/>
          </a:bodyPr>
          <a:lstStyle/>
          <a:p>
            <a:r>
              <a:rPr lang="en-US" altLang="zh-CN" sz="4000" b="0" i="0" dirty="0">
                <a:solidFill>
                  <a:srgbClr val="0D0D0D"/>
                </a:solidFill>
                <a:effectLst/>
                <a:latin typeface="Calibri" panose="020F0502020204030204" pitchFamily="34" charset="0"/>
                <a:cs typeface="Calibri" panose="020F0502020204030204" pitchFamily="34" charset="0"/>
              </a:rPr>
              <a:t>4.</a:t>
            </a:r>
            <a:r>
              <a:rPr lang="fr-FR" altLang="zh-CN" sz="4000" b="0" i="0" dirty="0">
                <a:solidFill>
                  <a:srgbClr val="0D0D0D"/>
                </a:solidFill>
                <a:effectLst/>
                <a:latin typeface="Calibri" panose="020F0502020204030204" pitchFamily="34" charset="0"/>
                <a:cs typeface="Calibri" panose="020F0502020204030204" pitchFamily="34" charset="0"/>
              </a:rPr>
              <a:t>Étude de marché</a:t>
            </a:r>
            <a:endParaRPr kumimoji="1" lang="zh-CN" altLang="en-US" sz="4000" dirty="0">
              <a:latin typeface="Calibri" panose="020F0502020204030204" pitchFamily="34" charset="0"/>
              <a:cs typeface="Calibri" panose="020F0502020204030204" pitchFamily="34" charset="0"/>
            </a:endParaRPr>
          </a:p>
        </p:txBody>
      </p:sp>
      <p:pic>
        <p:nvPicPr>
          <p:cNvPr id="5" name="Picture 2" descr="表单回复图表。题目：Q10 : Qu&amp;apos;est-ce qui vous attire le plus dans un logiciel d&amp;apos;agenda ?&#10;。回复数目：（40 条回复）。">
            <a:extLst>
              <a:ext uri="{FF2B5EF4-FFF2-40B4-BE49-F238E27FC236}">
                <a16:creationId xmlns:a16="http://schemas.microsoft.com/office/drawing/2014/main" id="{B92C926B-66EB-DDA6-A4E4-B6ED14D5BC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90" r="1" b="15381"/>
          <a:stretch/>
        </p:blipFill>
        <p:spPr bwMode="auto">
          <a:xfrm>
            <a:off x="5186554" y="261474"/>
            <a:ext cx="6806703" cy="2623097"/>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31B9A162-E10B-BB92-B095-F2067F9A3B8F}"/>
              </a:ext>
            </a:extLst>
          </p:cNvPr>
          <p:cNvSpPr>
            <a:spLocks noGrp="1"/>
          </p:cNvSpPr>
          <p:nvPr>
            <p:ph idx="1"/>
          </p:nvPr>
        </p:nvSpPr>
        <p:spPr>
          <a:xfrm>
            <a:off x="835155" y="1828800"/>
            <a:ext cx="3986155" cy="4285958"/>
          </a:xfrm>
        </p:spPr>
        <p:txBody>
          <a:bodyPr>
            <a:normAutofit/>
          </a:bodyPr>
          <a:lstStyle/>
          <a:p>
            <a:pPr algn="l"/>
            <a:r>
              <a:rPr lang="fr-FR" altLang="zh-CN" sz="2000" b="0" i="0" dirty="0">
                <a:solidFill>
                  <a:srgbClr val="000000"/>
                </a:solidFill>
                <a:effectLst/>
                <a:latin typeface="Calibri" panose="020F0502020204030204" pitchFamily="34" charset="0"/>
                <a:cs typeface="Calibri" panose="020F0502020204030204" pitchFamily="34" charset="0"/>
              </a:rPr>
              <a:t>Nous réalisons une analyse de marché pour déterminer quelles parties d'un programme attirent le plus les clients. Ainsi, nous avons mené une enquête et découvert que c'est une interface utilisateur attrayante et la capacité de surveiller ses propres tâches qui attirent davantage les utilisateurs, et cela doit être gratuit.</a:t>
            </a:r>
            <a:br>
              <a:rPr lang="fr-FR" altLang="zh-CN" sz="1200" b="0" i="0" dirty="0">
                <a:solidFill>
                  <a:srgbClr val="000000"/>
                </a:solidFill>
                <a:effectLst/>
                <a:latin typeface="Söhne"/>
              </a:rPr>
            </a:br>
            <a:endParaRPr lang="fr-FR" altLang="zh-CN" sz="1200" b="0" i="0" dirty="0">
              <a:solidFill>
                <a:srgbClr val="000000"/>
              </a:solidFill>
              <a:effectLst/>
              <a:latin typeface="Söhne"/>
            </a:endParaRPr>
          </a:p>
          <a:p>
            <a:endParaRPr kumimoji="1" lang="zh-CN" altLang="en-US" sz="1800" dirty="0"/>
          </a:p>
        </p:txBody>
      </p:sp>
      <p:pic>
        <p:nvPicPr>
          <p:cNvPr id="4098" name="Picture 2" descr="表单回复图表。题目：Q2 : Quel est le principal objectif de votre utilisation de l&amp;apos;application calendrier ? (Choisissez l&amp;apos;option la plus pertinente)&#10;。回复数目：（40 条回复）。">
            <a:extLst>
              <a:ext uri="{FF2B5EF4-FFF2-40B4-BE49-F238E27FC236}">
                <a16:creationId xmlns:a16="http://schemas.microsoft.com/office/drawing/2014/main" id="{1FC8A6F6-7B50-6C9B-D00E-120C524FF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45" r="1" b="1"/>
          <a:stretch/>
        </p:blipFill>
        <p:spPr bwMode="auto">
          <a:xfrm>
            <a:off x="5186554" y="3146045"/>
            <a:ext cx="6806703" cy="335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9487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232</Words>
  <Application>Microsoft Macintosh PowerPoint</Application>
  <PresentationFormat>宽屏</PresentationFormat>
  <Paragraphs>12</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Söhne</vt:lpstr>
      <vt:lpstr>Arial</vt:lpstr>
      <vt:lpstr>Calibri</vt:lpstr>
      <vt:lpstr>Office 主题​​</vt:lpstr>
      <vt:lpstr>Résultats du questionnaire</vt:lpstr>
      <vt:lpstr>1.Introduction</vt:lpstr>
      <vt:lpstr>2. contrôle de sincérité</vt:lpstr>
      <vt:lpstr>3. Nouvelles fonctionnalités</vt:lpstr>
      <vt:lpstr>4.Étude de marché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Résultats du questionnaire</dc:title>
  <dc:creator>溪桐 李</dc:creator>
  <cp:lastModifiedBy>溪桐 李</cp:lastModifiedBy>
  <cp:revision>1</cp:revision>
  <dcterms:created xsi:type="dcterms:W3CDTF">2024-03-06T13:55:36Z</dcterms:created>
  <dcterms:modified xsi:type="dcterms:W3CDTF">2024-03-06T15:52:14Z</dcterms:modified>
</cp:coreProperties>
</file>