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oboto Black"/>
      <p:bold r:id="rId20"/>
      <p:boldItalic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Roboto Condensed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FE16EDB-6E15-4D02-B482-243883286B90}">
  <a:tblStyle styleId="{2FE16EDB-6E15-4D02-B482-243883286B9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Black-bold.fntdata"/><Relationship Id="rId22" Type="http://schemas.openxmlformats.org/officeDocument/2006/relationships/font" Target="fonts/Roboto-regular.fntdata"/><Relationship Id="rId21" Type="http://schemas.openxmlformats.org/officeDocument/2006/relationships/font" Target="fonts/RobotoBlack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Condensed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RobotoCondensed-italic.fntdata"/><Relationship Id="rId27" Type="http://schemas.openxmlformats.org/officeDocument/2006/relationships/font" Target="fonts/RobotoCondensed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Condensed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2af6c8d1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2af6c8d1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427510ca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427510ca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427510cab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427510cab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427510cab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427510cab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427510cab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427510cab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427510ca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427510ca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2af6c8d1b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2af6c8d1b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af6c8d1b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af6c8d1b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427510c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427510c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427510ca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427510ca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427510cab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427510cab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427510cab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427510cab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5217e129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5217e129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387225" y="509375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Condensed"/>
                <a:ea typeface="Roboto Condensed"/>
                <a:cs typeface="Roboto Condensed"/>
                <a:sym typeface="Roboto Condensed"/>
              </a:rPr>
              <a:t>Entrega 2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10450" y="3147038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Roboto Black"/>
                <a:ea typeface="Roboto Black"/>
                <a:cs typeface="Roboto Black"/>
                <a:sym typeface="Roboto Black"/>
              </a:rPr>
              <a:t>Alunos: </a:t>
            </a:r>
            <a:r>
              <a:rPr lang="pt-BR" sz="1400">
                <a:latin typeface="Roboto Black"/>
                <a:ea typeface="Roboto Black"/>
                <a:cs typeface="Roboto Black"/>
                <a:sym typeface="Roboto Black"/>
              </a:rPr>
              <a:t>Ana Claudia Batista da Silva</a:t>
            </a:r>
            <a:r>
              <a:rPr lang="pt-BR" sz="1400">
                <a:latin typeface="Roboto Black"/>
                <a:ea typeface="Roboto Black"/>
                <a:cs typeface="Roboto Black"/>
                <a:sym typeface="Roboto Black"/>
              </a:rPr>
              <a:t>, </a:t>
            </a:r>
            <a:r>
              <a:rPr lang="pt-BR" sz="1400">
                <a:latin typeface="Roboto Black"/>
                <a:ea typeface="Roboto Black"/>
                <a:cs typeface="Roboto Black"/>
                <a:sym typeface="Roboto Black"/>
              </a:rPr>
              <a:t>Fernando Henrique de Oliveira Celmer</a:t>
            </a:r>
            <a:r>
              <a:rPr lang="pt-BR" sz="1400">
                <a:latin typeface="Roboto Black"/>
                <a:ea typeface="Roboto Black"/>
                <a:cs typeface="Roboto Black"/>
                <a:sym typeface="Roboto Black"/>
              </a:rPr>
              <a:t>, </a:t>
            </a:r>
            <a:r>
              <a:rPr lang="pt-BR" sz="1400">
                <a:latin typeface="Roboto Black"/>
                <a:ea typeface="Roboto Black"/>
                <a:cs typeface="Roboto Black"/>
                <a:sym typeface="Roboto Black"/>
              </a:rPr>
              <a:t>Gabriel da Silva Rodrigues</a:t>
            </a:r>
            <a:r>
              <a:rPr lang="pt-BR" sz="1400">
                <a:latin typeface="Roboto Black"/>
                <a:ea typeface="Roboto Black"/>
                <a:cs typeface="Roboto Black"/>
                <a:sym typeface="Roboto Black"/>
              </a:rPr>
              <a:t>, </a:t>
            </a:r>
            <a:r>
              <a:rPr lang="pt-BR" sz="1400">
                <a:latin typeface="Roboto Black"/>
                <a:ea typeface="Roboto Black"/>
                <a:cs typeface="Roboto Black"/>
                <a:sym typeface="Roboto Black"/>
              </a:rPr>
              <a:t>Maurício Andreolla de Brito e</a:t>
            </a:r>
            <a:r>
              <a:rPr lang="pt-BR" sz="1400"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r>
              <a:rPr lang="pt-BR" sz="1400">
                <a:latin typeface="Roboto Black"/>
                <a:ea typeface="Roboto Black"/>
                <a:cs typeface="Roboto Black"/>
                <a:sym typeface="Roboto Black"/>
              </a:rPr>
              <a:t>Vanessa de Almeida França</a:t>
            </a:r>
            <a:endParaRPr sz="14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510450" y="39571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Roboto Black"/>
                <a:ea typeface="Roboto Black"/>
                <a:cs typeface="Roboto Black"/>
                <a:sym typeface="Roboto Black"/>
              </a:rPr>
              <a:t>Cliente: Professora Scheila Ávila e Silva</a:t>
            </a:r>
            <a:endParaRPr sz="1400"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Roboto Black"/>
                <a:ea typeface="Roboto Black"/>
                <a:cs typeface="Roboto Black"/>
                <a:sym typeface="Roboto Black"/>
              </a:rPr>
              <a:t>Projeto: Aplicativo sobre Depressão</a:t>
            </a:r>
            <a:endParaRPr sz="1400"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Condensed"/>
                <a:ea typeface="Roboto Condensed"/>
                <a:cs typeface="Roboto Condensed"/>
                <a:sym typeface="Roboto Condensed"/>
              </a:rPr>
              <a:t>Modelo de Dados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5879775" cy="402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Condensed"/>
                <a:ea typeface="Roboto Condensed"/>
                <a:cs typeface="Roboto Condensed"/>
                <a:sym typeface="Roboto Condensed"/>
              </a:rPr>
              <a:t>Implementação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Metodologia</a:t>
            </a:r>
            <a:r>
              <a:rPr lang="pt-BR" sz="2400"/>
              <a:t>: </a:t>
            </a:r>
            <a:r>
              <a:rPr lang="pt-BR" sz="2400"/>
              <a:t>Método</a:t>
            </a:r>
            <a:r>
              <a:rPr lang="pt-BR" sz="2400"/>
              <a:t> Ágil Scrum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400"/>
              <a:t>Tecnologias: PHP, Codeigniter, jQuery, Bootstrap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400"/>
              <a:t>Banco de dados: MySQL Server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Scrum </a:t>
            </a:r>
            <a:r>
              <a:rPr lang="pt-BR"/>
              <a:t>Product Backlog  </a:t>
            </a:r>
            <a:r>
              <a:rPr lang="pt-BR" sz="1800">
                <a:solidFill>
                  <a:schemeClr val="lt2"/>
                </a:solidFill>
              </a:rPr>
              <a:t>- Lista de funcionalidades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3" name="Google Shape;123;p24"/>
          <p:cNvGraphicFramePr/>
          <p:nvPr/>
        </p:nvGraphicFramePr>
        <p:xfrm>
          <a:off x="420100" y="112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{2FE16EDB-6E15-4D02-B482-243883286B90}</a:tableStyleId>
              </a:tblPr>
              <a:tblGrid>
                <a:gridCol w="1138400"/>
                <a:gridCol w="6093625"/>
              </a:tblGrid>
              <a:tr h="478475"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Maior prioridade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898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- Módulo de Autenticação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8989"/>
                    </a:solidFill>
                  </a:tcPr>
                </a:tc>
              </a:tr>
              <a:tr h="4857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- Módulo de perguntas </a:t>
                      </a:r>
                      <a:r>
                        <a:rPr lang="pt-BR"/>
                        <a:t>sócio-demográficas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8989"/>
                    </a:solidFill>
                  </a:tcPr>
                </a:tc>
              </a:tr>
              <a:tr h="4762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- Módulo de perguntas sobre sintomas depressivos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8989"/>
                    </a:solidFill>
                  </a:tcPr>
                </a:tc>
              </a:tr>
              <a:tr h="514350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Média prioridade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- Módulo do sistema de score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5048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- Módulo de coleta das informações obtidas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447675"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Menor prioridade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1EC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- Dashboard usuário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1ECAC"/>
                    </a:solidFill>
                  </a:tcPr>
                </a:tc>
              </a:tr>
              <a:tr h="4191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- Dashboard pesquisadores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1ECAC"/>
                    </a:solidFill>
                  </a:tcPr>
                </a:tc>
              </a:tr>
              <a:tr h="5143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- Consulta de histórico de resposta do usuário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1ECA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Condensed"/>
                <a:ea typeface="Roboto Condensed"/>
                <a:cs typeface="Roboto Condensed"/>
                <a:sym typeface="Roboto Condensed"/>
              </a:rPr>
              <a:t>Opinião do Cliente	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2000">
                <a:latin typeface="Roboto"/>
                <a:ea typeface="Roboto"/>
                <a:cs typeface="Roboto"/>
                <a:sym typeface="Roboto"/>
              </a:rPr>
              <a:t>Entramos em contato através do WhatsApp, para ter um feedback da solução até aqui desenvolvida, mas não obtivemos resposta.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Condensed"/>
                <a:ea typeface="Roboto Condensed"/>
                <a:cs typeface="Roboto Condensed"/>
                <a:sym typeface="Roboto Condensed"/>
              </a:rPr>
              <a:t>Problema do Cliente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As dificuldades que hoje a gente tem é em relação à coleta de dados, por que esta teria que ser feita manual, ou seja, nós teríamos que ir atrás das pessoas, entender se as pessoas querem participar da pesquisa, e isso demandaria muito tempo. Além disso, existe o problema da veracidade das informações em papel, pois algumas vezes é complicado entender a letra das pessoas sendo assim é possível haver 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inconsistência nas respostas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, também é complicado analisar todas essas informações através do papel.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127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Condensed"/>
                <a:ea typeface="Roboto Condensed"/>
                <a:cs typeface="Roboto Condensed"/>
                <a:sym typeface="Roboto Condensed"/>
              </a:rPr>
              <a:t>Detalhamento do Negócio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743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Escopo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000">
                <a:latin typeface="Roboto"/>
                <a:ea typeface="Roboto"/>
                <a:cs typeface="Roboto"/>
                <a:sym typeface="Roboto"/>
              </a:rPr>
              <a:t>Medir o nível de depressão dos alunos matriculados regularmente nos cursos de graduação.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Objetivo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000">
                <a:latin typeface="Roboto"/>
                <a:ea typeface="Roboto"/>
                <a:cs typeface="Roboto"/>
                <a:sym typeface="Roboto"/>
              </a:rPr>
              <a:t>Utilizando-se de uma auto-avaliação através de perguntas em um questionário, o aplicativo será capaz de medir o nível de depressão de cada aluno e indicar ajuda profissional dependendo do resultado. Ao monitorar o nível de depressão dos alunos, será possível elaborar ações coletivas que minimizem tais efeitos na comunidade acadêmica e possa aumentar a qualidade de vida dos alunos.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Requisitos de Negócio</a:t>
            </a:r>
            <a:endParaRPr b="1" sz="11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000">
                <a:latin typeface="Roboto"/>
                <a:ea typeface="Roboto"/>
                <a:cs typeface="Roboto"/>
                <a:sym typeface="Roboto"/>
              </a:rPr>
              <a:t>Para entrar no aplicativo seja para responder as perguntas ou consultar o histórico, o usuário deve efetuar login utilizando o email da UCS e senha.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oboto"/>
                <a:ea typeface="Roboto"/>
                <a:cs typeface="Roboto"/>
                <a:sym typeface="Roboto"/>
              </a:rPr>
              <a:t>Em seguida, o usuário deverá concordar com o termo de consentimento para uso de suas respostas (apenas para fins de pesquisa). Caso concorde, será liberado primeiramente o questionário sócio-demográfico para identificar o contexto em que o aluno se encontra.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oboto"/>
                <a:ea typeface="Roboto"/>
                <a:cs typeface="Roboto"/>
                <a:sym typeface="Roboto"/>
              </a:rPr>
              <a:t>Após este questionário ser totalmente respondido, será liberado então o questionário que conterá as perguntas para auto-avaliação dos sintomas de depressão, que também deverá ser respondido totalmente.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oboto"/>
                <a:ea typeface="Roboto"/>
                <a:cs typeface="Roboto"/>
                <a:sym typeface="Roboto"/>
              </a:rPr>
              <a:t>Com estas informações, o aplicativo poderá processá-las e apresentar um score correspondente à um nível médio dos sintomas, que ficará disponível para futuras consultas. Como fator limitante para melhor avaliar a evolução dos sintomas, o questionário poderá ser respondido apenas e um intervalo igual ou superior à 15 dias do último respondido.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Canvas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89425"/>
            <a:ext cx="8991600" cy="4764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Condensed"/>
                <a:ea typeface="Roboto Condensed"/>
                <a:cs typeface="Roboto Condensed"/>
                <a:sym typeface="Roboto Condensed"/>
              </a:rPr>
              <a:t>Requisitos Funcionais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. Login do usuário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. Dashboard do aluno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. Questionário sócio demográfico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. Questionário de auto-avaliação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. Score das Respostas para o aluno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. Workspace para os 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responsáveis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 da pesquisa poderem analisar os dados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. Anonimato com os dados fornecidos dos usuários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Condensed"/>
                <a:ea typeface="Roboto Condensed"/>
                <a:cs typeface="Roboto Condensed"/>
                <a:sym typeface="Roboto Condensed"/>
              </a:rPr>
              <a:t>Requisitos Não-Funcionais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. Solução responsiva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. Interface intuitiva para o usuário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. Desempenho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. Alta disponibilidade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. Segurança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238900"/>
            <a:ext cx="8520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Condensed"/>
                <a:ea typeface="Roboto Condensed"/>
                <a:cs typeface="Roboto Condensed"/>
                <a:sym typeface="Roboto Condensed"/>
              </a:rPr>
              <a:t>Mockups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25" y="814900"/>
            <a:ext cx="7163373" cy="402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238900"/>
            <a:ext cx="8520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Condensed"/>
                <a:ea typeface="Roboto Condensed"/>
                <a:cs typeface="Roboto Condensed"/>
                <a:sym typeface="Roboto Condensed"/>
              </a:rPr>
              <a:t>Mockups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313" y="929775"/>
            <a:ext cx="7163373" cy="402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350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Condensed"/>
                <a:ea typeface="Roboto Condensed"/>
                <a:cs typeface="Roboto Condensed"/>
                <a:sym typeface="Roboto Condensed"/>
              </a:rPr>
              <a:t>Modelo de Negócio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2099" y="990825"/>
            <a:ext cx="3974701" cy="408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