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a81335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a81335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a813351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a813351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a813351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a813351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a813351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a813351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Free_and_open-source_software" TargetMode="External"/><Relationship Id="rId4" Type="http://schemas.openxmlformats.org/officeDocument/2006/relationships/hyperlink" Target="https://en.wikipedia.org/wiki/Operating_system" TargetMode="External"/><Relationship Id="rId5" Type="http://schemas.openxmlformats.org/officeDocument/2006/relationships/hyperlink" Target="https://en.wikipedia.org/wiki/Linux_kernel" TargetMode="External"/><Relationship Id="rId6" Type="http://schemas.openxmlformats.org/officeDocument/2006/relationships/hyperlink" Target="https://en.wikipedia.org/wiki/Package_management_system" TargetMode="External"/><Relationship Id="rId7" Type="http://schemas.openxmlformats.org/officeDocument/2006/relationships/hyperlink" Target="https://en.wikipedia.org/wiki/Linux_distribu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luongvo209/Awesome-Linux-Software" TargetMode="External"/><Relationship Id="rId4" Type="http://schemas.openxmlformats.org/officeDocument/2006/relationships/hyperlink" Target="https://itsfoss.com/linux-hacking-penetration-testing/" TargetMode="External"/><Relationship Id="rId5" Type="http://schemas.openxmlformats.org/officeDocument/2006/relationships/hyperlink" Target="https://itsfoss.com/semicode-os-linux/" TargetMode="External"/><Relationship Id="rId6" Type="http://schemas.openxmlformats.org/officeDocument/2006/relationships/hyperlink" Target="https://itsfoss.com/lightweight-linux-beginners/" TargetMode="External"/><Relationship Id="rId7" Type="http://schemas.openxmlformats.org/officeDocument/2006/relationships/hyperlink" Target="http://ask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LINUX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Linux</a:t>
            </a:r>
            <a:r>
              <a:rPr lang="en"/>
              <a:t> is a family of </a:t>
            </a:r>
            <a:r>
              <a:rPr lang="en">
                <a:uFill>
                  <a:noFill/>
                </a:uFill>
                <a:hlinkClick r:id="rId3"/>
              </a:rPr>
              <a:t>free and open-source software</a:t>
            </a:r>
            <a:r>
              <a:rPr lang="en"/>
              <a:t> </a:t>
            </a:r>
            <a:r>
              <a:rPr lang="en">
                <a:uFill>
                  <a:noFill/>
                </a:uFill>
                <a:hlinkClick r:id="rId4"/>
              </a:rPr>
              <a:t>operating systems</a:t>
            </a:r>
            <a:r>
              <a:rPr lang="en"/>
              <a:t> built around the </a:t>
            </a:r>
            <a:r>
              <a:rPr lang="en">
                <a:uFill>
                  <a:noFill/>
                </a:uFill>
                <a:hlinkClick r:id="rId5"/>
              </a:rPr>
              <a:t>Linux kernel</a:t>
            </a:r>
            <a:r>
              <a:rPr lang="en"/>
              <a:t>. </a:t>
            </a:r>
            <a:endParaRPr/>
          </a:p>
          <a:p>
            <a:pPr indent="-342900" lvl="0" marL="457200" rtl="0" algn="l">
              <a:spcBef>
                <a:spcPts val="0"/>
              </a:spcBef>
              <a:spcAft>
                <a:spcPts val="0"/>
              </a:spcAft>
              <a:buSzPts val="1800"/>
              <a:buChar char="-"/>
            </a:pPr>
            <a:r>
              <a:rPr lang="en"/>
              <a:t>Typically, Linux is </a:t>
            </a:r>
            <a:r>
              <a:rPr lang="en">
                <a:uFill>
                  <a:noFill/>
                </a:uFill>
                <a:hlinkClick r:id="rId6"/>
              </a:rPr>
              <a:t>packaged</a:t>
            </a:r>
            <a:r>
              <a:rPr lang="en"/>
              <a:t> in a form known as a </a:t>
            </a:r>
            <a:r>
              <a:rPr b="1" lang="en">
                <a:uFill>
                  <a:noFill/>
                </a:uFill>
                <a:hlinkClick r:id="rId7"/>
              </a:rPr>
              <a:t>Linux distribution</a:t>
            </a:r>
            <a:r>
              <a:rPr lang="en"/>
              <a:t> (or </a:t>
            </a:r>
            <a:r>
              <a:rPr i="1" lang="en"/>
              <a:t>distro</a:t>
            </a:r>
            <a:r>
              <a:rPr lang="en"/>
              <a:t> for short) for both desktop and server use. </a:t>
            </a:r>
            <a:endParaRPr/>
          </a:p>
          <a:p>
            <a:pPr indent="-342900" lvl="0" marL="457200" rtl="0" algn="l">
              <a:spcBef>
                <a:spcPts val="0"/>
              </a:spcBef>
              <a:spcAft>
                <a:spcPts val="0"/>
              </a:spcAft>
              <a:buSzPts val="1800"/>
              <a:buChar char="-"/>
            </a:pPr>
            <a:r>
              <a:rPr b="1" lang="en"/>
              <a:t>Kernel</a:t>
            </a:r>
            <a:r>
              <a:rPr lang="en"/>
              <a:t> is a computer program that is the core of a computer’s operating system, with complete control over everything in the system. It manages the hardware and tells it how to interact with the system.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3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66" name="Google Shape;66;p15"/>
          <p:cNvSpPr txBox="1"/>
          <p:nvPr>
            <p:ph idx="1" type="body"/>
          </p:nvPr>
        </p:nvSpPr>
        <p:spPr>
          <a:xfrm>
            <a:off x="311700" y="863550"/>
            <a:ext cx="8520600" cy="415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Linux is free</a:t>
            </a:r>
            <a:endParaRPr/>
          </a:p>
          <a:p>
            <a:pPr indent="-342900" lvl="0" marL="457200" rtl="0" algn="l">
              <a:spcBef>
                <a:spcPts val="0"/>
              </a:spcBef>
              <a:spcAft>
                <a:spcPts val="0"/>
              </a:spcAft>
              <a:buSzPts val="1800"/>
              <a:buChar char="-"/>
            </a:pPr>
            <a:r>
              <a:rPr lang="en"/>
              <a:t>Linux is stable</a:t>
            </a:r>
            <a:endParaRPr/>
          </a:p>
          <a:p>
            <a:pPr indent="-342900" lvl="0" marL="457200" rtl="0" algn="l">
              <a:spcBef>
                <a:spcPts val="0"/>
              </a:spcBef>
              <a:spcAft>
                <a:spcPts val="0"/>
              </a:spcAft>
              <a:buSzPts val="1800"/>
              <a:buChar char="-"/>
            </a:pPr>
            <a:r>
              <a:rPr lang="en"/>
              <a:t>Better choice for programmers: various </a:t>
            </a:r>
            <a:r>
              <a:rPr lang="en" u="sng">
                <a:solidFill>
                  <a:srgbClr val="0000FF"/>
                </a:solidFill>
                <a:hlinkClick r:id="rId3"/>
              </a:rPr>
              <a:t>libraries</a:t>
            </a:r>
            <a:r>
              <a:rPr lang="en"/>
              <a:t> are built natively for linux.</a:t>
            </a:r>
            <a:endParaRPr/>
          </a:p>
          <a:p>
            <a:pPr indent="-342900" lvl="0" marL="457200" rtl="0" algn="l">
              <a:spcBef>
                <a:spcPts val="0"/>
              </a:spcBef>
              <a:spcAft>
                <a:spcPts val="0"/>
              </a:spcAft>
              <a:buSzPts val="1800"/>
              <a:buChar char="-"/>
            </a:pPr>
            <a:r>
              <a:rPr lang="en"/>
              <a:t>Variety of distributions: </a:t>
            </a:r>
            <a:endParaRPr sz="1200">
              <a:solidFill>
                <a:schemeClr val="dk1"/>
              </a:solidFill>
              <a:latin typeface="Liberation Serif"/>
              <a:ea typeface="Liberation Serif"/>
              <a:cs typeface="Liberation Serif"/>
              <a:sym typeface="Liberation Serif"/>
            </a:endParaRPr>
          </a:p>
          <a:p>
            <a:pPr indent="-317500" lvl="1" marL="914400" rtl="0" algn="l">
              <a:spcBef>
                <a:spcPts val="0"/>
              </a:spcBef>
              <a:spcAft>
                <a:spcPts val="0"/>
              </a:spcAft>
              <a:buSzPts val="1400"/>
              <a:buChar char="-"/>
            </a:pPr>
            <a:r>
              <a:rPr lang="en" sz="1200" u="sng">
                <a:solidFill>
                  <a:srgbClr val="000080"/>
                </a:solidFill>
                <a:hlinkClick r:id="rId4"/>
              </a:rPr>
              <a:t>Linux distributions for hackers</a:t>
            </a:r>
            <a:r>
              <a:rPr lang="en" sz="1200">
                <a:solidFill>
                  <a:schemeClr val="dk1"/>
                </a:solidFill>
              </a:rPr>
              <a:t>, </a:t>
            </a:r>
            <a:endParaRPr sz="1200">
              <a:solidFill>
                <a:schemeClr val="dk1"/>
              </a:solidFill>
            </a:endParaRPr>
          </a:p>
          <a:p>
            <a:pPr indent="-317500" lvl="1" marL="914400" rtl="0" algn="l">
              <a:spcBef>
                <a:spcPts val="0"/>
              </a:spcBef>
              <a:spcAft>
                <a:spcPts val="0"/>
              </a:spcAft>
              <a:buSzPts val="1400"/>
              <a:buChar char="-"/>
            </a:pPr>
            <a:r>
              <a:rPr lang="en" sz="1200" u="sng">
                <a:solidFill>
                  <a:srgbClr val="000080"/>
                </a:solidFill>
                <a:hlinkClick r:id="rId5"/>
              </a:rPr>
              <a:t>Linux distributions for programmers</a:t>
            </a:r>
            <a:r>
              <a:rPr lang="en" sz="1200">
                <a:solidFill>
                  <a:schemeClr val="dk1"/>
                </a:solidFill>
              </a:rPr>
              <a:t>, </a:t>
            </a:r>
            <a:endParaRPr sz="1200">
              <a:solidFill>
                <a:schemeClr val="dk1"/>
              </a:solidFill>
            </a:endParaRPr>
          </a:p>
          <a:p>
            <a:pPr indent="-317500" lvl="1" marL="914400" rtl="0" algn="l">
              <a:spcBef>
                <a:spcPts val="0"/>
              </a:spcBef>
              <a:spcAft>
                <a:spcPts val="0"/>
              </a:spcAft>
              <a:buSzPts val="1400"/>
              <a:buChar char="-"/>
            </a:pPr>
            <a:r>
              <a:rPr lang="en" sz="1200" u="sng">
                <a:solidFill>
                  <a:srgbClr val="000080"/>
                </a:solidFill>
                <a:hlinkClick r:id="rId6"/>
              </a:rPr>
              <a:t>Linux distributions for extremely old computers</a:t>
            </a:r>
            <a:r>
              <a:rPr lang="en" sz="1200">
                <a:solidFill>
                  <a:schemeClr val="dk1"/>
                </a:solidFill>
              </a:rPr>
              <a:t>. </a:t>
            </a:r>
            <a:r>
              <a:rPr lang="en" sz="1800"/>
              <a:t>There is a Linux for everyone.</a:t>
            </a:r>
            <a:endParaRPr sz="1800"/>
          </a:p>
          <a:p>
            <a:pPr indent="0" lvl="0" marL="0" rtl="0" algn="l">
              <a:spcBef>
                <a:spcPts val="1600"/>
              </a:spcBef>
              <a:spcAft>
                <a:spcPts val="0"/>
              </a:spcAft>
              <a:buNone/>
            </a:pPr>
            <a:r>
              <a:rPr lang="en"/>
              <a:t>- Better Community support: </a:t>
            </a:r>
            <a:r>
              <a:rPr lang="en" u="sng">
                <a:solidFill>
                  <a:srgbClr val="000080"/>
                </a:solidFill>
                <a:hlinkClick r:id="rId7"/>
              </a:rPr>
              <a:t>Linux forums</a:t>
            </a:r>
            <a:endParaRPr/>
          </a:p>
          <a:p>
            <a:pPr indent="-342900" lvl="0" marL="457200" rtl="0" algn="l">
              <a:spcBef>
                <a:spcPts val="1600"/>
              </a:spcBef>
              <a:spcAft>
                <a:spcPts val="0"/>
              </a:spcAft>
              <a:buSzPts val="1800"/>
              <a:buChar char="-"/>
            </a:pPr>
            <a:r>
              <a:rPr lang="en"/>
              <a:t>Privacy: Even if you opt out to send Microsoft information about your data, it is still being collected. First of all, Linux distributions do not collect much data (or none). Moreover, you will not be needing additional tools to protect your privacy.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lang="en"/>
              <a:t>Many Windows programs will not run in Linux.</a:t>
            </a:r>
            <a:endParaRPr/>
          </a:p>
          <a:p>
            <a:pPr indent="-342900" lvl="0" marL="457200" rtl="0" algn="just">
              <a:lnSpc>
                <a:spcPct val="100000"/>
              </a:lnSpc>
              <a:spcBef>
                <a:spcPts val="600"/>
              </a:spcBef>
              <a:spcAft>
                <a:spcPts val="0"/>
              </a:spcAft>
              <a:buSzPts val="1800"/>
              <a:buChar char="-"/>
            </a:pPr>
            <a:r>
              <a:rPr lang="en"/>
              <a:t>There is a smaller selection of peripheral hardware drivers for Linux.</a:t>
            </a:r>
            <a:endParaRPr/>
          </a:p>
          <a:p>
            <a:pPr indent="-342900" lvl="0" marL="457200" rtl="0" algn="just">
              <a:lnSpc>
                <a:spcPct val="100000"/>
              </a:lnSpc>
              <a:spcBef>
                <a:spcPts val="600"/>
              </a:spcBef>
              <a:spcAft>
                <a:spcPts val="600"/>
              </a:spcAft>
              <a:buSzPts val="1800"/>
              <a:buChar char="-"/>
            </a:pPr>
            <a:r>
              <a:rPr lang="en"/>
              <a:t>There is a learning curve for people who are new to Linux.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Ubuntu</a:t>
            </a:r>
            <a:endParaRPr/>
          </a:p>
        </p:txBody>
      </p:sp>
      <p:sp>
        <p:nvSpPr>
          <p:cNvPr id="78" name="Google Shape;78;p17"/>
          <p:cNvSpPr txBox="1"/>
          <p:nvPr>
            <p:ph idx="1" type="body"/>
          </p:nvPr>
        </p:nvSpPr>
        <p:spPr>
          <a:xfrm>
            <a:off x="311700" y="1152475"/>
            <a:ext cx="8520600" cy="388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Ubuntu</a:t>
            </a:r>
            <a:r>
              <a:rPr lang="en"/>
              <a:t> is free and open-source distribution based on </a:t>
            </a:r>
            <a:r>
              <a:rPr b="1" lang="en"/>
              <a:t>debian.</a:t>
            </a:r>
            <a:endParaRPr b="1"/>
          </a:p>
          <a:p>
            <a:pPr indent="-342900" lvl="0" marL="457200" rtl="0" algn="l">
              <a:spcBef>
                <a:spcPts val="0"/>
              </a:spcBef>
              <a:spcAft>
                <a:spcPts val="0"/>
              </a:spcAft>
              <a:buSzPts val="1800"/>
              <a:buChar char="-"/>
            </a:pPr>
            <a:r>
              <a:rPr b="1" lang="en"/>
              <a:t>Debian</a:t>
            </a:r>
            <a:r>
              <a:rPr lang="en"/>
              <a:t> is a unix-like operating system.</a:t>
            </a:r>
            <a:endParaRPr/>
          </a:p>
          <a:p>
            <a:pPr indent="-342900" lvl="0" marL="457200" rtl="0" algn="l">
              <a:spcBef>
                <a:spcPts val="0"/>
              </a:spcBef>
              <a:spcAft>
                <a:spcPts val="0"/>
              </a:spcAft>
              <a:buSzPts val="1800"/>
              <a:buChar char="-"/>
            </a:pPr>
            <a:r>
              <a:rPr b="1" lang="en"/>
              <a:t>Linux</a:t>
            </a:r>
            <a:r>
              <a:rPr lang="en"/>
              <a:t> is a family of unix-like operating systems. Debian belongs to the linux family.</a:t>
            </a:r>
            <a:endParaRPr/>
          </a:p>
          <a:p>
            <a:pPr indent="-342900" lvl="0" marL="457200" rtl="0" algn="l">
              <a:spcBef>
                <a:spcPts val="0"/>
              </a:spcBef>
              <a:spcAft>
                <a:spcPts val="0"/>
              </a:spcAft>
              <a:buSzPts val="1800"/>
              <a:buChar char="-"/>
            </a:pPr>
            <a:r>
              <a:rPr b="1" lang="en"/>
              <a:t>Unix</a:t>
            </a:r>
            <a:r>
              <a:rPr lang="en"/>
              <a:t> is a family of multi-tasking, multi-user computer operating systems that include:</a:t>
            </a:r>
            <a:endParaRPr/>
          </a:p>
          <a:p>
            <a:pPr indent="-317500" lvl="1" marL="914400" rtl="0" algn="l">
              <a:spcBef>
                <a:spcPts val="0"/>
              </a:spcBef>
              <a:spcAft>
                <a:spcPts val="0"/>
              </a:spcAft>
              <a:buSzPts val="1400"/>
              <a:buChar char="-"/>
            </a:pPr>
            <a:r>
              <a:rPr lang="en"/>
              <a:t>Linux</a:t>
            </a:r>
            <a:endParaRPr/>
          </a:p>
          <a:p>
            <a:pPr indent="-317500" lvl="1" marL="914400" rtl="0" algn="l">
              <a:spcBef>
                <a:spcPts val="0"/>
              </a:spcBef>
              <a:spcAft>
                <a:spcPts val="0"/>
              </a:spcAft>
              <a:buSzPts val="1400"/>
              <a:buChar char="-"/>
            </a:pPr>
            <a:r>
              <a:rPr lang="en"/>
              <a:t>Android</a:t>
            </a:r>
            <a:endParaRPr/>
          </a:p>
          <a:p>
            <a:pPr indent="-317500" lvl="1" marL="914400" rtl="0" algn="l">
              <a:spcBef>
                <a:spcPts val="0"/>
              </a:spcBef>
              <a:spcAft>
                <a:spcPts val="0"/>
              </a:spcAft>
              <a:buSzPts val="1400"/>
              <a:buChar char="-"/>
            </a:pPr>
            <a:r>
              <a:rPr lang="en"/>
              <a:t>iOS (iPhone, iPad)</a:t>
            </a:r>
            <a:endParaRPr/>
          </a:p>
          <a:p>
            <a:pPr indent="-317500" lvl="1" marL="914400" rtl="0" algn="l">
              <a:spcBef>
                <a:spcPts val="0"/>
              </a:spcBef>
              <a:spcAft>
                <a:spcPts val="0"/>
              </a:spcAft>
              <a:buSzPts val="1400"/>
              <a:buChar char="-"/>
            </a:pPr>
            <a:r>
              <a:rPr lang="en"/>
              <a:t>macOS</a:t>
            </a:r>
            <a:endParaRPr/>
          </a:p>
          <a:p>
            <a:pPr indent="0" lvl="0" marL="0" rtl="0" algn="l">
              <a:spcBef>
                <a:spcPts val="1600"/>
              </a:spcBef>
              <a:spcAft>
                <a:spcPts val="0"/>
              </a:spcAft>
              <a:buNone/>
            </a:pPr>
            <a:r>
              <a:rPr lang="en"/>
              <a:t>An </a:t>
            </a:r>
            <a:r>
              <a:rPr b="1" lang="en"/>
              <a:t>operating system</a:t>
            </a:r>
            <a:r>
              <a:rPr lang="en"/>
              <a:t> is a system software that manages computer hardware and software resources and provides common services for computer programs.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