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6" r:id="rId2"/>
    <p:sldId id="262" r:id="rId3"/>
    <p:sldId id="261" r:id="rId4"/>
    <p:sldId id="260" r:id="rId5"/>
    <p:sldId id="257"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62" autoAdjust="0"/>
  </p:normalViewPr>
  <p:slideViewPr>
    <p:cSldViewPr snapToGrid="0">
      <p:cViewPr varScale="1">
        <p:scale>
          <a:sx n="82" d="100"/>
          <a:sy n="82" d="100"/>
        </p:scale>
        <p:origin x="16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83536-EEE7-4841-AD02-0DDE0E17F484}"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AE5ED-D43F-4CCE-A340-9C60F8D26583}" type="slidenum">
              <a:rPr lang="en-US" smtClean="0"/>
              <a:t>‹#›</a:t>
            </a:fld>
            <a:endParaRPr lang="en-US"/>
          </a:p>
        </p:txBody>
      </p:sp>
    </p:spTree>
    <p:extLst>
      <p:ext uri="{BB962C8B-B14F-4D97-AF65-F5344CB8AC3E}">
        <p14:creationId xmlns:p14="http://schemas.microsoft.com/office/powerpoint/2010/main" val="3057595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stack is usually a continuous region of memory allocating local context for each executing function</a:t>
            </a:r>
          </a:p>
          <a:p>
            <a:endParaRPr lang="en-US" dirty="0"/>
          </a:p>
          <a:p>
            <a:r>
              <a:rPr lang="en-US" dirty="0"/>
              <a:t>- H</a:t>
            </a:r>
            <a:r>
              <a:rPr lang="en-US" sz="1200" b="0" i="0" kern="1200" dirty="0">
                <a:solidFill>
                  <a:schemeClr val="tx1"/>
                </a:solidFill>
                <a:effectLst/>
                <a:latin typeface="+mn-lt"/>
                <a:ea typeface="+mn-ea"/>
                <a:cs typeface="+mn-cs"/>
              </a:rPr>
              <a:t>eap is a much larger region storing everything allocated dynamically. </a:t>
            </a:r>
            <a:endParaRPr lang="en-US" dirty="0"/>
          </a:p>
        </p:txBody>
      </p:sp>
      <p:sp>
        <p:nvSpPr>
          <p:cNvPr id="4" name="Slide Number Placeholder 3"/>
          <p:cNvSpPr>
            <a:spLocks noGrp="1"/>
          </p:cNvSpPr>
          <p:nvPr>
            <p:ph type="sldNum" sz="quarter" idx="5"/>
          </p:nvPr>
        </p:nvSpPr>
        <p:spPr/>
        <p:txBody>
          <a:bodyPr/>
          <a:lstStyle/>
          <a:p>
            <a:fld id="{70FAE5ED-D43F-4CCE-A340-9C60F8D26583}" type="slidenum">
              <a:rPr lang="en-US" smtClean="0"/>
              <a:t>3</a:t>
            </a:fld>
            <a:endParaRPr lang="en-US"/>
          </a:p>
        </p:txBody>
      </p:sp>
    </p:spTree>
    <p:extLst>
      <p:ext uri="{BB962C8B-B14F-4D97-AF65-F5344CB8AC3E}">
        <p14:creationId xmlns:p14="http://schemas.microsoft.com/office/powerpoint/2010/main" val="408124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fundamental difference between primitives and non-primitives is that primitives are immutable and non-primitives are mutable.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Mutable data types can be changed after it gets created, immutable can’t</a:t>
            </a:r>
            <a:endParaRPr lang="en-US" dirty="0"/>
          </a:p>
        </p:txBody>
      </p:sp>
      <p:sp>
        <p:nvSpPr>
          <p:cNvPr id="4" name="Slide Number Placeholder 3"/>
          <p:cNvSpPr>
            <a:spLocks noGrp="1"/>
          </p:cNvSpPr>
          <p:nvPr>
            <p:ph type="sldNum" sz="quarter" idx="5"/>
          </p:nvPr>
        </p:nvSpPr>
        <p:spPr/>
        <p:txBody>
          <a:bodyPr/>
          <a:lstStyle/>
          <a:p>
            <a:fld id="{70FAE5ED-D43F-4CCE-A340-9C60F8D26583}" type="slidenum">
              <a:rPr lang="en-US" smtClean="0"/>
              <a:t>4</a:t>
            </a:fld>
            <a:endParaRPr lang="en-US"/>
          </a:p>
        </p:txBody>
      </p:sp>
    </p:spTree>
    <p:extLst>
      <p:ext uri="{BB962C8B-B14F-4D97-AF65-F5344CB8AC3E}">
        <p14:creationId xmlns:p14="http://schemas.microsoft.com/office/powerpoint/2010/main" val="3279961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need to understand where are primitive data actually stored. First of all, primitivity data are stored in the stack.</a:t>
            </a:r>
          </a:p>
          <a:p>
            <a:pPr marL="171450" indent="-171450">
              <a:buFontTx/>
              <a:buChar char="-"/>
            </a:pPr>
            <a:endParaRPr lang="en-US" dirty="0"/>
          </a:p>
          <a:p>
            <a:pPr marL="171450" indent="-171450">
              <a:buFontTx/>
              <a:buChar char="-"/>
            </a:pPr>
            <a:r>
              <a:rPr lang="en-US" sz="1200" b="1" i="0" kern="1200" dirty="0">
                <a:solidFill>
                  <a:schemeClr val="tx1"/>
                </a:solidFill>
                <a:effectLst/>
                <a:latin typeface="+mn-lt"/>
                <a:ea typeface="+mn-ea"/>
                <a:cs typeface="+mn-cs"/>
              </a:rPr>
              <a:t>Primitives</a:t>
            </a:r>
            <a:r>
              <a:rPr lang="en-US" sz="1200" b="0" i="0" kern="1200" dirty="0">
                <a:solidFill>
                  <a:schemeClr val="tx1"/>
                </a:solidFill>
                <a:effectLst/>
                <a:latin typeface="+mn-lt"/>
                <a:ea typeface="+mn-ea"/>
                <a:cs typeface="+mn-cs"/>
              </a:rPr>
              <a:t> are known as being immutable data types because there is no way to change a primitive value once it gets created.</a:t>
            </a:r>
          </a:p>
          <a:p>
            <a:pPr marL="0" indent="0">
              <a:buFontTx/>
              <a:buNone/>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Primitives are compared by value. Two values are strictly equal if they have the same value.</a:t>
            </a:r>
            <a:endParaRPr lang="en-US" dirty="0"/>
          </a:p>
        </p:txBody>
      </p:sp>
      <p:sp>
        <p:nvSpPr>
          <p:cNvPr id="4" name="Slide Number Placeholder 3"/>
          <p:cNvSpPr>
            <a:spLocks noGrp="1"/>
          </p:cNvSpPr>
          <p:nvPr>
            <p:ph type="sldNum" sz="quarter" idx="5"/>
          </p:nvPr>
        </p:nvSpPr>
        <p:spPr/>
        <p:txBody>
          <a:bodyPr/>
          <a:lstStyle/>
          <a:p>
            <a:fld id="{70FAE5ED-D43F-4CCE-A340-9C60F8D26583}" type="slidenum">
              <a:rPr lang="en-US" smtClean="0"/>
              <a:t>5</a:t>
            </a:fld>
            <a:endParaRPr lang="en-US"/>
          </a:p>
        </p:txBody>
      </p:sp>
    </p:spTree>
    <p:extLst>
      <p:ext uri="{BB962C8B-B14F-4D97-AF65-F5344CB8AC3E}">
        <p14:creationId xmlns:p14="http://schemas.microsoft.com/office/powerpoint/2010/main" val="1497645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Non-primitive</a:t>
            </a:r>
            <a:r>
              <a:rPr lang="en-US" sz="1200" b="0" i="0" kern="1200" dirty="0">
                <a:solidFill>
                  <a:schemeClr val="tx1"/>
                </a:solidFill>
                <a:effectLst/>
                <a:latin typeface="+mn-lt"/>
                <a:ea typeface="+mn-ea"/>
                <a:cs typeface="+mn-cs"/>
              </a:rPr>
              <a:t> values are mutable data types. The value of an object can be changed after it gets created. The are stored in the Heap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Objects are not compared by value. This means that even if two objects have the same properties and values, they are not strictly equal. Same goes for arrays. Even if they have the same elements that are in the same order, they are not strictly equal.</a:t>
            </a:r>
          </a:p>
          <a:p>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Non primitive values can also be referred to as reference types because they are being compared by reference instead of value. Two objects are only strictly equal if they refer to the same underlying object.</a:t>
            </a:r>
          </a:p>
          <a:p>
            <a:pPr marL="0" indent="0">
              <a:buFontTx/>
              <a:buNone/>
            </a:pP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Objects are not compared by value. This means that even if two objects have the same properties and values, they are not strictly equal. Same goes for arrays. Even if they have the same elements that are in the same order, they are not strictly equal.</a:t>
            </a:r>
            <a:endParaRPr lang="en-US" dirty="0"/>
          </a:p>
        </p:txBody>
      </p:sp>
      <p:sp>
        <p:nvSpPr>
          <p:cNvPr id="4" name="Slide Number Placeholder 3"/>
          <p:cNvSpPr>
            <a:spLocks noGrp="1"/>
          </p:cNvSpPr>
          <p:nvPr>
            <p:ph type="sldNum" sz="quarter" idx="5"/>
          </p:nvPr>
        </p:nvSpPr>
        <p:spPr/>
        <p:txBody>
          <a:bodyPr/>
          <a:lstStyle/>
          <a:p>
            <a:fld id="{70FAE5ED-D43F-4CCE-A340-9C60F8D26583}" type="slidenum">
              <a:rPr lang="en-US" smtClean="0"/>
              <a:t>6</a:t>
            </a:fld>
            <a:endParaRPr lang="en-US"/>
          </a:p>
        </p:txBody>
      </p:sp>
    </p:spTree>
    <p:extLst>
      <p:ext uri="{BB962C8B-B14F-4D97-AF65-F5344CB8AC3E}">
        <p14:creationId xmlns:p14="http://schemas.microsoft.com/office/powerpoint/2010/main" val="1196474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D7CE95C-93D1-4A94-8E10-035DA2A1FA53}" type="datetimeFigureOut">
              <a:rPr lang="en-US" smtClean="0"/>
              <a:t>6/17/2019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E99E29A-791C-4CB7-B032-352E1EFC60C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4317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CE95C-93D1-4A94-8E10-035DA2A1FA53}"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9E29A-791C-4CB7-B032-352E1EFC60C9}" type="slidenum">
              <a:rPr lang="en-US" smtClean="0"/>
              <a:t>‹#›</a:t>
            </a:fld>
            <a:endParaRPr lang="en-US"/>
          </a:p>
        </p:txBody>
      </p:sp>
    </p:spTree>
    <p:extLst>
      <p:ext uri="{BB962C8B-B14F-4D97-AF65-F5344CB8AC3E}">
        <p14:creationId xmlns:p14="http://schemas.microsoft.com/office/powerpoint/2010/main" val="221861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CE95C-93D1-4A94-8E10-035DA2A1FA53}"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9E29A-791C-4CB7-B032-352E1EFC60C9}" type="slidenum">
              <a:rPr lang="en-US" smtClean="0"/>
              <a:t>‹#›</a:t>
            </a:fld>
            <a:endParaRPr lang="en-US"/>
          </a:p>
        </p:txBody>
      </p:sp>
    </p:spTree>
    <p:extLst>
      <p:ext uri="{BB962C8B-B14F-4D97-AF65-F5344CB8AC3E}">
        <p14:creationId xmlns:p14="http://schemas.microsoft.com/office/powerpoint/2010/main" val="27816566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CE95C-93D1-4A94-8E10-035DA2A1FA53}"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9E29A-791C-4CB7-B032-352E1EFC60C9}" type="slidenum">
              <a:rPr lang="en-US" smtClean="0"/>
              <a:t>‹#›</a:t>
            </a:fld>
            <a:endParaRPr lang="en-US"/>
          </a:p>
        </p:txBody>
      </p:sp>
    </p:spTree>
    <p:extLst>
      <p:ext uri="{BB962C8B-B14F-4D97-AF65-F5344CB8AC3E}">
        <p14:creationId xmlns:p14="http://schemas.microsoft.com/office/powerpoint/2010/main" val="2740633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CE95C-93D1-4A94-8E10-035DA2A1FA53}"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9E29A-791C-4CB7-B032-352E1EFC60C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06555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CE95C-93D1-4A94-8E10-035DA2A1FA53}"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9E29A-791C-4CB7-B032-352E1EFC60C9}" type="slidenum">
              <a:rPr lang="en-US" smtClean="0"/>
              <a:t>‹#›</a:t>
            </a:fld>
            <a:endParaRPr lang="en-US"/>
          </a:p>
        </p:txBody>
      </p:sp>
    </p:spTree>
    <p:extLst>
      <p:ext uri="{BB962C8B-B14F-4D97-AF65-F5344CB8AC3E}">
        <p14:creationId xmlns:p14="http://schemas.microsoft.com/office/powerpoint/2010/main" val="250171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7CE95C-93D1-4A94-8E10-035DA2A1FA53}"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99E29A-791C-4CB7-B032-352E1EFC60C9}" type="slidenum">
              <a:rPr lang="en-US" smtClean="0"/>
              <a:t>‹#›</a:t>
            </a:fld>
            <a:endParaRPr lang="en-US"/>
          </a:p>
        </p:txBody>
      </p:sp>
    </p:spTree>
    <p:extLst>
      <p:ext uri="{BB962C8B-B14F-4D97-AF65-F5344CB8AC3E}">
        <p14:creationId xmlns:p14="http://schemas.microsoft.com/office/powerpoint/2010/main" val="411205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7CE95C-93D1-4A94-8E10-035DA2A1FA53}"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9E29A-791C-4CB7-B032-352E1EFC60C9}" type="slidenum">
              <a:rPr lang="en-US" smtClean="0"/>
              <a:t>‹#›</a:t>
            </a:fld>
            <a:endParaRPr lang="en-US"/>
          </a:p>
        </p:txBody>
      </p:sp>
    </p:spTree>
    <p:extLst>
      <p:ext uri="{BB962C8B-B14F-4D97-AF65-F5344CB8AC3E}">
        <p14:creationId xmlns:p14="http://schemas.microsoft.com/office/powerpoint/2010/main" val="21453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CE95C-93D1-4A94-8E10-035DA2A1FA53}"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9E29A-791C-4CB7-B032-352E1EFC60C9}" type="slidenum">
              <a:rPr lang="en-US" smtClean="0"/>
              <a:t>‹#›</a:t>
            </a:fld>
            <a:endParaRPr lang="en-US"/>
          </a:p>
        </p:txBody>
      </p:sp>
    </p:spTree>
    <p:extLst>
      <p:ext uri="{BB962C8B-B14F-4D97-AF65-F5344CB8AC3E}">
        <p14:creationId xmlns:p14="http://schemas.microsoft.com/office/powerpoint/2010/main" val="132902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7CE95C-93D1-4A94-8E10-035DA2A1FA53}"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9E29A-791C-4CB7-B032-352E1EFC60C9}" type="slidenum">
              <a:rPr lang="en-US" smtClean="0"/>
              <a:t>‹#›</a:t>
            </a:fld>
            <a:endParaRPr lang="en-US"/>
          </a:p>
        </p:txBody>
      </p:sp>
    </p:spTree>
    <p:extLst>
      <p:ext uri="{BB962C8B-B14F-4D97-AF65-F5344CB8AC3E}">
        <p14:creationId xmlns:p14="http://schemas.microsoft.com/office/powerpoint/2010/main" val="156509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7CE95C-93D1-4A94-8E10-035DA2A1FA53}"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9E29A-791C-4CB7-B032-352E1EFC60C9}" type="slidenum">
              <a:rPr lang="en-US" smtClean="0"/>
              <a:t>‹#›</a:t>
            </a:fld>
            <a:endParaRPr lang="en-US"/>
          </a:p>
        </p:txBody>
      </p:sp>
    </p:spTree>
    <p:extLst>
      <p:ext uri="{BB962C8B-B14F-4D97-AF65-F5344CB8AC3E}">
        <p14:creationId xmlns:p14="http://schemas.microsoft.com/office/powerpoint/2010/main" val="403114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D7CE95C-93D1-4A94-8E10-035DA2A1FA53}" type="datetimeFigureOut">
              <a:rPr lang="en-US" smtClean="0"/>
              <a:t>6/17/2019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E99E29A-791C-4CB7-B032-352E1EFC60C9}" type="slidenum">
              <a:rPr lang="en-US" smtClean="0"/>
              <a:t>‹#›</a:t>
            </a:fld>
            <a:endParaRPr lang="en-US"/>
          </a:p>
        </p:txBody>
      </p:sp>
    </p:spTree>
    <p:extLst>
      <p:ext uri="{BB962C8B-B14F-4D97-AF65-F5344CB8AC3E}">
        <p14:creationId xmlns:p14="http://schemas.microsoft.com/office/powerpoint/2010/main" val="8959761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sbin.com/rucufaw/edit?js,conso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093F-0EDF-4C2D-B7A9-A8FA705D9B41}"/>
              </a:ext>
            </a:extLst>
          </p:cNvPr>
          <p:cNvSpPr>
            <a:spLocks noGrp="1"/>
          </p:cNvSpPr>
          <p:nvPr>
            <p:ph type="ctrTitle"/>
          </p:nvPr>
        </p:nvSpPr>
        <p:spPr/>
        <p:txBody>
          <a:bodyPr>
            <a:normAutofit/>
          </a:bodyPr>
          <a:lstStyle/>
          <a:p>
            <a:r>
              <a:rPr lang="fr-FR" dirty="0"/>
              <a:t>Reference vs Primitive Values in</a:t>
            </a:r>
            <a:br>
              <a:rPr lang="fr-FR" dirty="0"/>
            </a:br>
            <a:r>
              <a:rPr lang="fr-FR" dirty="0"/>
              <a:t>JavaScript</a:t>
            </a:r>
            <a:br>
              <a:rPr lang="fr-FR" dirty="0"/>
            </a:br>
            <a:endParaRPr lang="en-US" dirty="0"/>
          </a:p>
        </p:txBody>
      </p:sp>
      <p:sp>
        <p:nvSpPr>
          <p:cNvPr id="3" name="Subtitle 2">
            <a:extLst>
              <a:ext uri="{FF2B5EF4-FFF2-40B4-BE49-F238E27FC236}">
                <a16:creationId xmlns:a16="http://schemas.microsoft.com/office/drawing/2014/main" id="{278B006D-CC77-4C4D-82C7-623475AF8A0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8248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0192-8F47-457A-9C69-40B5518772B8}"/>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436AEC70-4B2C-4E54-83F0-48196E3DDB94}"/>
              </a:ext>
            </a:extLst>
          </p:cNvPr>
          <p:cNvSpPr>
            <a:spLocks noGrp="1"/>
          </p:cNvSpPr>
          <p:nvPr>
            <p:ph idx="1"/>
          </p:nvPr>
        </p:nvSpPr>
        <p:spPr/>
        <p:txBody>
          <a:bodyPr/>
          <a:lstStyle/>
          <a:p>
            <a:r>
              <a:rPr lang="en-US" dirty="0"/>
              <a:t>Stacks vs Heaps</a:t>
            </a:r>
          </a:p>
          <a:p>
            <a:r>
              <a:rPr lang="en-US" dirty="0"/>
              <a:t>Primitive vs Non-Primitive</a:t>
            </a:r>
          </a:p>
          <a:p>
            <a:r>
              <a:rPr lang="en-US" dirty="0"/>
              <a:t>What is Primitive</a:t>
            </a:r>
          </a:p>
          <a:p>
            <a:r>
              <a:rPr lang="en-US" dirty="0"/>
              <a:t>What is Non-Primitive</a:t>
            </a:r>
          </a:p>
        </p:txBody>
      </p:sp>
    </p:spTree>
    <p:extLst>
      <p:ext uri="{BB962C8B-B14F-4D97-AF65-F5344CB8AC3E}">
        <p14:creationId xmlns:p14="http://schemas.microsoft.com/office/powerpoint/2010/main" val="397256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B91F-0573-4CDD-8551-69CA1973C764}"/>
              </a:ext>
            </a:extLst>
          </p:cNvPr>
          <p:cNvSpPr>
            <a:spLocks noGrp="1"/>
          </p:cNvSpPr>
          <p:nvPr>
            <p:ph type="title"/>
          </p:nvPr>
        </p:nvSpPr>
        <p:spPr/>
        <p:txBody>
          <a:bodyPr/>
          <a:lstStyle/>
          <a:p>
            <a:r>
              <a:rPr lang="en-US" dirty="0"/>
              <a:t>Stack vs Heap</a:t>
            </a:r>
          </a:p>
        </p:txBody>
      </p:sp>
      <p:sp>
        <p:nvSpPr>
          <p:cNvPr id="3" name="Content Placeholder 2">
            <a:extLst>
              <a:ext uri="{FF2B5EF4-FFF2-40B4-BE49-F238E27FC236}">
                <a16:creationId xmlns:a16="http://schemas.microsoft.com/office/drawing/2014/main" id="{92230987-7809-438C-A9F7-9FBCEC616A6C}"/>
              </a:ext>
            </a:extLst>
          </p:cNvPr>
          <p:cNvSpPr>
            <a:spLocks noGrp="1"/>
          </p:cNvSpPr>
          <p:nvPr>
            <p:ph idx="1"/>
          </p:nvPr>
        </p:nvSpPr>
        <p:spPr/>
        <p:txBody>
          <a:bodyPr/>
          <a:lstStyle/>
          <a:p>
            <a:r>
              <a:rPr lang="en-US" dirty="0"/>
              <a:t>Stack is more Protected and Safer, but smaller</a:t>
            </a:r>
          </a:p>
          <a:p>
            <a:r>
              <a:rPr lang="en-US" dirty="0"/>
              <a:t>Heap is a dynamic allocated that store big junk of information</a:t>
            </a:r>
          </a:p>
          <a:p>
            <a:endParaRPr lang="en-US" dirty="0"/>
          </a:p>
          <a:p>
            <a:r>
              <a:rPr lang="en-US" dirty="0"/>
              <a:t>Primitive are stored in the Stack</a:t>
            </a:r>
          </a:p>
          <a:p>
            <a:r>
              <a:rPr lang="en-US" dirty="0"/>
              <a:t>Non-Primitive (Reference) are stored in the Heap</a:t>
            </a:r>
          </a:p>
          <a:p>
            <a:endParaRPr lang="en-US" dirty="0"/>
          </a:p>
          <a:p>
            <a:endParaRPr lang="en-US" dirty="0"/>
          </a:p>
        </p:txBody>
      </p:sp>
    </p:spTree>
    <p:extLst>
      <p:ext uri="{BB962C8B-B14F-4D97-AF65-F5344CB8AC3E}">
        <p14:creationId xmlns:p14="http://schemas.microsoft.com/office/powerpoint/2010/main" val="66060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2307-6C6C-4571-9159-9A2D0291E9B1}"/>
              </a:ext>
            </a:extLst>
          </p:cNvPr>
          <p:cNvSpPr>
            <a:spLocks noGrp="1"/>
          </p:cNvSpPr>
          <p:nvPr>
            <p:ph type="title"/>
          </p:nvPr>
        </p:nvSpPr>
        <p:spPr/>
        <p:txBody>
          <a:bodyPr/>
          <a:lstStyle/>
          <a:p>
            <a:r>
              <a:rPr lang="en-US" dirty="0"/>
              <a:t>Primitive vs Non-Primitive</a:t>
            </a:r>
          </a:p>
        </p:txBody>
      </p:sp>
      <p:sp>
        <p:nvSpPr>
          <p:cNvPr id="3" name="Content Placeholder 2">
            <a:extLst>
              <a:ext uri="{FF2B5EF4-FFF2-40B4-BE49-F238E27FC236}">
                <a16:creationId xmlns:a16="http://schemas.microsoft.com/office/drawing/2014/main" id="{41E5E473-2F21-403F-AE90-BF5C46AB2999}"/>
              </a:ext>
            </a:extLst>
          </p:cNvPr>
          <p:cNvSpPr>
            <a:spLocks noGrp="1"/>
          </p:cNvSpPr>
          <p:nvPr>
            <p:ph idx="1"/>
          </p:nvPr>
        </p:nvSpPr>
        <p:spPr/>
        <p:txBody>
          <a:bodyPr/>
          <a:lstStyle/>
          <a:p>
            <a:r>
              <a:rPr lang="en-US" dirty="0"/>
              <a:t>What is actually happening here?</a:t>
            </a:r>
          </a:p>
          <a:p>
            <a:pPr marL="0" indent="0" algn="ctr">
              <a:buNone/>
            </a:pPr>
            <a:r>
              <a:rPr lang="en-US" dirty="0">
                <a:hlinkClick r:id="rId3"/>
              </a:rPr>
              <a:t>https://jsbin.com/rucufaw/edit?js,console</a:t>
            </a:r>
            <a:endParaRPr lang="en-US" dirty="0"/>
          </a:p>
          <a:p>
            <a:r>
              <a:rPr lang="en-US" dirty="0"/>
              <a:t>We can see that some values change, and other doesn’t even if we change them.</a:t>
            </a:r>
          </a:p>
          <a:p>
            <a:r>
              <a:rPr lang="en-US" dirty="0"/>
              <a:t>Immutable vs Mutable</a:t>
            </a:r>
          </a:p>
          <a:p>
            <a:endParaRPr lang="en-US" dirty="0"/>
          </a:p>
          <a:p>
            <a:pPr marL="0" indent="0" algn="ctr">
              <a:buNone/>
            </a:pPr>
            <a:endParaRPr lang="en-US" dirty="0"/>
          </a:p>
          <a:p>
            <a:pPr marL="0" indent="0" algn="ctr">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4DC3BABE-D0D4-4001-BACA-9030302C2FB9}"/>
              </a:ext>
            </a:extLst>
          </p:cNvPr>
          <p:cNvPicPr>
            <a:picLocks noChangeAspect="1"/>
          </p:cNvPicPr>
          <p:nvPr/>
        </p:nvPicPr>
        <p:blipFill>
          <a:blip r:embed="rId4"/>
          <a:stretch>
            <a:fillRect/>
          </a:stretch>
        </p:blipFill>
        <p:spPr>
          <a:xfrm>
            <a:off x="3449764" y="4004468"/>
            <a:ext cx="4219575" cy="2047875"/>
          </a:xfrm>
          <a:prstGeom prst="rect">
            <a:avLst/>
          </a:prstGeom>
        </p:spPr>
      </p:pic>
    </p:spTree>
    <p:extLst>
      <p:ext uri="{BB962C8B-B14F-4D97-AF65-F5344CB8AC3E}">
        <p14:creationId xmlns:p14="http://schemas.microsoft.com/office/powerpoint/2010/main" val="3850518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CB7A-2099-4C8F-8532-AD3134454039}"/>
              </a:ext>
            </a:extLst>
          </p:cNvPr>
          <p:cNvSpPr>
            <a:spLocks noGrp="1"/>
          </p:cNvSpPr>
          <p:nvPr>
            <p:ph type="title"/>
          </p:nvPr>
        </p:nvSpPr>
        <p:spPr/>
        <p:txBody>
          <a:bodyPr/>
          <a:lstStyle/>
          <a:p>
            <a:r>
              <a:rPr lang="en-US" dirty="0"/>
              <a:t>Primitive Values</a:t>
            </a:r>
          </a:p>
        </p:txBody>
      </p:sp>
      <p:sp>
        <p:nvSpPr>
          <p:cNvPr id="3" name="Content Placeholder 2">
            <a:extLst>
              <a:ext uri="{FF2B5EF4-FFF2-40B4-BE49-F238E27FC236}">
                <a16:creationId xmlns:a16="http://schemas.microsoft.com/office/drawing/2014/main" id="{6E17DF70-2BB1-40A9-A3B1-6202EE658C02}"/>
              </a:ext>
            </a:extLst>
          </p:cNvPr>
          <p:cNvSpPr>
            <a:spLocks noGrp="1"/>
          </p:cNvSpPr>
          <p:nvPr>
            <p:ph idx="1"/>
          </p:nvPr>
        </p:nvSpPr>
        <p:spPr/>
        <p:txBody>
          <a:bodyPr/>
          <a:lstStyle/>
          <a:p>
            <a:r>
              <a:rPr lang="en-US" dirty="0" err="1"/>
              <a:t>DataTypes</a:t>
            </a:r>
            <a:r>
              <a:rPr lang="en-US" dirty="0"/>
              <a:t>:</a:t>
            </a:r>
          </a:p>
          <a:p>
            <a:pPr lvl="1"/>
            <a:r>
              <a:rPr lang="en-US" dirty="0"/>
              <a:t>String: an array of characters </a:t>
            </a:r>
            <a:r>
              <a:rPr lang="en-US" dirty="0" err="1"/>
              <a:t>i.e</a:t>
            </a:r>
            <a:r>
              <a:rPr lang="en-US" dirty="0"/>
              <a:t> words</a:t>
            </a:r>
          </a:p>
          <a:p>
            <a:pPr lvl="1"/>
            <a:r>
              <a:rPr lang="en-US" dirty="0"/>
              <a:t>Number: integers, floats, </a:t>
            </a:r>
            <a:r>
              <a:rPr lang="en-US" dirty="0" err="1"/>
              <a:t>etc</a:t>
            </a:r>
            <a:endParaRPr lang="en-US" dirty="0"/>
          </a:p>
          <a:p>
            <a:pPr lvl="1"/>
            <a:r>
              <a:rPr lang="en-US" dirty="0"/>
              <a:t>Boolean: true or false</a:t>
            </a:r>
          </a:p>
          <a:p>
            <a:pPr lvl="1"/>
            <a:r>
              <a:rPr lang="en-US" dirty="0"/>
              <a:t>Undefined: a declared variable but hasn’t been given a value</a:t>
            </a:r>
          </a:p>
          <a:p>
            <a:pPr lvl="1"/>
            <a:r>
              <a:rPr lang="en-US" dirty="0"/>
              <a:t>Null: no value</a:t>
            </a:r>
          </a:p>
          <a:p>
            <a:pPr lvl="1"/>
            <a:r>
              <a:rPr lang="en-US" dirty="0"/>
              <a:t>ES6 Symbol</a:t>
            </a:r>
          </a:p>
          <a:p>
            <a:pPr lvl="1"/>
            <a:endParaRPr lang="en-US" dirty="0"/>
          </a:p>
          <a:p>
            <a:pPr lvl="1"/>
            <a:endParaRPr lang="en-US" dirty="0"/>
          </a:p>
          <a:p>
            <a:r>
              <a:rPr lang="en-US" dirty="0"/>
              <a:t>They are </a:t>
            </a:r>
            <a:r>
              <a:rPr lang="en-US" b="1" dirty="0"/>
              <a:t>Immutable</a:t>
            </a:r>
          </a:p>
          <a:p>
            <a:r>
              <a:rPr lang="en-US" dirty="0"/>
              <a:t>Stored in </a:t>
            </a:r>
            <a:r>
              <a:rPr lang="en-US" b="1" dirty="0"/>
              <a:t>Stack</a:t>
            </a:r>
          </a:p>
          <a:p>
            <a:r>
              <a:rPr lang="en-US" dirty="0"/>
              <a:t>Objects are compared by exact </a:t>
            </a:r>
            <a:r>
              <a:rPr lang="en-US" b="1" dirty="0"/>
              <a:t>value</a:t>
            </a:r>
          </a:p>
          <a:p>
            <a:endParaRPr lang="en-US" dirty="0"/>
          </a:p>
        </p:txBody>
      </p:sp>
      <p:pic>
        <p:nvPicPr>
          <p:cNvPr id="4" name="Picture 3">
            <a:extLst>
              <a:ext uri="{FF2B5EF4-FFF2-40B4-BE49-F238E27FC236}">
                <a16:creationId xmlns:a16="http://schemas.microsoft.com/office/drawing/2014/main" id="{4724259F-E480-4687-B96D-22379EC19CC6}"/>
              </a:ext>
            </a:extLst>
          </p:cNvPr>
          <p:cNvPicPr>
            <a:picLocks noChangeAspect="1"/>
          </p:cNvPicPr>
          <p:nvPr/>
        </p:nvPicPr>
        <p:blipFill rotWithShape="1">
          <a:blip r:embed="rId3"/>
          <a:srcRect r="20832"/>
          <a:stretch/>
        </p:blipFill>
        <p:spPr>
          <a:xfrm>
            <a:off x="6784467" y="3922712"/>
            <a:ext cx="4170045" cy="2257425"/>
          </a:xfrm>
          <a:prstGeom prst="rect">
            <a:avLst/>
          </a:prstGeom>
        </p:spPr>
      </p:pic>
    </p:spTree>
    <p:extLst>
      <p:ext uri="{BB962C8B-B14F-4D97-AF65-F5344CB8AC3E}">
        <p14:creationId xmlns:p14="http://schemas.microsoft.com/office/powerpoint/2010/main" val="38916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332A-AFC6-4D54-893E-005B07E5FA99}"/>
              </a:ext>
            </a:extLst>
          </p:cNvPr>
          <p:cNvSpPr>
            <a:spLocks noGrp="1"/>
          </p:cNvSpPr>
          <p:nvPr>
            <p:ph type="title"/>
          </p:nvPr>
        </p:nvSpPr>
        <p:spPr/>
        <p:txBody>
          <a:bodyPr/>
          <a:lstStyle/>
          <a:p>
            <a:r>
              <a:rPr lang="en-US" dirty="0"/>
              <a:t>Non-Primitive</a:t>
            </a:r>
          </a:p>
        </p:txBody>
      </p:sp>
      <p:pic>
        <p:nvPicPr>
          <p:cNvPr id="4" name="Content Placeholder 3">
            <a:extLst>
              <a:ext uri="{FF2B5EF4-FFF2-40B4-BE49-F238E27FC236}">
                <a16:creationId xmlns:a16="http://schemas.microsoft.com/office/drawing/2014/main" id="{4D349DAF-9DB8-4F43-84FE-E0032BC0CDEF}"/>
              </a:ext>
            </a:extLst>
          </p:cNvPr>
          <p:cNvPicPr>
            <a:picLocks noGrp="1" noChangeAspect="1"/>
          </p:cNvPicPr>
          <p:nvPr>
            <p:ph idx="1"/>
          </p:nvPr>
        </p:nvPicPr>
        <p:blipFill>
          <a:blip r:embed="rId3"/>
          <a:stretch>
            <a:fillRect/>
          </a:stretch>
        </p:blipFill>
        <p:spPr>
          <a:xfrm>
            <a:off x="4944237" y="2108200"/>
            <a:ext cx="6010275" cy="1247775"/>
          </a:xfrm>
          <a:prstGeom prst="rect">
            <a:avLst/>
          </a:prstGeom>
        </p:spPr>
      </p:pic>
      <p:pic>
        <p:nvPicPr>
          <p:cNvPr id="5" name="Picture 4">
            <a:extLst>
              <a:ext uri="{FF2B5EF4-FFF2-40B4-BE49-F238E27FC236}">
                <a16:creationId xmlns:a16="http://schemas.microsoft.com/office/drawing/2014/main" id="{5D4A56B2-9342-4DC1-BEC3-D4100282D7BF}"/>
              </a:ext>
            </a:extLst>
          </p:cNvPr>
          <p:cNvPicPr>
            <a:picLocks noChangeAspect="1"/>
          </p:cNvPicPr>
          <p:nvPr/>
        </p:nvPicPr>
        <p:blipFill>
          <a:blip r:embed="rId4"/>
          <a:stretch>
            <a:fillRect/>
          </a:stretch>
        </p:blipFill>
        <p:spPr>
          <a:xfrm>
            <a:off x="7396353" y="3635375"/>
            <a:ext cx="3533775" cy="2162175"/>
          </a:xfrm>
          <a:prstGeom prst="rect">
            <a:avLst/>
          </a:prstGeom>
        </p:spPr>
      </p:pic>
      <p:sp>
        <p:nvSpPr>
          <p:cNvPr id="6" name="Content Placeholder 2">
            <a:extLst>
              <a:ext uri="{FF2B5EF4-FFF2-40B4-BE49-F238E27FC236}">
                <a16:creationId xmlns:a16="http://schemas.microsoft.com/office/drawing/2014/main" id="{66604CD8-4FD4-4A3E-BDBB-05E9A20F37E6}"/>
              </a:ext>
            </a:extLst>
          </p:cNvPr>
          <p:cNvSpPr txBox="1">
            <a:spLocks/>
          </p:cNvSpPr>
          <p:nvPr/>
        </p:nvSpPr>
        <p:spPr>
          <a:xfrm>
            <a:off x="1261872" y="18288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Data Types:</a:t>
            </a:r>
          </a:p>
          <a:p>
            <a:pPr lvl="1"/>
            <a:r>
              <a:rPr lang="en-US" dirty="0"/>
              <a:t>Array </a:t>
            </a:r>
          </a:p>
          <a:p>
            <a:pPr lvl="1"/>
            <a:r>
              <a:rPr lang="en-US" dirty="0"/>
              <a:t>Object</a:t>
            </a:r>
          </a:p>
          <a:p>
            <a:endParaRPr lang="en-US" dirty="0"/>
          </a:p>
          <a:p>
            <a:endParaRPr lang="en-US" dirty="0"/>
          </a:p>
          <a:p>
            <a:endParaRPr lang="en-US" dirty="0"/>
          </a:p>
          <a:p>
            <a:r>
              <a:rPr lang="en-US" dirty="0"/>
              <a:t>They are </a:t>
            </a:r>
            <a:r>
              <a:rPr lang="en-US" b="1" dirty="0"/>
              <a:t>Mutable</a:t>
            </a:r>
          </a:p>
          <a:p>
            <a:r>
              <a:rPr lang="en-US" dirty="0"/>
              <a:t>Stored in </a:t>
            </a:r>
            <a:r>
              <a:rPr lang="en-US" b="1" dirty="0"/>
              <a:t>Heap</a:t>
            </a:r>
          </a:p>
          <a:p>
            <a:r>
              <a:rPr lang="en-US" dirty="0"/>
              <a:t>Objects are not compared by </a:t>
            </a:r>
            <a:r>
              <a:rPr lang="en-US" b="1" dirty="0"/>
              <a:t>value</a:t>
            </a:r>
          </a:p>
          <a:p>
            <a:endParaRPr lang="en-US" b="1" dirty="0"/>
          </a:p>
          <a:p>
            <a:endParaRPr lang="en-US" b="1" dirty="0"/>
          </a:p>
          <a:p>
            <a:endParaRPr lang="en-US" dirty="0"/>
          </a:p>
        </p:txBody>
      </p:sp>
    </p:spTree>
    <p:extLst>
      <p:ext uri="{BB962C8B-B14F-4D97-AF65-F5344CB8AC3E}">
        <p14:creationId xmlns:p14="http://schemas.microsoft.com/office/powerpoint/2010/main" val="99635241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36</TotalTime>
  <Words>262</Words>
  <Application>Microsoft Office PowerPoint</Application>
  <PresentationFormat>Widescreen</PresentationFormat>
  <Paragraphs>66</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Schoolbook</vt:lpstr>
      <vt:lpstr>Wingdings 2</vt:lpstr>
      <vt:lpstr>View</vt:lpstr>
      <vt:lpstr>Reference vs Primitive Values in JavaScript </vt:lpstr>
      <vt:lpstr>Outlines</vt:lpstr>
      <vt:lpstr>Stack vs Heap</vt:lpstr>
      <vt:lpstr>Primitive vs Non-Primitive</vt:lpstr>
      <vt:lpstr>Primitive Values</vt:lpstr>
      <vt:lpstr>Non-Primitive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vs Primitive Values in JavaScript </dc:title>
  <dc:creator>Anas Mhaish</dc:creator>
  <cp:lastModifiedBy>Anas Mhaish</cp:lastModifiedBy>
  <cp:revision>5</cp:revision>
  <dcterms:created xsi:type="dcterms:W3CDTF">2019-06-16T22:13:04Z</dcterms:created>
  <dcterms:modified xsi:type="dcterms:W3CDTF">2019-06-16T22:49:59Z</dcterms:modified>
</cp:coreProperties>
</file>