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7" r:id="rId3"/>
    <p:sldId id="258" r:id="rId4"/>
    <p:sldId id="259" r:id="rId5"/>
    <p:sldId id="262" r:id="rId6"/>
    <p:sldId id="263" r:id="rId7"/>
    <p:sldId id="264" r:id="rId8"/>
    <p:sldId id="265" r:id="rId9"/>
    <p:sldId id="260" r:id="rId10"/>
    <p:sldId id="271" r:id="rId11"/>
    <p:sldId id="266" r:id="rId12"/>
    <p:sldId id="270" r:id="rId13"/>
    <p:sldId id="268" r:id="rId14"/>
    <p:sldId id="269" r:id="rId15"/>
    <p:sldId id="26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D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146" autoAdjust="0"/>
  </p:normalViewPr>
  <p:slideViewPr>
    <p:cSldViewPr snapToGrid="0">
      <p:cViewPr varScale="1">
        <p:scale>
          <a:sx n="47" d="100"/>
          <a:sy n="47" d="100"/>
        </p:scale>
        <p:origin x="15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5AE7E-D883-4079-A78B-3C382ACEE3D6}" type="doc">
      <dgm:prSet loTypeId="urn:microsoft.com/office/officeart/2005/8/layout/hProcess9" loCatId="process" qsTypeId="urn:microsoft.com/office/officeart/2005/8/quickstyle/simple1" qsCatId="simple" csTypeId="urn:microsoft.com/office/officeart/2005/8/colors/accent0_3" csCatId="mainScheme" phldr="1"/>
      <dgm:spPr/>
    </dgm:pt>
    <dgm:pt modelId="{55D777E4-543B-40AF-9E91-F4318DFA8341}">
      <dgm:prSet phldrT="[Text]"/>
      <dgm:spPr/>
      <dgm:t>
        <a:bodyPr/>
        <a:lstStyle/>
        <a:p>
          <a:r>
            <a:rPr lang="en-US" dirty="0"/>
            <a:t>Mount</a:t>
          </a:r>
        </a:p>
      </dgm:t>
    </dgm:pt>
    <dgm:pt modelId="{B3152D02-63D2-42F3-87D3-CE3BFC3B0CC6}" type="parTrans" cxnId="{9FB241C6-9D41-4F4C-BCC3-DB393861D6C1}">
      <dgm:prSet/>
      <dgm:spPr/>
      <dgm:t>
        <a:bodyPr/>
        <a:lstStyle/>
        <a:p>
          <a:endParaRPr lang="en-US"/>
        </a:p>
      </dgm:t>
    </dgm:pt>
    <dgm:pt modelId="{D1860F30-E4CA-43EF-A306-C533DB70661C}" type="sibTrans" cxnId="{9FB241C6-9D41-4F4C-BCC3-DB393861D6C1}">
      <dgm:prSet/>
      <dgm:spPr/>
      <dgm:t>
        <a:bodyPr/>
        <a:lstStyle/>
        <a:p>
          <a:endParaRPr lang="en-US"/>
        </a:p>
      </dgm:t>
    </dgm:pt>
    <dgm:pt modelId="{43125851-8401-41DD-A89B-CC61544576F1}">
      <dgm:prSet phldrT="[Text]"/>
      <dgm:spPr/>
      <dgm:t>
        <a:bodyPr/>
        <a:lstStyle/>
        <a:p>
          <a:r>
            <a:rPr lang="en-US" dirty="0"/>
            <a:t>Update</a:t>
          </a:r>
        </a:p>
      </dgm:t>
    </dgm:pt>
    <dgm:pt modelId="{FFFCA24B-E4B6-498D-BFA1-3013F5C75E51}" type="parTrans" cxnId="{30073B69-6666-4B71-9154-E5EA7DC95929}">
      <dgm:prSet/>
      <dgm:spPr/>
      <dgm:t>
        <a:bodyPr/>
        <a:lstStyle/>
        <a:p>
          <a:endParaRPr lang="en-US"/>
        </a:p>
      </dgm:t>
    </dgm:pt>
    <dgm:pt modelId="{71416F1F-BF5F-4FB0-8E67-FA18CCBC0AE8}" type="sibTrans" cxnId="{30073B69-6666-4B71-9154-E5EA7DC95929}">
      <dgm:prSet/>
      <dgm:spPr/>
      <dgm:t>
        <a:bodyPr/>
        <a:lstStyle/>
        <a:p>
          <a:endParaRPr lang="en-US"/>
        </a:p>
      </dgm:t>
    </dgm:pt>
    <dgm:pt modelId="{E24706B7-6757-4432-B130-9B70BB64D8FA}">
      <dgm:prSet phldrT="[Text]"/>
      <dgm:spPr/>
      <dgm:t>
        <a:bodyPr/>
        <a:lstStyle/>
        <a:p>
          <a:r>
            <a:rPr lang="en-US" dirty="0"/>
            <a:t>Unmount</a:t>
          </a:r>
        </a:p>
      </dgm:t>
    </dgm:pt>
    <dgm:pt modelId="{562E0C96-3029-4C45-84B8-EF744DDCA47D}" type="parTrans" cxnId="{A4DB36F0-C740-4E89-A7DC-C4443B62E7A1}">
      <dgm:prSet/>
      <dgm:spPr/>
      <dgm:t>
        <a:bodyPr/>
        <a:lstStyle/>
        <a:p>
          <a:endParaRPr lang="en-US"/>
        </a:p>
      </dgm:t>
    </dgm:pt>
    <dgm:pt modelId="{06B53A61-FFA2-43C5-BD22-D1190FECE523}" type="sibTrans" cxnId="{A4DB36F0-C740-4E89-A7DC-C4443B62E7A1}">
      <dgm:prSet/>
      <dgm:spPr/>
      <dgm:t>
        <a:bodyPr/>
        <a:lstStyle/>
        <a:p>
          <a:endParaRPr lang="en-US"/>
        </a:p>
      </dgm:t>
    </dgm:pt>
    <dgm:pt modelId="{F808B0EC-FFE5-4669-85AE-AF296FAE300D}" type="pres">
      <dgm:prSet presAssocID="{F655AE7E-D883-4079-A78B-3C382ACEE3D6}" presName="CompostProcess" presStyleCnt="0">
        <dgm:presLayoutVars>
          <dgm:dir/>
          <dgm:resizeHandles val="exact"/>
        </dgm:presLayoutVars>
      </dgm:prSet>
      <dgm:spPr/>
    </dgm:pt>
    <dgm:pt modelId="{C12B0FAC-8C64-4549-A293-F5609B8A9280}" type="pres">
      <dgm:prSet presAssocID="{F655AE7E-D883-4079-A78B-3C382ACEE3D6}" presName="arrow" presStyleLbl="bgShp" presStyleIdx="0" presStyleCnt="1"/>
      <dgm:spPr>
        <a:solidFill>
          <a:srgbClr val="61DBFB"/>
        </a:solidFill>
      </dgm:spPr>
    </dgm:pt>
    <dgm:pt modelId="{AEB3BE3C-371D-499F-9211-2E9A3F854EAE}" type="pres">
      <dgm:prSet presAssocID="{F655AE7E-D883-4079-A78B-3C382ACEE3D6}" presName="linearProcess" presStyleCnt="0"/>
      <dgm:spPr/>
    </dgm:pt>
    <dgm:pt modelId="{2779EA71-A5A3-4207-B45E-907147D76185}" type="pres">
      <dgm:prSet presAssocID="{55D777E4-543B-40AF-9E91-F4318DFA8341}" presName="textNode" presStyleLbl="node1" presStyleIdx="0" presStyleCnt="3">
        <dgm:presLayoutVars>
          <dgm:bulletEnabled val="1"/>
        </dgm:presLayoutVars>
      </dgm:prSet>
      <dgm:spPr/>
    </dgm:pt>
    <dgm:pt modelId="{506C6656-10C7-4183-8E99-635B563E1639}" type="pres">
      <dgm:prSet presAssocID="{D1860F30-E4CA-43EF-A306-C533DB70661C}" presName="sibTrans" presStyleCnt="0"/>
      <dgm:spPr/>
    </dgm:pt>
    <dgm:pt modelId="{4CDE5822-660E-4975-BC6C-EA5D355ADF95}" type="pres">
      <dgm:prSet presAssocID="{43125851-8401-41DD-A89B-CC61544576F1}" presName="textNode" presStyleLbl="node1" presStyleIdx="1" presStyleCnt="3">
        <dgm:presLayoutVars>
          <dgm:bulletEnabled val="1"/>
        </dgm:presLayoutVars>
      </dgm:prSet>
      <dgm:spPr/>
    </dgm:pt>
    <dgm:pt modelId="{06E28B9A-E90A-4616-B0B4-BFD66284F7A2}" type="pres">
      <dgm:prSet presAssocID="{71416F1F-BF5F-4FB0-8E67-FA18CCBC0AE8}" presName="sibTrans" presStyleCnt="0"/>
      <dgm:spPr/>
    </dgm:pt>
    <dgm:pt modelId="{0365C414-7B41-4182-8C60-BDE33BC75D24}" type="pres">
      <dgm:prSet presAssocID="{E24706B7-6757-4432-B130-9B70BB64D8FA}" presName="textNode" presStyleLbl="node1" presStyleIdx="2" presStyleCnt="3">
        <dgm:presLayoutVars>
          <dgm:bulletEnabled val="1"/>
        </dgm:presLayoutVars>
      </dgm:prSet>
      <dgm:spPr/>
    </dgm:pt>
  </dgm:ptLst>
  <dgm:cxnLst>
    <dgm:cxn modelId="{30073B69-6666-4B71-9154-E5EA7DC95929}" srcId="{F655AE7E-D883-4079-A78B-3C382ACEE3D6}" destId="{43125851-8401-41DD-A89B-CC61544576F1}" srcOrd="1" destOrd="0" parTransId="{FFFCA24B-E4B6-498D-BFA1-3013F5C75E51}" sibTransId="{71416F1F-BF5F-4FB0-8E67-FA18CCBC0AE8}"/>
    <dgm:cxn modelId="{6FE81451-78D3-41ED-90DE-B4B842DDAD74}" type="presOf" srcId="{F655AE7E-D883-4079-A78B-3C382ACEE3D6}" destId="{F808B0EC-FFE5-4669-85AE-AF296FAE300D}" srcOrd="0" destOrd="0" presId="urn:microsoft.com/office/officeart/2005/8/layout/hProcess9"/>
    <dgm:cxn modelId="{2E543452-817A-45BF-9CAD-EAD8B9D12311}" type="presOf" srcId="{43125851-8401-41DD-A89B-CC61544576F1}" destId="{4CDE5822-660E-4975-BC6C-EA5D355ADF95}" srcOrd="0" destOrd="0" presId="urn:microsoft.com/office/officeart/2005/8/layout/hProcess9"/>
    <dgm:cxn modelId="{DB9A2BA1-52B0-4BB7-B5A5-D076A52943C5}" type="presOf" srcId="{E24706B7-6757-4432-B130-9B70BB64D8FA}" destId="{0365C414-7B41-4182-8C60-BDE33BC75D24}" srcOrd="0" destOrd="0" presId="urn:microsoft.com/office/officeart/2005/8/layout/hProcess9"/>
    <dgm:cxn modelId="{9FB241C6-9D41-4F4C-BCC3-DB393861D6C1}" srcId="{F655AE7E-D883-4079-A78B-3C382ACEE3D6}" destId="{55D777E4-543B-40AF-9E91-F4318DFA8341}" srcOrd="0" destOrd="0" parTransId="{B3152D02-63D2-42F3-87D3-CE3BFC3B0CC6}" sibTransId="{D1860F30-E4CA-43EF-A306-C533DB70661C}"/>
    <dgm:cxn modelId="{BAA8C8CD-D2EE-4FEF-ABCE-1BD48DED67B0}" type="presOf" srcId="{55D777E4-543B-40AF-9E91-F4318DFA8341}" destId="{2779EA71-A5A3-4207-B45E-907147D76185}" srcOrd="0" destOrd="0" presId="urn:microsoft.com/office/officeart/2005/8/layout/hProcess9"/>
    <dgm:cxn modelId="{A4DB36F0-C740-4E89-A7DC-C4443B62E7A1}" srcId="{F655AE7E-D883-4079-A78B-3C382ACEE3D6}" destId="{E24706B7-6757-4432-B130-9B70BB64D8FA}" srcOrd="2" destOrd="0" parTransId="{562E0C96-3029-4C45-84B8-EF744DDCA47D}" sibTransId="{06B53A61-FFA2-43C5-BD22-D1190FECE523}"/>
    <dgm:cxn modelId="{AFFCF348-02DE-44E6-9021-1950326B9186}" type="presParOf" srcId="{F808B0EC-FFE5-4669-85AE-AF296FAE300D}" destId="{C12B0FAC-8C64-4549-A293-F5609B8A9280}" srcOrd="0" destOrd="0" presId="urn:microsoft.com/office/officeart/2005/8/layout/hProcess9"/>
    <dgm:cxn modelId="{BD0DE329-9C80-4300-A985-64A9D6228202}" type="presParOf" srcId="{F808B0EC-FFE5-4669-85AE-AF296FAE300D}" destId="{AEB3BE3C-371D-499F-9211-2E9A3F854EAE}" srcOrd="1" destOrd="0" presId="urn:microsoft.com/office/officeart/2005/8/layout/hProcess9"/>
    <dgm:cxn modelId="{0BEC211C-35F3-430F-A521-56DD3ABA6CF1}" type="presParOf" srcId="{AEB3BE3C-371D-499F-9211-2E9A3F854EAE}" destId="{2779EA71-A5A3-4207-B45E-907147D76185}" srcOrd="0" destOrd="0" presId="urn:microsoft.com/office/officeart/2005/8/layout/hProcess9"/>
    <dgm:cxn modelId="{4193146B-BF63-480C-9AEC-8553BACDA821}" type="presParOf" srcId="{AEB3BE3C-371D-499F-9211-2E9A3F854EAE}" destId="{506C6656-10C7-4183-8E99-635B563E1639}" srcOrd="1" destOrd="0" presId="urn:microsoft.com/office/officeart/2005/8/layout/hProcess9"/>
    <dgm:cxn modelId="{6D51D000-37E6-4486-AC6A-0ABE2AC64552}" type="presParOf" srcId="{AEB3BE3C-371D-499F-9211-2E9A3F854EAE}" destId="{4CDE5822-660E-4975-BC6C-EA5D355ADF95}" srcOrd="2" destOrd="0" presId="urn:microsoft.com/office/officeart/2005/8/layout/hProcess9"/>
    <dgm:cxn modelId="{61E3BEF1-97F1-4F8A-AB4B-526C4CDD8D88}" type="presParOf" srcId="{AEB3BE3C-371D-499F-9211-2E9A3F854EAE}" destId="{06E28B9A-E90A-4616-B0B4-BFD66284F7A2}" srcOrd="3" destOrd="0" presId="urn:microsoft.com/office/officeart/2005/8/layout/hProcess9"/>
    <dgm:cxn modelId="{E251A34F-67C7-42A3-8C9D-3AC3C7E4D1F5}" type="presParOf" srcId="{AEB3BE3C-371D-499F-9211-2E9A3F854EAE}" destId="{0365C414-7B41-4182-8C60-BDE33BC75D2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B0FAC-8C64-4549-A293-F5609B8A9280}">
      <dsp:nvSpPr>
        <dsp:cNvPr id="0" name=""/>
        <dsp:cNvSpPr/>
      </dsp:nvSpPr>
      <dsp:spPr>
        <a:xfrm>
          <a:off x="617885" y="0"/>
          <a:ext cx="7002705" cy="3229958"/>
        </a:xfrm>
        <a:prstGeom prst="rightArrow">
          <a:avLst/>
        </a:prstGeom>
        <a:solidFill>
          <a:srgbClr val="61DBFB"/>
        </a:solidFill>
        <a:ln>
          <a:noFill/>
        </a:ln>
        <a:effectLst/>
      </dsp:spPr>
      <dsp:style>
        <a:lnRef idx="0">
          <a:scrgbClr r="0" g="0" b="0"/>
        </a:lnRef>
        <a:fillRef idx="1">
          <a:scrgbClr r="0" g="0" b="0"/>
        </a:fillRef>
        <a:effectRef idx="0">
          <a:scrgbClr r="0" g="0" b="0"/>
        </a:effectRef>
        <a:fontRef idx="minor"/>
      </dsp:style>
    </dsp:sp>
    <dsp:sp modelId="{2779EA71-A5A3-4207-B45E-907147D76185}">
      <dsp:nvSpPr>
        <dsp:cNvPr id="0" name=""/>
        <dsp:cNvSpPr/>
      </dsp:nvSpPr>
      <dsp:spPr>
        <a:xfrm>
          <a:off x="2548" y="968987"/>
          <a:ext cx="2545202" cy="1291983"/>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Mount</a:t>
          </a:r>
        </a:p>
      </dsp:txBody>
      <dsp:txXfrm>
        <a:off x="65617" y="1032056"/>
        <a:ext cx="2419064" cy="1165845"/>
      </dsp:txXfrm>
    </dsp:sp>
    <dsp:sp modelId="{4CDE5822-660E-4975-BC6C-EA5D355ADF95}">
      <dsp:nvSpPr>
        <dsp:cNvPr id="0" name=""/>
        <dsp:cNvSpPr/>
      </dsp:nvSpPr>
      <dsp:spPr>
        <a:xfrm>
          <a:off x="2846637" y="968987"/>
          <a:ext cx="2545202" cy="1291983"/>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Update</a:t>
          </a:r>
        </a:p>
      </dsp:txBody>
      <dsp:txXfrm>
        <a:off x="2909706" y="1032056"/>
        <a:ext cx="2419064" cy="1165845"/>
      </dsp:txXfrm>
    </dsp:sp>
    <dsp:sp modelId="{0365C414-7B41-4182-8C60-BDE33BC75D24}">
      <dsp:nvSpPr>
        <dsp:cNvPr id="0" name=""/>
        <dsp:cNvSpPr/>
      </dsp:nvSpPr>
      <dsp:spPr>
        <a:xfrm>
          <a:off x="5690725" y="968987"/>
          <a:ext cx="2545202" cy="1291983"/>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Unmount</a:t>
          </a:r>
        </a:p>
      </dsp:txBody>
      <dsp:txXfrm>
        <a:off x="5753794" y="1032056"/>
        <a:ext cx="2419064" cy="11658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2D4A5-1DAC-4AD6-8D2F-9499B6AC1C2D}" type="datetimeFigureOut">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94540-FEAD-422F-8759-6CF34D3CF176}" type="slidenum">
              <a:rPr lang="en-US" smtClean="0"/>
              <a:t>‹#›</a:t>
            </a:fld>
            <a:endParaRPr lang="en-US"/>
          </a:p>
        </p:txBody>
      </p:sp>
    </p:spTree>
    <p:extLst>
      <p:ext uri="{BB962C8B-B14F-4D97-AF65-F5344CB8AC3E}">
        <p14:creationId xmlns:p14="http://schemas.microsoft.com/office/powerpoint/2010/main" val="424439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phase of the React Component life cycle is the Creation/Mounting phase. This is where we start initialization of the Component. At this phase, the Component's </a:t>
            </a:r>
            <a:r>
              <a:rPr lang="en-US" dirty="0"/>
              <a:t>props</a:t>
            </a:r>
            <a:r>
              <a:rPr lang="en-US" sz="1200" b="0" i="0" kern="1200" dirty="0">
                <a:solidFill>
                  <a:schemeClr val="tx1"/>
                </a:solidFill>
                <a:effectLst/>
                <a:latin typeface="+mn-lt"/>
                <a:ea typeface="+mn-ea"/>
                <a:cs typeface="+mn-cs"/>
              </a:rPr>
              <a:t> and </a:t>
            </a:r>
            <a:r>
              <a:rPr lang="en-US" dirty="0"/>
              <a:t>state</a:t>
            </a:r>
            <a:r>
              <a:rPr lang="en-US" sz="1200" b="0" i="0" kern="1200" dirty="0">
                <a:solidFill>
                  <a:schemeClr val="tx1"/>
                </a:solidFill>
                <a:effectLst/>
                <a:latin typeface="+mn-lt"/>
                <a:ea typeface="+mn-ea"/>
                <a:cs typeface="+mn-cs"/>
              </a:rPr>
              <a:t> are defined and configured. The Component and all its children are mounted on to the Native UI Stack (DOM, </a:t>
            </a:r>
            <a:r>
              <a:rPr lang="en-US" sz="1200" b="0" i="0" kern="1200" dirty="0" err="1">
                <a:solidFill>
                  <a:schemeClr val="tx1"/>
                </a:solidFill>
                <a:effectLst/>
                <a:latin typeface="+mn-lt"/>
                <a:ea typeface="+mn-ea"/>
                <a:cs typeface="+mn-cs"/>
              </a:rPr>
              <a:t>UIView</a:t>
            </a:r>
            <a:r>
              <a:rPr lang="en-US" sz="1200" b="0" i="0" kern="1200" dirty="0">
                <a:solidFill>
                  <a:schemeClr val="tx1"/>
                </a:solidFill>
                <a:effectLst/>
                <a:latin typeface="+mn-lt"/>
                <a:ea typeface="+mn-ea"/>
                <a:cs typeface="+mn-cs"/>
              </a:rPr>
              <a:t>, etc.). Finally, we can do post-processing if required. The Birth/Mounting phase only occurs once.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phase of the life cycle is the Update phase. In this phase, we get new </a:t>
            </a:r>
            <a:r>
              <a:rPr lang="en-US" dirty="0"/>
              <a:t>props</a:t>
            </a:r>
            <a:r>
              <a:rPr lang="en-US" sz="1200" b="0" i="0" kern="1200" dirty="0">
                <a:solidFill>
                  <a:schemeClr val="tx1"/>
                </a:solidFill>
                <a:effectLst/>
                <a:latin typeface="+mn-lt"/>
                <a:ea typeface="+mn-ea"/>
                <a:cs typeface="+mn-cs"/>
              </a:rPr>
              <a:t>, change </a:t>
            </a:r>
            <a:r>
              <a:rPr lang="en-US" dirty="0"/>
              <a:t>state</a:t>
            </a:r>
            <a:r>
              <a:rPr lang="en-US" sz="1200" b="0" i="0" kern="1200" dirty="0">
                <a:solidFill>
                  <a:schemeClr val="tx1"/>
                </a:solidFill>
                <a:effectLst/>
                <a:latin typeface="+mn-lt"/>
                <a:ea typeface="+mn-ea"/>
                <a:cs typeface="+mn-cs"/>
              </a:rPr>
              <a:t>, handle user interactions and communicate with the component hierarchy. This is where we spend most of our time in the Component's life. Unlike Birth or Death, we repeat this phase over and over.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final phase of the life cycle is the Unmount phase. This phase occurs when a component instance is unmounted from the Native UI. This can occur when the user navigates away, the UI page changes, a component is hidden (like a drawer), etc. Death occurs once and readies the Component for Garbage Collection.</a:t>
            </a:r>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2</a:t>
            </a:fld>
            <a:endParaRPr lang="en-US"/>
          </a:p>
        </p:txBody>
      </p:sp>
    </p:spTree>
    <p:extLst>
      <p:ext uri="{BB962C8B-B14F-4D97-AF65-F5344CB8AC3E}">
        <p14:creationId xmlns:p14="http://schemas.microsoft.com/office/powerpoint/2010/main" val="91667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sz="1200" b="0" i="0" kern="1200" dirty="0">
                <a:solidFill>
                  <a:schemeClr val="tx1"/>
                </a:solidFill>
                <a:effectLst/>
                <a:latin typeface="+mn-lt"/>
                <a:ea typeface="+mn-ea"/>
                <a:cs typeface="+mn-cs"/>
              </a:rPr>
              <a:t>this method returns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letting React know if it should re-render the component. This is for performance purposes. If you have a component that will never update (like a static logo or something) you can just return false here.</a:t>
            </a:r>
            <a:endParaRPr lang="en-US" sz="1200" kern="1200" dirty="0">
              <a:solidFill>
                <a:schemeClr val="tx1"/>
              </a:solidFill>
              <a:effectLst/>
              <a:latin typeface="+mn-lt"/>
              <a:ea typeface="+mn-ea"/>
              <a:cs typeface="+mn-cs"/>
            </a:endParaRPr>
          </a:p>
          <a:p>
            <a:endParaRPr lang="en-US" dirty="0"/>
          </a:p>
          <a:p>
            <a:endParaRPr lang="en-US" dirty="0"/>
          </a:p>
          <a:p>
            <a:r>
              <a:rPr lang="en-US" dirty="0"/>
              <a:t>2- </a:t>
            </a:r>
            <a:r>
              <a:rPr lang="en-US" sz="1200" kern="1200" dirty="0">
                <a:solidFill>
                  <a:schemeClr val="tx1"/>
                </a:solidFill>
                <a:effectLst/>
                <a:latin typeface="+mn-lt"/>
                <a:ea typeface="+mn-ea"/>
                <a:cs typeface="+mn-cs"/>
              </a:rPr>
              <a:t>allows you to cancel the updating process, so you can decide whether or not react should continue evaluating and re-rendering the component. It’s important for performance optimization.</a:t>
            </a:r>
          </a:p>
          <a:p>
            <a:r>
              <a:rPr lang="en-US" sz="1200" kern="1200" dirty="0">
                <a:solidFill>
                  <a:schemeClr val="tx1"/>
                </a:solidFill>
                <a:effectLst/>
                <a:latin typeface="+mn-lt"/>
                <a:ea typeface="+mn-ea"/>
                <a:cs typeface="+mn-cs"/>
              </a:rPr>
              <a:t>Be careful that you might break your component if you block an update</a:t>
            </a:r>
          </a:p>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11</a:t>
            </a:fld>
            <a:endParaRPr lang="en-US"/>
          </a:p>
        </p:txBody>
      </p:sp>
    </p:spTree>
    <p:extLst>
      <p:ext uri="{BB962C8B-B14F-4D97-AF65-F5344CB8AC3E}">
        <p14:creationId xmlns:p14="http://schemas.microsoft.com/office/powerpoint/2010/main" val="247921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sz="1200" kern="1200" dirty="0">
                <a:solidFill>
                  <a:schemeClr val="tx1"/>
                </a:solidFill>
                <a:effectLst/>
                <a:latin typeface="+mn-lt"/>
                <a:ea typeface="+mn-ea"/>
                <a:cs typeface="+mn-cs"/>
              </a:rPr>
              <a:t>here react goes through the JSX code, evaluates that and constructs its virtual DOM </a:t>
            </a:r>
          </a:p>
          <a:p>
            <a:endParaRPr lang="en-US" dirty="0"/>
          </a:p>
          <a:p>
            <a:endParaRPr lang="en-US" dirty="0"/>
          </a:p>
          <a:p>
            <a:r>
              <a:rPr lang="en-US" dirty="0"/>
              <a:t>3- </a:t>
            </a:r>
            <a:r>
              <a:rPr lang="en-US" sz="1200" kern="1200" dirty="0">
                <a:solidFill>
                  <a:schemeClr val="tx1"/>
                </a:solidFill>
                <a:effectLst/>
                <a:latin typeface="+mn-lt"/>
                <a:ea typeface="+mn-ea"/>
                <a:cs typeface="+mn-cs"/>
              </a:rPr>
              <a:t>Update Child Component Props</a:t>
            </a:r>
          </a:p>
          <a:p>
            <a:r>
              <a:rPr lang="en-US" sz="1200" kern="1200" dirty="0">
                <a:solidFill>
                  <a:schemeClr val="tx1"/>
                </a:solidFill>
                <a:effectLst/>
                <a:latin typeface="+mn-lt"/>
                <a:ea typeface="+mn-ea"/>
                <a:cs typeface="+mn-cs"/>
              </a:rPr>
              <a:t>It evaluated all the child components that you have in your JSX code of this main component, of course every child go through all that pervious lifecycle if it received new prop or state</a:t>
            </a:r>
          </a:p>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12</a:t>
            </a:fld>
            <a:endParaRPr lang="en-US"/>
          </a:p>
        </p:txBody>
      </p:sp>
    </p:spTree>
    <p:extLst>
      <p:ext uri="{BB962C8B-B14F-4D97-AF65-F5344CB8AC3E}">
        <p14:creationId xmlns:p14="http://schemas.microsoft.com/office/powerpoint/2010/main" val="1709539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sz="1200" kern="1200" dirty="0">
                <a:solidFill>
                  <a:schemeClr val="tx1"/>
                </a:solidFill>
                <a:effectLst/>
                <a:latin typeface="+mn-lt"/>
                <a:ea typeface="+mn-ea"/>
                <a:cs typeface="+mn-cs"/>
              </a:rPr>
              <a:t>takes previous props and state as input returns snapshot object that you can configure, So this method give you snapshot of the user state, for example of the scrolling position right before the update happens and then you can consume and use that snapshot to scroll the user were he was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Do use it for last moment DOM operations, not changing DOM but something like getting the current scrolling position of the user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t>
            </a:r>
            <a:r>
              <a:rPr lang="en-US" sz="1200" kern="1200" dirty="0">
                <a:solidFill>
                  <a:schemeClr val="tx1"/>
                </a:solidFill>
                <a:effectLst/>
                <a:latin typeface="+mn-lt"/>
                <a:ea typeface="+mn-ea"/>
                <a:cs typeface="+mn-cs"/>
              </a:rPr>
              <a:t>You can return a object which snapshot will package it and send it to the next hook (</a:t>
            </a:r>
            <a:r>
              <a:rPr lang="en-US" dirty="0" err="1"/>
              <a:t>componentDidUpdate</a:t>
            </a:r>
            <a:r>
              <a:rPr lang="en-US" dirty="0"/>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13</a:t>
            </a:fld>
            <a:endParaRPr lang="en-US"/>
          </a:p>
        </p:txBody>
      </p:sp>
    </p:spTree>
    <p:extLst>
      <p:ext uri="{BB962C8B-B14F-4D97-AF65-F5344CB8AC3E}">
        <p14:creationId xmlns:p14="http://schemas.microsoft.com/office/powerpoint/2010/main" val="2643166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sz="1200" b="0" i="0" kern="1200" dirty="0">
                <a:solidFill>
                  <a:schemeClr val="tx1"/>
                </a:solidFill>
                <a:effectLst/>
                <a:latin typeface="+mn-lt"/>
                <a:ea typeface="+mn-ea"/>
                <a:cs typeface="+mn-cs"/>
              </a:rPr>
              <a:t>this method is invoked immediately after updating occurs on renders after the first render (where it’s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called). It’s a good place to do network requests as long as you compare the current props to previous props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a:t>
            </a:r>
            <a:r>
              <a:rPr lang="en-US" sz="1200" kern="1200" dirty="0">
                <a:solidFill>
                  <a:schemeClr val="tx1"/>
                </a:solidFill>
                <a:effectLst/>
                <a:latin typeface="+mn-lt"/>
                <a:ea typeface="+mn-ea"/>
                <a:cs typeface="+mn-cs"/>
              </a:rPr>
              <a:t>signals that you are done with the update , the render method has been executed and here you can cause side effects, so you can make http request, watch out do not enter un infinite loop from making http request and you get back a response and you then update your component and then this cycle start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do it in the then of the http request, is updating the state with set state, its fine to do it as a result of some async task you’re kicking off here but you should not call it synchronously in here because it will result to unnecessary re-render cycle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t>
            </a:r>
            <a:r>
              <a:rPr lang="en-US" sz="1200" kern="1200" dirty="0">
                <a:solidFill>
                  <a:schemeClr val="tx1"/>
                </a:solidFill>
                <a:effectLst/>
                <a:latin typeface="+mn-lt"/>
                <a:ea typeface="+mn-ea"/>
                <a:cs typeface="+mn-cs"/>
              </a:rPr>
              <a:t>snap shot is the object that we returned in </a:t>
            </a:r>
            <a:r>
              <a:rPr lang="en-US" sz="1200" kern="1200" dirty="0" err="1">
                <a:solidFill>
                  <a:schemeClr val="tx1"/>
                </a:solidFill>
                <a:effectLst/>
                <a:latin typeface="+mn-lt"/>
                <a:ea typeface="+mn-ea"/>
                <a:cs typeface="+mn-cs"/>
              </a:rPr>
              <a:t>getSnapshotBeforeUpdate</a:t>
            </a: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14</a:t>
            </a:fld>
            <a:endParaRPr lang="en-US"/>
          </a:p>
        </p:txBody>
      </p:sp>
    </p:spTree>
    <p:extLst>
      <p:ext uri="{BB962C8B-B14F-4D97-AF65-F5344CB8AC3E}">
        <p14:creationId xmlns:p14="http://schemas.microsoft.com/office/powerpoint/2010/main" val="230505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 this method runs right before the component is taken off the DOM. Most common thing to do here is get rid of external event listeners or other things you need to clean up.</a:t>
            </a:r>
          </a:p>
          <a:p>
            <a:r>
              <a:rPr lang="en-US" sz="1200" b="1" i="0" kern="1200" dirty="0">
                <a:solidFill>
                  <a:schemeClr val="tx1"/>
                </a:solidFill>
                <a:effectLst/>
                <a:latin typeface="+mn-lt"/>
                <a:ea typeface="+mn-ea"/>
                <a:cs typeface="+mn-cs"/>
              </a:rPr>
              <a:t>Can call </a:t>
            </a:r>
            <a:r>
              <a:rPr lang="en-US" sz="1200" b="1" i="0" kern="1200" dirty="0" err="1">
                <a:solidFill>
                  <a:schemeClr val="tx1"/>
                </a:solidFill>
                <a:effectLst/>
                <a:latin typeface="+mn-lt"/>
                <a:ea typeface="+mn-ea"/>
                <a:cs typeface="+mn-cs"/>
              </a:rPr>
              <a:t>setState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No. This is where the component is being terminated.</a:t>
            </a:r>
          </a:p>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15</a:t>
            </a:fld>
            <a:endParaRPr lang="en-US"/>
          </a:p>
        </p:txBody>
      </p:sp>
    </p:spTree>
    <p:extLst>
      <p:ext uri="{BB962C8B-B14F-4D97-AF65-F5344CB8AC3E}">
        <p14:creationId xmlns:p14="http://schemas.microsoft.com/office/powerpoint/2010/main" val="2032549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React development team provides a series of hooks we can tap into at each phase of the life cycle. These method hooks inform us of where the Component is in the life cycle and what we can and cannot do.</a:t>
            </a:r>
          </a:p>
          <a:p>
            <a:r>
              <a:rPr lang="en-US" sz="1200" b="0" i="0" kern="1200" dirty="0">
                <a:solidFill>
                  <a:schemeClr val="tx1"/>
                </a:solidFill>
                <a:effectLst/>
                <a:latin typeface="+mn-lt"/>
                <a:ea typeface="+mn-ea"/>
                <a:cs typeface="+mn-cs"/>
              </a:rPr>
              <a:t>Each of the life cycle methods are called in a specific order and at a specific time. The methods are also tied to different parts of the life cycle</a:t>
            </a:r>
          </a:p>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3</a:t>
            </a:fld>
            <a:endParaRPr lang="en-US"/>
          </a:p>
        </p:txBody>
      </p:sp>
    </p:spTree>
    <p:extLst>
      <p:ext uri="{BB962C8B-B14F-4D97-AF65-F5344CB8AC3E}">
        <p14:creationId xmlns:p14="http://schemas.microsoft.com/office/powerpoint/2010/main" val="319480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constructor</a:t>
            </a:r>
            <a:r>
              <a:rPr lang="en-US" sz="1200" b="0" i="0" kern="1200" dirty="0">
                <a:solidFill>
                  <a:schemeClr val="tx1"/>
                </a:solidFill>
                <a:effectLst/>
                <a:latin typeface="+mn-lt"/>
                <a:ea typeface="+mn-ea"/>
                <a:cs typeface="+mn-cs"/>
              </a:rPr>
              <a:t>— in general, there are two reasons to use a React constructor:</a:t>
            </a:r>
          </a:p>
          <a:p>
            <a:r>
              <a:rPr lang="en-US" sz="1200" b="0" i="0" kern="1200" dirty="0">
                <a:solidFill>
                  <a:schemeClr val="tx1"/>
                </a:solidFill>
                <a:effectLst/>
                <a:latin typeface="+mn-lt"/>
                <a:ea typeface="+mn-ea"/>
                <a:cs typeface="+mn-cs"/>
              </a:rPr>
              <a:t>Set up your components initial state</a:t>
            </a:r>
          </a:p>
          <a:p>
            <a:r>
              <a:rPr lang="en-US" sz="1200" b="0" i="0" kern="1200" dirty="0">
                <a:solidFill>
                  <a:schemeClr val="tx1"/>
                </a:solidFill>
                <a:effectLst/>
                <a:latin typeface="+mn-lt"/>
                <a:ea typeface="+mn-ea"/>
                <a:cs typeface="+mn-cs"/>
              </a:rPr>
              <a:t>Bind event handler methods to an instance</a:t>
            </a:r>
          </a:p>
          <a:p>
            <a:endParaRPr lang="en-US" dirty="0"/>
          </a:p>
          <a:p>
            <a:endParaRPr lang="en-US" dirty="0"/>
          </a:p>
          <a:p>
            <a:r>
              <a:rPr lang="en-US" b="1" dirty="0" err="1"/>
              <a:t>getDerivedStateFromProps</a:t>
            </a:r>
            <a:r>
              <a:rPr lang="en-US" b="1" dirty="0"/>
              <a:t> </a:t>
            </a:r>
            <a:r>
              <a:rPr lang="en-US" dirty="0"/>
              <a:t>--- </a:t>
            </a:r>
            <a:r>
              <a:rPr lang="en-US" sz="1200" kern="1200" dirty="0">
                <a:solidFill>
                  <a:schemeClr val="tx1"/>
                </a:solidFill>
                <a:effectLst/>
                <a:latin typeface="+mn-lt"/>
                <a:ea typeface="+mn-ea"/>
                <a:cs typeface="+mn-cs"/>
              </a:rPr>
              <a:t>whenever your props change or your class based components, you can sync your state to them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render </a:t>
            </a:r>
            <a:r>
              <a:rPr lang="en-US" sz="1200" b="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We create Elements (generally via JSX) and return them. </a:t>
            </a:r>
            <a:endParaRPr lang="en-US" b="1" dirty="0"/>
          </a:p>
          <a:p>
            <a:endParaRPr lang="en-US" dirty="0"/>
          </a:p>
          <a:p>
            <a:r>
              <a:rPr lang="en-US" sz="1200" b="1" i="0" kern="1200" dirty="0" err="1">
                <a:solidFill>
                  <a:schemeClr val="tx1"/>
                </a:solidFill>
                <a:effectLst/>
                <a:latin typeface="+mn-lt"/>
                <a:ea typeface="+mn-ea"/>
                <a:cs typeface="+mn-cs"/>
              </a:rPr>
              <a:t>componentDidMount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When this method is called we now have access to the Native UI (DOM, </a:t>
            </a:r>
            <a:r>
              <a:rPr lang="en-US" sz="1200" b="0" i="0" kern="1200" dirty="0" err="1">
                <a:solidFill>
                  <a:schemeClr val="tx1"/>
                </a:solidFill>
                <a:effectLst/>
                <a:latin typeface="+mn-lt"/>
                <a:ea typeface="+mn-ea"/>
                <a:cs typeface="+mn-cs"/>
              </a:rPr>
              <a:t>UIView</a:t>
            </a:r>
            <a:r>
              <a:rPr lang="en-US" sz="1200" b="0" i="0" kern="1200" dirty="0">
                <a:solidFill>
                  <a:schemeClr val="tx1"/>
                </a:solidFill>
                <a:effectLst/>
                <a:latin typeface="+mn-lt"/>
                <a:ea typeface="+mn-ea"/>
                <a:cs typeface="+mn-cs"/>
              </a:rPr>
              <a:t>, etc.)</a:t>
            </a:r>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4</a:t>
            </a:fld>
            <a:endParaRPr lang="en-US"/>
          </a:p>
        </p:txBody>
      </p:sp>
    </p:spTree>
    <p:extLst>
      <p:ext uri="{BB962C8B-B14F-4D97-AF65-F5344CB8AC3E}">
        <p14:creationId xmlns:p14="http://schemas.microsoft.com/office/powerpoint/2010/main" val="292178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 It is the </a:t>
            </a:r>
            <a:r>
              <a:rPr lang="en-US" sz="1200" kern="1200" dirty="0">
                <a:solidFill>
                  <a:schemeClr val="tx1"/>
                </a:solidFill>
                <a:effectLst/>
                <a:latin typeface="+mn-lt"/>
                <a:ea typeface="+mn-ea"/>
                <a:cs typeface="+mn-cs"/>
              </a:rPr>
              <a:t>default ES6 Class feature</a:t>
            </a:r>
          </a:p>
          <a:p>
            <a:endParaRPr lang="en-US" dirty="0"/>
          </a:p>
          <a:p>
            <a:pPr marL="0" indent="0">
              <a:buFontTx/>
              <a:buNone/>
            </a:pPr>
            <a:r>
              <a:rPr lang="en-US" sz="1200" b="0" i="0" kern="1200" dirty="0">
                <a:solidFill>
                  <a:schemeClr val="tx1"/>
                </a:solidFill>
                <a:effectLst/>
                <a:latin typeface="+mn-lt"/>
                <a:ea typeface="+mn-ea"/>
                <a:cs typeface="+mn-cs"/>
              </a:rPr>
              <a:t>2- 	</a:t>
            </a:r>
          </a:p>
          <a:p>
            <a:pPr marL="171450" indent="-171450">
              <a:buFontTx/>
              <a:buChar char="-"/>
            </a:pPr>
            <a:r>
              <a:rPr lang="en-US" sz="1200" b="0" i="0" kern="1200" dirty="0">
                <a:solidFill>
                  <a:schemeClr val="tx1"/>
                </a:solidFill>
                <a:effectLst/>
                <a:latin typeface="+mn-lt"/>
                <a:ea typeface="+mn-ea"/>
                <a:cs typeface="+mn-cs"/>
              </a:rPr>
              <a:t>During the initialization of the Component from the Element, the </a:t>
            </a:r>
            <a:r>
              <a:rPr lang="en-US" dirty="0"/>
              <a:t>props</a:t>
            </a:r>
            <a:r>
              <a:rPr lang="en-US" sz="1200" b="0" i="0" kern="1200" dirty="0">
                <a:solidFill>
                  <a:schemeClr val="tx1"/>
                </a:solidFill>
                <a:effectLst/>
                <a:latin typeface="+mn-lt"/>
                <a:ea typeface="+mn-ea"/>
                <a:cs typeface="+mn-cs"/>
              </a:rPr>
              <a:t> and </a:t>
            </a:r>
            <a:r>
              <a:rPr lang="en-US" dirty="0"/>
              <a:t>state</a:t>
            </a:r>
            <a:r>
              <a:rPr lang="en-US" sz="1200" b="0" i="0" kern="1200" dirty="0">
                <a:solidFill>
                  <a:schemeClr val="tx1"/>
                </a:solidFill>
                <a:effectLst/>
                <a:latin typeface="+mn-lt"/>
                <a:ea typeface="+mn-ea"/>
                <a:cs typeface="+mn-cs"/>
              </a:rPr>
              <a:t> are defined.</a:t>
            </a:r>
          </a:p>
          <a:p>
            <a:pPr marL="171450" indent="-171450">
              <a:buFontTx/>
              <a:buChar char="-"/>
            </a:pPr>
            <a:r>
              <a:rPr lang="en-US" sz="1200" b="0" i="0" kern="1200" dirty="0">
                <a:solidFill>
                  <a:schemeClr val="tx1"/>
                </a:solidFill>
                <a:effectLst/>
                <a:latin typeface="+mn-lt"/>
                <a:ea typeface="+mn-ea"/>
                <a:cs typeface="+mn-cs"/>
              </a:rPr>
              <a:t>Element instance contains the current </a:t>
            </a:r>
            <a:r>
              <a:rPr lang="en-US" dirty="0"/>
              <a:t>props</a:t>
            </a:r>
            <a:r>
              <a:rPr lang="en-US" sz="1200" b="0" i="0" kern="1200" dirty="0">
                <a:solidFill>
                  <a:schemeClr val="tx1"/>
                </a:solidFill>
                <a:effectLst/>
                <a:latin typeface="+mn-lt"/>
                <a:ea typeface="+mn-ea"/>
                <a:cs typeface="+mn-cs"/>
              </a:rPr>
              <a:t> that are being passed to the Component instance. Most of the time, all the available </a:t>
            </a:r>
            <a:r>
              <a:rPr lang="en-US" dirty="0"/>
              <a:t>props</a:t>
            </a:r>
            <a:r>
              <a:rPr lang="en-US" sz="1200" b="0" i="0" kern="1200" dirty="0">
                <a:solidFill>
                  <a:schemeClr val="tx1"/>
                </a:solidFill>
                <a:effectLst/>
                <a:latin typeface="+mn-lt"/>
                <a:ea typeface="+mn-ea"/>
                <a:cs typeface="+mn-cs"/>
              </a:rPr>
              <a:t> on the Component are not required. Yet, some times we do need to have values for all the </a:t>
            </a:r>
            <a:r>
              <a:rPr lang="en-US" dirty="0"/>
              <a:t>props</a:t>
            </a:r>
            <a:r>
              <a:rPr lang="en-US" sz="1200" b="0" i="0" kern="1200" dirty="0">
                <a:solidFill>
                  <a:schemeClr val="tx1"/>
                </a:solidFill>
                <a:effectLst/>
                <a:latin typeface="+mn-lt"/>
                <a:ea typeface="+mn-ea"/>
                <a:cs typeface="+mn-cs"/>
              </a:rPr>
              <a:t> for our Component to render correctly.</a:t>
            </a:r>
          </a:p>
          <a:p>
            <a:pPr marL="171450" indent="-171450">
              <a:buFontTx/>
              <a:buChar char="-"/>
            </a:pPr>
            <a:r>
              <a:rPr lang="en-US" sz="1200" b="0" i="0" kern="1200" dirty="0">
                <a:solidFill>
                  <a:schemeClr val="tx1"/>
                </a:solidFill>
                <a:effectLst/>
                <a:latin typeface="+mn-lt"/>
                <a:ea typeface="+mn-ea"/>
                <a:cs typeface="+mn-cs"/>
              </a:rPr>
              <a:t>React handles default props by merging the passed props object and the default props object. </a:t>
            </a:r>
          </a:p>
          <a:p>
            <a:pPr marL="171450" indent="-171450">
              <a:buFontTx/>
              <a:buChar char="-"/>
            </a:pPr>
            <a:r>
              <a:rPr lang="en-US" sz="1200" b="0" i="0" kern="1200" dirty="0">
                <a:solidFill>
                  <a:schemeClr val="tx1"/>
                </a:solidFill>
                <a:effectLst/>
                <a:latin typeface="+mn-lt"/>
                <a:ea typeface="+mn-ea"/>
                <a:cs typeface="+mn-cs"/>
              </a:rPr>
              <a:t>Once the final props are defined (passed w/ defaults), the Component instance configures the initial </a:t>
            </a:r>
            <a:r>
              <a:rPr lang="en-US" dirty="0"/>
              <a:t>state</a:t>
            </a:r>
            <a:r>
              <a:rPr lang="en-US" sz="1200" b="0" i="0" kern="1200" dirty="0">
                <a:solidFill>
                  <a:schemeClr val="tx1"/>
                </a:solidFill>
                <a:effectLst/>
                <a:latin typeface="+mn-lt"/>
                <a:ea typeface="+mn-ea"/>
                <a:cs typeface="+mn-cs"/>
              </a:rPr>
              <a:t>. This process occurs in the construction of the instance itself. Unlike props, the Component state is an internal object that is not defined by outside values.</a:t>
            </a:r>
          </a:p>
          <a:p>
            <a:pPr marL="171450" indent="-171450">
              <a:buFontTx/>
              <a:buChar char="-"/>
            </a:pP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3- calling super to move the props to the parent for initializing</a:t>
            </a:r>
          </a:p>
          <a:p>
            <a:pPr marL="0" indent="0">
              <a:buFontTx/>
              <a:buNone/>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a:t>
            </a:r>
            <a:r>
              <a:rPr lang="en-US" sz="1200" kern="1200" dirty="0">
                <a:solidFill>
                  <a:schemeClr val="tx1"/>
                </a:solidFill>
                <a:effectLst/>
                <a:latin typeface="+mn-lt"/>
                <a:ea typeface="+mn-ea"/>
                <a:cs typeface="+mn-cs"/>
              </a:rPr>
              <a:t>remember </a:t>
            </a:r>
            <a:r>
              <a:rPr lang="en-US" sz="1200" kern="1200" dirty="0" err="1">
                <a:solidFill>
                  <a:schemeClr val="tx1"/>
                </a:solidFill>
                <a:effectLst/>
                <a:latin typeface="+mn-lt"/>
                <a:ea typeface="+mn-ea"/>
                <a:cs typeface="+mn-cs"/>
              </a:rPr>
              <a:t>this.state</a:t>
            </a:r>
            <a:r>
              <a:rPr lang="en-US" sz="1200" kern="1200" dirty="0">
                <a:solidFill>
                  <a:schemeClr val="tx1"/>
                </a:solidFill>
                <a:effectLst/>
                <a:latin typeface="+mn-lt"/>
                <a:ea typeface="+mn-ea"/>
                <a:cs typeface="+mn-cs"/>
              </a:rPr>
              <a:t> = , not </a:t>
            </a:r>
            <a:r>
              <a:rPr lang="en-US" sz="1200" kern="1200" dirty="0" err="1">
                <a:solidFill>
                  <a:schemeClr val="tx1"/>
                </a:solidFill>
                <a:effectLst/>
                <a:latin typeface="+mn-lt"/>
                <a:ea typeface="+mn-ea"/>
                <a:cs typeface="+mn-cs"/>
              </a:rPr>
              <a:t>setState</a:t>
            </a:r>
            <a:r>
              <a:rPr lang="en-US" sz="1200" kern="1200" dirty="0">
                <a:solidFill>
                  <a:schemeClr val="tx1"/>
                </a:solidFill>
                <a:effectLst/>
                <a:latin typeface="+mn-lt"/>
                <a:ea typeface="+mn-ea"/>
                <a:cs typeface="+mn-cs"/>
              </a:rPr>
              <a:t> cause there will be no state to merge this state with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5- Don’t cause side-effects: like http request, or storing something in browser, sending analytics to google analytics. This may effect performance and cause unnecessary re-render cycles .</a:t>
            </a:r>
          </a:p>
          <a:p>
            <a:pPr marL="0" indent="0">
              <a:buFontTx/>
              <a:buNone/>
            </a:pPr>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5</a:t>
            </a:fld>
            <a:endParaRPr lang="en-US"/>
          </a:p>
        </p:txBody>
      </p:sp>
    </p:spTree>
    <p:extLst>
      <p:ext uri="{BB962C8B-B14F-4D97-AF65-F5344CB8AC3E}">
        <p14:creationId xmlns:p14="http://schemas.microsoft.com/office/powerpoint/2010/main" val="103320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getDerivedStateFromProps</a:t>
            </a:r>
            <a:r>
              <a:rPr lang="en-US" sz="1200" b="0" i="0" kern="1200" dirty="0">
                <a:solidFill>
                  <a:schemeClr val="tx1"/>
                </a:solidFill>
                <a:effectLst/>
                <a:latin typeface="+mn-lt"/>
                <a:ea typeface="+mn-ea"/>
                <a:cs typeface="+mn-cs"/>
              </a:rPr>
              <a:t> is a static method which is invoked after a component is instantiated as well as when it receives new props.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you cannot access </a:t>
            </a:r>
            <a:r>
              <a:rPr lang="en-US" dirty="0"/>
              <a:t>this</a:t>
            </a:r>
            <a:r>
              <a:rPr lang="en-US" sz="1200" b="0" i="0" kern="1200" dirty="0">
                <a:solidFill>
                  <a:schemeClr val="tx1"/>
                </a:solidFill>
                <a:effectLst/>
                <a:latin typeface="+mn-lt"/>
                <a:ea typeface="+mn-ea"/>
                <a:cs typeface="+mn-cs"/>
              </a:rPr>
              <a:t> inside this method neither you can access any other class method,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3-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whenever your props change or your class based components, you can sync your state to them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if you have scenario that props of your components can change, and you want to update internal state of that component , then use this hook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4- You should return your update state in here, </a:t>
            </a:r>
            <a:r>
              <a:rPr lang="en-US" sz="1200" b="0" i="0" kern="1200" dirty="0">
                <a:solidFill>
                  <a:schemeClr val="tx1"/>
                </a:solidFill>
                <a:effectLst/>
                <a:latin typeface="+mn-lt"/>
                <a:ea typeface="+mn-ea"/>
                <a:cs typeface="+mn-cs"/>
              </a:rPr>
              <a:t> so the only way to update state is returning an object. If you don’t want to update any state, simply return </a:t>
            </a:r>
            <a:r>
              <a:rPr lang="en-US" dirty="0"/>
              <a:t>null</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a:t>
            </a:r>
            <a:r>
              <a:rPr lang="en-US" sz="1200" kern="1200" dirty="0">
                <a:solidFill>
                  <a:schemeClr val="tx1"/>
                </a:solidFill>
                <a:effectLst/>
                <a:latin typeface="+mn-lt"/>
                <a:ea typeface="+mn-ea"/>
                <a:cs typeface="+mn-cs"/>
              </a:rPr>
              <a:t>Don’t send http request in this hook it will cause cycle and low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6</a:t>
            </a:fld>
            <a:endParaRPr lang="en-US"/>
          </a:p>
        </p:txBody>
      </p:sp>
    </p:spTree>
    <p:extLst>
      <p:ext uri="{BB962C8B-B14F-4D97-AF65-F5344CB8AC3E}">
        <p14:creationId xmlns:p14="http://schemas.microsoft.com/office/powerpoint/2010/main" val="1667300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getDerivedStateFromProps</a:t>
            </a:r>
            <a:r>
              <a:rPr lang="en-US" sz="1200" b="0" i="0" kern="1200" dirty="0">
                <a:solidFill>
                  <a:schemeClr val="tx1"/>
                </a:solidFill>
                <a:effectLst/>
                <a:latin typeface="+mn-lt"/>
                <a:ea typeface="+mn-ea"/>
                <a:cs typeface="+mn-cs"/>
              </a:rPr>
              <a:t> is a static method which is invoked after a component is instantiated as well as when it receives new props.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a:t>
            </a:r>
            <a:r>
              <a:rPr lang="en-US" sz="1200" kern="1200" dirty="0">
                <a:solidFill>
                  <a:schemeClr val="tx1"/>
                </a:solidFill>
                <a:effectLst/>
                <a:latin typeface="+mn-lt"/>
                <a:ea typeface="+mn-ea"/>
                <a:cs typeface="+mn-cs"/>
              </a:rPr>
              <a:t>That is the method that returns </a:t>
            </a:r>
            <a:r>
              <a:rPr lang="en-US" sz="1200" kern="1200" dirty="0" err="1">
                <a:solidFill>
                  <a:schemeClr val="tx1"/>
                </a:solidFill>
                <a:effectLst/>
                <a:latin typeface="+mn-lt"/>
                <a:ea typeface="+mn-ea"/>
                <a:cs typeface="+mn-cs"/>
              </a:rPr>
              <a:t>jsx</a:t>
            </a:r>
            <a:r>
              <a:rPr lang="en-US" sz="1200" kern="1200" dirty="0">
                <a:solidFill>
                  <a:schemeClr val="tx1"/>
                </a:solidFill>
                <a:effectLst/>
                <a:latin typeface="+mn-lt"/>
                <a:ea typeface="+mn-ea"/>
                <a:cs typeface="+mn-cs"/>
              </a:rPr>
              <a:t> as we know, you should use it only to prepare the data as you need it to lay out your </a:t>
            </a:r>
            <a:r>
              <a:rPr lang="en-US" sz="1200" kern="1200" dirty="0" err="1">
                <a:solidFill>
                  <a:schemeClr val="tx1"/>
                </a:solidFill>
                <a:effectLst/>
                <a:latin typeface="+mn-lt"/>
                <a:ea typeface="+mn-ea"/>
                <a:cs typeface="+mn-cs"/>
              </a:rPr>
              <a:t>jsx</a:t>
            </a:r>
            <a:r>
              <a:rPr lang="en-US" sz="1200" kern="1200" dirty="0">
                <a:solidFill>
                  <a:schemeClr val="tx1"/>
                </a:solidFill>
                <a:effectLst/>
                <a:latin typeface="+mn-lt"/>
                <a:ea typeface="+mn-ea"/>
                <a:cs typeface="+mn-cs"/>
              </a:rPr>
              <a:t> code and to render the html code.</a:t>
            </a:r>
          </a:p>
          <a:p>
            <a:r>
              <a:rPr lang="en-US" sz="1200" b="0" i="0" kern="1200" dirty="0">
                <a:solidFill>
                  <a:schemeClr val="tx1"/>
                </a:solidFill>
                <a:effectLst/>
                <a:latin typeface="+mn-lt"/>
                <a:ea typeface="+mn-ea"/>
                <a:cs typeface="+mn-cs"/>
              </a:rPr>
              <a:t>Examines </a:t>
            </a:r>
            <a:r>
              <a:rPr lang="en-US" sz="1200" b="0" i="0" kern="1200" dirty="0" err="1">
                <a:solidFill>
                  <a:schemeClr val="tx1"/>
                </a:solidFill>
                <a:effectLst/>
                <a:latin typeface="+mn-lt"/>
                <a:ea typeface="+mn-ea"/>
                <a:cs typeface="+mn-cs"/>
              </a:rPr>
              <a:t>this.props</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this.state</a:t>
            </a:r>
            <a:r>
              <a:rPr lang="en-US" sz="1200" b="0" i="0" kern="1200" dirty="0">
                <a:solidFill>
                  <a:schemeClr val="tx1"/>
                </a:solidFill>
                <a:effectLst/>
                <a:latin typeface="+mn-lt"/>
                <a:ea typeface="+mn-ea"/>
                <a:cs typeface="+mn-cs"/>
              </a:rPr>
              <a:t> to return one of the following:</a:t>
            </a:r>
          </a:p>
          <a:p>
            <a:r>
              <a:rPr lang="en-US" sz="1200" b="0" i="0" kern="1200" dirty="0">
                <a:solidFill>
                  <a:schemeClr val="tx1"/>
                </a:solidFill>
                <a:effectLst/>
                <a:latin typeface="+mn-lt"/>
                <a:ea typeface="+mn-ea"/>
                <a:cs typeface="+mn-cs"/>
              </a:rPr>
              <a:t>- React Elements (JSX)</a:t>
            </a:r>
          </a:p>
          <a:p>
            <a:r>
              <a:rPr lang="en-US" sz="1200" b="0" i="0" kern="1200" dirty="0">
                <a:solidFill>
                  <a:schemeClr val="tx1"/>
                </a:solidFill>
                <a:effectLst/>
                <a:latin typeface="+mn-lt"/>
                <a:ea typeface="+mn-ea"/>
                <a:cs typeface="+mn-cs"/>
              </a:rPr>
              <a:t>- Arrays and Fragments</a:t>
            </a:r>
          </a:p>
          <a:p>
            <a:r>
              <a:rPr lang="en-US" sz="1200" b="0" i="0" kern="1200" dirty="0">
                <a:solidFill>
                  <a:schemeClr val="tx1"/>
                </a:solidFill>
                <a:effectLst/>
                <a:latin typeface="+mn-lt"/>
                <a:ea typeface="+mn-ea"/>
                <a:cs typeface="+mn-cs"/>
              </a:rPr>
              <a:t>- Portals</a:t>
            </a:r>
          </a:p>
          <a:p>
            <a:r>
              <a:rPr lang="en-US" sz="1200" b="0" i="0" kern="1200" dirty="0">
                <a:solidFill>
                  <a:schemeClr val="tx1"/>
                </a:solidFill>
                <a:effectLst/>
                <a:latin typeface="+mn-lt"/>
                <a:ea typeface="+mn-ea"/>
                <a:cs typeface="+mn-cs"/>
              </a:rPr>
              <a:t>- Strings/numbers</a:t>
            </a:r>
          </a:p>
          <a:p>
            <a:r>
              <a:rPr lang="en-US" sz="1200" b="0" i="0" kern="1200" dirty="0">
                <a:solidFill>
                  <a:schemeClr val="tx1"/>
                </a:solidFill>
                <a:effectLst/>
                <a:latin typeface="+mn-lt"/>
                <a:ea typeface="+mn-ea"/>
                <a:cs typeface="+mn-cs"/>
              </a:rPr>
              <a:t>- Booleans or null</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All child components will be rendered here, If that was a class-based component we could add a </a:t>
            </a:r>
            <a:r>
              <a:rPr lang="en-US" sz="1200" kern="1200" dirty="0" err="1">
                <a:solidFill>
                  <a:schemeClr val="tx1"/>
                </a:solidFill>
                <a:effectLst/>
                <a:latin typeface="+mn-lt"/>
                <a:ea typeface="+mn-ea"/>
                <a:cs typeface="+mn-cs"/>
              </a:rPr>
              <a:t>lifesycle</a:t>
            </a:r>
            <a:r>
              <a:rPr lang="en-US" sz="1200" kern="1200" dirty="0">
                <a:solidFill>
                  <a:schemeClr val="tx1"/>
                </a:solidFill>
                <a:effectLst/>
                <a:latin typeface="+mn-lt"/>
                <a:ea typeface="+mn-ea"/>
                <a:cs typeface="+mn-cs"/>
              </a:rPr>
              <a:t> there too and see it run for all the </a:t>
            </a:r>
            <a:r>
              <a:rPr lang="en-US" sz="1200" kern="1200" dirty="0" err="1">
                <a:solidFill>
                  <a:schemeClr val="tx1"/>
                </a:solidFill>
                <a:effectLst/>
                <a:latin typeface="+mn-lt"/>
                <a:ea typeface="+mn-ea"/>
                <a:cs typeface="+mn-cs"/>
              </a:rPr>
              <a:t>clased</a:t>
            </a:r>
            <a:r>
              <a:rPr lang="en-US" sz="1200" kern="1200" dirty="0">
                <a:solidFill>
                  <a:schemeClr val="tx1"/>
                </a:solidFill>
                <a:effectLst/>
                <a:latin typeface="+mn-lt"/>
                <a:ea typeface="+mn-ea"/>
                <a:cs typeface="+mn-cs"/>
              </a:rPr>
              <a:t>-based component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render runs and you render any other react components in this class-based component, then these child components will now be rendered.</a:t>
            </a:r>
          </a:p>
          <a:p>
            <a:r>
              <a:rPr lang="en-US" sz="1200" kern="1200" dirty="0">
                <a:solidFill>
                  <a:schemeClr val="tx1"/>
                </a:solidFill>
                <a:effectLst/>
                <a:latin typeface="+mn-lt"/>
                <a:ea typeface="+mn-ea"/>
                <a:cs typeface="+mn-cs"/>
              </a:rPr>
              <a:t>So every child component you included in your rendered component here will then be rendered as well, and only once all child components were rendered and that their lifecycle hooks finished, your lifecycle. Your life cycle will finish for the creation when </a:t>
            </a:r>
            <a:r>
              <a:rPr lang="en-US" sz="1200" kern="1200" dirty="0" err="1">
                <a:solidFill>
                  <a:schemeClr val="tx1"/>
                </a:solidFill>
                <a:effectLst/>
                <a:latin typeface="+mn-lt"/>
                <a:ea typeface="+mn-ea"/>
                <a:cs typeface="+mn-cs"/>
              </a:rPr>
              <a:t>componentDidMount</a:t>
            </a:r>
            <a:r>
              <a:rPr lang="en-US" sz="1200" kern="1200" dirty="0">
                <a:solidFill>
                  <a:schemeClr val="tx1"/>
                </a:solidFill>
                <a:effectLst/>
                <a:latin typeface="+mn-lt"/>
                <a:ea typeface="+mn-ea"/>
                <a:cs typeface="+mn-cs"/>
              </a:rPr>
              <a:t> get called.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4- Don’t send http request or set timeouts, so nothing can block this rendering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7</a:t>
            </a:fld>
            <a:endParaRPr lang="en-US"/>
          </a:p>
        </p:txBody>
      </p:sp>
    </p:spTree>
    <p:extLst>
      <p:ext uri="{BB962C8B-B14F-4D97-AF65-F5344CB8AC3E}">
        <p14:creationId xmlns:p14="http://schemas.microsoft.com/office/powerpoint/2010/main" val="122288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sz="1200" b="0" i="0" kern="1200" dirty="0">
                <a:solidFill>
                  <a:schemeClr val="tx1"/>
                </a:solidFill>
                <a:effectLst/>
                <a:latin typeface="+mn-lt"/>
                <a:ea typeface="+mn-ea"/>
                <a:cs typeface="+mn-cs"/>
              </a:rPr>
              <a:t>this method runs immediately after the component output has been rendered to the DOM. It will not get run in node but will in the browser</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kern="1200" dirty="0">
                <a:solidFill>
                  <a:schemeClr val="tx1"/>
                </a:solidFill>
                <a:effectLst/>
                <a:latin typeface="+mn-lt"/>
                <a:ea typeface="+mn-ea"/>
                <a:cs typeface="+mn-cs"/>
              </a:rPr>
              <a:t>it’s typical hook you would use for making http request to get new data from web, you shouldn’t do however update the state , so don’t call set state in here unless it is for example in then block of a promise after you sent an http request , but don’t call set state in here asynchronously, so don’t do it right away when </a:t>
            </a:r>
            <a:r>
              <a:rPr lang="en-US" sz="1200" kern="1200" dirty="0" err="1">
                <a:solidFill>
                  <a:schemeClr val="tx1"/>
                </a:solidFill>
                <a:effectLst/>
                <a:latin typeface="+mn-lt"/>
                <a:ea typeface="+mn-ea"/>
                <a:cs typeface="+mn-cs"/>
              </a:rPr>
              <a:t>componentDidMount</a:t>
            </a:r>
            <a:r>
              <a:rPr lang="en-US" sz="1200" kern="1200" dirty="0">
                <a:solidFill>
                  <a:schemeClr val="tx1"/>
                </a:solidFill>
                <a:effectLst/>
                <a:latin typeface="+mn-lt"/>
                <a:ea typeface="+mn-ea"/>
                <a:cs typeface="+mn-cs"/>
              </a:rPr>
              <a:t> runs do it in the response, cause that will also trigger re-render cycle which is bad for performance</a:t>
            </a:r>
          </a:p>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8</a:t>
            </a:fld>
            <a:endParaRPr lang="en-US"/>
          </a:p>
        </p:txBody>
      </p:sp>
    </p:spTree>
    <p:extLst>
      <p:ext uri="{BB962C8B-B14F-4D97-AF65-F5344CB8AC3E}">
        <p14:creationId xmlns:p14="http://schemas.microsoft.com/office/powerpoint/2010/main" val="1077569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9</a:t>
            </a:fld>
            <a:endParaRPr lang="en-US"/>
          </a:p>
        </p:txBody>
      </p:sp>
    </p:spTree>
    <p:extLst>
      <p:ext uri="{BB962C8B-B14F-4D97-AF65-F5344CB8AC3E}">
        <p14:creationId xmlns:p14="http://schemas.microsoft.com/office/powerpoint/2010/main" val="384886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sz="1200" kern="1200" dirty="0">
                <a:solidFill>
                  <a:schemeClr val="tx1"/>
                </a:solidFill>
                <a:effectLst/>
                <a:latin typeface="+mn-lt"/>
                <a:ea typeface="+mn-ea"/>
                <a:cs typeface="+mn-cs"/>
              </a:rPr>
              <a:t>you would use it to initialize the state of a component that updates based on props you’re getting, so updated props you’re getting most likely that could be for example some form control which gets external properties and then you internally want to handle user input but initialize your state or update your state based on outside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Do: sync your local state inside of the component to your props you are getting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Don’t: send http requests or anything like that cause it will cause cycle and low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41B94540-FEAD-422F-8759-6CF34D3CF176}" type="slidenum">
              <a:rPr lang="en-US" smtClean="0"/>
              <a:t>10</a:t>
            </a:fld>
            <a:endParaRPr lang="en-US"/>
          </a:p>
        </p:txBody>
      </p:sp>
    </p:spTree>
    <p:extLst>
      <p:ext uri="{BB962C8B-B14F-4D97-AF65-F5344CB8AC3E}">
        <p14:creationId xmlns:p14="http://schemas.microsoft.com/office/powerpoint/2010/main" val="250721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0ACD1D-15C1-447C-8CF7-7BD7A81CC5D1}"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11664071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ACD1D-15C1-447C-8CF7-7BD7A81CC5D1}"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369473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ACD1D-15C1-447C-8CF7-7BD7A81CC5D1}"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2257372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ACD1D-15C1-447C-8CF7-7BD7A81CC5D1}"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DB945-C4C8-4331-9598-2DC5004819E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4541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ACD1D-15C1-447C-8CF7-7BD7A81CC5D1}"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244153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0ACD1D-15C1-447C-8CF7-7BD7A81CC5D1}"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3871483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0ACD1D-15C1-447C-8CF7-7BD7A81CC5D1}"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1748952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ACD1D-15C1-447C-8CF7-7BD7A81CC5D1}"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1746176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ACD1D-15C1-447C-8CF7-7BD7A81CC5D1}"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58786357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ACD1D-15C1-447C-8CF7-7BD7A81CC5D1}"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3795875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ACD1D-15C1-447C-8CF7-7BD7A81CC5D1}"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36795479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ACD1D-15C1-447C-8CF7-7BD7A81CC5D1}"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220292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0ACD1D-15C1-447C-8CF7-7BD7A81CC5D1}" type="datetimeFigureOut">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147928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0ACD1D-15C1-447C-8CF7-7BD7A81CC5D1}"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166456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ACD1D-15C1-447C-8CF7-7BD7A81CC5D1}" type="datetimeFigureOut">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260650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0ACD1D-15C1-447C-8CF7-7BD7A81CC5D1}"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428600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0ACD1D-15C1-447C-8CF7-7BD7A81CC5D1}"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DB945-C4C8-4331-9598-2DC5004819E9}" type="slidenum">
              <a:rPr lang="en-US" smtClean="0"/>
              <a:t>‹#›</a:t>
            </a:fld>
            <a:endParaRPr lang="en-US"/>
          </a:p>
        </p:txBody>
      </p:sp>
    </p:spTree>
    <p:extLst>
      <p:ext uri="{BB962C8B-B14F-4D97-AF65-F5344CB8AC3E}">
        <p14:creationId xmlns:p14="http://schemas.microsoft.com/office/powerpoint/2010/main" val="410114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90ACD1D-15C1-447C-8CF7-7BD7A81CC5D1}" type="datetimeFigureOut">
              <a:rPr lang="en-US" smtClean="0"/>
              <a:t>7/2/2019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86DB945-C4C8-4331-9598-2DC5004819E9}" type="slidenum">
              <a:rPr lang="en-US" smtClean="0"/>
              <a:t>‹#›</a:t>
            </a:fld>
            <a:endParaRPr lang="en-US"/>
          </a:p>
        </p:txBody>
      </p:sp>
    </p:spTree>
    <p:extLst>
      <p:ext uri="{BB962C8B-B14F-4D97-AF65-F5344CB8AC3E}">
        <p14:creationId xmlns:p14="http://schemas.microsoft.com/office/powerpoint/2010/main" val="327628109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71C1-6BC1-4E59-A023-71AAA8D63025}"/>
              </a:ext>
            </a:extLst>
          </p:cNvPr>
          <p:cNvSpPr>
            <a:spLocks noGrp="1"/>
          </p:cNvSpPr>
          <p:nvPr>
            <p:ph type="ctrTitle"/>
          </p:nvPr>
        </p:nvSpPr>
        <p:spPr>
          <a:xfrm>
            <a:off x="1974375" y="1380071"/>
            <a:ext cx="9440034" cy="1828801"/>
          </a:xfrm>
        </p:spPr>
        <p:txBody>
          <a:bodyPr/>
          <a:lstStyle/>
          <a:p>
            <a:r>
              <a:rPr lang="en-US" dirty="0">
                <a:solidFill>
                  <a:srgbClr val="61DBFB"/>
                </a:solidFill>
              </a:rPr>
              <a:t>ReactJS</a:t>
            </a:r>
          </a:p>
        </p:txBody>
      </p:sp>
      <p:sp>
        <p:nvSpPr>
          <p:cNvPr id="3" name="Subtitle 2">
            <a:extLst>
              <a:ext uri="{FF2B5EF4-FFF2-40B4-BE49-F238E27FC236}">
                <a16:creationId xmlns:a16="http://schemas.microsoft.com/office/drawing/2014/main" id="{A2909C0C-2F1E-43EA-985F-3B3CA0737CA6}"/>
              </a:ext>
            </a:extLst>
          </p:cNvPr>
          <p:cNvSpPr>
            <a:spLocks noGrp="1"/>
          </p:cNvSpPr>
          <p:nvPr>
            <p:ph type="subTitle" idx="1"/>
          </p:nvPr>
        </p:nvSpPr>
        <p:spPr>
          <a:xfrm>
            <a:off x="1370693" y="3598339"/>
            <a:ext cx="9440034" cy="1049867"/>
          </a:xfrm>
        </p:spPr>
        <p:txBody>
          <a:bodyPr/>
          <a:lstStyle/>
          <a:p>
            <a:r>
              <a:rPr lang="en-US" dirty="0"/>
              <a:t>Component </a:t>
            </a:r>
            <a:r>
              <a:rPr lang="en-US" dirty="0" err="1"/>
              <a:t>LifeCycle</a:t>
            </a:r>
            <a:endParaRPr lang="en-US" dirty="0"/>
          </a:p>
        </p:txBody>
      </p:sp>
      <p:pic>
        <p:nvPicPr>
          <p:cNvPr id="7" name="Picture 6">
            <a:extLst>
              <a:ext uri="{FF2B5EF4-FFF2-40B4-BE49-F238E27FC236}">
                <a16:creationId xmlns:a16="http://schemas.microsoft.com/office/drawing/2014/main" id="{B7F5D9AE-ADAE-421A-801E-5D6F0DAA507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250" b="93333" l="2417" r="97917">
                        <a14:foregroundMark x1="48042" y1="46625" x2="51250" y2="49833"/>
                        <a14:foregroundMark x1="55500" y1="42417" x2="51250" y2="41333"/>
                      </a14:backgroundRemoval>
                    </a14:imgEffect>
                  </a14:imgLayer>
                </a14:imgProps>
              </a:ext>
              <a:ext uri="{28A0092B-C50C-407E-A947-70E740481C1C}">
                <a14:useLocalDpi xmlns:a14="http://schemas.microsoft.com/office/drawing/2010/main" val="0"/>
              </a:ext>
            </a:extLst>
          </a:blip>
          <a:stretch>
            <a:fillRect/>
          </a:stretch>
        </p:blipFill>
        <p:spPr>
          <a:xfrm>
            <a:off x="3767834" y="1924898"/>
            <a:ext cx="1673441" cy="1673441"/>
          </a:xfrm>
          <a:prstGeom prst="rect">
            <a:avLst/>
          </a:prstGeom>
        </p:spPr>
      </p:pic>
    </p:spTree>
    <p:extLst>
      <p:ext uri="{BB962C8B-B14F-4D97-AF65-F5344CB8AC3E}">
        <p14:creationId xmlns:p14="http://schemas.microsoft.com/office/powerpoint/2010/main" val="1445220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775A5C-7DA3-46FE-A217-BCF2D16C85F9}"/>
              </a:ext>
            </a:extLst>
          </p:cNvPr>
          <p:cNvSpPr txBox="1">
            <a:spLocks/>
          </p:cNvSpPr>
          <p:nvPr/>
        </p:nvSpPr>
        <p:spPr>
          <a:xfrm>
            <a:off x="919119" y="29437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err="1">
                <a:solidFill>
                  <a:srgbClr val="61DBFB"/>
                </a:solidFill>
              </a:rPr>
              <a:t>getDerivedStateFromProps</a:t>
            </a:r>
            <a:endParaRPr lang="en-US" sz="3200" dirty="0">
              <a:solidFill>
                <a:srgbClr val="61DBFB"/>
              </a:solidFill>
            </a:endParaRPr>
          </a:p>
        </p:txBody>
      </p:sp>
      <p:sp>
        <p:nvSpPr>
          <p:cNvPr id="5" name="Content Placeholder 2">
            <a:extLst>
              <a:ext uri="{FF2B5EF4-FFF2-40B4-BE49-F238E27FC236}">
                <a16:creationId xmlns:a16="http://schemas.microsoft.com/office/drawing/2014/main" id="{FC77D9E1-4BC4-45ED-8663-C3D231D71CDA}"/>
              </a:ext>
            </a:extLst>
          </p:cNvPr>
          <p:cNvSpPr>
            <a:spLocks noGrp="1"/>
          </p:cNvSpPr>
          <p:nvPr>
            <p:ph idx="1"/>
          </p:nvPr>
        </p:nvSpPr>
        <p:spPr>
          <a:xfrm>
            <a:off x="913795" y="1732449"/>
            <a:ext cx="10353762" cy="4058751"/>
          </a:xfrm>
        </p:spPr>
        <p:txBody>
          <a:bodyPr/>
          <a:lstStyle/>
          <a:p>
            <a:r>
              <a:rPr lang="en-US" dirty="0" err="1">
                <a:effectLst/>
              </a:rPr>
              <a:t>getDerivedStateFromProps</a:t>
            </a:r>
            <a:r>
              <a:rPr lang="en-US" dirty="0">
                <a:effectLst/>
              </a:rPr>
              <a:t>(props, state)</a:t>
            </a:r>
          </a:p>
          <a:p>
            <a:r>
              <a:rPr lang="en-US" dirty="0">
                <a:effectLst/>
              </a:rPr>
              <a:t>Do</a:t>
            </a:r>
          </a:p>
          <a:p>
            <a:r>
              <a:rPr lang="en-US" dirty="0">
                <a:effectLst/>
              </a:rPr>
              <a:t>Don’t</a:t>
            </a:r>
          </a:p>
        </p:txBody>
      </p:sp>
    </p:spTree>
    <p:extLst>
      <p:ext uri="{BB962C8B-B14F-4D97-AF65-F5344CB8AC3E}">
        <p14:creationId xmlns:p14="http://schemas.microsoft.com/office/powerpoint/2010/main" val="133940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6852 " pathEditMode="relative" rAng="0" ptsTypes="AA">
                                      <p:cBhvr>
                                        <p:cTn id="6" dur="2000" fill="hold"/>
                                        <p:tgtEl>
                                          <p:spTgt spid="4"/>
                                        </p:tgtEl>
                                        <p:attrNameLst>
                                          <p:attrName>ppt_x</p:attrName>
                                          <p:attrName>ppt_y</p:attrName>
                                        </p:attrNameLst>
                                      </p:cBhvr>
                                      <p:rCtr x="0" y="-18426"/>
                                    </p:animMotion>
                                  </p:childTnLst>
                                </p:cTn>
                              </p:par>
                              <p:par>
                                <p:cTn id="7" presetID="2" presetClass="entr" presetSubtype="4" fill="hold" nodeType="withEffect">
                                  <p:stCondLst>
                                    <p:cond delay="2000"/>
                                  </p:stCondLst>
                                  <p:childTnLst>
                                    <p:set>
                                      <p:cBhvr>
                                        <p:cTn id="8" dur="1" fill="hold">
                                          <p:stCondLst>
                                            <p:cond delay="0"/>
                                          </p:stCondLst>
                                        </p:cTn>
                                        <p:tgtEl>
                                          <p:spTgt spid="5">
                                            <p:txEl>
                                              <p:pRg st="0" end="0"/>
                                            </p:txEl>
                                          </p:spTgt>
                                        </p:tgtEl>
                                        <p:attrNameLst>
                                          <p:attrName>style.visibility</p:attrName>
                                        </p:attrNameLst>
                                      </p:cBhvr>
                                      <p:to>
                                        <p:strVal val="visible"/>
                                      </p:to>
                                    </p:set>
                                    <p:anim calcmode="lin" valueType="num">
                                      <p:cBhvr additive="base">
                                        <p:cTn id="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775A5C-7DA3-46FE-A217-BCF2D16C85F9}"/>
              </a:ext>
            </a:extLst>
          </p:cNvPr>
          <p:cNvSpPr txBox="1">
            <a:spLocks/>
          </p:cNvSpPr>
          <p:nvPr/>
        </p:nvSpPr>
        <p:spPr>
          <a:xfrm>
            <a:off x="919119" y="29437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err="1">
                <a:solidFill>
                  <a:srgbClr val="61DBFB"/>
                </a:solidFill>
              </a:rPr>
              <a:t>shouldComponentUpdate</a:t>
            </a:r>
            <a:endParaRPr lang="en-US" sz="3200" dirty="0">
              <a:solidFill>
                <a:srgbClr val="61DBFB"/>
              </a:solidFill>
            </a:endParaRPr>
          </a:p>
        </p:txBody>
      </p:sp>
      <p:sp>
        <p:nvSpPr>
          <p:cNvPr id="5" name="Content Placeholder 2">
            <a:extLst>
              <a:ext uri="{FF2B5EF4-FFF2-40B4-BE49-F238E27FC236}">
                <a16:creationId xmlns:a16="http://schemas.microsoft.com/office/drawing/2014/main" id="{FC77D9E1-4BC4-45ED-8663-C3D231D71CDA}"/>
              </a:ext>
            </a:extLst>
          </p:cNvPr>
          <p:cNvSpPr>
            <a:spLocks noGrp="1"/>
          </p:cNvSpPr>
          <p:nvPr>
            <p:ph idx="1"/>
          </p:nvPr>
        </p:nvSpPr>
        <p:spPr>
          <a:xfrm>
            <a:off x="913795" y="1732449"/>
            <a:ext cx="10353762" cy="4058751"/>
          </a:xfrm>
        </p:spPr>
        <p:txBody>
          <a:bodyPr/>
          <a:lstStyle/>
          <a:p>
            <a:r>
              <a:rPr lang="en-US" dirty="0" err="1">
                <a:effectLst/>
              </a:rPr>
              <a:t>shouldComponentUpdate</a:t>
            </a:r>
            <a:r>
              <a:rPr lang="en-US" dirty="0">
                <a:effectLst/>
              </a:rPr>
              <a:t>(</a:t>
            </a:r>
            <a:r>
              <a:rPr lang="en-US" dirty="0" err="1">
                <a:effectLst/>
              </a:rPr>
              <a:t>nextProps</a:t>
            </a:r>
            <a:r>
              <a:rPr lang="en-US" dirty="0">
                <a:effectLst/>
              </a:rPr>
              <a:t>, </a:t>
            </a:r>
            <a:r>
              <a:rPr lang="en-US" dirty="0" err="1">
                <a:effectLst/>
              </a:rPr>
              <a:t>nextState</a:t>
            </a:r>
            <a:r>
              <a:rPr lang="en-US" dirty="0">
                <a:effectLst/>
              </a:rPr>
              <a:t>)</a:t>
            </a:r>
          </a:p>
          <a:p>
            <a:r>
              <a:rPr lang="en-US" dirty="0">
                <a:effectLst/>
              </a:rPr>
              <a:t>Care don’t block it</a:t>
            </a:r>
          </a:p>
          <a:p>
            <a:endParaRPr lang="en-US" dirty="0"/>
          </a:p>
        </p:txBody>
      </p:sp>
    </p:spTree>
    <p:extLst>
      <p:ext uri="{BB962C8B-B14F-4D97-AF65-F5344CB8AC3E}">
        <p14:creationId xmlns:p14="http://schemas.microsoft.com/office/powerpoint/2010/main" val="139011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6852 " pathEditMode="relative" rAng="0" ptsTypes="AA">
                                      <p:cBhvr>
                                        <p:cTn id="6" dur="2000" fill="hold"/>
                                        <p:tgtEl>
                                          <p:spTgt spid="4"/>
                                        </p:tgtEl>
                                        <p:attrNameLst>
                                          <p:attrName>ppt_x</p:attrName>
                                          <p:attrName>ppt_y</p:attrName>
                                        </p:attrNameLst>
                                      </p:cBhvr>
                                      <p:rCtr x="0" y="-18426"/>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775A5C-7DA3-46FE-A217-BCF2D16C85F9}"/>
              </a:ext>
            </a:extLst>
          </p:cNvPr>
          <p:cNvSpPr txBox="1">
            <a:spLocks/>
          </p:cNvSpPr>
          <p:nvPr/>
        </p:nvSpPr>
        <p:spPr>
          <a:xfrm>
            <a:off x="919119" y="29437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61DBFB"/>
                </a:solidFill>
              </a:rPr>
              <a:t>render</a:t>
            </a:r>
            <a:endParaRPr lang="en-US" sz="3200" dirty="0">
              <a:solidFill>
                <a:srgbClr val="61DBFB"/>
              </a:solidFill>
            </a:endParaRPr>
          </a:p>
        </p:txBody>
      </p:sp>
      <p:sp>
        <p:nvSpPr>
          <p:cNvPr id="5" name="Content Placeholder 2">
            <a:extLst>
              <a:ext uri="{FF2B5EF4-FFF2-40B4-BE49-F238E27FC236}">
                <a16:creationId xmlns:a16="http://schemas.microsoft.com/office/drawing/2014/main" id="{FC77D9E1-4BC4-45ED-8663-C3D231D71CDA}"/>
              </a:ext>
            </a:extLst>
          </p:cNvPr>
          <p:cNvSpPr>
            <a:spLocks noGrp="1"/>
          </p:cNvSpPr>
          <p:nvPr>
            <p:ph idx="1"/>
          </p:nvPr>
        </p:nvSpPr>
        <p:spPr>
          <a:xfrm>
            <a:off x="913795" y="1732449"/>
            <a:ext cx="10353762" cy="4058751"/>
          </a:xfrm>
        </p:spPr>
        <p:txBody>
          <a:bodyPr/>
          <a:lstStyle/>
          <a:p>
            <a:r>
              <a:rPr lang="en-US" dirty="0">
                <a:effectLst/>
              </a:rPr>
              <a:t>render()</a:t>
            </a:r>
          </a:p>
          <a:p>
            <a:r>
              <a:rPr lang="en-US" dirty="0">
                <a:effectLst/>
              </a:rPr>
              <a:t>Child Component</a:t>
            </a:r>
          </a:p>
        </p:txBody>
      </p:sp>
    </p:spTree>
    <p:extLst>
      <p:ext uri="{BB962C8B-B14F-4D97-AF65-F5344CB8AC3E}">
        <p14:creationId xmlns:p14="http://schemas.microsoft.com/office/powerpoint/2010/main" val="19431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6852 " pathEditMode="relative" rAng="0" ptsTypes="AA">
                                      <p:cBhvr>
                                        <p:cTn id="6" dur="2000" fill="hold"/>
                                        <p:tgtEl>
                                          <p:spTgt spid="4"/>
                                        </p:tgtEl>
                                        <p:attrNameLst>
                                          <p:attrName>ppt_x</p:attrName>
                                          <p:attrName>ppt_y</p:attrName>
                                        </p:attrNameLst>
                                      </p:cBhvr>
                                      <p:rCtr x="0" y="-18426"/>
                                    </p:animMotion>
                                  </p:childTnLst>
                                </p:cTn>
                              </p:par>
                              <p:par>
                                <p:cTn id="7" presetID="2" presetClass="entr" presetSubtype="4" fill="hold" nodeType="withEffect">
                                  <p:stCondLst>
                                    <p:cond delay="2000"/>
                                  </p:stCondLst>
                                  <p:childTnLst>
                                    <p:set>
                                      <p:cBhvr>
                                        <p:cTn id="8" dur="1" fill="hold">
                                          <p:stCondLst>
                                            <p:cond delay="0"/>
                                          </p:stCondLst>
                                        </p:cTn>
                                        <p:tgtEl>
                                          <p:spTgt spid="5">
                                            <p:txEl>
                                              <p:pRg st="0" end="0"/>
                                            </p:txEl>
                                          </p:spTgt>
                                        </p:tgtEl>
                                        <p:attrNameLst>
                                          <p:attrName>style.visibility</p:attrName>
                                        </p:attrNameLst>
                                      </p:cBhvr>
                                      <p:to>
                                        <p:strVal val="visible"/>
                                      </p:to>
                                    </p:set>
                                    <p:anim calcmode="lin" valueType="num">
                                      <p:cBhvr additive="base">
                                        <p:cTn id="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775A5C-7DA3-46FE-A217-BCF2D16C85F9}"/>
              </a:ext>
            </a:extLst>
          </p:cNvPr>
          <p:cNvSpPr txBox="1">
            <a:spLocks/>
          </p:cNvSpPr>
          <p:nvPr/>
        </p:nvSpPr>
        <p:spPr>
          <a:xfrm>
            <a:off x="919119" y="29437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err="1">
                <a:solidFill>
                  <a:srgbClr val="61DBFB"/>
                </a:solidFill>
              </a:rPr>
              <a:t>getSnapshotBeforeUpdate</a:t>
            </a:r>
            <a:endParaRPr lang="en-US" sz="3200" b="1" dirty="0">
              <a:solidFill>
                <a:srgbClr val="61DBFB"/>
              </a:solidFill>
            </a:endParaRPr>
          </a:p>
        </p:txBody>
      </p:sp>
      <p:sp>
        <p:nvSpPr>
          <p:cNvPr id="5" name="Content Placeholder 2">
            <a:extLst>
              <a:ext uri="{FF2B5EF4-FFF2-40B4-BE49-F238E27FC236}">
                <a16:creationId xmlns:a16="http://schemas.microsoft.com/office/drawing/2014/main" id="{FC77D9E1-4BC4-45ED-8663-C3D231D71CDA}"/>
              </a:ext>
            </a:extLst>
          </p:cNvPr>
          <p:cNvSpPr>
            <a:spLocks noGrp="1"/>
          </p:cNvSpPr>
          <p:nvPr>
            <p:ph idx="1"/>
          </p:nvPr>
        </p:nvSpPr>
        <p:spPr>
          <a:xfrm>
            <a:off x="913795" y="1732449"/>
            <a:ext cx="10353762" cy="4058751"/>
          </a:xfrm>
        </p:spPr>
        <p:txBody>
          <a:bodyPr/>
          <a:lstStyle/>
          <a:p>
            <a:r>
              <a:rPr lang="en-US" dirty="0" err="1">
                <a:effectLst/>
              </a:rPr>
              <a:t>getSnapshotBeforeUpdate</a:t>
            </a:r>
            <a:r>
              <a:rPr lang="en-US" dirty="0">
                <a:effectLst/>
              </a:rPr>
              <a:t>(</a:t>
            </a:r>
            <a:r>
              <a:rPr lang="en-US" dirty="0" err="1">
                <a:effectLst/>
              </a:rPr>
              <a:t>prevProps</a:t>
            </a:r>
            <a:r>
              <a:rPr lang="en-US" dirty="0">
                <a:effectLst/>
              </a:rPr>
              <a:t>, </a:t>
            </a:r>
            <a:r>
              <a:rPr lang="en-US" dirty="0" err="1">
                <a:effectLst/>
              </a:rPr>
              <a:t>prevState</a:t>
            </a:r>
            <a:r>
              <a:rPr lang="en-US" dirty="0">
                <a:effectLst/>
              </a:rPr>
              <a:t>)</a:t>
            </a:r>
          </a:p>
          <a:p>
            <a:r>
              <a:rPr lang="en-US" dirty="0">
                <a:effectLst/>
              </a:rPr>
              <a:t>Use it for</a:t>
            </a:r>
          </a:p>
          <a:p>
            <a:r>
              <a:rPr lang="en-US" dirty="0">
                <a:effectLst/>
              </a:rPr>
              <a:t>Return Object</a:t>
            </a:r>
          </a:p>
        </p:txBody>
      </p:sp>
    </p:spTree>
    <p:extLst>
      <p:ext uri="{BB962C8B-B14F-4D97-AF65-F5344CB8AC3E}">
        <p14:creationId xmlns:p14="http://schemas.microsoft.com/office/powerpoint/2010/main" val="143412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6852 " pathEditMode="relative" rAng="0" ptsTypes="AA">
                                      <p:cBhvr>
                                        <p:cTn id="6" dur="2000" fill="hold"/>
                                        <p:tgtEl>
                                          <p:spTgt spid="4"/>
                                        </p:tgtEl>
                                        <p:attrNameLst>
                                          <p:attrName>ppt_x</p:attrName>
                                          <p:attrName>ppt_y</p:attrName>
                                        </p:attrNameLst>
                                      </p:cBhvr>
                                      <p:rCtr x="0" y="-18426"/>
                                    </p:animMotion>
                                  </p:childTnLst>
                                </p:cTn>
                              </p:par>
                              <p:par>
                                <p:cTn id="7" presetID="2" presetClass="entr" presetSubtype="4" fill="hold" nodeType="withEffect">
                                  <p:stCondLst>
                                    <p:cond delay="2000"/>
                                  </p:stCondLst>
                                  <p:childTnLst>
                                    <p:set>
                                      <p:cBhvr>
                                        <p:cTn id="8" dur="1" fill="hold">
                                          <p:stCondLst>
                                            <p:cond delay="0"/>
                                          </p:stCondLst>
                                        </p:cTn>
                                        <p:tgtEl>
                                          <p:spTgt spid="5">
                                            <p:txEl>
                                              <p:pRg st="0" end="0"/>
                                            </p:txEl>
                                          </p:spTgt>
                                        </p:tgtEl>
                                        <p:attrNameLst>
                                          <p:attrName>style.visibility</p:attrName>
                                        </p:attrNameLst>
                                      </p:cBhvr>
                                      <p:to>
                                        <p:strVal val="visible"/>
                                      </p:to>
                                    </p:set>
                                    <p:anim calcmode="lin" valueType="num">
                                      <p:cBhvr additive="base">
                                        <p:cTn id="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775A5C-7DA3-46FE-A217-BCF2D16C85F9}"/>
              </a:ext>
            </a:extLst>
          </p:cNvPr>
          <p:cNvSpPr txBox="1">
            <a:spLocks/>
          </p:cNvSpPr>
          <p:nvPr/>
        </p:nvSpPr>
        <p:spPr>
          <a:xfrm>
            <a:off x="919119" y="29437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err="1">
                <a:solidFill>
                  <a:srgbClr val="61DBFB"/>
                </a:solidFill>
              </a:rPr>
              <a:t>componentDidUpdate</a:t>
            </a:r>
            <a:endParaRPr lang="en-US" sz="3200" b="1" dirty="0">
              <a:solidFill>
                <a:srgbClr val="61DBFB"/>
              </a:solidFill>
            </a:endParaRPr>
          </a:p>
        </p:txBody>
      </p:sp>
      <p:sp>
        <p:nvSpPr>
          <p:cNvPr id="5" name="Content Placeholder 2">
            <a:extLst>
              <a:ext uri="{FF2B5EF4-FFF2-40B4-BE49-F238E27FC236}">
                <a16:creationId xmlns:a16="http://schemas.microsoft.com/office/drawing/2014/main" id="{FC77D9E1-4BC4-45ED-8663-C3D231D71CDA}"/>
              </a:ext>
            </a:extLst>
          </p:cNvPr>
          <p:cNvSpPr>
            <a:spLocks noGrp="1"/>
          </p:cNvSpPr>
          <p:nvPr>
            <p:ph idx="1"/>
          </p:nvPr>
        </p:nvSpPr>
        <p:spPr>
          <a:xfrm>
            <a:off x="913795" y="1732449"/>
            <a:ext cx="10353762" cy="4058751"/>
          </a:xfrm>
        </p:spPr>
        <p:txBody>
          <a:bodyPr/>
          <a:lstStyle/>
          <a:p>
            <a:r>
              <a:rPr lang="en-US" dirty="0" err="1"/>
              <a:t>componentDidUpdate</a:t>
            </a:r>
            <a:r>
              <a:rPr lang="en-US" dirty="0">
                <a:effectLst/>
              </a:rPr>
              <a:t>(props, state, snapshot)</a:t>
            </a:r>
          </a:p>
          <a:p>
            <a:r>
              <a:rPr lang="en-US" dirty="0">
                <a:effectLst/>
              </a:rPr>
              <a:t>Do your work</a:t>
            </a:r>
          </a:p>
          <a:p>
            <a:r>
              <a:rPr lang="en-US" dirty="0">
                <a:effectLst/>
              </a:rPr>
              <a:t>Care</a:t>
            </a:r>
          </a:p>
          <a:p>
            <a:r>
              <a:rPr lang="en-US" dirty="0">
                <a:effectLst/>
              </a:rPr>
              <a:t>Snapshot</a:t>
            </a:r>
          </a:p>
          <a:p>
            <a:endParaRPr lang="en-US" dirty="0"/>
          </a:p>
        </p:txBody>
      </p:sp>
    </p:spTree>
    <p:extLst>
      <p:ext uri="{BB962C8B-B14F-4D97-AF65-F5344CB8AC3E}">
        <p14:creationId xmlns:p14="http://schemas.microsoft.com/office/powerpoint/2010/main" val="158419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6852 " pathEditMode="relative" rAng="0" ptsTypes="AA">
                                      <p:cBhvr>
                                        <p:cTn id="6" dur="2000" fill="hold"/>
                                        <p:tgtEl>
                                          <p:spTgt spid="4"/>
                                        </p:tgtEl>
                                        <p:attrNameLst>
                                          <p:attrName>ppt_x</p:attrName>
                                          <p:attrName>ppt_y</p:attrName>
                                        </p:attrNameLst>
                                      </p:cBhvr>
                                      <p:rCtr x="0" y="-18426"/>
                                    </p:animMotion>
                                  </p:childTnLst>
                                </p:cTn>
                              </p:par>
                              <p:par>
                                <p:cTn id="7" presetID="2" presetClass="entr" presetSubtype="4" fill="hold" nodeType="withEffect">
                                  <p:stCondLst>
                                    <p:cond delay="2000"/>
                                  </p:stCondLst>
                                  <p:childTnLst>
                                    <p:set>
                                      <p:cBhvr>
                                        <p:cTn id="8" dur="1" fill="hold">
                                          <p:stCondLst>
                                            <p:cond delay="0"/>
                                          </p:stCondLst>
                                        </p:cTn>
                                        <p:tgtEl>
                                          <p:spTgt spid="5">
                                            <p:txEl>
                                              <p:pRg st="0" end="0"/>
                                            </p:txEl>
                                          </p:spTgt>
                                        </p:tgtEl>
                                        <p:attrNameLst>
                                          <p:attrName>style.visibility</p:attrName>
                                        </p:attrNameLst>
                                      </p:cBhvr>
                                      <p:to>
                                        <p:strVal val="visible"/>
                                      </p:to>
                                    </p:set>
                                    <p:anim calcmode="lin" valueType="num">
                                      <p:cBhvr additive="base">
                                        <p:cTn id="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545A-23D4-409E-8FFB-CA0C41F4FF8C}"/>
              </a:ext>
            </a:extLst>
          </p:cNvPr>
          <p:cNvSpPr>
            <a:spLocks noGrp="1"/>
          </p:cNvSpPr>
          <p:nvPr>
            <p:ph type="title"/>
          </p:nvPr>
        </p:nvSpPr>
        <p:spPr/>
        <p:txBody>
          <a:bodyPr/>
          <a:lstStyle/>
          <a:p>
            <a:r>
              <a:rPr lang="en-US" dirty="0">
                <a:solidFill>
                  <a:srgbClr val="61DBFB"/>
                </a:solidFill>
              </a:rPr>
              <a:t>Unmount Hooks</a:t>
            </a:r>
          </a:p>
        </p:txBody>
      </p:sp>
      <p:sp>
        <p:nvSpPr>
          <p:cNvPr id="9" name="Rectangle: Rounded Corners 8">
            <a:extLst>
              <a:ext uri="{FF2B5EF4-FFF2-40B4-BE49-F238E27FC236}">
                <a16:creationId xmlns:a16="http://schemas.microsoft.com/office/drawing/2014/main" id="{D6D4952A-4680-4470-BF8F-6D097F9A2BAA}"/>
              </a:ext>
            </a:extLst>
          </p:cNvPr>
          <p:cNvSpPr/>
          <p:nvPr/>
        </p:nvSpPr>
        <p:spPr>
          <a:xfrm>
            <a:off x="4364907" y="2645535"/>
            <a:ext cx="3451538" cy="783465"/>
          </a:xfrm>
          <a:prstGeom prst="roundRect">
            <a:avLst/>
          </a:prstGeom>
          <a:solidFill>
            <a:srgbClr val="61D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componentWillUnmount</a:t>
            </a:r>
            <a:endParaRPr lang="en-US" b="1" dirty="0">
              <a:solidFill>
                <a:srgbClr val="FF0000"/>
              </a:solidFill>
            </a:endParaRPr>
          </a:p>
        </p:txBody>
      </p:sp>
    </p:spTree>
    <p:extLst>
      <p:ext uri="{BB962C8B-B14F-4D97-AF65-F5344CB8AC3E}">
        <p14:creationId xmlns:p14="http://schemas.microsoft.com/office/powerpoint/2010/main" val="27387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2"/>
                                        </p:tgtEl>
                                        <p:attrNameLst>
                                          <p:attrName>ppt_x</p:attrName>
                                          <p:attrName>ppt_y</p:attrName>
                                        </p:attrNameLst>
                                      </p:cBhvr>
                                    </p:animMotion>
                                  </p:childTnLst>
                                </p:cTn>
                              </p:par>
                              <p:par>
                                <p:cTn id="7" presetID="10" presetClass="entr" presetSubtype="0" fill="hold" grpId="0" nodeType="withEffect">
                                  <p:stCondLst>
                                    <p:cond delay="20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29B7-3980-4B08-A35D-166912C0E2DF}"/>
              </a:ext>
            </a:extLst>
          </p:cNvPr>
          <p:cNvSpPr>
            <a:spLocks noGrp="1"/>
          </p:cNvSpPr>
          <p:nvPr>
            <p:ph type="title"/>
          </p:nvPr>
        </p:nvSpPr>
        <p:spPr>
          <a:xfrm>
            <a:off x="913795" y="2943775"/>
            <a:ext cx="10353762" cy="970450"/>
          </a:xfrm>
        </p:spPr>
        <p:txBody>
          <a:bodyPr/>
          <a:lstStyle/>
          <a:p>
            <a:r>
              <a:rPr lang="en-US" dirty="0">
                <a:solidFill>
                  <a:srgbClr val="61DBFB"/>
                </a:solidFill>
              </a:rPr>
              <a:t>Recap</a:t>
            </a:r>
          </a:p>
        </p:txBody>
      </p:sp>
      <p:pic>
        <p:nvPicPr>
          <p:cNvPr id="5" name="Picture 4">
            <a:extLst>
              <a:ext uri="{FF2B5EF4-FFF2-40B4-BE49-F238E27FC236}">
                <a16:creationId xmlns:a16="http://schemas.microsoft.com/office/drawing/2014/main" id="{AD7FC10D-5A17-436F-9D57-CB5410161867}"/>
              </a:ext>
            </a:extLst>
          </p:cNvPr>
          <p:cNvPicPr>
            <a:picLocks noChangeAspect="1"/>
          </p:cNvPicPr>
          <p:nvPr/>
        </p:nvPicPr>
        <p:blipFill rotWithShape="1">
          <a:blip r:embed="rId2">
            <a:extLst>
              <a:ext uri="{28A0092B-C50C-407E-A947-70E740481C1C}">
                <a14:useLocalDpi xmlns:a14="http://schemas.microsoft.com/office/drawing/2010/main" val="0"/>
              </a:ext>
            </a:extLst>
          </a:blip>
          <a:srcRect t="4723"/>
          <a:stretch/>
        </p:blipFill>
        <p:spPr>
          <a:xfrm>
            <a:off x="924443" y="647735"/>
            <a:ext cx="10543504" cy="5562530"/>
          </a:xfrm>
          <a:prstGeom prst="rect">
            <a:avLst/>
          </a:prstGeom>
        </p:spPr>
      </p:pic>
    </p:spTree>
    <p:extLst>
      <p:ext uri="{BB962C8B-B14F-4D97-AF65-F5344CB8AC3E}">
        <p14:creationId xmlns:p14="http://schemas.microsoft.com/office/powerpoint/2010/main" val="38276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285E-17 0 L 6.25E-7 -0.40023 " pathEditMode="relative" rAng="0" ptsTypes="AA">
                                      <p:cBhvr>
                                        <p:cTn id="6" dur="2000" fill="hold"/>
                                        <p:tgtEl>
                                          <p:spTgt spid="2"/>
                                        </p:tgtEl>
                                        <p:attrNameLst>
                                          <p:attrName>ppt_x</p:attrName>
                                          <p:attrName>ppt_y</p:attrName>
                                        </p:attrNameLst>
                                      </p:cBhvr>
                                      <p:rCtr x="-26" y="-20023"/>
                                    </p:animMotion>
                                  </p:childTnLst>
                                </p:cTn>
                              </p:par>
                              <p:par>
                                <p:cTn id="7" presetID="10" presetClass="exit" presetSubtype="0" fill="hold" grpId="1" nodeType="withEffect">
                                  <p:stCondLst>
                                    <p:cond delay="200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10" presetClass="entr" presetSubtype="0" fill="hold" nodeType="withEffect">
                                  <p:stCondLst>
                                    <p:cond delay="20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014B-ACBB-4F45-AF42-12E58CE0EFB2}"/>
              </a:ext>
            </a:extLst>
          </p:cNvPr>
          <p:cNvSpPr>
            <a:spLocks noGrp="1"/>
          </p:cNvSpPr>
          <p:nvPr>
            <p:ph type="title"/>
          </p:nvPr>
        </p:nvSpPr>
        <p:spPr/>
        <p:txBody>
          <a:bodyPr/>
          <a:lstStyle/>
          <a:p>
            <a:r>
              <a:rPr lang="en-US" sz="5400" dirty="0">
                <a:solidFill>
                  <a:srgbClr val="61DBFB"/>
                </a:solidFill>
              </a:rPr>
              <a:t>3 Phases</a:t>
            </a:r>
          </a:p>
        </p:txBody>
      </p:sp>
      <p:graphicFrame>
        <p:nvGraphicFramePr>
          <p:cNvPr id="4" name="Content Placeholder 3">
            <a:extLst>
              <a:ext uri="{FF2B5EF4-FFF2-40B4-BE49-F238E27FC236}">
                <a16:creationId xmlns:a16="http://schemas.microsoft.com/office/drawing/2014/main" id="{A3D299D8-BA66-45D7-A59A-3CF048F319F4}"/>
              </a:ext>
            </a:extLst>
          </p:cNvPr>
          <p:cNvGraphicFramePr>
            <a:graphicFrameLocks noGrp="1"/>
          </p:cNvGraphicFramePr>
          <p:nvPr>
            <p:ph idx="1"/>
            <p:extLst>
              <p:ext uri="{D42A27DB-BD31-4B8C-83A1-F6EECF244321}">
                <p14:modId xmlns:p14="http://schemas.microsoft.com/office/powerpoint/2010/main" val="4039363564"/>
              </p:ext>
            </p:extLst>
          </p:nvPr>
        </p:nvGraphicFramePr>
        <p:xfrm>
          <a:off x="1971437" y="2122581"/>
          <a:ext cx="8238477" cy="3229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1913-9960-448C-893A-4B6315DCABCC}"/>
              </a:ext>
            </a:extLst>
          </p:cNvPr>
          <p:cNvSpPr>
            <a:spLocks noGrp="1"/>
          </p:cNvSpPr>
          <p:nvPr>
            <p:ph type="title"/>
          </p:nvPr>
        </p:nvSpPr>
        <p:spPr/>
        <p:txBody>
          <a:bodyPr/>
          <a:lstStyle/>
          <a:p>
            <a:r>
              <a:rPr lang="en-US" dirty="0">
                <a:solidFill>
                  <a:srgbClr val="61DBFB"/>
                </a:solidFill>
              </a:rPr>
              <a:t>Hooks</a:t>
            </a:r>
          </a:p>
        </p:txBody>
      </p:sp>
      <p:pic>
        <p:nvPicPr>
          <p:cNvPr id="5" name="Content Placeholder 4">
            <a:extLst>
              <a:ext uri="{FF2B5EF4-FFF2-40B4-BE49-F238E27FC236}">
                <a16:creationId xmlns:a16="http://schemas.microsoft.com/office/drawing/2014/main" id="{604977E1-DE82-4755-AB61-C2660DF93835}"/>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0" b="100000" l="0" r="54329">
                        <a14:foregroundMark x1="28720" y1="51923" x2="28720" y2="51923"/>
                        <a14:foregroundMark x1="30244" y1="36859" x2="30244" y2="36859"/>
                      </a14:backgroundRemoval>
                    </a14:imgEffect>
                  </a14:imgLayer>
                </a14:imgProps>
              </a:ext>
              <a:ext uri="{28A0092B-C50C-407E-A947-70E740481C1C}">
                <a14:useLocalDpi xmlns:a14="http://schemas.microsoft.com/office/drawing/2010/main" val="0"/>
              </a:ext>
            </a:extLst>
          </a:blip>
          <a:stretch>
            <a:fillRect/>
          </a:stretch>
        </p:blipFill>
        <p:spPr>
          <a:xfrm>
            <a:off x="914400" y="1791858"/>
            <a:ext cx="10353675" cy="3939447"/>
          </a:xfrm>
        </p:spPr>
      </p:pic>
      <p:sp>
        <p:nvSpPr>
          <p:cNvPr id="6" name="TextBox 5">
            <a:extLst>
              <a:ext uri="{FF2B5EF4-FFF2-40B4-BE49-F238E27FC236}">
                <a16:creationId xmlns:a16="http://schemas.microsoft.com/office/drawing/2014/main" id="{CAA8703F-738C-4580-80DF-42A020214D81}"/>
              </a:ext>
            </a:extLst>
          </p:cNvPr>
          <p:cNvSpPr txBox="1"/>
          <p:nvPr/>
        </p:nvSpPr>
        <p:spPr>
          <a:xfrm>
            <a:off x="4378817" y="5022761"/>
            <a:ext cx="2498501" cy="369332"/>
          </a:xfrm>
          <a:prstGeom prst="rect">
            <a:avLst/>
          </a:prstGeom>
          <a:noFill/>
        </p:spPr>
        <p:txBody>
          <a:bodyPr wrap="square" rtlCol="0">
            <a:spAutoFit/>
          </a:bodyPr>
          <a:lstStyle/>
          <a:p>
            <a:r>
              <a:rPr lang="en-US" dirty="0">
                <a:latin typeface="Arial Rounded MT Bold" panose="020F0704030504030204" pitchFamily="34" charset="0"/>
              </a:rPr>
              <a:t>React Developers</a:t>
            </a:r>
          </a:p>
        </p:txBody>
      </p:sp>
      <p:cxnSp>
        <p:nvCxnSpPr>
          <p:cNvPr id="8" name="Connector: Curved 7">
            <a:extLst>
              <a:ext uri="{FF2B5EF4-FFF2-40B4-BE49-F238E27FC236}">
                <a16:creationId xmlns:a16="http://schemas.microsoft.com/office/drawing/2014/main" id="{418DEB35-3528-4170-B5B0-095EA12C4D10}"/>
              </a:ext>
            </a:extLst>
          </p:cNvPr>
          <p:cNvCxnSpPr/>
          <p:nvPr/>
        </p:nvCxnSpPr>
        <p:spPr>
          <a:xfrm rot="10800000">
            <a:off x="3683358" y="4507606"/>
            <a:ext cx="695459" cy="51515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92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1500"/>
                                  </p:stCondLst>
                                  <p:childTnLst>
                                    <p:set>
                                      <p:cBhvr>
                                        <p:cTn id="10" dur="1" fill="hold">
                                          <p:stCondLst>
                                            <p:cond delay="499"/>
                                          </p:stCondLst>
                                        </p:cTn>
                                        <p:tgtEl>
                                          <p:spTgt spid="6"/>
                                        </p:tgtEl>
                                        <p:attrNameLst>
                                          <p:attrName>style.visibility</p:attrName>
                                        </p:attrNameLst>
                                      </p:cBhvr>
                                      <p:to>
                                        <p:strVal val="visible"/>
                                      </p:to>
                                    </p:set>
                                  </p:childTnLst>
                                </p:cTn>
                              </p:par>
                              <p:par>
                                <p:cTn id="11" presetID="1" presetClass="entr" presetSubtype="0" fill="hold" nodeType="withEffect">
                                  <p:stCondLst>
                                    <p:cond delay="125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545A-23D4-409E-8FFB-CA0C41F4FF8C}"/>
              </a:ext>
            </a:extLst>
          </p:cNvPr>
          <p:cNvSpPr>
            <a:spLocks noGrp="1"/>
          </p:cNvSpPr>
          <p:nvPr>
            <p:ph type="title"/>
          </p:nvPr>
        </p:nvSpPr>
        <p:spPr/>
        <p:txBody>
          <a:bodyPr/>
          <a:lstStyle/>
          <a:p>
            <a:r>
              <a:rPr lang="en-US" dirty="0">
                <a:solidFill>
                  <a:srgbClr val="61DBFB"/>
                </a:solidFill>
              </a:rPr>
              <a:t>Mounting Hooks</a:t>
            </a:r>
          </a:p>
        </p:txBody>
      </p:sp>
      <p:sp>
        <p:nvSpPr>
          <p:cNvPr id="9" name="Rectangle: Rounded Corners 8">
            <a:extLst>
              <a:ext uri="{FF2B5EF4-FFF2-40B4-BE49-F238E27FC236}">
                <a16:creationId xmlns:a16="http://schemas.microsoft.com/office/drawing/2014/main" id="{D6D4952A-4680-4470-BF8F-6D097F9A2BAA}"/>
              </a:ext>
            </a:extLst>
          </p:cNvPr>
          <p:cNvSpPr/>
          <p:nvPr/>
        </p:nvSpPr>
        <p:spPr>
          <a:xfrm>
            <a:off x="6203928" y="745190"/>
            <a:ext cx="3451538" cy="783465"/>
          </a:xfrm>
          <a:prstGeom prst="roundRect">
            <a:avLst/>
          </a:prstGeom>
          <a:solidFill>
            <a:srgbClr val="61D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Constuctor</a:t>
            </a:r>
            <a:endParaRPr lang="en-US" b="1" dirty="0">
              <a:solidFill>
                <a:srgbClr val="FF0000"/>
              </a:solidFill>
            </a:endParaRPr>
          </a:p>
        </p:txBody>
      </p:sp>
      <p:sp>
        <p:nvSpPr>
          <p:cNvPr id="10" name="Arrow: Down 9">
            <a:extLst>
              <a:ext uri="{FF2B5EF4-FFF2-40B4-BE49-F238E27FC236}">
                <a16:creationId xmlns:a16="http://schemas.microsoft.com/office/drawing/2014/main" id="{C2DA04DC-9D11-4323-9A7A-A92F6FDB5A90}"/>
              </a:ext>
            </a:extLst>
          </p:cNvPr>
          <p:cNvSpPr/>
          <p:nvPr/>
        </p:nvSpPr>
        <p:spPr>
          <a:xfrm>
            <a:off x="7581967" y="1629539"/>
            <a:ext cx="695459" cy="51920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34271DB5-C664-4522-85CE-7BB58A3039FF}"/>
              </a:ext>
            </a:extLst>
          </p:cNvPr>
          <p:cNvSpPr/>
          <p:nvPr/>
        </p:nvSpPr>
        <p:spPr>
          <a:xfrm>
            <a:off x="6203927" y="2249750"/>
            <a:ext cx="3451538" cy="783465"/>
          </a:xfrm>
          <a:prstGeom prst="roundRect">
            <a:avLst/>
          </a:prstGeom>
          <a:solidFill>
            <a:srgbClr val="61D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getDerivedStateFromProps</a:t>
            </a:r>
            <a:endParaRPr lang="en-US" b="1" dirty="0">
              <a:solidFill>
                <a:srgbClr val="FF0000"/>
              </a:solidFill>
            </a:endParaRPr>
          </a:p>
        </p:txBody>
      </p:sp>
      <p:sp>
        <p:nvSpPr>
          <p:cNvPr id="12" name="Rectangle: Rounded Corners 11">
            <a:extLst>
              <a:ext uri="{FF2B5EF4-FFF2-40B4-BE49-F238E27FC236}">
                <a16:creationId xmlns:a16="http://schemas.microsoft.com/office/drawing/2014/main" id="{4C80817C-6945-4B58-80B4-1EA92F87955B}"/>
              </a:ext>
            </a:extLst>
          </p:cNvPr>
          <p:cNvSpPr/>
          <p:nvPr/>
        </p:nvSpPr>
        <p:spPr>
          <a:xfrm>
            <a:off x="6203928" y="3824785"/>
            <a:ext cx="3451538" cy="783465"/>
          </a:xfrm>
          <a:prstGeom prst="roundRect">
            <a:avLst/>
          </a:prstGeom>
          <a:solidFill>
            <a:srgbClr val="61D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render</a:t>
            </a:r>
          </a:p>
        </p:txBody>
      </p:sp>
      <p:sp>
        <p:nvSpPr>
          <p:cNvPr id="13" name="Arrow: Down 12">
            <a:extLst>
              <a:ext uri="{FF2B5EF4-FFF2-40B4-BE49-F238E27FC236}">
                <a16:creationId xmlns:a16="http://schemas.microsoft.com/office/drawing/2014/main" id="{7CDECAD3-634D-4669-BE69-FFA12CF75790}"/>
              </a:ext>
            </a:extLst>
          </p:cNvPr>
          <p:cNvSpPr/>
          <p:nvPr/>
        </p:nvSpPr>
        <p:spPr>
          <a:xfrm>
            <a:off x="7581967" y="4709134"/>
            <a:ext cx="695459" cy="51920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D64DDD8E-9F89-452D-8F4A-4C8195FEF228}"/>
              </a:ext>
            </a:extLst>
          </p:cNvPr>
          <p:cNvSpPr/>
          <p:nvPr/>
        </p:nvSpPr>
        <p:spPr>
          <a:xfrm>
            <a:off x="6203927" y="5329345"/>
            <a:ext cx="3451538" cy="783465"/>
          </a:xfrm>
          <a:prstGeom prst="roundRect">
            <a:avLst/>
          </a:prstGeom>
          <a:solidFill>
            <a:srgbClr val="61D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componentDidMount</a:t>
            </a:r>
            <a:endParaRPr lang="en-US" b="1" dirty="0">
              <a:solidFill>
                <a:srgbClr val="FF0000"/>
              </a:solidFill>
            </a:endParaRPr>
          </a:p>
        </p:txBody>
      </p:sp>
      <p:sp>
        <p:nvSpPr>
          <p:cNvPr id="15" name="Arrow: Down 14">
            <a:extLst>
              <a:ext uri="{FF2B5EF4-FFF2-40B4-BE49-F238E27FC236}">
                <a16:creationId xmlns:a16="http://schemas.microsoft.com/office/drawing/2014/main" id="{1F51A531-8EE2-44FF-A8EF-3C328C33D9DB}"/>
              </a:ext>
            </a:extLst>
          </p:cNvPr>
          <p:cNvSpPr/>
          <p:nvPr/>
        </p:nvSpPr>
        <p:spPr>
          <a:xfrm>
            <a:off x="7581967" y="3169397"/>
            <a:ext cx="695459" cy="51920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411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2"/>
                                        </p:tgtEl>
                                        <p:attrNameLst>
                                          <p:attrName>ppt_x</p:attrName>
                                          <p:attrName>ppt_y</p:attrName>
                                        </p:attrNameLst>
                                      </p:cBhvr>
                                    </p:animMotion>
                                  </p:childTnLst>
                                </p:cTn>
                              </p:par>
                              <p:par>
                                <p:cTn id="7" presetID="10" presetClass="entr" presetSubtype="0" fill="hold" grpId="0" nodeType="withEffect">
                                  <p:stCondLst>
                                    <p:cond delay="20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10" presetClass="entr" presetSubtype="0" fill="hold" grpId="0" nodeType="withEffect">
                                  <p:stCondLst>
                                    <p:cond delay="20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85C4-1EC6-4113-AD5A-AD0903DEA7CD}"/>
              </a:ext>
            </a:extLst>
          </p:cNvPr>
          <p:cNvSpPr>
            <a:spLocks noGrp="1"/>
          </p:cNvSpPr>
          <p:nvPr>
            <p:ph type="title"/>
          </p:nvPr>
        </p:nvSpPr>
        <p:spPr>
          <a:xfrm>
            <a:off x="919119" y="2943775"/>
            <a:ext cx="10353762" cy="970450"/>
          </a:xfrm>
        </p:spPr>
        <p:txBody>
          <a:bodyPr/>
          <a:lstStyle/>
          <a:p>
            <a:r>
              <a:rPr lang="en-US" dirty="0">
                <a:solidFill>
                  <a:srgbClr val="61DBFB"/>
                </a:solidFill>
              </a:rPr>
              <a:t>Constructor</a:t>
            </a:r>
          </a:p>
        </p:txBody>
      </p:sp>
      <p:sp>
        <p:nvSpPr>
          <p:cNvPr id="4" name="Content Placeholder 2">
            <a:extLst>
              <a:ext uri="{FF2B5EF4-FFF2-40B4-BE49-F238E27FC236}">
                <a16:creationId xmlns:a16="http://schemas.microsoft.com/office/drawing/2014/main" id="{96E5FEED-4029-413E-B6DB-E4101C514042}"/>
              </a:ext>
            </a:extLst>
          </p:cNvPr>
          <p:cNvSpPr>
            <a:spLocks noGrp="1"/>
          </p:cNvSpPr>
          <p:nvPr>
            <p:ph idx="1"/>
          </p:nvPr>
        </p:nvSpPr>
        <p:spPr>
          <a:xfrm>
            <a:off x="913795" y="1732449"/>
            <a:ext cx="10353762" cy="4058751"/>
          </a:xfrm>
        </p:spPr>
        <p:txBody>
          <a:bodyPr/>
          <a:lstStyle/>
          <a:p>
            <a:r>
              <a:rPr lang="en-US" dirty="0">
                <a:effectLst/>
              </a:rPr>
              <a:t>Constructor(props) </a:t>
            </a:r>
          </a:p>
          <a:p>
            <a:r>
              <a:rPr lang="en-US" dirty="0">
                <a:effectLst/>
              </a:rPr>
              <a:t>Props and state</a:t>
            </a:r>
          </a:p>
          <a:p>
            <a:r>
              <a:rPr lang="en-US" dirty="0">
                <a:effectLst/>
              </a:rPr>
              <a:t>Call super(props)</a:t>
            </a:r>
          </a:p>
          <a:p>
            <a:r>
              <a:rPr lang="en-US" dirty="0" err="1">
                <a:effectLst/>
              </a:rPr>
              <a:t>this.state</a:t>
            </a:r>
            <a:r>
              <a:rPr lang="en-US" dirty="0">
                <a:effectLst/>
              </a:rPr>
              <a:t> not </a:t>
            </a:r>
            <a:r>
              <a:rPr lang="en-US" dirty="0" err="1">
                <a:effectLst/>
              </a:rPr>
              <a:t>setState</a:t>
            </a:r>
            <a:endParaRPr lang="en-US" dirty="0">
              <a:effectLst/>
            </a:endParaRPr>
          </a:p>
          <a:p>
            <a:r>
              <a:rPr lang="en-US" dirty="0">
                <a:effectLst/>
              </a:rPr>
              <a:t>Don’t cause Side-Effects</a:t>
            </a:r>
          </a:p>
          <a:p>
            <a:endParaRPr lang="en-US" dirty="0"/>
          </a:p>
        </p:txBody>
      </p:sp>
    </p:spTree>
    <p:extLst>
      <p:ext uri="{BB962C8B-B14F-4D97-AF65-F5344CB8AC3E}">
        <p14:creationId xmlns:p14="http://schemas.microsoft.com/office/powerpoint/2010/main" val="8428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6852 " pathEditMode="relative" rAng="0" ptsTypes="AA">
                                      <p:cBhvr>
                                        <p:cTn id="6" dur="2000" fill="hold"/>
                                        <p:tgtEl>
                                          <p:spTgt spid="2"/>
                                        </p:tgtEl>
                                        <p:attrNameLst>
                                          <p:attrName>ppt_x</p:attrName>
                                          <p:attrName>ppt_y</p:attrName>
                                        </p:attrNameLst>
                                      </p:cBhvr>
                                      <p:rCtr x="0" y="-18426"/>
                                    </p:animMotion>
                                  </p:childTnLst>
                                </p:cTn>
                              </p:par>
                              <p:par>
                                <p:cTn id="7" presetID="2" presetClass="entr" presetSubtype="4" fill="hold" nodeType="withEffect">
                                  <p:stCondLst>
                                    <p:cond delay="2000"/>
                                  </p:stCondLst>
                                  <p:childTnLst>
                                    <p:set>
                                      <p:cBhvr>
                                        <p:cTn id="8" dur="1" fill="hold">
                                          <p:stCondLst>
                                            <p:cond delay="0"/>
                                          </p:stCondLst>
                                        </p:cTn>
                                        <p:tgtEl>
                                          <p:spTgt spid="4">
                                            <p:txEl>
                                              <p:pRg st="0" end="0"/>
                                            </p:txEl>
                                          </p:spTgt>
                                        </p:tgtEl>
                                        <p:attrNameLst>
                                          <p:attrName>style.visibility</p:attrName>
                                        </p:attrNameLst>
                                      </p:cBhvr>
                                      <p:to>
                                        <p:strVal val="visible"/>
                                      </p:to>
                                    </p:set>
                                    <p:anim calcmode="lin" valueType="num">
                                      <p:cBhvr additive="base">
                                        <p:cTn id="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additive="base">
                                        <p:cTn id="2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775A5C-7DA3-46FE-A217-BCF2D16C85F9}"/>
              </a:ext>
            </a:extLst>
          </p:cNvPr>
          <p:cNvSpPr txBox="1">
            <a:spLocks/>
          </p:cNvSpPr>
          <p:nvPr/>
        </p:nvSpPr>
        <p:spPr>
          <a:xfrm>
            <a:off x="919119" y="29437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err="1">
                <a:solidFill>
                  <a:srgbClr val="61DBFB"/>
                </a:solidFill>
              </a:rPr>
              <a:t>getDerivedStateFromProps</a:t>
            </a:r>
            <a:endParaRPr lang="en-US" sz="3200" dirty="0">
              <a:solidFill>
                <a:srgbClr val="61DBFB"/>
              </a:solidFill>
            </a:endParaRPr>
          </a:p>
        </p:txBody>
      </p:sp>
      <p:sp>
        <p:nvSpPr>
          <p:cNvPr id="5" name="Content Placeholder 2">
            <a:extLst>
              <a:ext uri="{FF2B5EF4-FFF2-40B4-BE49-F238E27FC236}">
                <a16:creationId xmlns:a16="http://schemas.microsoft.com/office/drawing/2014/main" id="{FC77D9E1-4BC4-45ED-8663-C3D231D71CDA}"/>
              </a:ext>
            </a:extLst>
          </p:cNvPr>
          <p:cNvSpPr>
            <a:spLocks noGrp="1"/>
          </p:cNvSpPr>
          <p:nvPr>
            <p:ph idx="1"/>
          </p:nvPr>
        </p:nvSpPr>
        <p:spPr>
          <a:xfrm>
            <a:off x="913795" y="1732449"/>
            <a:ext cx="10353762" cy="4058751"/>
          </a:xfrm>
        </p:spPr>
        <p:txBody>
          <a:bodyPr/>
          <a:lstStyle/>
          <a:p>
            <a:r>
              <a:rPr lang="en-US" dirty="0" err="1">
                <a:effectLst/>
              </a:rPr>
              <a:t>getDerivedStateFromProps</a:t>
            </a:r>
            <a:r>
              <a:rPr lang="en-US" dirty="0">
                <a:effectLst/>
              </a:rPr>
              <a:t>(props, state)</a:t>
            </a:r>
          </a:p>
          <a:p>
            <a:r>
              <a:rPr lang="en-US" dirty="0">
                <a:effectLst/>
              </a:rPr>
              <a:t>No This</a:t>
            </a:r>
          </a:p>
          <a:p>
            <a:r>
              <a:rPr lang="en-US" dirty="0">
                <a:effectLst/>
              </a:rPr>
              <a:t>Props changes</a:t>
            </a:r>
          </a:p>
          <a:p>
            <a:r>
              <a:rPr lang="en-US" dirty="0">
                <a:effectLst/>
              </a:rPr>
              <a:t>Update state</a:t>
            </a:r>
          </a:p>
          <a:p>
            <a:r>
              <a:rPr lang="en-US" dirty="0">
                <a:effectLst/>
              </a:rPr>
              <a:t>Don’t cause Side-Effects</a:t>
            </a:r>
          </a:p>
          <a:p>
            <a:endParaRPr lang="en-US" dirty="0"/>
          </a:p>
        </p:txBody>
      </p:sp>
    </p:spTree>
    <p:extLst>
      <p:ext uri="{BB962C8B-B14F-4D97-AF65-F5344CB8AC3E}">
        <p14:creationId xmlns:p14="http://schemas.microsoft.com/office/powerpoint/2010/main" val="223512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6852 " pathEditMode="relative" rAng="0" ptsTypes="AA">
                                      <p:cBhvr>
                                        <p:cTn id="6" dur="2000" fill="hold"/>
                                        <p:tgtEl>
                                          <p:spTgt spid="4"/>
                                        </p:tgtEl>
                                        <p:attrNameLst>
                                          <p:attrName>ppt_x</p:attrName>
                                          <p:attrName>ppt_y</p:attrName>
                                        </p:attrNameLst>
                                      </p:cBhvr>
                                      <p:rCtr x="0" y="-18426"/>
                                    </p:animMotion>
                                  </p:childTnLst>
                                </p:cTn>
                              </p:par>
                              <p:par>
                                <p:cTn id="7" presetID="2" presetClass="entr" presetSubtype="4" fill="hold" nodeType="withEffect">
                                  <p:stCondLst>
                                    <p:cond delay="2000"/>
                                  </p:stCondLst>
                                  <p:childTnLst>
                                    <p:set>
                                      <p:cBhvr>
                                        <p:cTn id="8" dur="1" fill="hold">
                                          <p:stCondLst>
                                            <p:cond delay="0"/>
                                          </p:stCondLst>
                                        </p:cTn>
                                        <p:tgtEl>
                                          <p:spTgt spid="5">
                                            <p:txEl>
                                              <p:pRg st="0" end="0"/>
                                            </p:txEl>
                                          </p:spTgt>
                                        </p:tgtEl>
                                        <p:attrNameLst>
                                          <p:attrName>style.visibility</p:attrName>
                                        </p:attrNameLst>
                                      </p:cBhvr>
                                      <p:to>
                                        <p:strVal val="visible"/>
                                      </p:to>
                                    </p:set>
                                    <p:anim calcmode="lin" valueType="num">
                                      <p:cBhvr additive="base">
                                        <p:cTn id="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775A5C-7DA3-46FE-A217-BCF2D16C85F9}"/>
              </a:ext>
            </a:extLst>
          </p:cNvPr>
          <p:cNvSpPr txBox="1">
            <a:spLocks/>
          </p:cNvSpPr>
          <p:nvPr/>
        </p:nvSpPr>
        <p:spPr>
          <a:xfrm>
            <a:off x="919119" y="29437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61DBFB"/>
                </a:solidFill>
              </a:rPr>
              <a:t>render</a:t>
            </a:r>
            <a:endParaRPr lang="en-US" sz="3200" dirty="0">
              <a:solidFill>
                <a:srgbClr val="61DBFB"/>
              </a:solidFill>
            </a:endParaRPr>
          </a:p>
        </p:txBody>
      </p:sp>
      <p:sp>
        <p:nvSpPr>
          <p:cNvPr id="5" name="Content Placeholder 2">
            <a:extLst>
              <a:ext uri="{FF2B5EF4-FFF2-40B4-BE49-F238E27FC236}">
                <a16:creationId xmlns:a16="http://schemas.microsoft.com/office/drawing/2014/main" id="{FC77D9E1-4BC4-45ED-8663-C3D231D71CDA}"/>
              </a:ext>
            </a:extLst>
          </p:cNvPr>
          <p:cNvSpPr>
            <a:spLocks noGrp="1"/>
          </p:cNvSpPr>
          <p:nvPr>
            <p:ph idx="1"/>
          </p:nvPr>
        </p:nvSpPr>
        <p:spPr>
          <a:xfrm>
            <a:off x="913795" y="1732449"/>
            <a:ext cx="10353762" cy="4058751"/>
          </a:xfrm>
        </p:spPr>
        <p:txBody>
          <a:bodyPr/>
          <a:lstStyle/>
          <a:p>
            <a:r>
              <a:rPr lang="en-US" dirty="0">
                <a:effectLst/>
              </a:rPr>
              <a:t>render()</a:t>
            </a:r>
          </a:p>
          <a:p>
            <a:r>
              <a:rPr lang="en-US" dirty="0">
                <a:effectLst/>
              </a:rPr>
              <a:t>Return</a:t>
            </a:r>
          </a:p>
          <a:p>
            <a:r>
              <a:rPr lang="en-US" dirty="0">
                <a:effectLst/>
              </a:rPr>
              <a:t>Child Component</a:t>
            </a:r>
          </a:p>
          <a:p>
            <a:r>
              <a:rPr lang="en-US" dirty="0">
                <a:effectLst/>
              </a:rPr>
              <a:t>Don’t cause Side-Effects</a:t>
            </a:r>
          </a:p>
          <a:p>
            <a:endParaRPr lang="en-US" dirty="0"/>
          </a:p>
        </p:txBody>
      </p:sp>
    </p:spTree>
    <p:extLst>
      <p:ext uri="{BB962C8B-B14F-4D97-AF65-F5344CB8AC3E}">
        <p14:creationId xmlns:p14="http://schemas.microsoft.com/office/powerpoint/2010/main" val="101487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6852 " pathEditMode="relative" rAng="0" ptsTypes="AA">
                                      <p:cBhvr>
                                        <p:cTn id="6" dur="2000" fill="hold"/>
                                        <p:tgtEl>
                                          <p:spTgt spid="4"/>
                                        </p:tgtEl>
                                        <p:attrNameLst>
                                          <p:attrName>ppt_x</p:attrName>
                                          <p:attrName>ppt_y</p:attrName>
                                        </p:attrNameLst>
                                      </p:cBhvr>
                                      <p:rCtr x="0" y="-18426"/>
                                    </p:animMotion>
                                  </p:childTnLst>
                                </p:cTn>
                              </p:par>
                              <p:par>
                                <p:cTn id="7" presetID="2" presetClass="entr" presetSubtype="4" fill="hold" nodeType="withEffect">
                                  <p:stCondLst>
                                    <p:cond delay="2000"/>
                                  </p:stCondLst>
                                  <p:childTnLst>
                                    <p:set>
                                      <p:cBhvr>
                                        <p:cTn id="8" dur="1" fill="hold">
                                          <p:stCondLst>
                                            <p:cond delay="0"/>
                                          </p:stCondLst>
                                        </p:cTn>
                                        <p:tgtEl>
                                          <p:spTgt spid="5">
                                            <p:txEl>
                                              <p:pRg st="0" end="0"/>
                                            </p:txEl>
                                          </p:spTgt>
                                        </p:tgtEl>
                                        <p:attrNameLst>
                                          <p:attrName>style.visibility</p:attrName>
                                        </p:attrNameLst>
                                      </p:cBhvr>
                                      <p:to>
                                        <p:strVal val="visible"/>
                                      </p:to>
                                    </p:set>
                                    <p:anim calcmode="lin" valueType="num">
                                      <p:cBhvr additive="base">
                                        <p:cTn id="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775A5C-7DA3-46FE-A217-BCF2D16C85F9}"/>
              </a:ext>
            </a:extLst>
          </p:cNvPr>
          <p:cNvSpPr txBox="1">
            <a:spLocks/>
          </p:cNvSpPr>
          <p:nvPr/>
        </p:nvSpPr>
        <p:spPr>
          <a:xfrm>
            <a:off x="919119" y="29437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err="1">
                <a:solidFill>
                  <a:srgbClr val="61DBFB"/>
                </a:solidFill>
              </a:rPr>
              <a:t>componentDidMount</a:t>
            </a:r>
            <a:endParaRPr lang="en-US" sz="3200" b="1" dirty="0">
              <a:solidFill>
                <a:srgbClr val="61DBFB"/>
              </a:solidFill>
            </a:endParaRPr>
          </a:p>
        </p:txBody>
      </p:sp>
      <p:sp>
        <p:nvSpPr>
          <p:cNvPr id="5" name="Content Placeholder 2">
            <a:extLst>
              <a:ext uri="{FF2B5EF4-FFF2-40B4-BE49-F238E27FC236}">
                <a16:creationId xmlns:a16="http://schemas.microsoft.com/office/drawing/2014/main" id="{FC77D9E1-4BC4-45ED-8663-C3D231D71CDA}"/>
              </a:ext>
            </a:extLst>
          </p:cNvPr>
          <p:cNvSpPr>
            <a:spLocks noGrp="1"/>
          </p:cNvSpPr>
          <p:nvPr>
            <p:ph idx="1"/>
          </p:nvPr>
        </p:nvSpPr>
        <p:spPr>
          <a:xfrm>
            <a:off x="913795" y="1732449"/>
            <a:ext cx="10353762" cy="4058751"/>
          </a:xfrm>
        </p:spPr>
        <p:txBody>
          <a:bodyPr/>
          <a:lstStyle/>
          <a:p>
            <a:r>
              <a:rPr lang="en-US" dirty="0" err="1">
                <a:effectLst/>
              </a:rPr>
              <a:t>componentDidMount</a:t>
            </a:r>
            <a:r>
              <a:rPr lang="en-US" dirty="0">
                <a:effectLst/>
              </a:rPr>
              <a:t>()</a:t>
            </a:r>
          </a:p>
          <a:p>
            <a:r>
              <a:rPr lang="en-US" dirty="0">
                <a:effectLst/>
              </a:rPr>
              <a:t>Cause Side-Effects </a:t>
            </a:r>
            <a:r>
              <a:rPr lang="en-US" dirty="0">
                <a:effectLst/>
                <a:sym typeface="Wingdings" panose="05000000000000000000" pitchFamily="2" charset="2"/>
              </a:rPr>
              <a:t></a:t>
            </a:r>
            <a:endParaRPr lang="en-US" dirty="0">
              <a:effectLst/>
            </a:endParaRPr>
          </a:p>
          <a:p>
            <a:endParaRPr lang="en-US" dirty="0"/>
          </a:p>
        </p:txBody>
      </p:sp>
    </p:spTree>
    <p:extLst>
      <p:ext uri="{BB962C8B-B14F-4D97-AF65-F5344CB8AC3E}">
        <p14:creationId xmlns:p14="http://schemas.microsoft.com/office/powerpoint/2010/main" val="197060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6852 " pathEditMode="relative" rAng="0" ptsTypes="AA">
                                      <p:cBhvr>
                                        <p:cTn id="6" dur="2000" fill="hold"/>
                                        <p:tgtEl>
                                          <p:spTgt spid="4"/>
                                        </p:tgtEl>
                                        <p:attrNameLst>
                                          <p:attrName>ppt_x</p:attrName>
                                          <p:attrName>ppt_y</p:attrName>
                                        </p:attrNameLst>
                                      </p:cBhvr>
                                      <p:rCtr x="0" y="-18426"/>
                                    </p:animMotion>
                                  </p:childTnLst>
                                </p:cTn>
                              </p:par>
                              <p:par>
                                <p:cTn id="7" presetID="2" presetClass="entr" presetSubtype="4" fill="hold" nodeType="withEffect">
                                  <p:stCondLst>
                                    <p:cond delay="2000"/>
                                  </p:stCondLst>
                                  <p:childTnLst>
                                    <p:set>
                                      <p:cBhvr>
                                        <p:cTn id="8" dur="1" fill="hold">
                                          <p:stCondLst>
                                            <p:cond delay="0"/>
                                          </p:stCondLst>
                                        </p:cTn>
                                        <p:tgtEl>
                                          <p:spTgt spid="5">
                                            <p:txEl>
                                              <p:pRg st="0" end="0"/>
                                            </p:txEl>
                                          </p:spTgt>
                                        </p:tgtEl>
                                        <p:attrNameLst>
                                          <p:attrName>style.visibility</p:attrName>
                                        </p:attrNameLst>
                                      </p:cBhvr>
                                      <p:to>
                                        <p:strVal val="visible"/>
                                      </p:to>
                                    </p:set>
                                    <p:anim calcmode="lin" valueType="num">
                                      <p:cBhvr additive="base">
                                        <p:cTn id="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545A-23D4-409E-8FFB-CA0C41F4FF8C}"/>
              </a:ext>
            </a:extLst>
          </p:cNvPr>
          <p:cNvSpPr>
            <a:spLocks noGrp="1"/>
          </p:cNvSpPr>
          <p:nvPr>
            <p:ph type="title"/>
          </p:nvPr>
        </p:nvSpPr>
        <p:spPr/>
        <p:txBody>
          <a:bodyPr/>
          <a:lstStyle/>
          <a:p>
            <a:r>
              <a:rPr lang="en-US" dirty="0">
                <a:solidFill>
                  <a:srgbClr val="61DBFB"/>
                </a:solidFill>
              </a:rPr>
              <a:t>Update Hooks</a:t>
            </a:r>
          </a:p>
        </p:txBody>
      </p:sp>
      <p:sp>
        <p:nvSpPr>
          <p:cNvPr id="9" name="Rectangle: Rounded Corners 8">
            <a:extLst>
              <a:ext uri="{FF2B5EF4-FFF2-40B4-BE49-F238E27FC236}">
                <a16:creationId xmlns:a16="http://schemas.microsoft.com/office/drawing/2014/main" id="{D6D4952A-4680-4470-BF8F-6D097F9A2BAA}"/>
              </a:ext>
            </a:extLst>
          </p:cNvPr>
          <p:cNvSpPr/>
          <p:nvPr/>
        </p:nvSpPr>
        <p:spPr>
          <a:xfrm>
            <a:off x="6203924" y="588397"/>
            <a:ext cx="3451538" cy="621404"/>
          </a:xfrm>
          <a:prstGeom prst="roundRect">
            <a:avLst/>
          </a:prstGeom>
          <a:solidFill>
            <a:srgbClr val="61D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getDerivedStateFromProps</a:t>
            </a:r>
            <a:endParaRPr lang="en-US" b="1" dirty="0">
              <a:solidFill>
                <a:srgbClr val="FF0000"/>
              </a:solidFill>
            </a:endParaRPr>
          </a:p>
        </p:txBody>
      </p:sp>
      <p:sp>
        <p:nvSpPr>
          <p:cNvPr id="10" name="Arrow: Down 9">
            <a:extLst>
              <a:ext uri="{FF2B5EF4-FFF2-40B4-BE49-F238E27FC236}">
                <a16:creationId xmlns:a16="http://schemas.microsoft.com/office/drawing/2014/main" id="{C2DA04DC-9D11-4323-9A7A-A92F6FDB5A90}"/>
              </a:ext>
            </a:extLst>
          </p:cNvPr>
          <p:cNvSpPr/>
          <p:nvPr/>
        </p:nvSpPr>
        <p:spPr>
          <a:xfrm>
            <a:off x="7581964" y="1245698"/>
            <a:ext cx="695459" cy="51920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34271DB5-C664-4522-85CE-7BB58A3039FF}"/>
              </a:ext>
            </a:extLst>
          </p:cNvPr>
          <p:cNvSpPr/>
          <p:nvPr/>
        </p:nvSpPr>
        <p:spPr>
          <a:xfrm>
            <a:off x="6203925" y="1839541"/>
            <a:ext cx="3451538" cy="621404"/>
          </a:xfrm>
          <a:prstGeom prst="roundRect">
            <a:avLst/>
          </a:prstGeom>
          <a:solidFill>
            <a:srgbClr val="61D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shouldComponentUpdate</a:t>
            </a:r>
            <a:endParaRPr lang="en-US" b="1" dirty="0">
              <a:solidFill>
                <a:srgbClr val="FF0000"/>
              </a:solidFill>
            </a:endParaRPr>
          </a:p>
        </p:txBody>
      </p:sp>
      <p:sp>
        <p:nvSpPr>
          <p:cNvPr id="12" name="Rectangle: Rounded Corners 11">
            <a:extLst>
              <a:ext uri="{FF2B5EF4-FFF2-40B4-BE49-F238E27FC236}">
                <a16:creationId xmlns:a16="http://schemas.microsoft.com/office/drawing/2014/main" id="{4C80817C-6945-4B58-80B4-1EA92F87955B}"/>
              </a:ext>
            </a:extLst>
          </p:cNvPr>
          <p:cNvSpPr/>
          <p:nvPr/>
        </p:nvSpPr>
        <p:spPr>
          <a:xfrm>
            <a:off x="6203925" y="4396453"/>
            <a:ext cx="3451538" cy="621404"/>
          </a:xfrm>
          <a:prstGeom prst="roundRect">
            <a:avLst/>
          </a:prstGeom>
          <a:solidFill>
            <a:srgbClr val="61D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getSnapshotBeforeUpdate</a:t>
            </a:r>
            <a:endParaRPr lang="en-US" b="1" dirty="0">
              <a:solidFill>
                <a:srgbClr val="FF0000"/>
              </a:solidFill>
            </a:endParaRPr>
          </a:p>
        </p:txBody>
      </p:sp>
      <p:sp>
        <p:nvSpPr>
          <p:cNvPr id="13" name="Arrow: Down 12">
            <a:extLst>
              <a:ext uri="{FF2B5EF4-FFF2-40B4-BE49-F238E27FC236}">
                <a16:creationId xmlns:a16="http://schemas.microsoft.com/office/drawing/2014/main" id="{7CDECAD3-634D-4669-BE69-FFA12CF75790}"/>
              </a:ext>
            </a:extLst>
          </p:cNvPr>
          <p:cNvSpPr/>
          <p:nvPr/>
        </p:nvSpPr>
        <p:spPr>
          <a:xfrm>
            <a:off x="7581965" y="5056992"/>
            <a:ext cx="695459" cy="51920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D64DDD8E-9F89-452D-8F4A-4C8195FEF228}"/>
              </a:ext>
            </a:extLst>
          </p:cNvPr>
          <p:cNvSpPr/>
          <p:nvPr/>
        </p:nvSpPr>
        <p:spPr>
          <a:xfrm>
            <a:off x="6203927" y="5645121"/>
            <a:ext cx="3451538" cy="621404"/>
          </a:xfrm>
          <a:prstGeom prst="roundRect">
            <a:avLst/>
          </a:prstGeom>
          <a:solidFill>
            <a:srgbClr val="61D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componentDidUpdate</a:t>
            </a:r>
            <a:endParaRPr lang="en-US" b="1" dirty="0">
              <a:solidFill>
                <a:srgbClr val="FF0000"/>
              </a:solidFill>
            </a:endParaRPr>
          </a:p>
        </p:txBody>
      </p:sp>
      <p:sp>
        <p:nvSpPr>
          <p:cNvPr id="15" name="Arrow: Down 14">
            <a:extLst>
              <a:ext uri="{FF2B5EF4-FFF2-40B4-BE49-F238E27FC236}">
                <a16:creationId xmlns:a16="http://schemas.microsoft.com/office/drawing/2014/main" id="{1F51A531-8EE2-44FF-A8EF-3C328C33D9DB}"/>
              </a:ext>
            </a:extLst>
          </p:cNvPr>
          <p:cNvSpPr/>
          <p:nvPr/>
        </p:nvSpPr>
        <p:spPr>
          <a:xfrm>
            <a:off x="7581965" y="2524745"/>
            <a:ext cx="695459" cy="51920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78441A0C-BEFD-434F-A624-7906311A0F1D}"/>
              </a:ext>
            </a:extLst>
          </p:cNvPr>
          <p:cNvSpPr/>
          <p:nvPr/>
        </p:nvSpPr>
        <p:spPr>
          <a:xfrm>
            <a:off x="6203925" y="3117997"/>
            <a:ext cx="3451538" cy="621404"/>
          </a:xfrm>
          <a:prstGeom prst="roundRect">
            <a:avLst/>
          </a:prstGeom>
          <a:solidFill>
            <a:srgbClr val="61D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getSnapshotBeforeUpdate</a:t>
            </a:r>
            <a:endParaRPr lang="en-US" b="1" dirty="0">
              <a:solidFill>
                <a:srgbClr val="FF0000"/>
              </a:solidFill>
            </a:endParaRPr>
          </a:p>
        </p:txBody>
      </p:sp>
      <p:sp>
        <p:nvSpPr>
          <p:cNvPr id="17" name="Arrow: Down 16">
            <a:extLst>
              <a:ext uri="{FF2B5EF4-FFF2-40B4-BE49-F238E27FC236}">
                <a16:creationId xmlns:a16="http://schemas.microsoft.com/office/drawing/2014/main" id="{391750ED-157F-4118-8D80-8492D5723D38}"/>
              </a:ext>
            </a:extLst>
          </p:cNvPr>
          <p:cNvSpPr/>
          <p:nvPr/>
        </p:nvSpPr>
        <p:spPr>
          <a:xfrm>
            <a:off x="7581966" y="3808324"/>
            <a:ext cx="695459" cy="51920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456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2"/>
                                        </p:tgtEl>
                                        <p:attrNameLst>
                                          <p:attrName>ppt_x</p:attrName>
                                          <p:attrName>ppt_y</p:attrName>
                                        </p:attrNameLst>
                                      </p:cBhvr>
                                    </p:animMotion>
                                  </p:childTnLst>
                                </p:cTn>
                              </p:par>
                              <p:par>
                                <p:cTn id="7" presetID="10" presetClass="entr" presetSubtype="0" fill="hold" grpId="0" nodeType="withEffect">
                                  <p:stCondLst>
                                    <p:cond delay="20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10" presetClass="entr" presetSubtype="0" fill="hold" grpId="0" nodeType="withEffect">
                                  <p:stCondLst>
                                    <p:cond delay="20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1882</TotalTime>
  <Words>739</Words>
  <Application>Microsoft Office PowerPoint</Application>
  <PresentationFormat>Widescreen</PresentationFormat>
  <Paragraphs>179</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Rounded MT Bold</vt:lpstr>
      <vt:lpstr>Calibri</vt:lpstr>
      <vt:lpstr>Calisto MT</vt:lpstr>
      <vt:lpstr>Wingdings 2</vt:lpstr>
      <vt:lpstr>Slate</vt:lpstr>
      <vt:lpstr>ReactJS</vt:lpstr>
      <vt:lpstr>3 Phases</vt:lpstr>
      <vt:lpstr>Hooks</vt:lpstr>
      <vt:lpstr>Mounting Hooks</vt:lpstr>
      <vt:lpstr>Constructor</vt:lpstr>
      <vt:lpstr>PowerPoint Presentation</vt:lpstr>
      <vt:lpstr>PowerPoint Presentation</vt:lpstr>
      <vt:lpstr>PowerPoint Presentation</vt:lpstr>
      <vt:lpstr>Update Hooks</vt:lpstr>
      <vt:lpstr>PowerPoint Presentation</vt:lpstr>
      <vt:lpstr>PowerPoint Presentation</vt:lpstr>
      <vt:lpstr>PowerPoint Presentation</vt:lpstr>
      <vt:lpstr>PowerPoint Presentation</vt:lpstr>
      <vt:lpstr>PowerPoint Presentation</vt:lpstr>
      <vt:lpstr>Unmount Hooks</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Anas Mhaish</dc:creator>
  <cp:lastModifiedBy>safwa</cp:lastModifiedBy>
  <cp:revision>18</cp:revision>
  <dcterms:created xsi:type="dcterms:W3CDTF">2019-06-30T20:22:49Z</dcterms:created>
  <dcterms:modified xsi:type="dcterms:W3CDTF">2019-07-03T12:30:52Z</dcterms:modified>
</cp:coreProperties>
</file>