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88825" cy="6858000"/>
  <p:notesSz cx="6858000" cy="9144000"/>
  <p:embeddedFontLst>
    <p:embeddedFont>
      <p:font typeface="Corbel" panose="020B05030202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PmQzKAaKlDc2aNV8usSBfgoqm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20" y="144"/>
      </p:cViewPr>
      <p:guideLst>
        <p:guide pos="3839"/>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 name="Google Shape;83;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3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1" name="Google Shape;301;p3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8"/>
          <p:cNvSpPr txBox="1">
            <a:spLocks noGrp="1"/>
          </p:cNvSpPr>
          <p:nvPr>
            <p:ph type="ctrTitle"/>
          </p:nvPr>
        </p:nvSpPr>
        <p:spPr>
          <a:xfrm>
            <a:off x="1065214" y="1828800"/>
            <a:ext cx="8229600" cy="28956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8"/>
          <p:cNvSpPr txBox="1">
            <a:spLocks noGrp="1"/>
          </p:cNvSpPr>
          <p:nvPr>
            <p:ph type="subTitle" idx="1"/>
          </p:nvPr>
        </p:nvSpPr>
        <p:spPr>
          <a:xfrm>
            <a:off x="1065213" y="4800600"/>
            <a:ext cx="8229600" cy="1219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47"/>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7"/>
          <p:cNvSpPr txBox="1">
            <a:spLocks noGrp="1"/>
          </p:cNvSpPr>
          <p:nvPr>
            <p:ph type="body" idx="1"/>
          </p:nvPr>
        </p:nvSpPr>
        <p:spPr>
          <a:xfrm rot="5400000">
            <a:off x="4032208" y="-604796"/>
            <a:ext cx="4114801" cy="91343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72" name="Google Shape;72;p47"/>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7"/>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48"/>
          <p:cNvSpPr txBox="1">
            <a:spLocks noGrp="1"/>
          </p:cNvSpPr>
          <p:nvPr>
            <p:ph type="title"/>
          </p:nvPr>
        </p:nvSpPr>
        <p:spPr>
          <a:xfrm rot="5400000">
            <a:off x="7085013" y="2438401"/>
            <a:ext cx="5638800" cy="15240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8"/>
          <p:cNvSpPr txBox="1">
            <a:spLocks noGrp="1"/>
          </p:cNvSpPr>
          <p:nvPr>
            <p:ph type="body" idx="1"/>
          </p:nvPr>
        </p:nvSpPr>
        <p:spPr>
          <a:xfrm rot="5400000">
            <a:off x="2398711" y="-495298"/>
            <a:ext cx="5638800" cy="73913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78" name="Google Shape;78;p48"/>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8"/>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9"/>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9"/>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30200" algn="l">
              <a:lnSpc>
                <a:spcPct val="90000"/>
              </a:lnSpc>
              <a:spcBef>
                <a:spcPts val="600"/>
              </a:spcBef>
              <a:spcAft>
                <a:spcPts val="0"/>
              </a:spcAft>
              <a:buSzPts val="1600"/>
              <a:buChar char="•"/>
              <a:defRPr/>
            </a:lvl5pPr>
            <a:lvl6pPr marL="2743200" lvl="5" indent="-330200" algn="l">
              <a:spcBef>
                <a:spcPts val="600"/>
              </a:spcBef>
              <a:spcAft>
                <a:spcPts val="0"/>
              </a:spcAft>
              <a:buSzPts val="16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21" name="Google Shape;21;p39"/>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9"/>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9"/>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0"/>
          <p:cNvSpPr txBox="1">
            <a:spLocks noGrp="1"/>
          </p:cNvSpPr>
          <p:nvPr>
            <p:ph type="title"/>
          </p:nvPr>
        </p:nvSpPr>
        <p:spPr>
          <a:xfrm>
            <a:off x="1055604" y="1905000"/>
            <a:ext cx="3596607" cy="2667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Corbel"/>
              <a:buNone/>
              <a:defRPr sz="3600" b="0"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0"/>
          <p:cNvSpPr txBox="1">
            <a:spLocks noGrp="1"/>
          </p:cNvSpPr>
          <p:nvPr>
            <p:ph type="body" idx="1"/>
          </p:nvPr>
        </p:nvSpPr>
        <p:spPr>
          <a:xfrm>
            <a:off x="1065213" y="4648200"/>
            <a:ext cx="358139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800"/>
              <a:buNone/>
              <a:defRPr sz="1800"/>
            </a:lvl1pPr>
            <a:lvl2pPr marL="914400" lvl="1" indent="-228600" algn="l">
              <a:lnSpc>
                <a:spcPct val="90000"/>
              </a:lnSpc>
              <a:spcBef>
                <a:spcPts val="1200"/>
              </a:spcBef>
              <a:spcAft>
                <a:spcPts val="0"/>
              </a:spcAft>
              <a:buSzPts val="1200"/>
              <a:buNone/>
              <a:defRPr sz="1200"/>
            </a:lvl2pPr>
            <a:lvl3pPr marL="1371600" lvl="2" indent="-228600" algn="l">
              <a:lnSpc>
                <a:spcPct val="90000"/>
              </a:lnSpc>
              <a:spcBef>
                <a:spcPts val="600"/>
              </a:spcBef>
              <a:spcAft>
                <a:spcPts val="0"/>
              </a:spcAft>
              <a:buSzPts val="1000"/>
              <a:buNone/>
              <a:defRPr sz="1000"/>
            </a:lvl3pPr>
            <a:lvl4pPr marL="1828800" lvl="3" indent="-228600" algn="l">
              <a:lnSpc>
                <a:spcPct val="90000"/>
              </a:lnSpc>
              <a:spcBef>
                <a:spcPts val="600"/>
              </a:spcBef>
              <a:spcAft>
                <a:spcPts val="0"/>
              </a:spcAft>
              <a:buSzPts val="900"/>
              <a:buNone/>
              <a:defRPr sz="900"/>
            </a:lvl4pPr>
            <a:lvl5pPr marL="2286000" lvl="4" indent="-228600" algn="l">
              <a:lnSpc>
                <a:spcPct val="90000"/>
              </a:lnSpc>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0"/>
              </a:spcAft>
              <a:buSzPts val="900"/>
              <a:buNone/>
              <a:defRPr sz="900"/>
            </a:lvl9pPr>
          </a:lstStyle>
          <a:p>
            <a:endParaRPr/>
          </a:p>
        </p:txBody>
      </p:sp>
      <p:sp>
        <p:nvSpPr>
          <p:cNvPr id="27" name="Google Shape;27;p40" descr="An empty placeholder to add an image. Click on the placeholder and select the image that you wish to add."/>
          <p:cNvSpPr>
            <a:spLocks noGrp="1"/>
          </p:cNvSpPr>
          <p:nvPr>
            <p:ph type="pic" idx="2"/>
          </p:nvPr>
        </p:nvSpPr>
        <p:spPr>
          <a:xfrm>
            <a:off x="4951414" y="685800"/>
            <a:ext cx="6400799" cy="5334000"/>
          </a:xfrm>
          <a:prstGeom prst="rect">
            <a:avLst/>
          </a:prstGeom>
          <a:solidFill>
            <a:schemeClr val="dk2"/>
          </a:solidFill>
          <a:ln w="76200" cap="flat" cmpd="sng">
            <a:solidFill>
              <a:schemeClr val="lt1"/>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90000"/>
              </a:lnSpc>
              <a:spcBef>
                <a:spcPts val="1800"/>
              </a:spcBef>
              <a:spcAft>
                <a:spcPts val="0"/>
              </a:spcAft>
              <a:buClr>
                <a:schemeClr val="accent1"/>
              </a:buClr>
              <a:buSzPts val="2400"/>
              <a:buFont typeface="Arial"/>
              <a:buNone/>
              <a:defRPr sz="2400" b="0" i="0" u="none" strike="noStrike" cap="none">
                <a:solidFill>
                  <a:schemeClr val="lt1"/>
                </a:solidFill>
                <a:latin typeface="Corbel"/>
                <a:ea typeface="Corbel"/>
                <a:cs typeface="Corbel"/>
                <a:sym typeface="Corbel"/>
              </a:defRPr>
            </a:lvl1pPr>
            <a:lvl2pPr marR="0" lvl="1" algn="l" rtl="0">
              <a:lnSpc>
                <a:spcPct val="90000"/>
              </a:lnSpc>
              <a:spcBef>
                <a:spcPts val="1200"/>
              </a:spcBef>
              <a:spcAft>
                <a:spcPts val="0"/>
              </a:spcAft>
              <a:buClr>
                <a:schemeClr val="accent1"/>
              </a:buClr>
              <a:buSzPts val="2800"/>
              <a:buFont typeface="Arial"/>
              <a:buNone/>
              <a:defRPr sz="2800" b="0" i="0" u="none" strike="noStrike" cap="none">
                <a:solidFill>
                  <a:schemeClr val="lt1"/>
                </a:solidFill>
                <a:latin typeface="Corbel"/>
                <a:ea typeface="Corbel"/>
                <a:cs typeface="Corbel"/>
                <a:sym typeface="Corbel"/>
              </a:defRPr>
            </a:lvl2pPr>
            <a:lvl3pPr marR="0" lvl="2" algn="l" rtl="0">
              <a:lnSpc>
                <a:spcPct val="90000"/>
              </a:lnSpc>
              <a:spcBef>
                <a:spcPts val="600"/>
              </a:spcBef>
              <a:spcAft>
                <a:spcPts val="0"/>
              </a:spcAft>
              <a:buClr>
                <a:schemeClr val="accent1"/>
              </a:buClr>
              <a:buSzPts val="2400"/>
              <a:buFont typeface="Arial"/>
              <a:buNone/>
              <a:defRPr sz="2400" b="0" i="0" u="none" strike="noStrike" cap="none">
                <a:solidFill>
                  <a:schemeClr val="lt1"/>
                </a:solidFill>
                <a:latin typeface="Corbel"/>
                <a:ea typeface="Corbel"/>
                <a:cs typeface="Corbel"/>
                <a:sym typeface="Corbel"/>
              </a:defRPr>
            </a:lvl3pPr>
            <a:lvl4pPr marR="0" lvl="3" algn="l" rtl="0">
              <a:lnSpc>
                <a:spcPct val="90000"/>
              </a:lnSpc>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4pPr>
            <a:lvl5pPr marR="0" lvl="4" algn="l" rtl="0">
              <a:lnSpc>
                <a:spcPct val="90000"/>
              </a:lnSpc>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5pPr>
            <a:lvl6pPr marR="0" lvl="5"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6pPr>
            <a:lvl7pPr marR="0" lvl="6"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7pPr>
            <a:lvl8pPr marR="0" lvl="7"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8pPr>
            <a:lvl9pPr marR="0" lvl="8" algn="l" rtl="0">
              <a:spcBef>
                <a:spcPts val="600"/>
              </a:spcBef>
              <a:spcAft>
                <a:spcPts val="0"/>
              </a:spcAft>
              <a:buClr>
                <a:schemeClr val="accent1"/>
              </a:buClr>
              <a:buSzPts val="2000"/>
              <a:buFont typeface="Arial"/>
              <a:buNone/>
              <a:defRPr sz="2000" b="0" i="0" u="none" strike="noStrike" cap="none">
                <a:solidFill>
                  <a:schemeClr val="lt1"/>
                </a:solidFill>
                <a:latin typeface="Corbel"/>
                <a:ea typeface="Corbel"/>
                <a:cs typeface="Corbel"/>
                <a:sym typeface="Corbel"/>
              </a:defRPr>
            </a:lvl9pPr>
          </a:lstStyle>
          <a:p>
            <a:endParaRPr/>
          </a:p>
        </p:txBody>
      </p:sp>
      <p:sp>
        <p:nvSpPr>
          <p:cNvPr id="28" name="Google Shape;28;p40"/>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0"/>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0"/>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4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1"/>
          <p:cNvSpPr txBox="1">
            <a:spLocks noGrp="1"/>
          </p:cNvSpPr>
          <p:nvPr>
            <p:ph type="body" idx="1"/>
          </p:nvPr>
        </p:nvSpPr>
        <p:spPr>
          <a:xfrm>
            <a:off x="1504781" y="1905001"/>
            <a:ext cx="4419599" cy="41148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34" name="Google Shape;34;p41"/>
          <p:cNvSpPr txBox="1">
            <a:spLocks noGrp="1"/>
          </p:cNvSpPr>
          <p:nvPr>
            <p:ph type="body" idx="2"/>
          </p:nvPr>
        </p:nvSpPr>
        <p:spPr>
          <a:xfrm>
            <a:off x="6229183" y="1905001"/>
            <a:ext cx="4419600" cy="41148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35" name="Google Shape;35;p41"/>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1"/>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42"/>
          <p:cNvSpPr txBox="1">
            <a:spLocks noGrp="1"/>
          </p:cNvSpPr>
          <p:nvPr>
            <p:ph type="title"/>
          </p:nvPr>
        </p:nvSpPr>
        <p:spPr>
          <a:xfrm>
            <a:off x="1059614" y="2514600"/>
            <a:ext cx="8692399" cy="28194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4800"/>
              <a:buFont typeface="Corbe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2"/>
          <p:cNvSpPr txBox="1">
            <a:spLocks noGrp="1"/>
          </p:cNvSpPr>
          <p:nvPr>
            <p:ph type="body" idx="1"/>
          </p:nvPr>
        </p:nvSpPr>
        <p:spPr>
          <a:xfrm>
            <a:off x="1065213" y="5410200"/>
            <a:ext cx="8687333" cy="6096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000"/>
              <a:buNone/>
              <a:defRPr sz="2000" cap="none">
                <a:solidFill>
                  <a:schemeClr val="accent1"/>
                </a:solidFill>
              </a:defRPr>
            </a:lvl1pPr>
            <a:lvl2pPr marL="914400" lvl="1" indent="-228600" algn="l">
              <a:lnSpc>
                <a:spcPct val="90000"/>
              </a:lnSpc>
              <a:spcBef>
                <a:spcPts val="1200"/>
              </a:spcBef>
              <a:spcAft>
                <a:spcPts val="0"/>
              </a:spcAft>
              <a:buSzPts val="1800"/>
              <a:buNone/>
              <a:defRPr sz="1800">
                <a:solidFill>
                  <a:schemeClr val="lt1"/>
                </a:solidFill>
              </a:defRPr>
            </a:lvl2pPr>
            <a:lvl3pPr marL="1371600" lvl="2" indent="-228600" algn="l">
              <a:lnSpc>
                <a:spcPct val="90000"/>
              </a:lnSpc>
              <a:spcBef>
                <a:spcPts val="600"/>
              </a:spcBef>
              <a:spcAft>
                <a:spcPts val="0"/>
              </a:spcAft>
              <a:buSzPts val="1600"/>
              <a:buNone/>
              <a:defRPr sz="1600">
                <a:solidFill>
                  <a:schemeClr val="lt1"/>
                </a:solidFill>
              </a:defRPr>
            </a:lvl3pPr>
            <a:lvl4pPr marL="1828800" lvl="3" indent="-228600" algn="l">
              <a:lnSpc>
                <a:spcPct val="90000"/>
              </a:lnSpc>
              <a:spcBef>
                <a:spcPts val="600"/>
              </a:spcBef>
              <a:spcAft>
                <a:spcPts val="0"/>
              </a:spcAft>
              <a:buSzPts val="1400"/>
              <a:buNone/>
              <a:defRPr sz="1400">
                <a:solidFill>
                  <a:schemeClr val="lt1"/>
                </a:solidFill>
              </a:defRPr>
            </a:lvl4pPr>
            <a:lvl5pPr marL="2286000" lvl="4" indent="-228600" algn="l">
              <a:lnSpc>
                <a:spcPct val="90000"/>
              </a:lnSpc>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0"/>
              </a:spcAft>
              <a:buSzPts val="1400"/>
              <a:buNone/>
              <a:defRPr sz="1400">
                <a:solidFill>
                  <a:schemeClr val="lt1"/>
                </a:solidFill>
              </a:defRPr>
            </a:lvl9pPr>
          </a:lstStyle>
          <a:p>
            <a:endParaRPr/>
          </a:p>
        </p:txBody>
      </p:sp>
      <p:sp>
        <p:nvSpPr>
          <p:cNvPr id="41" name="Google Shape;41;p42"/>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3"/>
          <p:cNvSpPr txBox="1">
            <a:spLocks noGrp="1"/>
          </p:cNvSpPr>
          <p:nvPr>
            <p:ph type="body" idx="1"/>
          </p:nvPr>
        </p:nvSpPr>
        <p:spPr>
          <a:xfrm>
            <a:off x="1522411" y="1905000"/>
            <a:ext cx="4416552"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000"/>
              <a:buNone/>
              <a:defRPr sz="2000" b="0" cap="none">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0"/>
              </a:spcAft>
              <a:buSzPts val="1600"/>
              <a:buNone/>
              <a:defRPr sz="1600" b="1"/>
            </a:lvl9pPr>
          </a:lstStyle>
          <a:p>
            <a:endParaRPr/>
          </a:p>
        </p:txBody>
      </p:sp>
      <p:sp>
        <p:nvSpPr>
          <p:cNvPr id="47" name="Google Shape;47;p43"/>
          <p:cNvSpPr txBox="1">
            <a:spLocks noGrp="1"/>
          </p:cNvSpPr>
          <p:nvPr>
            <p:ph type="body" idx="2"/>
          </p:nvPr>
        </p:nvSpPr>
        <p:spPr>
          <a:xfrm>
            <a:off x="1522411" y="2743201"/>
            <a:ext cx="4416552" cy="32766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48" name="Google Shape;48;p43"/>
          <p:cNvSpPr txBox="1">
            <a:spLocks noGrp="1"/>
          </p:cNvSpPr>
          <p:nvPr>
            <p:ph type="body" idx="3"/>
          </p:nvPr>
        </p:nvSpPr>
        <p:spPr>
          <a:xfrm>
            <a:off x="6249861" y="1905000"/>
            <a:ext cx="4416552"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000"/>
              <a:buNone/>
              <a:defRPr sz="2000" b="0" cap="none">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0"/>
              </a:spcAft>
              <a:buSzPts val="1600"/>
              <a:buNone/>
              <a:defRPr sz="1600" b="1"/>
            </a:lvl9pPr>
          </a:lstStyle>
          <a:p>
            <a:endParaRPr/>
          </a:p>
        </p:txBody>
      </p:sp>
      <p:sp>
        <p:nvSpPr>
          <p:cNvPr id="49" name="Google Shape;49;p43"/>
          <p:cNvSpPr txBox="1">
            <a:spLocks noGrp="1"/>
          </p:cNvSpPr>
          <p:nvPr>
            <p:ph type="body" idx="4"/>
          </p:nvPr>
        </p:nvSpPr>
        <p:spPr>
          <a:xfrm>
            <a:off x="6249861" y="2743201"/>
            <a:ext cx="4416552" cy="32766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50" name="Google Shape;50;p43"/>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4"/>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4"/>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4"/>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58"/>
        <p:cNvGrpSpPr/>
        <p:nvPr/>
      </p:nvGrpSpPr>
      <p:grpSpPr>
        <a:xfrm>
          <a:off x="0" y="0"/>
          <a:ext cx="0" cy="0"/>
          <a:chOff x="0" y="0"/>
          <a:chExt cx="0" cy="0"/>
        </a:xfrm>
      </p:grpSpPr>
      <p:sp>
        <p:nvSpPr>
          <p:cNvPr id="59" name="Google Shape;59;p45"/>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5"/>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46"/>
          <p:cNvSpPr txBox="1">
            <a:spLocks noGrp="1"/>
          </p:cNvSpPr>
          <p:nvPr>
            <p:ph type="title"/>
          </p:nvPr>
        </p:nvSpPr>
        <p:spPr>
          <a:xfrm>
            <a:off x="1055604" y="1905000"/>
            <a:ext cx="3596607" cy="2667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Corbel"/>
              <a:buNone/>
              <a:defRPr sz="36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6"/>
          <p:cNvSpPr txBox="1">
            <a:spLocks noGrp="1"/>
          </p:cNvSpPr>
          <p:nvPr>
            <p:ph type="body" idx="1"/>
          </p:nvPr>
        </p:nvSpPr>
        <p:spPr>
          <a:xfrm>
            <a:off x="1065213" y="4648200"/>
            <a:ext cx="358139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800"/>
              <a:buNone/>
              <a:defRPr sz="1800"/>
            </a:lvl1pPr>
            <a:lvl2pPr marL="914400" lvl="1" indent="-228600" algn="l">
              <a:lnSpc>
                <a:spcPct val="90000"/>
              </a:lnSpc>
              <a:spcBef>
                <a:spcPts val="1200"/>
              </a:spcBef>
              <a:spcAft>
                <a:spcPts val="0"/>
              </a:spcAft>
              <a:buSzPts val="1200"/>
              <a:buNone/>
              <a:defRPr sz="1200"/>
            </a:lvl2pPr>
            <a:lvl3pPr marL="1371600" lvl="2" indent="-228600" algn="l">
              <a:lnSpc>
                <a:spcPct val="90000"/>
              </a:lnSpc>
              <a:spcBef>
                <a:spcPts val="600"/>
              </a:spcBef>
              <a:spcAft>
                <a:spcPts val="0"/>
              </a:spcAft>
              <a:buSzPts val="1000"/>
              <a:buNone/>
              <a:defRPr sz="1000"/>
            </a:lvl3pPr>
            <a:lvl4pPr marL="1828800" lvl="3" indent="-228600" algn="l">
              <a:lnSpc>
                <a:spcPct val="90000"/>
              </a:lnSpc>
              <a:spcBef>
                <a:spcPts val="600"/>
              </a:spcBef>
              <a:spcAft>
                <a:spcPts val="0"/>
              </a:spcAft>
              <a:buSzPts val="900"/>
              <a:buNone/>
              <a:defRPr sz="900"/>
            </a:lvl4pPr>
            <a:lvl5pPr marL="2286000" lvl="4" indent="-228600" algn="l">
              <a:lnSpc>
                <a:spcPct val="90000"/>
              </a:lnSpc>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0"/>
              </a:spcAft>
              <a:buSzPts val="900"/>
              <a:buNone/>
              <a:defRPr sz="900"/>
            </a:lvl9pPr>
          </a:lstStyle>
          <a:p>
            <a:endParaRPr/>
          </a:p>
        </p:txBody>
      </p:sp>
      <p:sp>
        <p:nvSpPr>
          <p:cNvPr id="65" name="Google Shape;65;p46"/>
          <p:cNvSpPr txBox="1">
            <a:spLocks noGrp="1"/>
          </p:cNvSpPr>
          <p:nvPr>
            <p:ph type="body" idx="2"/>
          </p:nvPr>
        </p:nvSpPr>
        <p:spPr>
          <a:xfrm>
            <a:off x="4951414" y="685800"/>
            <a:ext cx="64008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66" name="Google Shape;66;p46"/>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6"/>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6"/>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3600"/>
              <a:buFont typeface="Corbel"/>
              <a:buNone/>
              <a:defRPr sz="36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7"/>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800"/>
              </a:spcBef>
              <a:spcAft>
                <a:spcPts val="0"/>
              </a:spcAft>
              <a:buClr>
                <a:schemeClr val="accent1"/>
              </a:buClr>
              <a:buSzPts val="2400"/>
              <a:buFont typeface="Arial"/>
              <a:buChar char="•"/>
              <a:defRPr sz="2400" b="0" i="0" u="none" strike="noStrike" cap="none">
                <a:solidFill>
                  <a:schemeClr val="lt1"/>
                </a:solidFill>
                <a:latin typeface="Corbel"/>
                <a:ea typeface="Corbel"/>
                <a:cs typeface="Corbel"/>
                <a:sym typeface="Corbel"/>
              </a:defRPr>
            </a:lvl1pPr>
            <a:lvl2pPr marL="914400" marR="0" lvl="1"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lt1"/>
                </a:solidFill>
                <a:latin typeface="Corbel"/>
                <a:ea typeface="Corbel"/>
                <a:cs typeface="Corbel"/>
                <a:sym typeface="Corbel"/>
              </a:defRPr>
            </a:lvl2pPr>
            <a:lvl3pPr marL="1371600" marR="0" lvl="2" indent="-342900" algn="l" rtl="0">
              <a:lnSpc>
                <a:spcPct val="90000"/>
              </a:lnSpc>
              <a:spcBef>
                <a:spcPts val="600"/>
              </a:spcBef>
              <a:spcAft>
                <a:spcPts val="0"/>
              </a:spcAft>
              <a:buClr>
                <a:schemeClr val="accent1"/>
              </a:buClr>
              <a:buSzPts val="1800"/>
              <a:buFont typeface="Arial"/>
              <a:buChar char="•"/>
              <a:defRPr sz="1800" b="0" i="0" u="none" strike="noStrike" cap="none">
                <a:solidFill>
                  <a:schemeClr val="lt1"/>
                </a:solidFill>
                <a:latin typeface="Corbel"/>
                <a:ea typeface="Corbel"/>
                <a:cs typeface="Corbel"/>
                <a:sym typeface="Corbel"/>
              </a:defRPr>
            </a:lvl3pPr>
            <a:lvl4pPr marL="1828800" marR="0" lvl="3"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4pPr>
            <a:lvl5pPr marL="2286000" marR="0" lvl="4"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5pPr>
            <a:lvl6pPr marL="2743200" marR="0" lvl="5"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6pPr>
            <a:lvl7pPr marL="3200400" marR="0" lvl="6"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7pPr>
            <a:lvl8pPr marL="3657600" marR="0" lvl="7"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8pPr>
            <a:lvl9pPr marL="4114800" marR="0" lvl="8"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9pPr>
          </a:lstStyle>
          <a:p>
            <a:endParaRPr/>
          </a:p>
        </p:txBody>
      </p:sp>
      <p:sp>
        <p:nvSpPr>
          <p:cNvPr id="12" name="Google Shape;12;p37"/>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3" name="Google Shape;13;p37"/>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4" name="Google Shape;14;p37"/>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Corbel"/>
                <a:ea typeface="Corbel"/>
                <a:cs typeface="Corbel"/>
                <a:sym typeface="Corbel"/>
              </a:defRPr>
            </a:lvl1pPr>
            <a:lvl2pPr marL="0" marR="0" lvl="1" indent="0" algn="r" rtl="0">
              <a:spcBef>
                <a:spcPts val="0"/>
              </a:spcBef>
              <a:buNone/>
              <a:defRPr sz="1100" b="0" i="0" u="none" strike="noStrike" cap="none">
                <a:solidFill>
                  <a:schemeClr val="lt1"/>
                </a:solidFill>
                <a:latin typeface="Corbel"/>
                <a:ea typeface="Corbel"/>
                <a:cs typeface="Corbel"/>
                <a:sym typeface="Corbel"/>
              </a:defRPr>
            </a:lvl2pPr>
            <a:lvl3pPr marL="0" marR="0" lvl="2" indent="0" algn="r" rtl="0">
              <a:spcBef>
                <a:spcPts val="0"/>
              </a:spcBef>
              <a:buNone/>
              <a:defRPr sz="1100" b="0" i="0" u="none" strike="noStrike" cap="none">
                <a:solidFill>
                  <a:schemeClr val="lt1"/>
                </a:solidFill>
                <a:latin typeface="Corbel"/>
                <a:ea typeface="Corbel"/>
                <a:cs typeface="Corbel"/>
                <a:sym typeface="Corbel"/>
              </a:defRPr>
            </a:lvl3pPr>
            <a:lvl4pPr marL="0" marR="0" lvl="3" indent="0" algn="r" rtl="0">
              <a:spcBef>
                <a:spcPts val="0"/>
              </a:spcBef>
              <a:buNone/>
              <a:defRPr sz="1100" b="0" i="0" u="none" strike="noStrike" cap="none">
                <a:solidFill>
                  <a:schemeClr val="lt1"/>
                </a:solidFill>
                <a:latin typeface="Corbel"/>
                <a:ea typeface="Corbel"/>
                <a:cs typeface="Corbel"/>
                <a:sym typeface="Corbel"/>
              </a:defRPr>
            </a:lvl4pPr>
            <a:lvl5pPr marL="0" marR="0" lvl="4" indent="0" algn="r" rtl="0">
              <a:spcBef>
                <a:spcPts val="0"/>
              </a:spcBef>
              <a:buNone/>
              <a:defRPr sz="1100" b="0" i="0" u="none" strike="noStrike" cap="none">
                <a:solidFill>
                  <a:schemeClr val="lt1"/>
                </a:solidFill>
                <a:latin typeface="Corbel"/>
                <a:ea typeface="Corbel"/>
                <a:cs typeface="Corbel"/>
                <a:sym typeface="Corbel"/>
              </a:defRPr>
            </a:lvl5pPr>
            <a:lvl6pPr marL="0" marR="0" lvl="5" indent="0" algn="r" rtl="0">
              <a:spcBef>
                <a:spcPts val="0"/>
              </a:spcBef>
              <a:buNone/>
              <a:defRPr sz="1100" b="0" i="0" u="none" strike="noStrike" cap="none">
                <a:solidFill>
                  <a:schemeClr val="lt1"/>
                </a:solidFill>
                <a:latin typeface="Corbel"/>
                <a:ea typeface="Corbel"/>
                <a:cs typeface="Corbel"/>
                <a:sym typeface="Corbel"/>
              </a:defRPr>
            </a:lvl6pPr>
            <a:lvl7pPr marL="0" marR="0" lvl="6" indent="0" algn="r" rtl="0">
              <a:spcBef>
                <a:spcPts val="0"/>
              </a:spcBef>
              <a:buNone/>
              <a:defRPr sz="1100" b="0" i="0" u="none" strike="noStrike" cap="none">
                <a:solidFill>
                  <a:schemeClr val="lt1"/>
                </a:solidFill>
                <a:latin typeface="Corbel"/>
                <a:ea typeface="Corbel"/>
                <a:cs typeface="Corbel"/>
                <a:sym typeface="Corbel"/>
              </a:defRPr>
            </a:lvl7pPr>
            <a:lvl8pPr marL="0" marR="0" lvl="7" indent="0" algn="r" rtl="0">
              <a:spcBef>
                <a:spcPts val="0"/>
              </a:spcBef>
              <a:buNone/>
              <a:defRPr sz="1100" b="0" i="0" u="none" strike="noStrike" cap="none">
                <a:solidFill>
                  <a:schemeClr val="lt1"/>
                </a:solidFill>
                <a:latin typeface="Corbel"/>
                <a:ea typeface="Corbel"/>
                <a:cs typeface="Corbel"/>
                <a:sym typeface="Corbel"/>
              </a:defRPr>
            </a:lvl8pPr>
            <a:lvl9pPr marL="0" marR="0" lvl="8" indent="0" algn="r" rtl="0">
              <a:spcBef>
                <a:spcPts val="0"/>
              </a:spcBef>
              <a:buNone/>
              <a:defRPr sz="11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065214" y="1828800"/>
            <a:ext cx="8229600" cy="28956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ts val="6600"/>
              <a:buFont typeface="Corbel"/>
              <a:buNone/>
            </a:pPr>
            <a:r>
              <a:rPr lang="en-US"/>
              <a:t>Decision Tree Learning Algorithms</a:t>
            </a:r>
            <a:endParaRPr/>
          </a:p>
        </p:txBody>
      </p:sp>
      <p:sp>
        <p:nvSpPr>
          <p:cNvPr id="86" name="Google Shape;86;p1"/>
          <p:cNvSpPr txBox="1">
            <a:spLocks noGrp="1"/>
          </p:cNvSpPr>
          <p:nvPr>
            <p:ph type="subTitle" idx="1"/>
          </p:nvPr>
        </p:nvSpPr>
        <p:spPr>
          <a:xfrm>
            <a:off x="1065213" y="4800600"/>
            <a:ext cx="8229600" cy="121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a:t>FORREST BANKSTON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0" descr="Table&#10;&#10;Description automatically generated"/>
          <p:cNvPicPr preferRelativeResize="0">
            <a:picLocks noGrp="1"/>
          </p:cNvPicPr>
          <p:nvPr>
            <p:ph type="body" idx="1"/>
          </p:nvPr>
        </p:nvPicPr>
        <p:blipFill rotWithShape="1">
          <a:blip r:embed="rId3">
            <a:alphaModFix/>
          </a:blip>
          <a:srcRect/>
          <a:stretch/>
        </p:blipFill>
        <p:spPr>
          <a:xfrm>
            <a:off x="217597" y="1083365"/>
            <a:ext cx="3719276" cy="3412435"/>
          </a:xfrm>
          <a:prstGeom prst="rect">
            <a:avLst/>
          </a:prstGeom>
          <a:noFill/>
          <a:ln>
            <a:noFill/>
          </a:ln>
        </p:spPr>
      </p:pic>
      <p:sp>
        <p:nvSpPr>
          <p:cNvPr id="145" name="Google Shape;145;p10"/>
          <p:cNvSpPr txBox="1">
            <a:spLocks noGrp="1"/>
          </p:cNvSpPr>
          <p:nvPr>
            <p:ph type="body" idx="2"/>
          </p:nvPr>
        </p:nvSpPr>
        <p:spPr>
          <a:xfrm>
            <a:off x="4113212" y="130865"/>
            <a:ext cx="7858016" cy="6727135"/>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1900"/>
              <a:buChar char="•"/>
            </a:pPr>
            <a:r>
              <a:rPr lang="en-US" sz="1900" dirty="0"/>
              <a:t>Using the simple play tennis/golf dataset, we have 9 objects of class P(Yes) and 5 of class N(No)</a:t>
            </a:r>
            <a:endParaRPr dirty="0"/>
          </a:p>
          <a:p>
            <a:pPr marL="0" lvl="0" indent="0" algn="l" rtl="0">
              <a:lnSpc>
                <a:spcPct val="90000"/>
              </a:lnSpc>
              <a:spcBef>
                <a:spcPts val="1800"/>
              </a:spcBef>
              <a:spcAft>
                <a:spcPts val="0"/>
              </a:spcAft>
              <a:buSzPts val="1900"/>
              <a:buNone/>
            </a:pPr>
            <a:endParaRPr sz="1900" dirty="0"/>
          </a:p>
          <a:p>
            <a:pPr marL="223838" lvl="0" indent="-223838" algn="l" rtl="0">
              <a:lnSpc>
                <a:spcPct val="90000"/>
              </a:lnSpc>
              <a:spcBef>
                <a:spcPts val="1800"/>
              </a:spcBef>
              <a:spcAft>
                <a:spcPts val="0"/>
              </a:spcAft>
              <a:buSzPts val="1900"/>
              <a:buChar char="•"/>
            </a:pPr>
            <a:r>
              <a:rPr lang="en-US" sz="1900" dirty="0"/>
              <a:t>Next consider the </a:t>
            </a:r>
            <a:r>
              <a:rPr lang="en-US" sz="1900" b="1" u="sng" dirty="0"/>
              <a:t>Outlook</a:t>
            </a:r>
            <a:r>
              <a:rPr lang="en-US" sz="1900" dirty="0"/>
              <a:t> feature with the values Sunny, Overcast, and Rain. We calculate the amount of P’s and N’s from each specific feature value respectively</a:t>
            </a:r>
            <a:endParaRPr dirty="0"/>
          </a:p>
          <a:p>
            <a:pPr marL="223838" lvl="0" indent="-103188" algn="l" rtl="0">
              <a:lnSpc>
                <a:spcPct val="90000"/>
              </a:lnSpc>
              <a:spcBef>
                <a:spcPts val="1800"/>
              </a:spcBef>
              <a:spcAft>
                <a:spcPts val="0"/>
              </a:spcAft>
              <a:buSzPts val="1900"/>
              <a:buNone/>
            </a:pPr>
            <a:endParaRPr sz="1900" dirty="0"/>
          </a:p>
          <a:p>
            <a:pPr marL="223838" lvl="0" indent="-103188" algn="l" rtl="0">
              <a:lnSpc>
                <a:spcPct val="90000"/>
              </a:lnSpc>
              <a:spcBef>
                <a:spcPts val="1800"/>
              </a:spcBef>
              <a:spcAft>
                <a:spcPts val="0"/>
              </a:spcAft>
              <a:buSzPts val="1900"/>
              <a:buNone/>
            </a:pPr>
            <a:endParaRPr sz="1900" dirty="0"/>
          </a:p>
          <a:p>
            <a:pPr marL="223838" lvl="0" indent="-103188" algn="l" rtl="0">
              <a:lnSpc>
                <a:spcPct val="90000"/>
              </a:lnSpc>
              <a:spcBef>
                <a:spcPts val="1800"/>
              </a:spcBef>
              <a:spcAft>
                <a:spcPts val="0"/>
              </a:spcAft>
              <a:buSzPts val="1900"/>
              <a:buNone/>
            </a:pPr>
            <a:endParaRPr sz="1900" dirty="0"/>
          </a:p>
          <a:p>
            <a:pPr marL="223838" lvl="0" indent="-223838" algn="l" rtl="0">
              <a:lnSpc>
                <a:spcPct val="90000"/>
              </a:lnSpc>
              <a:spcBef>
                <a:spcPts val="1800"/>
              </a:spcBef>
              <a:spcAft>
                <a:spcPts val="0"/>
              </a:spcAft>
              <a:buSzPts val="1900"/>
              <a:buChar char="•"/>
            </a:pPr>
            <a:r>
              <a:rPr lang="en-US" sz="1900" dirty="0"/>
              <a:t>Now that we have calculated the entropy of outlook, we can subtract it from the initial entropy to see the gain from outlook, with results from the other features below it</a:t>
            </a:r>
            <a:endParaRPr dirty="0"/>
          </a:p>
          <a:p>
            <a:pPr marL="223838" lvl="0" indent="-223838" algn="l" rtl="0">
              <a:lnSpc>
                <a:spcPct val="90000"/>
              </a:lnSpc>
              <a:spcBef>
                <a:spcPts val="1800"/>
              </a:spcBef>
              <a:spcAft>
                <a:spcPts val="0"/>
              </a:spcAft>
              <a:buSzPts val="1900"/>
              <a:buChar char="•"/>
            </a:pPr>
            <a:r>
              <a:rPr lang="en-US" sz="1900" dirty="0">
                <a:latin typeface="Times New Roman"/>
                <a:ea typeface="Times New Roman"/>
                <a:cs typeface="Times New Roman"/>
                <a:sym typeface="Times New Roman"/>
              </a:rPr>
              <a:t>gain(outlook) = 0.940 - E(outlook) = 0.246 bits</a:t>
            </a:r>
            <a:endParaRPr dirty="0"/>
          </a:p>
          <a:p>
            <a:pPr marL="223838" lvl="0" indent="-223838" algn="l" rtl="0">
              <a:lnSpc>
                <a:spcPct val="90000"/>
              </a:lnSpc>
              <a:spcBef>
                <a:spcPts val="1800"/>
              </a:spcBef>
              <a:spcAft>
                <a:spcPts val="0"/>
              </a:spcAft>
              <a:buSzPts val="1900"/>
              <a:buChar char="•"/>
            </a:pPr>
            <a:r>
              <a:rPr lang="en-US" sz="1900" dirty="0">
                <a:latin typeface="Times New Roman"/>
                <a:ea typeface="Times New Roman"/>
                <a:cs typeface="Times New Roman"/>
                <a:sym typeface="Times New Roman"/>
              </a:rPr>
              <a:t>gain(temperature) = 0.029 bits</a:t>
            </a:r>
            <a:endParaRPr dirty="0"/>
          </a:p>
          <a:p>
            <a:pPr marL="223838" lvl="0" indent="-223838" algn="l" rtl="0">
              <a:lnSpc>
                <a:spcPct val="90000"/>
              </a:lnSpc>
              <a:spcBef>
                <a:spcPts val="1800"/>
              </a:spcBef>
              <a:spcAft>
                <a:spcPts val="0"/>
              </a:spcAft>
              <a:buSzPts val="1900"/>
              <a:buChar char="•"/>
            </a:pPr>
            <a:r>
              <a:rPr lang="en-US" sz="1900" dirty="0">
                <a:latin typeface="Times New Roman"/>
                <a:ea typeface="Times New Roman"/>
                <a:cs typeface="Times New Roman"/>
                <a:sym typeface="Times New Roman"/>
              </a:rPr>
              <a:t>gain(humidity) = 0.151 bits</a:t>
            </a:r>
            <a:endParaRPr dirty="0"/>
          </a:p>
          <a:p>
            <a:pPr marL="223838" lvl="0" indent="-223838" algn="l" rtl="0">
              <a:lnSpc>
                <a:spcPct val="90000"/>
              </a:lnSpc>
              <a:spcBef>
                <a:spcPts val="1800"/>
              </a:spcBef>
              <a:spcAft>
                <a:spcPts val="0"/>
              </a:spcAft>
              <a:buSzPts val="1900"/>
              <a:buChar char="•"/>
            </a:pPr>
            <a:r>
              <a:rPr lang="en-US" sz="1900" dirty="0">
                <a:latin typeface="Times New Roman"/>
                <a:ea typeface="Times New Roman"/>
                <a:cs typeface="Times New Roman"/>
                <a:sym typeface="Times New Roman"/>
              </a:rPr>
              <a:t>gain(windy) = 0.048 bits</a:t>
            </a:r>
            <a:endParaRPr sz="1900" dirty="0"/>
          </a:p>
          <a:p>
            <a:pPr marL="223838" lvl="0" indent="-103188" algn="l" rtl="0">
              <a:lnSpc>
                <a:spcPct val="90000"/>
              </a:lnSpc>
              <a:spcBef>
                <a:spcPts val="1800"/>
              </a:spcBef>
              <a:spcAft>
                <a:spcPts val="0"/>
              </a:spcAft>
              <a:buSzPts val="1900"/>
              <a:buNone/>
            </a:pPr>
            <a:endParaRPr sz="1900" dirty="0"/>
          </a:p>
        </p:txBody>
      </p:sp>
      <p:pic>
        <p:nvPicPr>
          <p:cNvPr id="146" name="Google Shape;146;p10"/>
          <p:cNvPicPr preferRelativeResize="0"/>
          <p:nvPr/>
        </p:nvPicPr>
        <p:blipFill rotWithShape="1">
          <a:blip r:embed="rId4">
            <a:alphaModFix/>
          </a:blip>
          <a:srcRect/>
          <a:stretch/>
        </p:blipFill>
        <p:spPr>
          <a:xfrm>
            <a:off x="6588258" y="529678"/>
            <a:ext cx="5316371" cy="811446"/>
          </a:xfrm>
          <a:prstGeom prst="rect">
            <a:avLst/>
          </a:prstGeom>
          <a:noFill/>
          <a:ln>
            <a:noFill/>
          </a:ln>
        </p:spPr>
      </p:pic>
      <p:grpSp>
        <p:nvGrpSpPr>
          <p:cNvPr id="147" name="Google Shape;147;p10"/>
          <p:cNvGrpSpPr/>
          <p:nvPr/>
        </p:nvGrpSpPr>
        <p:grpSpPr>
          <a:xfrm>
            <a:off x="6323012" y="1981200"/>
            <a:ext cx="4876800" cy="1814358"/>
            <a:chOff x="5603820" y="2590800"/>
            <a:chExt cx="4876800" cy="1814358"/>
          </a:xfrm>
        </p:grpSpPr>
        <p:grpSp>
          <p:nvGrpSpPr>
            <p:cNvPr id="148" name="Google Shape;148;p10"/>
            <p:cNvGrpSpPr/>
            <p:nvPr/>
          </p:nvGrpSpPr>
          <p:grpSpPr>
            <a:xfrm>
              <a:off x="5603820" y="2590800"/>
              <a:ext cx="4876800" cy="999565"/>
              <a:chOff x="5306088" y="4800600"/>
              <a:chExt cx="4064925" cy="999565"/>
            </a:xfrm>
          </p:grpSpPr>
          <p:pic>
            <p:nvPicPr>
              <p:cNvPr id="149" name="Google Shape;149;p10"/>
              <p:cNvPicPr preferRelativeResize="0"/>
              <p:nvPr/>
            </p:nvPicPr>
            <p:blipFill rotWithShape="1">
              <a:blip r:embed="rId5">
                <a:alphaModFix/>
              </a:blip>
              <a:srcRect/>
              <a:stretch/>
            </p:blipFill>
            <p:spPr>
              <a:xfrm>
                <a:off x="5309527" y="4800600"/>
                <a:ext cx="4061486" cy="409070"/>
              </a:xfrm>
              <a:prstGeom prst="rect">
                <a:avLst/>
              </a:prstGeom>
              <a:noFill/>
              <a:ln>
                <a:noFill/>
              </a:ln>
            </p:spPr>
          </p:pic>
          <p:pic>
            <p:nvPicPr>
              <p:cNvPr id="150" name="Google Shape;150;p10"/>
              <p:cNvPicPr preferRelativeResize="0"/>
              <p:nvPr/>
            </p:nvPicPr>
            <p:blipFill rotWithShape="1">
              <a:blip r:embed="rId6">
                <a:alphaModFix/>
              </a:blip>
              <a:srcRect/>
              <a:stretch/>
            </p:blipFill>
            <p:spPr>
              <a:xfrm>
                <a:off x="5306088" y="5209670"/>
                <a:ext cx="4061486" cy="590495"/>
              </a:xfrm>
              <a:prstGeom prst="rect">
                <a:avLst/>
              </a:prstGeom>
              <a:noFill/>
              <a:ln>
                <a:noFill/>
              </a:ln>
            </p:spPr>
          </p:pic>
        </p:grpSp>
        <p:pic>
          <p:nvPicPr>
            <p:cNvPr id="151" name="Google Shape;151;p10"/>
            <p:cNvPicPr preferRelativeResize="0"/>
            <p:nvPr/>
          </p:nvPicPr>
          <p:blipFill rotWithShape="1">
            <a:blip r:embed="rId7">
              <a:alphaModFix/>
            </a:blip>
            <a:srcRect/>
            <a:stretch/>
          </p:blipFill>
          <p:spPr>
            <a:xfrm>
              <a:off x="5603820" y="3593712"/>
              <a:ext cx="4872674" cy="811446"/>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ID3</a:t>
            </a:r>
            <a:endParaRPr/>
          </a:p>
        </p:txBody>
      </p:sp>
      <p:sp>
        <p:nvSpPr>
          <p:cNvPr id="158" name="Google Shape;158;p11"/>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Because outlook results in the highest information gain, it will be selected as the root node of the tree</a:t>
            </a:r>
            <a:endParaRPr dirty="0"/>
          </a:p>
          <a:p>
            <a:pPr marL="223838" lvl="0" indent="-223838" algn="l" rtl="0">
              <a:lnSpc>
                <a:spcPct val="90000"/>
              </a:lnSpc>
              <a:spcBef>
                <a:spcPts val="1800"/>
              </a:spcBef>
              <a:spcAft>
                <a:spcPts val="0"/>
              </a:spcAft>
              <a:buSzPts val="2400"/>
              <a:buChar char="•"/>
            </a:pPr>
            <a:r>
              <a:rPr lang="en-US" dirty="0"/>
              <a:t>Then, the objects would be divided into subsets according to their values of the outlook feature and a decision tree for each subset would be made in a similar fashion</a:t>
            </a:r>
            <a:endParaRPr dirty="0"/>
          </a:p>
          <a:p>
            <a:pPr marL="223838" lvl="0" indent="-223838" algn="l" rtl="0">
              <a:lnSpc>
                <a:spcPct val="90000"/>
              </a:lnSpc>
              <a:spcBef>
                <a:spcPts val="1800"/>
              </a:spcBef>
              <a:spcAft>
                <a:spcPts val="0"/>
              </a:spcAft>
              <a:buSzPts val="2400"/>
              <a:buChar char="•"/>
            </a:pPr>
            <a:r>
              <a:rPr lang="en-US" dirty="0"/>
              <a:t>ID3 is rather straightforward and its purpose is to construct an accurate decision tree with a low time complexity for the given dataset</a:t>
            </a:r>
            <a:endParaRPr dirty="0"/>
          </a:p>
          <a:p>
            <a:pPr marL="223838" lvl="0" indent="-223838" algn="l" rtl="0">
              <a:lnSpc>
                <a:spcPct val="90000"/>
              </a:lnSpc>
              <a:spcBef>
                <a:spcPts val="1800"/>
              </a:spcBef>
              <a:spcAft>
                <a:spcPts val="0"/>
              </a:spcAft>
              <a:buSzPts val="2400"/>
              <a:buChar char="•"/>
            </a:pPr>
            <a:r>
              <a:rPr lang="en-US" dirty="0"/>
              <a:t>This early algorithm is effective for simpler data sets but has a few key issues holding it back</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dirty="0"/>
              <a:t>ID3 Problems</a:t>
            </a:r>
            <a:endParaRPr dirty="0"/>
          </a:p>
        </p:txBody>
      </p:sp>
      <p:sp>
        <p:nvSpPr>
          <p:cNvPr id="164" name="Google Shape;164;p12"/>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a:t>ID3 gets a lot of its efficiency due to it being greedy: It selects a test from the information gain and then never explores other choices</a:t>
            </a:r>
            <a:endParaRPr/>
          </a:p>
          <a:p>
            <a:pPr marL="223838" lvl="0" indent="-223838" algn="l" rtl="0">
              <a:lnSpc>
                <a:spcPct val="80000"/>
              </a:lnSpc>
              <a:spcBef>
                <a:spcPts val="1800"/>
              </a:spcBef>
              <a:spcAft>
                <a:spcPts val="0"/>
              </a:spcAft>
              <a:buSzPts val="2400"/>
              <a:buChar char="•"/>
            </a:pPr>
            <a:r>
              <a:rPr lang="en-US"/>
              <a:t>The author of ID3 claims that this will always lead to a decision tree, but it will not always be the best decision tree possible</a:t>
            </a:r>
            <a:endParaRPr/>
          </a:p>
          <a:p>
            <a:pPr marL="223838" lvl="0" indent="-223838" algn="l" rtl="0">
              <a:lnSpc>
                <a:spcPct val="80000"/>
              </a:lnSpc>
              <a:spcBef>
                <a:spcPts val="1800"/>
              </a:spcBef>
              <a:spcAft>
                <a:spcPts val="0"/>
              </a:spcAft>
              <a:buSzPts val="2400"/>
              <a:buChar char="•"/>
            </a:pPr>
            <a:r>
              <a:rPr lang="en-US"/>
              <a:t>Therefore the ID3 algorithm is capable of achieving local optimum but not global optimum</a:t>
            </a:r>
            <a:endParaRPr/>
          </a:p>
          <a:p>
            <a:pPr marL="223838" lvl="0" indent="-223838" algn="l" rtl="0">
              <a:lnSpc>
                <a:spcPct val="80000"/>
              </a:lnSpc>
              <a:spcBef>
                <a:spcPts val="1800"/>
              </a:spcBef>
              <a:spcAft>
                <a:spcPts val="0"/>
              </a:spcAft>
              <a:buSzPts val="2400"/>
              <a:buChar char="•"/>
            </a:pPr>
            <a:r>
              <a:rPr lang="en-US"/>
              <a:t>The iterative nature of ID3 means it will keep going until a condition is satisfied and it terminates</a:t>
            </a:r>
            <a:endParaRPr/>
          </a:p>
          <a:p>
            <a:pPr marL="223838" lvl="0" indent="-223838" algn="l" rtl="0">
              <a:lnSpc>
                <a:spcPct val="80000"/>
              </a:lnSpc>
              <a:spcBef>
                <a:spcPts val="1800"/>
              </a:spcBef>
              <a:spcAft>
                <a:spcPts val="0"/>
              </a:spcAft>
              <a:buSzPts val="2400"/>
              <a:buChar char="•"/>
            </a:pPr>
            <a:r>
              <a:rPr lang="en-US"/>
              <a:t>This can result in larger than necessary decision trees, or decision trees that very much overfit the 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C4.5</a:t>
            </a:r>
            <a:endParaRPr/>
          </a:p>
        </p:txBody>
      </p:sp>
      <p:sp>
        <p:nvSpPr>
          <p:cNvPr id="170" name="Google Shape;170;p1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a:t>The C4.5 algorithm was developed by the same researcher who made ID3 with the goal of keeping the advantageous properties of ID3 while providing a solution for its main faults</a:t>
            </a:r>
            <a:endParaRPr/>
          </a:p>
          <a:p>
            <a:pPr marL="223838" lvl="0" indent="-223838" algn="l" rtl="0">
              <a:lnSpc>
                <a:spcPct val="80000"/>
              </a:lnSpc>
              <a:spcBef>
                <a:spcPts val="1800"/>
              </a:spcBef>
              <a:spcAft>
                <a:spcPts val="0"/>
              </a:spcAft>
              <a:buSzPts val="2400"/>
              <a:buChar char="•"/>
            </a:pPr>
            <a:r>
              <a:rPr lang="en-US"/>
              <a:t>The first new attribute of C4.5 is that it used </a:t>
            </a:r>
            <a:r>
              <a:rPr lang="en-US" b="1" u="sng"/>
              <a:t>information gain ratio </a:t>
            </a:r>
            <a:r>
              <a:rPr lang="en-US"/>
              <a:t>instead of information gain</a:t>
            </a:r>
            <a:endParaRPr/>
          </a:p>
          <a:p>
            <a:pPr marL="223838" lvl="0" indent="-223838" algn="l" rtl="0">
              <a:lnSpc>
                <a:spcPct val="80000"/>
              </a:lnSpc>
              <a:spcBef>
                <a:spcPts val="1800"/>
              </a:spcBef>
              <a:spcAft>
                <a:spcPts val="0"/>
              </a:spcAft>
              <a:buSzPts val="2400"/>
              <a:buChar char="•"/>
            </a:pPr>
            <a:r>
              <a:rPr lang="en-US"/>
              <a:t>Information gain used in ID3 highly prefers features with many possible values because it can then split the data into many small subsets</a:t>
            </a:r>
            <a:endParaRPr/>
          </a:p>
          <a:p>
            <a:pPr marL="223838" lvl="0" indent="-223838" algn="l" rtl="0">
              <a:lnSpc>
                <a:spcPct val="80000"/>
              </a:lnSpc>
              <a:spcBef>
                <a:spcPts val="1800"/>
              </a:spcBef>
              <a:spcAft>
                <a:spcPts val="0"/>
              </a:spcAft>
              <a:buSzPts val="2400"/>
              <a:buChar char="•"/>
            </a:pPr>
            <a:r>
              <a:rPr lang="en-US"/>
              <a:t>This is not good because these small subsets will tend to have no correlation between the target feature and the descriptive feature and make the decision tree more complex</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C4.5 – Information Gain Ratio</a:t>
            </a:r>
            <a:endParaRPr/>
          </a:p>
        </p:txBody>
      </p:sp>
      <p:sp>
        <p:nvSpPr>
          <p:cNvPr id="176" name="Google Shape;176;p14"/>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To find gain ratio, use a split information value that represents the potential information gained by splitting the training data set D into v partitions that correspond to v outcomes on attribute A</a:t>
            </a:r>
            <a:endParaRPr dirty="0"/>
          </a:p>
          <a:p>
            <a:pPr marL="223838" lvl="0" indent="-223838" algn="l" rtl="0">
              <a:lnSpc>
                <a:spcPct val="90000"/>
              </a:lnSpc>
              <a:spcBef>
                <a:spcPts val="1800"/>
              </a:spcBef>
              <a:spcAft>
                <a:spcPts val="0"/>
              </a:spcAft>
              <a:buSzPts val="2400"/>
              <a:buChar char="•"/>
            </a:pPr>
            <a:r>
              <a:rPr lang="en-US" dirty="0"/>
              <a:t>Of course we will then select the feature with maximum gain ratio as the root node or the splitting attribute</a:t>
            </a:r>
            <a:endParaRPr dirty="0"/>
          </a:p>
          <a:p>
            <a:pPr marL="223838" lvl="0" indent="-223838" algn="l" rtl="0">
              <a:lnSpc>
                <a:spcPct val="90000"/>
              </a:lnSpc>
              <a:spcBef>
                <a:spcPts val="1800"/>
              </a:spcBef>
              <a:spcAft>
                <a:spcPts val="0"/>
              </a:spcAft>
              <a:buSzPts val="2400"/>
              <a:buChar char="•"/>
            </a:pPr>
            <a:r>
              <a:rPr lang="en-US" dirty="0"/>
              <a:t>The information gain ratio criterion is very robust and typically gives a better choice of test than the previous information gain criterion</a:t>
            </a:r>
            <a:endParaRPr dirty="0"/>
          </a:p>
        </p:txBody>
      </p:sp>
      <p:pic>
        <p:nvPicPr>
          <p:cNvPr id="177" name="Google Shape;177;p14" descr="Text&#10;&#10;Description automatically generated"/>
          <p:cNvPicPr preferRelativeResize="0"/>
          <p:nvPr/>
        </p:nvPicPr>
        <p:blipFill rotWithShape="1">
          <a:blip r:embed="rId3">
            <a:alphaModFix/>
          </a:blip>
          <a:srcRect/>
          <a:stretch/>
        </p:blipFill>
        <p:spPr>
          <a:xfrm>
            <a:off x="3045848" y="4724400"/>
            <a:ext cx="6706767" cy="21170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C4.5 - Innovations</a:t>
            </a:r>
            <a:endParaRPr/>
          </a:p>
        </p:txBody>
      </p:sp>
      <p:sp>
        <p:nvSpPr>
          <p:cNvPr id="183" name="Google Shape;183;p15"/>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Besides using information gain ratio, there are a few more innovations from ID3 to C4.5</a:t>
            </a:r>
            <a:endParaRPr dirty="0"/>
          </a:p>
          <a:p>
            <a:pPr marL="223838" lvl="0" indent="-223838" algn="l" rtl="0">
              <a:lnSpc>
                <a:spcPct val="90000"/>
              </a:lnSpc>
              <a:spcBef>
                <a:spcPts val="1800"/>
              </a:spcBef>
              <a:spcAft>
                <a:spcPts val="0"/>
              </a:spcAft>
              <a:buSzPts val="2400"/>
              <a:buChar char="•"/>
            </a:pPr>
            <a:r>
              <a:rPr lang="en-US" dirty="0"/>
              <a:t>C4.5 is capable of working with not only categorical but also quantitative(numerical) data</a:t>
            </a:r>
            <a:endParaRPr dirty="0"/>
          </a:p>
          <a:p>
            <a:pPr marL="223838" lvl="0" indent="-223838" algn="l" rtl="0">
              <a:lnSpc>
                <a:spcPct val="90000"/>
              </a:lnSpc>
              <a:spcBef>
                <a:spcPts val="1800"/>
              </a:spcBef>
              <a:spcAft>
                <a:spcPts val="0"/>
              </a:spcAft>
              <a:buSzPts val="2400"/>
              <a:buChar char="•"/>
            </a:pPr>
            <a:r>
              <a:rPr lang="en-US" dirty="0"/>
              <a:t>C4.5 is also capable of handling missing/unknown feature values by assuming that unknown test outcomes are distributed probabilistically according to known outcomes</a:t>
            </a:r>
            <a:endParaRPr dirty="0"/>
          </a:p>
          <a:p>
            <a:pPr marL="223838" lvl="0" indent="-223838" algn="l" rtl="0">
              <a:lnSpc>
                <a:spcPct val="90000"/>
              </a:lnSpc>
              <a:spcBef>
                <a:spcPts val="1800"/>
              </a:spcBef>
              <a:spcAft>
                <a:spcPts val="0"/>
              </a:spcAft>
              <a:buSzPts val="2400"/>
              <a:buChar char="•"/>
            </a:pPr>
            <a:r>
              <a:rPr lang="en-US" dirty="0"/>
              <a:t>Both of these innovations are very useful for working with real-world data sets, as they will oftentimes have quantitative or missing data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C4.5 - Pruning</a:t>
            </a:r>
            <a:endParaRPr/>
          </a:p>
        </p:txBody>
      </p:sp>
      <p:sp>
        <p:nvSpPr>
          <p:cNvPr id="189" name="Google Shape;189;p16"/>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As stated, ID3 can oftentimes infer much more structure than is justified by the training cases which will result in overfitting</a:t>
            </a:r>
            <a:endParaRPr dirty="0"/>
          </a:p>
          <a:p>
            <a:pPr marL="223838" lvl="0" indent="-223838" algn="l" rtl="0">
              <a:lnSpc>
                <a:spcPct val="90000"/>
              </a:lnSpc>
              <a:spcBef>
                <a:spcPts val="1800"/>
              </a:spcBef>
              <a:spcAft>
                <a:spcPts val="0"/>
              </a:spcAft>
              <a:buSzPts val="2400"/>
              <a:buChar char="•"/>
            </a:pPr>
            <a:r>
              <a:rPr lang="en-US" dirty="0"/>
              <a:t>To solve this, pruning was introduced and is divided between pre-pruning and post-pruning</a:t>
            </a:r>
            <a:endParaRPr dirty="0"/>
          </a:p>
          <a:p>
            <a:pPr marL="223838" lvl="0" indent="-223838" algn="l" rtl="0">
              <a:lnSpc>
                <a:spcPct val="90000"/>
              </a:lnSpc>
              <a:spcBef>
                <a:spcPts val="1800"/>
              </a:spcBef>
              <a:spcAft>
                <a:spcPts val="0"/>
              </a:spcAft>
              <a:buSzPts val="2400"/>
              <a:buChar char="•"/>
            </a:pPr>
            <a:r>
              <a:rPr lang="en-US" dirty="0"/>
              <a:t>Pre-pruning is not allowing the tree to grow to its full length, usually set by some maximum tree depth</a:t>
            </a:r>
            <a:endParaRPr dirty="0"/>
          </a:p>
          <a:p>
            <a:pPr marL="223838" lvl="0" indent="-223838" algn="l" rtl="0">
              <a:lnSpc>
                <a:spcPct val="90000"/>
              </a:lnSpc>
              <a:spcBef>
                <a:spcPts val="1800"/>
              </a:spcBef>
              <a:spcAft>
                <a:spcPts val="0"/>
              </a:spcAft>
              <a:buSzPts val="2400"/>
              <a:buChar char="•"/>
            </a:pPr>
            <a:r>
              <a:rPr lang="en-US" dirty="0"/>
              <a:t>Pre-pruning is initially very attractive because it doesn’t waste time building useless structure, but in practice it’s very hard to set a consistent max depth</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C4.5 - Pruning</a:t>
            </a:r>
            <a:endParaRPr/>
          </a:p>
        </p:txBody>
      </p:sp>
      <p:sp>
        <p:nvSpPr>
          <p:cNvPr id="195" name="Google Shape;195;p17"/>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a:t>Post-pruning more common and is letting the tree grow to its full length, and then removing some of its structure that proves to be less useful</a:t>
            </a:r>
            <a:endParaRPr/>
          </a:p>
          <a:p>
            <a:pPr marL="223838" lvl="0" indent="-223838" algn="l" rtl="0">
              <a:lnSpc>
                <a:spcPct val="90000"/>
              </a:lnSpc>
              <a:spcBef>
                <a:spcPts val="1800"/>
              </a:spcBef>
              <a:spcAft>
                <a:spcPts val="0"/>
              </a:spcAft>
              <a:buSzPts val="2400"/>
              <a:buChar char="•"/>
            </a:pPr>
            <a:r>
              <a:rPr lang="en-US"/>
              <a:t>Error rate is used as a measurement to compare the error rate in predictions made by a decision tree that has a given subtree, and a decision tree after the subtree is pruned</a:t>
            </a:r>
            <a:endParaRPr/>
          </a:p>
          <a:p>
            <a:pPr marL="223838" lvl="0" indent="-223838" algn="l" rtl="0">
              <a:lnSpc>
                <a:spcPct val="90000"/>
              </a:lnSpc>
              <a:spcBef>
                <a:spcPts val="1800"/>
              </a:spcBef>
              <a:spcAft>
                <a:spcPts val="0"/>
              </a:spcAft>
              <a:buSzPts val="2400"/>
              <a:buChar char="•"/>
            </a:pPr>
            <a:r>
              <a:rPr lang="en-US"/>
              <a:t>To measure error rate, some portion of the training set will be set aside to serve as a validation dataset (form of cross-validation)</a:t>
            </a:r>
            <a:endParaRPr/>
          </a:p>
          <a:p>
            <a:pPr marL="223838" lvl="0" indent="-223838" algn="l" rtl="0">
              <a:lnSpc>
                <a:spcPct val="90000"/>
              </a:lnSpc>
              <a:spcBef>
                <a:spcPts val="1800"/>
              </a:spcBef>
              <a:spcAft>
                <a:spcPts val="0"/>
              </a:spcAft>
              <a:buSzPts val="2400"/>
              <a:buChar char="•"/>
            </a:pPr>
            <a:r>
              <a:rPr lang="en-US"/>
              <a:t>Both pre/post-pruning were tested for C4.5 but ultimately post-pruning was decided to be used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Font typeface="Corbel"/>
              <a:buNone/>
            </a:pPr>
            <a:r>
              <a:rPr lang="en-US" sz="2800" dirty="0"/>
              <a:t>We prune the right subtree because we assume it will almost always result in NO, but this could be incorrect which is why we cross-validate</a:t>
            </a:r>
            <a:endParaRPr dirty="0"/>
          </a:p>
        </p:txBody>
      </p:sp>
      <p:pic>
        <p:nvPicPr>
          <p:cNvPr id="201" name="Google Shape;201;p18" descr="Diagram&#10;&#10;Description automatically generated"/>
          <p:cNvPicPr preferRelativeResize="0">
            <a:picLocks noGrp="1"/>
          </p:cNvPicPr>
          <p:nvPr>
            <p:ph type="body" idx="1"/>
          </p:nvPr>
        </p:nvPicPr>
        <p:blipFill rotWithShape="1">
          <a:blip r:embed="rId3">
            <a:alphaModFix/>
          </a:blip>
          <a:srcRect/>
          <a:stretch/>
        </p:blipFill>
        <p:spPr>
          <a:xfrm>
            <a:off x="2432050" y="1905000"/>
            <a:ext cx="7315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C4.5 – C5.0</a:t>
            </a:r>
            <a:endParaRPr/>
          </a:p>
        </p:txBody>
      </p:sp>
      <p:sp>
        <p:nvSpPr>
          <p:cNvPr id="207" name="Google Shape;207;p19"/>
          <p:cNvSpPr txBox="1">
            <a:spLocks noGrp="1"/>
          </p:cNvSpPr>
          <p:nvPr>
            <p:ph type="body" idx="1"/>
          </p:nvPr>
        </p:nvSpPr>
        <p:spPr>
          <a:xfrm>
            <a:off x="1517512" y="2590800"/>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a:t>C5.0 is rather new but has been marketed commercially and offers a good number of improvements over its predecessor (C4.5 still very popular because it is free)</a:t>
            </a:r>
            <a:endParaRPr/>
          </a:p>
          <a:p>
            <a:pPr marL="223838" lvl="0" indent="-223838" algn="l" rtl="0">
              <a:lnSpc>
                <a:spcPct val="90000"/>
              </a:lnSpc>
              <a:spcBef>
                <a:spcPts val="1800"/>
              </a:spcBef>
              <a:spcAft>
                <a:spcPts val="0"/>
              </a:spcAft>
              <a:buSzPts val="2400"/>
              <a:buChar char="•"/>
            </a:pPr>
            <a:r>
              <a:rPr lang="en-US"/>
              <a:t>C5.0 doesn’t bring many brand-new innovations over C4.5 besides support for several machine learning extensions such as random forests and AdaBoost</a:t>
            </a:r>
            <a:endParaRPr/>
          </a:p>
          <a:p>
            <a:pPr marL="223838" lvl="0" indent="-223838" algn="l" rtl="0">
              <a:lnSpc>
                <a:spcPct val="90000"/>
              </a:lnSpc>
              <a:spcBef>
                <a:spcPts val="1800"/>
              </a:spcBef>
              <a:spcAft>
                <a:spcPts val="0"/>
              </a:spcAft>
              <a:buSzPts val="2400"/>
              <a:buChar char="•"/>
            </a:pPr>
            <a:r>
              <a:rPr lang="en-US"/>
              <a:t>Instead, C5.0 has mostly improved its performance in all areas such as speed, memory usage, and generally producing small trees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Outline</a:t>
            </a:r>
            <a:endParaRPr/>
          </a:p>
        </p:txBody>
      </p:sp>
      <p:sp>
        <p:nvSpPr>
          <p:cNvPr id="92" name="Google Shape;92;p2"/>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Introduction/Review</a:t>
            </a:r>
            <a:endParaRPr dirty="0"/>
          </a:p>
          <a:p>
            <a:pPr marL="223838" lvl="0" indent="-223838" algn="l" rtl="0">
              <a:lnSpc>
                <a:spcPct val="90000"/>
              </a:lnSpc>
              <a:spcBef>
                <a:spcPts val="1800"/>
              </a:spcBef>
              <a:spcAft>
                <a:spcPts val="0"/>
              </a:spcAft>
              <a:buSzPts val="2400"/>
              <a:buChar char="•"/>
            </a:pPr>
            <a:r>
              <a:rPr lang="en-US" dirty="0"/>
              <a:t>ID3</a:t>
            </a:r>
            <a:endParaRPr dirty="0"/>
          </a:p>
          <a:p>
            <a:pPr marL="223838" lvl="0" indent="-223838" algn="l" rtl="0">
              <a:lnSpc>
                <a:spcPct val="90000"/>
              </a:lnSpc>
              <a:spcBef>
                <a:spcPts val="1800"/>
              </a:spcBef>
              <a:spcAft>
                <a:spcPts val="0"/>
              </a:spcAft>
              <a:buSzPts val="2400"/>
              <a:buChar char="•"/>
            </a:pPr>
            <a:r>
              <a:rPr lang="en-US" dirty="0"/>
              <a:t>C4.5</a:t>
            </a:r>
            <a:endParaRPr dirty="0"/>
          </a:p>
          <a:p>
            <a:pPr marL="223838" lvl="0" indent="-223838" algn="l" rtl="0">
              <a:lnSpc>
                <a:spcPct val="90000"/>
              </a:lnSpc>
              <a:spcBef>
                <a:spcPts val="1800"/>
              </a:spcBef>
              <a:spcAft>
                <a:spcPts val="0"/>
              </a:spcAft>
              <a:buSzPts val="2400"/>
              <a:buChar char="•"/>
            </a:pPr>
            <a:r>
              <a:rPr lang="en-US" dirty="0"/>
              <a:t>CART</a:t>
            </a:r>
            <a:endParaRPr dirty="0"/>
          </a:p>
          <a:p>
            <a:pPr marL="223838" lvl="0" indent="-223838" algn="l" rtl="0">
              <a:lnSpc>
                <a:spcPct val="90000"/>
              </a:lnSpc>
              <a:spcBef>
                <a:spcPts val="1800"/>
              </a:spcBef>
              <a:spcAft>
                <a:spcPts val="0"/>
              </a:spcAft>
              <a:buSzPts val="2400"/>
              <a:buChar char="•"/>
            </a:pPr>
            <a:r>
              <a:rPr lang="en-US" dirty="0"/>
              <a:t>CHAID</a:t>
            </a:r>
            <a:endParaRPr dirty="0"/>
          </a:p>
          <a:p>
            <a:pPr marL="223838" lvl="0" indent="-223838" algn="l" rtl="0">
              <a:lnSpc>
                <a:spcPct val="90000"/>
              </a:lnSpc>
              <a:spcBef>
                <a:spcPts val="1800"/>
              </a:spcBef>
              <a:spcAft>
                <a:spcPts val="0"/>
              </a:spcAft>
              <a:buSzPts val="2400"/>
              <a:buChar char="•"/>
            </a:pPr>
            <a:r>
              <a:rPr lang="en-US" dirty="0">
                <a:solidFill>
                  <a:schemeClr val="bg1"/>
                </a:solidFill>
              </a:rPr>
              <a:t>Python Tests</a:t>
            </a:r>
          </a:p>
          <a:p>
            <a:pPr marL="223838" lvl="0" indent="-223838" algn="l" rtl="0">
              <a:lnSpc>
                <a:spcPct val="90000"/>
              </a:lnSpc>
              <a:spcBef>
                <a:spcPts val="1800"/>
              </a:spcBef>
              <a:spcAft>
                <a:spcPts val="0"/>
              </a:spcAft>
              <a:buSzPts val="2400"/>
              <a:buChar char="•"/>
            </a:pPr>
            <a:r>
              <a:rPr lang="en-US" dirty="0"/>
              <a:t>New Proposal</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CART – Classification/Regression Trees</a:t>
            </a:r>
            <a:endParaRPr/>
          </a:p>
        </p:txBody>
      </p:sp>
      <p:sp>
        <p:nvSpPr>
          <p:cNvPr id="213" name="Google Shape;213;p20"/>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dirty="0"/>
              <a:t>CART algorithms can produce either a classification or a regression tree based upon if the target variable is categorial or quantitative respectively</a:t>
            </a:r>
            <a:endParaRPr dirty="0"/>
          </a:p>
          <a:p>
            <a:pPr marL="223838" lvl="0" indent="-223838" algn="l" rtl="0">
              <a:lnSpc>
                <a:spcPct val="80000"/>
              </a:lnSpc>
              <a:spcBef>
                <a:spcPts val="1800"/>
              </a:spcBef>
              <a:spcAft>
                <a:spcPts val="0"/>
              </a:spcAft>
              <a:buSzPts val="2400"/>
              <a:buChar char="•"/>
            </a:pPr>
            <a:r>
              <a:rPr lang="en-US" dirty="0"/>
              <a:t>A classification tree is used to sort data into different classes (yes, no) while a regression tree would be used to predict values (property price)</a:t>
            </a:r>
            <a:endParaRPr dirty="0"/>
          </a:p>
          <a:p>
            <a:pPr marL="223838" lvl="0" indent="-223838" algn="l" rtl="0">
              <a:lnSpc>
                <a:spcPct val="80000"/>
              </a:lnSpc>
              <a:spcBef>
                <a:spcPts val="1800"/>
              </a:spcBef>
              <a:spcAft>
                <a:spcPts val="0"/>
              </a:spcAft>
              <a:buSzPts val="2400"/>
              <a:buChar char="•"/>
            </a:pPr>
            <a:r>
              <a:rPr lang="en-US" dirty="0"/>
              <a:t>CART is very similar to C4.5 but has some key differences such as being able to predict quantitative data and not just use it for prediction</a:t>
            </a:r>
            <a:endParaRPr dirty="0"/>
          </a:p>
          <a:p>
            <a:pPr marL="223838" lvl="0" indent="-223838" algn="l" rtl="0">
              <a:lnSpc>
                <a:spcPct val="80000"/>
              </a:lnSpc>
              <a:spcBef>
                <a:spcPts val="1800"/>
              </a:spcBef>
              <a:spcAft>
                <a:spcPts val="0"/>
              </a:spcAft>
              <a:buSzPts val="2400"/>
              <a:buChar char="•"/>
            </a:pPr>
            <a:r>
              <a:rPr lang="en-US" dirty="0"/>
              <a:t>C4.5 may have trees with multiple outcomes, but trees in CART are always binary</a:t>
            </a:r>
            <a:endParaRPr dirty="0"/>
          </a:p>
          <a:p>
            <a:pPr marL="223838" lvl="0" indent="-71438" algn="l" rtl="0">
              <a:lnSpc>
                <a:spcPct val="80000"/>
              </a:lnSpc>
              <a:spcBef>
                <a:spcPts val="18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CART – Gini impurity</a:t>
            </a:r>
            <a:endParaRPr/>
          </a:p>
        </p:txBody>
      </p:sp>
      <p:sp>
        <p:nvSpPr>
          <p:cNvPr id="219" name="Google Shape;219;p21"/>
          <p:cNvSpPr txBox="1">
            <a:spLocks noGrp="1"/>
          </p:cNvSpPr>
          <p:nvPr>
            <p:ph type="body" idx="1"/>
          </p:nvPr>
        </p:nvSpPr>
        <p:spPr>
          <a:xfrm>
            <a:off x="1370012" y="1061561"/>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The main notable difference between ID3 and CART is that CART will not use information gain from entropy but instead use Gini impurity as a splitting criterion</a:t>
            </a:r>
            <a:endParaRPr dirty="0"/>
          </a:p>
          <a:p>
            <a:pPr marL="223838" lvl="0" indent="-223838" algn="l" rtl="0">
              <a:lnSpc>
                <a:spcPct val="90000"/>
              </a:lnSpc>
              <a:spcBef>
                <a:spcPts val="1800"/>
              </a:spcBef>
              <a:spcAft>
                <a:spcPts val="0"/>
              </a:spcAft>
              <a:buSzPts val="2400"/>
              <a:buChar char="•"/>
            </a:pPr>
            <a:r>
              <a:rPr lang="en-US" dirty="0"/>
              <a:t>Entropy will multiply the probability of the class times log</a:t>
            </a:r>
            <a:r>
              <a:rPr lang="en-US" baseline="-25000" dirty="0"/>
              <a:t>2 </a:t>
            </a:r>
            <a:r>
              <a:rPr lang="en-US" dirty="0"/>
              <a:t>of that class’s probability</a:t>
            </a:r>
            <a:endParaRPr dirty="0"/>
          </a:p>
          <a:p>
            <a:pPr marL="223838" lvl="0" indent="-223838" algn="l" rtl="0">
              <a:lnSpc>
                <a:spcPct val="90000"/>
              </a:lnSpc>
              <a:spcBef>
                <a:spcPts val="1800"/>
              </a:spcBef>
              <a:spcAft>
                <a:spcPts val="0"/>
              </a:spcAft>
              <a:buSzPts val="2400"/>
              <a:buChar char="•"/>
            </a:pPr>
            <a:r>
              <a:rPr lang="en-US" dirty="0"/>
              <a:t>Gini impurity instead is calculated by subtracting the sum of the squared probabilities of each class from 1 </a:t>
            </a:r>
            <a:endParaRPr dirty="0"/>
          </a:p>
          <a:p>
            <a:pPr marL="223838" lvl="0" indent="-223838" algn="l" rtl="0">
              <a:lnSpc>
                <a:spcPct val="90000"/>
              </a:lnSpc>
              <a:spcBef>
                <a:spcPts val="1800"/>
              </a:spcBef>
              <a:spcAft>
                <a:spcPts val="0"/>
              </a:spcAft>
              <a:buSzPts val="2400"/>
              <a:buChar char="•"/>
            </a:pPr>
            <a:r>
              <a:rPr lang="en-US" dirty="0"/>
              <a:t>Low impurity means we can gain a lot of info from a particular feature</a:t>
            </a:r>
            <a:endParaRPr dirty="0"/>
          </a:p>
        </p:txBody>
      </p:sp>
      <p:grpSp>
        <p:nvGrpSpPr>
          <p:cNvPr id="220" name="Google Shape;220;p21"/>
          <p:cNvGrpSpPr/>
          <p:nvPr/>
        </p:nvGrpSpPr>
        <p:grpSpPr>
          <a:xfrm>
            <a:off x="228030" y="4680322"/>
            <a:ext cx="3312762" cy="2132238"/>
            <a:chOff x="228030" y="4680322"/>
            <a:chExt cx="3312762" cy="2132238"/>
          </a:xfrm>
        </p:grpSpPr>
        <p:pic>
          <p:nvPicPr>
            <p:cNvPr id="221" name="Google Shape;221;p21" descr="Gini Index Calculation"/>
            <p:cNvPicPr preferRelativeResize="0"/>
            <p:nvPr/>
          </p:nvPicPr>
          <p:blipFill rotWithShape="1">
            <a:blip r:embed="rId3">
              <a:alphaModFix/>
            </a:blip>
            <a:srcRect/>
            <a:stretch/>
          </p:blipFill>
          <p:spPr>
            <a:xfrm>
              <a:off x="228030" y="5660563"/>
              <a:ext cx="3312761" cy="1151997"/>
            </a:xfrm>
            <a:prstGeom prst="rect">
              <a:avLst/>
            </a:prstGeom>
            <a:noFill/>
            <a:ln>
              <a:noFill/>
            </a:ln>
          </p:spPr>
        </p:pic>
        <p:pic>
          <p:nvPicPr>
            <p:cNvPr id="222" name="Google Shape;222;p21" descr="Entropy Calculation"/>
            <p:cNvPicPr preferRelativeResize="0"/>
            <p:nvPr/>
          </p:nvPicPr>
          <p:blipFill rotWithShape="1">
            <a:blip r:embed="rId4">
              <a:alphaModFix/>
            </a:blip>
            <a:srcRect/>
            <a:stretch/>
          </p:blipFill>
          <p:spPr>
            <a:xfrm>
              <a:off x="228031" y="4680322"/>
              <a:ext cx="3312761" cy="992080"/>
            </a:xfrm>
            <a:prstGeom prst="rect">
              <a:avLst/>
            </a:prstGeom>
            <a:noFill/>
            <a:ln>
              <a:noFill/>
            </a:ln>
          </p:spPr>
        </p:pic>
      </p:grpSp>
      <p:pic>
        <p:nvPicPr>
          <p:cNvPr id="223" name="Google Shape;223;p21"/>
          <p:cNvPicPr preferRelativeResize="0"/>
          <p:nvPr/>
        </p:nvPicPr>
        <p:blipFill rotWithShape="1">
          <a:blip r:embed="rId5">
            <a:alphaModFix/>
          </a:blip>
          <a:srcRect/>
          <a:stretch/>
        </p:blipFill>
        <p:spPr>
          <a:xfrm>
            <a:off x="5332412" y="4965600"/>
            <a:ext cx="6468432" cy="1511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CART – Gini impurity</a:t>
            </a:r>
            <a:endParaRPr/>
          </a:p>
        </p:txBody>
      </p:sp>
      <p:sp>
        <p:nvSpPr>
          <p:cNvPr id="229" name="Google Shape;229;p22"/>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Entropy is typically more computationally taxing due to the log in the equation</a:t>
            </a:r>
            <a:endParaRPr dirty="0"/>
          </a:p>
          <a:p>
            <a:pPr marL="223838" lvl="0" indent="-223838" algn="l" rtl="0">
              <a:lnSpc>
                <a:spcPct val="90000"/>
              </a:lnSpc>
              <a:spcBef>
                <a:spcPts val="1800"/>
              </a:spcBef>
              <a:spcAft>
                <a:spcPts val="0"/>
              </a:spcAft>
              <a:buSzPts val="2400"/>
              <a:buChar char="•"/>
            </a:pPr>
            <a:r>
              <a:rPr lang="en-US" dirty="0"/>
              <a:t>This will can possibly give Gini an advantage on larger datasets that are already computationally taxing to begin with</a:t>
            </a:r>
            <a:endParaRPr dirty="0"/>
          </a:p>
          <a:p>
            <a:pPr marL="223838" lvl="0" indent="-223838" algn="l" rtl="0">
              <a:lnSpc>
                <a:spcPct val="90000"/>
              </a:lnSpc>
              <a:spcBef>
                <a:spcPts val="1800"/>
              </a:spcBef>
              <a:spcAft>
                <a:spcPts val="0"/>
              </a:spcAft>
              <a:buSzPts val="2400"/>
              <a:buChar char="•"/>
            </a:pPr>
            <a:r>
              <a:rPr lang="en-US" dirty="0"/>
              <a:t>Data Analysts/Scientists should generally experiment with both information gain and Gini impurity to find the right measurement for whatever project they are working on</a:t>
            </a:r>
            <a:endParaRPr dirty="0"/>
          </a:p>
          <a:p>
            <a:pPr marL="223838" lvl="0" indent="-223838" algn="l" rtl="0">
              <a:lnSpc>
                <a:spcPct val="90000"/>
              </a:lnSpc>
              <a:spcBef>
                <a:spcPts val="1800"/>
              </a:spcBef>
              <a:spcAft>
                <a:spcPts val="0"/>
              </a:spcAft>
              <a:buSzPts val="2400"/>
              <a:buChar char="•"/>
            </a:pPr>
            <a:r>
              <a:rPr lang="en-US" dirty="0"/>
              <a:t>An optimized version of CART is used in the </a:t>
            </a:r>
            <a:r>
              <a:rPr lang="en-US" dirty="0" err="1"/>
              <a:t>scikit</a:t>
            </a:r>
            <a:r>
              <a:rPr lang="en-US" dirty="0"/>
              <a:t>-learn decision tree package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150812" y="381000"/>
            <a:ext cx="11734800"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000"/>
              <a:buFont typeface="Corbel"/>
              <a:buNone/>
            </a:pPr>
            <a:r>
              <a:rPr lang="en-US" sz="4000"/>
              <a:t>CHAID - Chi-Square automatic interaction detector</a:t>
            </a:r>
            <a:endParaRPr/>
          </a:p>
        </p:txBody>
      </p:sp>
      <p:sp>
        <p:nvSpPr>
          <p:cNvPr id="235" name="Google Shape;235;p2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dirty="0"/>
              <a:t>CHAID uses Chi-squared and  was actually proposed before the other algorithms we have discussed, but probably sees the least use overall</a:t>
            </a:r>
            <a:endParaRPr dirty="0"/>
          </a:p>
          <a:p>
            <a:pPr marL="223838" lvl="0" indent="-223838" algn="l" rtl="0">
              <a:lnSpc>
                <a:spcPct val="80000"/>
              </a:lnSpc>
              <a:spcBef>
                <a:spcPts val="1800"/>
              </a:spcBef>
              <a:spcAft>
                <a:spcPts val="0"/>
              </a:spcAft>
              <a:buSzPts val="2400"/>
              <a:buChar char="•"/>
            </a:pPr>
            <a:r>
              <a:rPr lang="en-US" dirty="0"/>
              <a:t>Chi-squared is another measurement for the significance of a feature similar to information gain/Gini impurity</a:t>
            </a:r>
            <a:endParaRPr dirty="0"/>
          </a:p>
          <a:p>
            <a:pPr marL="223838" lvl="0" indent="-223838" algn="l" rtl="0">
              <a:lnSpc>
                <a:spcPct val="80000"/>
              </a:lnSpc>
              <a:spcBef>
                <a:spcPts val="1800"/>
              </a:spcBef>
              <a:spcAft>
                <a:spcPts val="0"/>
              </a:spcAft>
              <a:buSzPts val="2400"/>
              <a:buChar char="•"/>
            </a:pPr>
            <a:r>
              <a:rPr lang="en-US" dirty="0"/>
              <a:t>The higher the value of chi-square, the more information we can gain from a feature</a:t>
            </a:r>
            <a:endParaRPr dirty="0"/>
          </a:p>
          <a:p>
            <a:pPr marL="223838" lvl="0" indent="-223838" algn="l" rtl="0">
              <a:lnSpc>
                <a:spcPct val="80000"/>
              </a:lnSpc>
              <a:spcBef>
                <a:spcPts val="1800"/>
              </a:spcBef>
              <a:spcAft>
                <a:spcPts val="0"/>
              </a:spcAft>
              <a:buSzPts val="2400"/>
              <a:buChar char="•"/>
            </a:pPr>
            <a:r>
              <a:rPr lang="en-US" dirty="0"/>
              <a:t>X</a:t>
            </a:r>
            <a:r>
              <a:rPr lang="en-US" baseline="30000" dirty="0"/>
              <a:t>2 </a:t>
            </a:r>
            <a:r>
              <a:rPr lang="en-US" dirty="0"/>
              <a:t>= Chi squared</a:t>
            </a:r>
            <a:endParaRPr baseline="30000" dirty="0"/>
          </a:p>
          <a:p>
            <a:pPr marL="223838" lvl="0" indent="-223838" algn="l" rtl="0">
              <a:lnSpc>
                <a:spcPct val="80000"/>
              </a:lnSpc>
              <a:spcBef>
                <a:spcPts val="1800"/>
              </a:spcBef>
              <a:spcAft>
                <a:spcPts val="0"/>
              </a:spcAft>
              <a:buSzPts val="2400"/>
              <a:buChar char="•"/>
            </a:pPr>
            <a:r>
              <a:rPr lang="en-US" dirty="0"/>
              <a:t>O = Observed Value</a:t>
            </a:r>
            <a:endParaRPr dirty="0"/>
          </a:p>
          <a:p>
            <a:pPr marL="223838" lvl="0" indent="-223838" algn="l" rtl="0">
              <a:lnSpc>
                <a:spcPct val="80000"/>
              </a:lnSpc>
              <a:spcBef>
                <a:spcPts val="1800"/>
              </a:spcBef>
              <a:spcAft>
                <a:spcPts val="0"/>
              </a:spcAft>
              <a:buSzPts val="2400"/>
              <a:buChar char="•"/>
            </a:pPr>
            <a:r>
              <a:rPr lang="en-US" dirty="0"/>
              <a:t>E = Expected Value</a:t>
            </a:r>
            <a:endParaRPr dirty="0"/>
          </a:p>
        </p:txBody>
      </p:sp>
      <p:pic>
        <p:nvPicPr>
          <p:cNvPr id="236" name="Google Shape;236;p23" descr="Chi-Square Goodness of Fit Test"/>
          <p:cNvPicPr preferRelativeResize="0"/>
          <p:nvPr/>
        </p:nvPicPr>
        <p:blipFill rotWithShape="1">
          <a:blip r:embed="rId3">
            <a:alphaModFix/>
          </a:blip>
          <a:srcRect/>
          <a:stretch/>
        </p:blipFill>
        <p:spPr>
          <a:xfrm>
            <a:off x="5713412" y="4267200"/>
            <a:ext cx="4186106" cy="20930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1979612" y="-6858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CHAID – Play Tennis/Golf Example</a:t>
            </a:r>
            <a:endParaRPr/>
          </a:p>
        </p:txBody>
      </p:sp>
      <p:sp>
        <p:nvSpPr>
          <p:cNvPr id="242" name="Google Shape;242;p24"/>
          <p:cNvSpPr txBox="1">
            <a:spLocks noGrp="1"/>
          </p:cNvSpPr>
          <p:nvPr>
            <p:ph type="body" idx="1"/>
          </p:nvPr>
        </p:nvSpPr>
        <p:spPr>
          <a:xfrm>
            <a:off x="4494212" y="775871"/>
            <a:ext cx="6753055" cy="5929729"/>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dirty="0"/>
              <a:t>Outlook has 3 classes: sunny, rain, and overcast, and there are two possible decisions of yes and no</a:t>
            </a:r>
            <a:endParaRPr dirty="0"/>
          </a:p>
          <a:p>
            <a:pPr marL="223838" lvl="0" indent="-223838" algn="l" rtl="0">
              <a:lnSpc>
                <a:spcPct val="80000"/>
              </a:lnSpc>
              <a:spcBef>
                <a:spcPts val="1800"/>
              </a:spcBef>
              <a:spcAft>
                <a:spcPts val="0"/>
              </a:spcAft>
              <a:buSzPts val="2400"/>
              <a:buChar char="•"/>
            </a:pPr>
            <a:r>
              <a:rPr lang="en-US" dirty="0"/>
              <a:t>The total column is the total sum of decisions for each row and the expected column = total/2 because there are two decision classes</a:t>
            </a:r>
            <a:endParaRPr dirty="0"/>
          </a:p>
          <a:p>
            <a:pPr marL="223838" lvl="0" indent="-223838" algn="l" rtl="0">
              <a:lnSpc>
                <a:spcPct val="80000"/>
              </a:lnSpc>
              <a:spcBef>
                <a:spcPts val="1800"/>
              </a:spcBef>
              <a:spcAft>
                <a:spcPts val="0"/>
              </a:spcAft>
              <a:buSzPts val="2400"/>
              <a:buChar char="•"/>
            </a:pPr>
            <a:r>
              <a:rPr lang="en-US" dirty="0"/>
              <a:t>√(( 2 - 2.5 )</a:t>
            </a:r>
            <a:r>
              <a:rPr lang="en-US" baseline="30000" dirty="0"/>
              <a:t>2 </a:t>
            </a:r>
            <a:r>
              <a:rPr lang="en-US" dirty="0"/>
              <a:t>/ 2.5 ) = 0.316 where the actual is 2 and expected is 2.5</a:t>
            </a:r>
            <a:endParaRPr dirty="0"/>
          </a:p>
          <a:p>
            <a:pPr marL="223838" lvl="0" indent="-223838" algn="l" rtl="0">
              <a:lnSpc>
                <a:spcPct val="80000"/>
              </a:lnSpc>
              <a:spcBef>
                <a:spcPts val="1800"/>
              </a:spcBef>
              <a:spcAft>
                <a:spcPts val="0"/>
              </a:spcAft>
              <a:buSzPts val="2400"/>
              <a:buChar char="•"/>
            </a:pPr>
            <a:r>
              <a:rPr lang="en-US" dirty="0"/>
              <a:t>√(( 3 - 2.5 )</a:t>
            </a:r>
            <a:r>
              <a:rPr lang="en-US" baseline="30000" dirty="0"/>
              <a:t>2 </a:t>
            </a:r>
            <a:r>
              <a:rPr lang="en-US" dirty="0"/>
              <a:t>/ 2.5 ) = 0.316</a:t>
            </a:r>
            <a:endParaRPr dirty="0"/>
          </a:p>
          <a:p>
            <a:pPr marL="223838" lvl="0" indent="-223838" algn="l" rtl="0">
              <a:lnSpc>
                <a:spcPct val="80000"/>
              </a:lnSpc>
              <a:spcBef>
                <a:spcPts val="1800"/>
              </a:spcBef>
              <a:spcAft>
                <a:spcPts val="0"/>
              </a:spcAft>
              <a:buSzPts val="2400"/>
              <a:buChar char="•"/>
            </a:pPr>
            <a:r>
              <a:rPr lang="en-US" dirty="0"/>
              <a:t>Add up all the values to find chi-square for outlook: 0.316 + 0.316 + 1.414 + 1.414 + 0.316 + 0.316 = 4.092</a:t>
            </a:r>
            <a:endParaRPr dirty="0"/>
          </a:p>
          <a:p>
            <a:pPr marL="223838" lvl="0" indent="-223838" algn="l" rtl="0">
              <a:lnSpc>
                <a:spcPct val="80000"/>
              </a:lnSpc>
              <a:spcBef>
                <a:spcPts val="1800"/>
              </a:spcBef>
              <a:spcAft>
                <a:spcPts val="0"/>
              </a:spcAft>
              <a:buSzPts val="2400"/>
              <a:buChar char="•"/>
            </a:pPr>
            <a:r>
              <a:rPr lang="en-US" dirty="0"/>
              <a:t>Similar analysis gives: Temperature = 2.569 Humidity = 3.207    Wind = 1.604</a:t>
            </a:r>
            <a:endParaRPr dirty="0"/>
          </a:p>
          <a:p>
            <a:pPr marL="223838" lvl="0" indent="-223838" algn="l" rtl="0">
              <a:lnSpc>
                <a:spcPct val="80000"/>
              </a:lnSpc>
              <a:spcBef>
                <a:spcPts val="1800"/>
              </a:spcBef>
              <a:spcAft>
                <a:spcPts val="0"/>
              </a:spcAft>
              <a:buSzPts val="2400"/>
              <a:buChar char="•"/>
            </a:pPr>
            <a:r>
              <a:rPr lang="en-US" dirty="0"/>
              <a:t>Therefore, we will select outlook as the root node because it has the highest chi-square value</a:t>
            </a: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p:txBody>
      </p:sp>
      <p:pic>
        <p:nvPicPr>
          <p:cNvPr id="243" name="Google Shape;243;p24" descr="Table&#10;&#10;Description automatically generated"/>
          <p:cNvPicPr preferRelativeResize="0"/>
          <p:nvPr/>
        </p:nvPicPr>
        <p:blipFill rotWithShape="1">
          <a:blip r:embed="rId3">
            <a:alphaModFix/>
          </a:blip>
          <a:srcRect/>
          <a:stretch/>
        </p:blipFill>
        <p:spPr>
          <a:xfrm>
            <a:off x="22880" y="685800"/>
            <a:ext cx="3719276" cy="3412435"/>
          </a:xfrm>
          <a:prstGeom prst="rect">
            <a:avLst/>
          </a:prstGeom>
          <a:noFill/>
          <a:ln>
            <a:noFill/>
          </a:ln>
        </p:spPr>
      </p:pic>
      <p:pic>
        <p:nvPicPr>
          <p:cNvPr id="244" name="Google Shape;244;p24"/>
          <p:cNvPicPr preferRelativeResize="0"/>
          <p:nvPr/>
        </p:nvPicPr>
        <p:blipFill rotWithShape="1">
          <a:blip r:embed="rId4">
            <a:alphaModFix/>
          </a:blip>
          <a:srcRect/>
          <a:stretch/>
        </p:blipFill>
        <p:spPr>
          <a:xfrm>
            <a:off x="22880" y="4191000"/>
            <a:ext cx="4166532" cy="1981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CHAID</a:t>
            </a:r>
            <a:endParaRPr/>
          </a:p>
        </p:txBody>
      </p:sp>
      <p:sp>
        <p:nvSpPr>
          <p:cNvPr id="250" name="Google Shape;250;p25"/>
          <p:cNvSpPr txBox="1">
            <a:spLocks noGrp="1"/>
          </p:cNvSpPr>
          <p:nvPr>
            <p:ph type="body" idx="1"/>
          </p:nvPr>
        </p:nvSpPr>
        <p:spPr>
          <a:xfrm>
            <a:off x="1547213" y="2667000"/>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As stated, CHAID was proposed before ID3, C4.5, and CART, and also is not nearly as popular in the field of Machine Learning as these other methods</a:t>
            </a:r>
            <a:endParaRPr dirty="0"/>
          </a:p>
          <a:p>
            <a:pPr marL="223838" lvl="0" indent="-223838" algn="l" rtl="0">
              <a:lnSpc>
                <a:spcPct val="90000"/>
              </a:lnSpc>
              <a:spcBef>
                <a:spcPts val="1800"/>
              </a:spcBef>
              <a:spcAft>
                <a:spcPts val="0"/>
              </a:spcAft>
              <a:buSzPts val="2400"/>
              <a:buChar char="•"/>
            </a:pPr>
            <a:r>
              <a:rPr lang="en-US" dirty="0"/>
              <a:t>CHAID uses pre-pruning as its strategy to prevent overfitting</a:t>
            </a:r>
            <a:endParaRPr dirty="0"/>
          </a:p>
          <a:p>
            <a:pPr marL="223838" lvl="0" indent="-223838" algn="l" rtl="0">
              <a:lnSpc>
                <a:spcPct val="90000"/>
              </a:lnSpc>
              <a:spcBef>
                <a:spcPts val="1800"/>
              </a:spcBef>
              <a:spcAft>
                <a:spcPts val="0"/>
              </a:spcAft>
              <a:buSzPts val="2400"/>
              <a:buChar char="•"/>
            </a:pPr>
            <a:r>
              <a:rPr lang="en-US" dirty="0"/>
              <a:t>In theory, this should result in the CHAID algorithm being efficient in terms of performance but lacking in accuracy/inconsistent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Python Tests</a:t>
            </a:r>
            <a:endParaRPr/>
          </a:p>
        </p:txBody>
      </p:sp>
      <p:sp>
        <p:nvSpPr>
          <p:cNvPr id="256" name="Google Shape;256;p26"/>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a:t>I used the chefboost Python library to  do test implementations ID3, C4.5, CART, and CHAID</a:t>
            </a:r>
            <a:endParaRPr/>
          </a:p>
          <a:p>
            <a:pPr marL="223838" lvl="0" indent="-223838" algn="l" rtl="0">
              <a:lnSpc>
                <a:spcPct val="90000"/>
              </a:lnSpc>
              <a:spcBef>
                <a:spcPts val="1800"/>
              </a:spcBef>
              <a:spcAft>
                <a:spcPts val="0"/>
              </a:spcAft>
              <a:buSzPts val="2400"/>
              <a:buChar char="•"/>
            </a:pPr>
            <a:r>
              <a:rPr lang="en-US"/>
              <a:t>This is a very convenient library that can load a dataset through a pandas data frame and create a decision tree classifier based on the choice of decision tree algorithm</a:t>
            </a:r>
            <a:endParaRPr/>
          </a:p>
          <a:p>
            <a:pPr marL="223838" lvl="0" indent="-223838" algn="l" rtl="0">
              <a:lnSpc>
                <a:spcPct val="90000"/>
              </a:lnSpc>
              <a:spcBef>
                <a:spcPts val="1800"/>
              </a:spcBef>
              <a:spcAft>
                <a:spcPts val="0"/>
              </a:spcAft>
              <a:buSzPts val="2400"/>
              <a:buChar char="•"/>
            </a:pPr>
            <a:r>
              <a:rPr lang="en-US"/>
              <a:t>The binary classification Breast Cancer Wisconsin data set was used to test these algorithms</a:t>
            </a:r>
            <a:endParaRPr/>
          </a:p>
          <a:p>
            <a:pPr marL="223838" lvl="0" indent="-223838" algn="l" rtl="0">
              <a:lnSpc>
                <a:spcPct val="90000"/>
              </a:lnSpc>
              <a:spcBef>
                <a:spcPts val="1800"/>
              </a:spcBef>
              <a:spcAft>
                <a:spcPts val="0"/>
              </a:spcAft>
              <a:buSzPts val="2400"/>
              <a:buChar char="•"/>
            </a:pPr>
            <a:r>
              <a:rPr lang="en-US"/>
              <a:t>ID3 technically could not be applied to this dataset considering it has many quantitative values, but C4.5 is expected to have similar results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title"/>
          </p:nvPr>
        </p:nvSpPr>
        <p:spPr>
          <a:xfrm>
            <a:off x="1507902" y="-516835"/>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Python Tests</a:t>
            </a:r>
            <a:endParaRPr/>
          </a:p>
        </p:txBody>
      </p:sp>
      <p:sp>
        <p:nvSpPr>
          <p:cNvPr id="262" name="Google Shape;262;p27"/>
          <p:cNvSpPr txBox="1">
            <a:spLocks noGrp="1"/>
          </p:cNvSpPr>
          <p:nvPr>
            <p:ph type="body" idx="1"/>
          </p:nvPr>
        </p:nvSpPr>
        <p:spPr>
          <a:xfrm>
            <a:off x="1507902" y="1066800"/>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a:t>Simple implementation of C4.5 with chefboost</a:t>
            </a:r>
            <a:endParaRPr/>
          </a:p>
          <a:p>
            <a:pPr marL="223838" lvl="0" indent="-223838" algn="l" rtl="0">
              <a:lnSpc>
                <a:spcPct val="90000"/>
              </a:lnSpc>
              <a:spcBef>
                <a:spcPts val="1800"/>
              </a:spcBef>
              <a:spcAft>
                <a:spcPts val="0"/>
              </a:spcAft>
              <a:buSzPts val="2400"/>
              <a:buChar char="•"/>
            </a:pPr>
            <a:r>
              <a:rPr lang="en-US"/>
              <a:t>The algorithm can be changed by editing the corresponding parameter in the “config” line</a:t>
            </a:r>
            <a:endParaRPr/>
          </a:p>
          <a:p>
            <a:pPr marL="0" lvl="0" indent="0" algn="l" rtl="0">
              <a:lnSpc>
                <a:spcPct val="90000"/>
              </a:lnSpc>
              <a:spcBef>
                <a:spcPts val="1800"/>
              </a:spcBef>
              <a:spcAft>
                <a:spcPts val="0"/>
              </a:spcAft>
              <a:buSzPts val="2400"/>
              <a:buNone/>
            </a:pPr>
            <a:endParaRPr/>
          </a:p>
          <a:p>
            <a:pPr marL="223838" lvl="0" indent="-223838" algn="l" rtl="0">
              <a:lnSpc>
                <a:spcPct val="90000"/>
              </a:lnSpc>
              <a:spcBef>
                <a:spcPts val="1800"/>
              </a:spcBef>
              <a:spcAft>
                <a:spcPts val="0"/>
              </a:spcAft>
              <a:buSzPts val="2400"/>
              <a:buChar char="•"/>
            </a:pPr>
            <a:r>
              <a:rPr lang="en-US"/>
              <a:t>C4.5 Results: </a:t>
            </a:r>
            <a:endParaRPr/>
          </a:p>
          <a:p>
            <a:pPr marL="223838" lvl="0" indent="-223838" algn="l" rtl="0">
              <a:lnSpc>
                <a:spcPct val="90000"/>
              </a:lnSpc>
              <a:spcBef>
                <a:spcPts val="1800"/>
              </a:spcBef>
              <a:spcAft>
                <a:spcPts val="0"/>
              </a:spcAft>
              <a:buSzPts val="2400"/>
              <a:buChar char="•"/>
            </a:pPr>
            <a:r>
              <a:rPr lang="en-US"/>
              <a:t>Accuracy:  98.94551845342707 % on  569  instances</a:t>
            </a:r>
            <a:endParaRPr/>
          </a:p>
          <a:p>
            <a:pPr marL="223838" lvl="0" indent="-223838" algn="l" rtl="0">
              <a:lnSpc>
                <a:spcPct val="90000"/>
              </a:lnSpc>
              <a:spcBef>
                <a:spcPts val="1800"/>
              </a:spcBef>
              <a:spcAft>
                <a:spcPts val="0"/>
              </a:spcAft>
              <a:buSzPts val="2400"/>
              <a:buChar char="•"/>
            </a:pPr>
            <a:r>
              <a:rPr lang="en-US"/>
              <a:t>finished in  61.1552369594574  seconds</a:t>
            </a:r>
            <a:endParaRPr/>
          </a:p>
        </p:txBody>
      </p:sp>
      <p:sp>
        <p:nvSpPr>
          <p:cNvPr id="263" name="Google Shape;263;p27"/>
          <p:cNvSpPr/>
          <p:nvPr/>
        </p:nvSpPr>
        <p:spPr>
          <a:xfrm>
            <a:off x="2940098" y="4743666"/>
            <a:ext cx="6269998" cy="1908174"/>
          </a:xfrm>
          <a:prstGeom prst="rect">
            <a:avLst/>
          </a:prstGeom>
          <a:solidFill>
            <a:srgbClr val="2B2B2B"/>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7832"/>
              </a:buClr>
              <a:buSzPts val="2000"/>
              <a:buFont typeface="Arial"/>
              <a:buNone/>
            </a:pPr>
            <a:r>
              <a:rPr lang="en-US" sz="2000" b="0" i="0" u="none" strike="noStrike" cap="none" dirty="0">
                <a:solidFill>
                  <a:srgbClr val="CC7832"/>
                </a:solidFill>
                <a:latin typeface="Arial"/>
                <a:ea typeface="Arial"/>
                <a:cs typeface="Arial"/>
                <a:sym typeface="Arial"/>
              </a:rPr>
              <a:t>from </a:t>
            </a:r>
            <a:r>
              <a:rPr lang="en-US" sz="2000" b="0" i="0" u="none" strike="noStrike" cap="none" dirty="0" err="1">
                <a:solidFill>
                  <a:srgbClr val="A9B7C6"/>
                </a:solidFill>
                <a:latin typeface="Arial"/>
                <a:ea typeface="Arial"/>
                <a:cs typeface="Arial"/>
                <a:sym typeface="Arial"/>
              </a:rPr>
              <a:t>chefboost</a:t>
            </a:r>
            <a:r>
              <a:rPr lang="en-US" sz="2000" b="0" i="0" u="none" strike="noStrike" cap="none" dirty="0">
                <a:solidFill>
                  <a:srgbClr val="A9B7C6"/>
                </a:solidFill>
                <a:latin typeface="Arial"/>
                <a:ea typeface="Arial"/>
                <a:cs typeface="Arial"/>
                <a:sym typeface="Arial"/>
              </a:rPr>
              <a:t> </a:t>
            </a:r>
            <a:r>
              <a:rPr lang="en-US" sz="2000" b="0" i="0" u="none" strike="noStrike" cap="none" dirty="0">
                <a:solidFill>
                  <a:srgbClr val="CC7832"/>
                </a:solidFill>
                <a:latin typeface="Arial"/>
                <a:ea typeface="Arial"/>
                <a:cs typeface="Arial"/>
                <a:sym typeface="Arial"/>
              </a:rPr>
              <a:t>import </a:t>
            </a:r>
            <a:r>
              <a:rPr lang="en-US" sz="2000" b="0" i="0" u="none" strike="noStrike" cap="none" dirty="0" err="1">
                <a:solidFill>
                  <a:srgbClr val="A9B7C6"/>
                </a:solidFill>
                <a:latin typeface="Arial"/>
                <a:ea typeface="Arial"/>
                <a:cs typeface="Arial"/>
                <a:sym typeface="Arial"/>
              </a:rPr>
              <a:t>Chefboost</a:t>
            </a:r>
            <a:r>
              <a:rPr lang="en-US" sz="2000" b="0" i="0" u="none" strike="noStrike" cap="none" dirty="0">
                <a:solidFill>
                  <a:srgbClr val="A9B7C6"/>
                </a:solidFill>
                <a:latin typeface="Arial"/>
                <a:ea typeface="Arial"/>
                <a:cs typeface="Arial"/>
                <a:sym typeface="Arial"/>
              </a:rPr>
              <a:t> </a:t>
            </a:r>
            <a:r>
              <a:rPr lang="en-US" sz="2000" b="0" i="0" u="none" strike="noStrike" cap="none" dirty="0">
                <a:solidFill>
                  <a:srgbClr val="CC7832"/>
                </a:solidFill>
                <a:latin typeface="Arial"/>
                <a:ea typeface="Arial"/>
                <a:cs typeface="Arial"/>
                <a:sym typeface="Arial"/>
              </a:rPr>
              <a:t>as </a:t>
            </a:r>
            <a:r>
              <a:rPr lang="en-US" sz="2000" b="0" i="0" u="none" strike="noStrike" cap="none" dirty="0">
                <a:solidFill>
                  <a:srgbClr val="A9B7C6"/>
                </a:solidFill>
                <a:latin typeface="Arial"/>
                <a:ea typeface="Arial"/>
                <a:cs typeface="Arial"/>
                <a:sym typeface="Arial"/>
              </a:rPr>
              <a:t>chef</a:t>
            </a:r>
            <a:br>
              <a:rPr lang="en-US" sz="2000" b="0" i="0" u="none" strike="noStrike" cap="none" dirty="0">
                <a:solidFill>
                  <a:srgbClr val="A9B7C6"/>
                </a:solidFill>
                <a:latin typeface="Arial"/>
                <a:ea typeface="Arial"/>
                <a:cs typeface="Arial"/>
                <a:sym typeface="Arial"/>
              </a:rPr>
            </a:br>
            <a:r>
              <a:rPr lang="en-US" sz="2000" b="0" i="0" u="none" strike="noStrike" cap="none" dirty="0">
                <a:solidFill>
                  <a:srgbClr val="CC7832"/>
                </a:solidFill>
                <a:latin typeface="Arial"/>
                <a:ea typeface="Arial"/>
                <a:cs typeface="Arial"/>
                <a:sym typeface="Arial"/>
              </a:rPr>
              <a:t>import </a:t>
            </a:r>
            <a:r>
              <a:rPr lang="en-US" sz="2000" b="0" i="0" u="none" strike="noStrike" cap="none" dirty="0">
                <a:solidFill>
                  <a:srgbClr val="A9B7C6"/>
                </a:solidFill>
                <a:latin typeface="Arial"/>
                <a:ea typeface="Arial"/>
                <a:cs typeface="Arial"/>
                <a:sym typeface="Arial"/>
              </a:rPr>
              <a:t>pandas </a:t>
            </a:r>
            <a:r>
              <a:rPr lang="en-US" sz="2000" b="0" i="0" u="none" strike="noStrike" cap="none" dirty="0">
                <a:solidFill>
                  <a:srgbClr val="CC7832"/>
                </a:solidFill>
                <a:latin typeface="Arial"/>
                <a:ea typeface="Arial"/>
                <a:cs typeface="Arial"/>
                <a:sym typeface="Arial"/>
              </a:rPr>
              <a:t>as </a:t>
            </a:r>
            <a:r>
              <a:rPr lang="en-US" sz="2000" b="0" i="0" u="none" strike="noStrike" cap="none" dirty="0">
                <a:solidFill>
                  <a:srgbClr val="A9B7C6"/>
                </a:solidFill>
                <a:latin typeface="Arial"/>
                <a:ea typeface="Arial"/>
                <a:cs typeface="Arial"/>
                <a:sym typeface="Arial"/>
              </a:rPr>
              <a:t>pd</a:t>
            </a:r>
            <a:br>
              <a:rPr lang="en-US" sz="2000" b="0" i="0" u="none" strike="noStrike" cap="none" dirty="0">
                <a:solidFill>
                  <a:srgbClr val="A9B7C6"/>
                </a:solidFill>
                <a:latin typeface="Arial"/>
                <a:ea typeface="Arial"/>
                <a:cs typeface="Arial"/>
                <a:sym typeface="Arial"/>
              </a:rPr>
            </a:br>
            <a:r>
              <a:rPr lang="en-US" sz="2000" b="0" i="0" u="none" strike="noStrike" cap="none" dirty="0">
                <a:solidFill>
                  <a:srgbClr val="A9B7C6"/>
                </a:solidFill>
                <a:latin typeface="Arial"/>
                <a:ea typeface="Arial"/>
                <a:cs typeface="Arial"/>
                <a:sym typeface="Arial"/>
              </a:rPr>
              <a:t>df = </a:t>
            </a:r>
            <a:r>
              <a:rPr lang="en-US" sz="2000" b="0" i="0" u="none" strike="noStrike" cap="none" dirty="0" err="1">
                <a:solidFill>
                  <a:srgbClr val="A9B7C6"/>
                </a:solidFill>
                <a:latin typeface="Arial"/>
                <a:ea typeface="Arial"/>
                <a:cs typeface="Arial"/>
                <a:sym typeface="Arial"/>
              </a:rPr>
              <a:t>pd.read_csv</a:t>
            </a:r>
            <a:r>
              <a:rPr lang="en-US" sz="2000" b="0" i="0" u="none" strike="noStrike" cap="none" dirty="0">
                <a:solidFill>
                  <a:srgbClr val="A9B7C6"/>
                </a:solidFill>
                <a:latin typeface="Arial"/>
                <a:ea typeface="Arial"/>
                <a:cs typeface="Arial"/>
                <a:sym typeface="Arial"/>
              </a:rPr>
              <a:t>(</a:t>
            </a:r>
            <a:r>
              <a:rPr lang="en-US" sz="2000" b="0" i="0" u="none" strike="noStrike" cap="none" dirty="0">
                <a:solidFill>
                  <a:srgbClr val="6A8759"/>
                </a:solidFill>
                <a:latin typeface="Arial"/>
                <a:ea typeface="Arial"/>
                <a:cs typeface="Arial"/>
                <a:sym typeface="Arial"/>
              </a:rPr>
              <a:t>"tests/dataset/cancerData.csv"</a:t>
            </a:r>
            <a:r>
              <a:rPr lang="en-US" sz="2000" b="0" i="0" u="none" strike="noStrike" cap="none" dirty="0">
                <a:solidFill>
                  <a:srgbClr val="A9B7C6"/>
                </a:solidFill>
                <a:latin typeface="Arial"/>
                <a:ea typeface="Arial"/>
                <a:cs typeface="Arial"/>
                <a:sym typeface="Arial"/>
              </a:rPr>
              <a:t>)</a:t>
            </a:r>
            <a:br>
              <a:rPr lang="en-US" sz="2000" b="0" i="0" u="none" strike="noStrike" cap="none" dirty="0">
                <a:solidFill>
                  <a:srgbClr val="A9B7C6"/>
                </a:solidFill>
                <a:latin typeface="Arial"/>
                <a:ea typeface="Arial"/>
                <a:cs typeface="Arial"/>
                <a:sym typeface="Arial"/>
              </a:rPr>
            </a:br>
            <a:r>
              <a:rPr lang="en-US" sz="2000" b="0" i="0" u="none" strike="noStrike" cap="none" dirty="0">
                <a:solidFill>
                  <a:srgbClr val="A9B7C6"/>
                </a:solidFill>
                <a:latin typeface="Arial"/>
                <a:ea typeface="Arial"/>
                <a:cs typeface="Arial"/>
                <a:sym typeface="Arial"/>
              </a:rPr>
              <a:t>config = {</a:t>
            </a:r>
            <a:r>
              <a:rPr lang="en-US" sz="2000" b="0" i="0" u="none" strike="noStrike" cap="none" dirty="0">
                <a:solidFill>
                  <a:srgbClr val="6A8759"/>
                </a:solidFill>
                <a:latin typeface="Arial"/>
                <a:ea typeface="Arial"/>
                <a:cs typeface="Arial"/>
                <a:sym typeface="Arial"/>
              </a:rPr>
              <a:t>'algorithm'</a:t>
            </a:r>
            <a:r>
              <a:rPr lang="en-US" sz="2000" b="0" i="0" u="none" strike="noStrike" cap="none" dirty="0">
                <a:solidFill>
                  <a:srgbClr val="A9B7C6"/>
                </a:solidFill>
                <a:latin typeface="Arial"/>
                <a:ea typeface="Arial"/>
                <a:cs typeface="Arial"/>
                <a:sym typeface="Arial"/>
              </a:rPr>
              <a:t>: </a:t>
            </a:r>
            <a:r>
              <a:rPr lang="en-US" sz="2000" b="0" i="0" u="none" strike="noStrike" cap="none" dirty="0">
                <a:solidFill>
                  <a:srgbClr val="6A8759"/>
                </a:solidFill>
                <a:latin typeface="Arial"/>
                <a:ea typeface="Arial"/>
                <a:cs typeface="Arial"/>
                <a:sym typeface="Arial"/>
              </a:rPr>
              <a:t>'C4.5'</a:t>
            </a:r>
            <a:r>
              <a:rPr lang="en-US" sz="2000" b="0" i="0" u="none" strike="noStrike" cap="none" dirty="0">
                <a:solidFill>
                  <a:srgbClr val="A9B7C6"/>
                </a:solidFill>
                <a:latin typeface="Arial"/>
                <a:ea typeface="Arial"/>
                <a:cs typeface="Arial"/>
                <a:sym typeface="Arial"/>
              </a:rPr>
              <a:t>}</a:t>
            </a:r>
            <a:br>
              <a:rPr lang="en-US" sz="2000" b="0" i="0" u="none" strike="noStrike" cap="none" dirty="0">
                <a:solidFill>
                  <a:srgbClr val="A9B7C6"/>
                </a:solidFill>
                <a:latin typeface="Arial"/>
                <a:ea typeface="Arial"/>
                <a:cs typeface="Arial"/>
                <a:sym typeface="Arial"/>
              </a:rPr>
            </a:br>
            <a:r>
              <a:rPr lang="en-US" sz="2000" b="0" i="0" u="none" strike="noStrike" cap="none" dirty="0">
                <a:solidFill>
                  <a:srgbClr val="A9B7C6"/>
                </a:solidFill>
                <a:latin typeface="Arial"/>
                <a:ea typeface="Arial"/>
                <a:cs typeface="Arial"/>
                <a:sym typeface="Arial"/>
              </a:rPr>
              <a:t>model = </a:t>
            </a:r>
            <a:r>
              <a:rPr lang="en-US" sz="2000" b="0" i="0" u="none" strike="noStrike" cap="none" dirty="0" err="1">
                <a:solidFill>
                  <a:srgbClr val="A9B7C6"/>
                </a:solidFill>
                <a:latin typeface="Arial"/>
                <a:ea typeface="Arial"/>
                <a:cs typeface="Arial"/>
                <a:sym typeface="Arial"/>
              </a:rPr>
              <a:t>chef.fit</a:t>
            </a:r>
            <a:r>
              <a:rPr lang="en-US" sz="2000" b="0" i="0" u="none" strike="noStrike" cap="none" dirty="0">
                <a:solidFill>
                  <a:srgbClr val="A9B7C6"/>
                </a:solidFill>
                <a:latin typeface="Arial"/>
                <a:ea typeface="Arial"/>
                <a:cs typeface="Arial"/>
                <a:sym typeface="Arial"/>
              </a:rPr>
              <a:t>(</a:t>
            </a:r>
            <a:r>
              <a:rPr lang="en-US" sz="2000" b="0" i="0" u="none" strike="noStrike" cap="none" dirty="0" err="1">
                <a:solidFill>
                  <a:srgbClr val="A9B7C6"/>
                </a:solidFill>
                <a:latin typeface="Arial"/>
                <a:ea typeface="Arial"/>
                <a:cs typeface="Arial"/>
                <a:sym typeface="Arial"/>
              </a:rPr>
              <a:t>df.copy</a:t>
            </a:r>
            <a:r>
              <a:rPr lang="en-US" sz="2000" b="0" i="0" u="none" strike="noStrike" cap="none" dirty="0">
                <a:solidFill>
                  <a:srgbClr val="A9B7C6"/>
                </a:solidFill>
                <a:latin typeface="Arial"/>
                <a:ea typeface="Arial"/>
                <a:cs typeface="Arial"/>
                <a:sym typeface="Arial"/>
              </a:rPr>
              <a:t>()</a:t>
            </a:r>
            <a:r>
              <a:rPr lang="en-US" sz="2000" b="0" i="0" u="none" strike="noStrike" cap="none" dirty="0">
                <a:solidFill>
                  <a:srgbClr val="CC7832"/>
                </a:solidFill>
                <a:latin typeface="Arial"/>
                <a:ea typeface="Arial"/>
                <a:cs typeface="Arial"/>
                <a:sym typeface="Arial"/>
              </a:rPr>
              <a:t>, </a:t>
            </a:r>
            <a:r>
              <a:rPr lang="en-US" sz="2000" b="0" i="0" u="none" strike="noStrike" cap="none" dirty="0">
                <a:solidFill>
                  <a:srgbClr val="A9B7C6"/>
                </a:solidFill>
                <a:latin typeface="Arial"/>
                <a:ea typeface="Arial"/>
                <a:cs typeface="Arial"/>
                <a:sym typeface="Arial"/>
              </a:rPr>
              <a:t>config)</a:t>
            </a:r>
            <a:br>
              <a:rPr lang="en-US" sz="900" b="0" i="0" u="none" strike="noStrike" cap="none" dirty="0">
                <a:solidFill>
                  <a:srgbClr val="A9B7C6"/>
                </a:solidFill>
                <a:latin typeface="Arial"/>
                <a:ea typeface="Arial"/>
                <a:cs typeface="Arial"/>
                <a:sym typeface="Arial"/>
              </a:rPr>
            </a:br>
            <a:endParaRPr sz="1800" b="0" i="0" u="none" strike="noStrike" cap="none"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Python Tests</a:t>
            </a:r>
            <a:endParaRPr/>
          </a:p>
        </p:txBody>
      </p:sp>
      <p:sp>
        <p:nvSpPr>
          <p:cNvPr id="269" name="Google Shape;269;p28"/>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CART Results:</a:t>
            </a:r>
            <a:endParaRPr dirty="0"/>
          </a:p>
          <a:p>
            <a:pPr marL="223838" lvl="0" indent="-223838" algn="l" rtl="0">
              <a:lnSpc>
                <a:spcPct val="90000"/>
              </a:lnSpc>
              <a:spcBef>
                <a:spcPts val="1800"/>
              </a:spcBef>
              <a:spcAft>
                <a:spcPts val="0"/>
              </a:spcAft>
              <a:buSzPts val="2400"/>
              <a:buChar char="•"/>
            </a:pPr>
            <a:r>
              <a:rPr lang="en-US" dirty="0"/>
              <a:t>Accuracy:  100.0 % on  569  instances</a:t>
            </a:r>
            <a:endParaRPr dirty="0"/>
          </a:p>
          <a:p>
            <a:pPr marL="223838" lvl="0" indent="-223838" algn="l" rtl="0">
              <a:lnSpc>
                <a:spcPct val="90000"/>
              </a:lnSpc>
              <a:spcBef>
                <a:spcPts val="1800"/>
              </a:spcBef>
              <a:spcAft>
                <a:spcPts val="0"/>
              </a:spcAft>
              <a:buSzPts val="2400"/>
              <a:buChar char="•"/>
            </a:pPr>
            <a:r>
              <a:rPr lang="en-US" dirty="0"/>
              <a:t>finished in  30.266298532485962  seconds</a:t>
            </a:r>
            <a:endParaRPr dirty="0"/>
          </a:p>
          <a:p>
            <a:pPr marL="223838" lvl="0" indent="-71438" algn="l" rtl="0">
              <a:lnSpc>
                <a:spcPct val="90000"/>
              </a:lnSpc>
              <a:spcBef>
                <a:spcPts val="1800"/>
              </a:spcBef>
              <a:spcAft>
                <a:spcPts val="0"/>
              </a:spcAft>
              <a:buSzPts val="2400"/>
              <a:buNone/>
            </a:pPr>
            <a:endParaRPr dirty="0"/>
          </a:p>
          <a:p>
            <a:pPr marL="223838" lvl="0" indent="-223838" algn="l" rtl="0">
              <a:lnSpc>
                <a:spcPct val="90000"/>
              </a:lnSpc>
              <a:spcBef>
                <a:spcPts val="1800"/>
              </a:spcBef>
              <a:spcAft>
                <a:spcPts val="0"/>
              </a:spcAft>
              <a:buSzPts val="2400"/>
              <a:buChar char="•"/>
            </a:pPr>
            <a:r>
              <a:rPr lang="en-US" dirty="0"/>
              <a:t>CHAID Results:</a:t>
            </a:r>
            <a:endParaRPr dirty="0"/>
          </a:p>
          <a:p>
            <a:pPr marL="223838" lvl="0" indent="-223838" algn="l" rtl="0">
              <a:lnSpc>
                <a:spcPct val="90000"/>
              </a:lnSpc>
              <a:spcBef>
                <a:spcPts val="1800"/>
              </a:spcBef>
              <a:spcAft>
                <a:spcPts val="0"/>
              </a:spcAft>
              <a:buSzPts val="2400"/>
              <a:buChar char="•"/>
            </a:pPr>
            <a:r>
              <a:rPr lang="en-US" dirty="0"/>
              <a:t>Accuracy:  99.64850615114236 % on  569  instances</a:t>
            </a:r>
            <a:endParaRPr dirty="0"/>
          </a:p>
          <a:p>
            <a:pPr marL="223838" lvl="0" indent="-223838" algn="l" rtl="0">
              <a:lnSpc>
                <a:spcPct val="90000"/>
              </a:lnSpc>
              <a:spcBef>
                <a:spcPts val="1800"/>
              </a:spcBef>
              <a:spcAft>
                <a:spcPts val="0"/>
              </a:spcAft>
              <a:buSzPts val="2400"/>
              <a:buChar char="•"/>
            </a:pPr>
            <a:r>
              <a:rPr lang="en-US" dirty="0"/>
              <a:t>finished in  40.133530139923096  seconds</a:t>
            </a:r>
            <a:endParaRPr dirty="0"/>
          </a:p>
          <a:p>
            <a:pPr marL="223838" lvl="0" indent="-71438" algn="l" rtl="0">
              <a:lnSpc>
                <a:spcPct val="90000"/>
              </a:lnSpc>
              <a:spcBef>
                <a:spcPts val="18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9"/>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dirty="0"/>
              <a:t>Python Tests</a:t>
            </a:r>
            <a:endParaRPr dirty="0"/>
          </a:p>
        </p:txBody>
      </p:sp>
      <p:sp>
        <p:nvSpPr>
          <p:cNvPr id="275" name="Google Shape;275;p29"/>
          <p:cNvSpPr txBox="1">
            <a:spLocks noGrp="1"/>
          </p:cNvSpPr>
          <p:nvPr>
            <p:ph type="body" idx="1"/>
          </p:nvPr>
        </p:nvSpPr>
        <p:spPr>
          <a:xfrm>
            <a:off x="1522413" y="2535314"/>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As you can see, I theoretically received the best results from the CART algorithm which classified every case correctly with an execution time of roughly 30 seconds (possibly overfitting since 100% accuracy)</a:t>
            </a:r>
            <a:endParaRPr dirty="0"/>
          </a:p>
          <a:p>
            <a:pPr marL="223838" lvl="0" indent="-223838" algn="l" rtl="0">
              <a:lnSpc>
                <a:spcPct val="90000"/>
              </a:lnSpc>
              <a:spcBef>
                <a:spcPts val="1800"/>
              </a:spcBef>
              <a:spcAft>
                <a:spcPts val="0"/>
              </a:spcAft>
              <a:buSzPts val="2400"/>
              <a:buChar char="•"/>
            </a:pPr>
            <a:r>
              <a:rPr lang="en-US" dirty="0"/>
              <a:t>The CHAID algorithm received a fairly similar result, only misclassifying two cases</a:t>
            </a:r>
            <a:r>
              <a:rPr lang="en-US" dirty="0">
                <a:solidFill>
                  <a:srgbClr val="FF0000"/>
                </a:solidFill>
              </a:rPr>
              <a:t> </a:t>
            </a:r>
            <a:r>
              <a:rPr lang="en-US" dirty="0"/>
              <a:t>while executing ten seconds slower</a:t>
            </a:r>
            <a:endParaRPr dirty="0"/>
          </a:p>
          <a:p>
            <a:pPr marL="223838" lvl="0" indent="-223838" algn="l" rtl="0">
              <a:lnSpc>
                <a:spcPct val="90000"/>
              </a:lnSpc>
              <a:spcBef>
                <a:spcPts val="1800"/>
              </a:spcBef>
              <a:spcAft>
                <a:spcPts val="0"/>
              </a:spcAft>
              <a:buSzPts val="2400"/>
              <a:buChar char="•"/>
            </a:pPr>
            <a:r>
              <a:rPr lang="en-US" dirty="0"/>
              <a:t>C4.5 definitely performed the worst in this case by misclassifying 6 cases and taking twice as long to execute as CART at 60 seconds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Introduction/Review</a:t>
            </a:r>
            <a:endParaRPr/>
          </a:p>
        </p:txBody>
      </p:sp>
      <p:sp>
        <p:nvSpPr>
          <p:cNvPr id="98" name="Google Shape;98;p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lnSpcReduction="10000"/>
          </a:bodyPr>
          <a:lstStyle/>
          <a:p>
            <a:pPr marL="223838" lvl="0" indent="-223838" algn="l" rtl="0">
              <a:lnSpc>
                <a:spcPct val="90000"/>
              </a:lnSpc>
              <a:spcBef>
                <a:spcPts val="0"/>
              </a:spcBef>
              <a:spcAft>
                <a:spcPts val="0"/>
              </a:spcAft>
              <a:buSzPts val="2220"/>
              <a:buChar char="•"/>
            </a:pPr>
            <a:r>
              <a:rPr lang="en-US" sz="2220"/>
              <a:t>Decision Trees are one of the most popular decision-making models used not only in machine learning but also in fields like engineering, business, and law</a:t>
            </a:r>
            <a:endParaRPr/>
          </a:p>
          <a:p>
            <a:pPr marL="223838" lvl="0" indent="-223838" algn="l" rtl="0">
              <a:lnSpc>
                <a:spcPct val="90000"/>
              </a:lnSpc>
              <a:spcBef>
                <a:spcPts val="1800"/>
              </a:spcBef>
              <a:spcAft>
                <a:spcPts val="0"/>
              </a:spcAft>
              <a:buSzPts val="2220"/>
              <a:buChar char="•"/>
            </a:pPr>
            <a:r>
              <a:rPr lang="en-US" sz="2220"/>
              <a:t>Decision trees are used for many reasons such as their low time complexity and accuracy when compared to other machine learning algorithms but the main thing that makes decision trees stand out is their simplicity to interpret and their familiarity</a:t>
            </a:r>
            <a:endParaRPr/>
          </a:p>
          <a:p>
            <a:pPr marL="223838" lvl="0" indent="-223838" algn="l" rtl="0">
              <a:lnSpc>
                <a:spcPct val="90000"/>
              </a:lnSpc>
              <a:spcBef>
                <a:spcPts val="1800"/>
              </a:spcBef>
              <a:spcAft>
                <a:spcPts val="0"/>
              </a:spcAft>
              <a:buSzPts val="2220"/>
              <a:buChar char="•"/>
            </a:pPr>
            <a:r>
              <a:rPr lang="en-US" sz="2220"/>
              <a:t>Most people have worked with a decision tree in some shape or form and will have no problem interpreting them from a basic standpoint</a:t>
            </a:r>
            <a:endParaRPr/>
          </a:p>
          <a:p>
            <a:pPr marL="223838" lvl="0" indent="-223838" algn="l" rtl="0">
              <a:lnSpc>
                <a:spcPct val="90000"/>
              </a:lnSpc>
              <a:spcBef>
                <a:spcPts val="1800"/>
              </a:spcBef>
              <a:spcAft>
                <a:spcPts val="0"/>
              </a:spcAft>
              <a:buSzPts val="2220"/>
              <a:buChar char="•"/>
            </a:pPr>
            <a:r>
              <a:rPr lang="en-US" sz="2220"/>
              <a:t>There are several popular decision tree learning algorithms that have been proposed such as the ID3, C4.5, CART, and more that we will discuss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dirty="0"/>
              <a:t>New Proposal – Objectives</a:t>
            </a:r>
            <a:endParaRPr dirty="0"/>
          </a:p>
        </p:txBody>
      </p:sp>
      <p:sp>
        <p:nvSpPr>
          <p:cNvPr id="281" name="Google Shape;281;p30"/>
          <p:cNvSpPr txBox="1">
            <a:spLocks noGrp="1"/>
          </p:cNvSpPr>
          <p:nvPr>
            <p:ph type="body" idx="1"/>
          </p:nvPr>
        </p:nvSpPr>
        <p:spPr>
          <a:xfrm>
            <a:off x="1549310" y="2743199"/>
            <a:ext cx="9134391" cy="4114801"/>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2400"/>
              <a:buFont typeface="Corbel"/>
              <a:buAutoNum type="arabicPeriod"/>
            </a:pPr>
            <a:r>
              <a:rPr lang="en-US" dirty="0"/>
              <a:t>Use what I have learned from this course/research to implement my own code from scratch without using (almost) any libraries to actually recreate the process of a decision tree classifier in python</a:t>
            </a:r>
            <a:endParaRPr dirty="0"/>
          </a:p>
          <a:p>
            <a:pPr marL="457200" lvl="0" indent="-457200" algn="l" rtl="0">
              <a:lnSpc>
                <a:spcPct val="90000"/>
              </a:lnSpc>
              <a:spcBef>
                <a:spcPts val="1800"/>
              </a:spcBef>
              <a:spcAft>
                <a:spcPts val="0"/>
              </a:spcAft>
              <a:buSzPts val="2400"/>
              <a:buFont typeface="Corbel"/>
              <a:buAutoNum type="arabicPeriod"/>
            </a:pPr>
            <a:r>
              <a:rPr lang="en-US" dirty="0"/>
              <a:t>The decision tree classifier should be customizable</a:t>
            </a:r>
            <a:endParaRPr dirty="0"/>
          </a:p>
          <a:p>
            <a:pPr marL="457200" lvl="0" indent="-457200" algn="l" rtl="0">
              <a:lnSpc>
                <a:spcPct val="90000"/>
              </a:lnSpc>
              <a:spcBef>
                <a:spcPts val="1800"/>
              </a:spcBef>
              <a:spcAft>
                <a:spcPts val="0"/>
              </a:spcAft>
              <a:buSzPts val="2400"/>
              <a:buFont typeface="Corbel"/>
              <a:buAutoNum type="arabicPeriod"/>
            </a:pPr>
            <a:r>
              <a:rPr lang="en-US" dirty="0"/>
              <a:t>The decision tree classifier should be comparable in accuracy/speed to be competitive with other popular machine learning libraries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2208212" y="-6858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New Proposal - Examples</a:t>
            </a:r>
            <a:endParaRPr/>
          </a:p>
        </p:txBody>
      </p:sp>
      <p:sp>
        <p:nvSpPr>
          <p:cNvPr id="287" name="Google Shape;287;p31"/>
          <p:cNvSpPr txBox="1">
            <a:spLocks noGrp="1"/>
          </p:cNvSpPr>
          <p:nvPr>
            <p:ph type="body" idx="1"/>
          </p:nvPr>
        </p:nvSpPr>
        <p:spPr>
          <a:xfrm>
            <a:off x="1751012" y="914400"/>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dirty="0"/>
              <a:t>Decision trees must make inquiries or ask questions to find how to split the data. </a:t>
            </a:r>
            <a:r>
              <a:rPr lang="en-US" dirty="0">
                <a:solidFill>
                  <a:schemeClr val="bg1"/>
                </a:solidFill>
              </a:rPr>
              <a:t>Here we find the questions we can ask (features) and see if they are quantitative or categorical</a:t>
            </a:r>
            <a:endParaRPr dirty="0">
              <a:solidFill>
                <a:schemeClr val="bg1"/>
              </a:solidFill>
            </a:endParaRPr>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223838" algn="l" rtl="0">
              <a:lnSpc>
                <a:spcPct val="80000"/>
              </a:lnSpc>
              <a:spcBef>
                <a:spcPts val="1800"/>
              </a:spcBef>
              <a:spcAft>
                <a:spcPts val="0"/>
              </a:spcAft>
              <a:buSzPts val="2400"/>
              <a:buChar char="•"/>
            </a:pPr>
            <a:r>
              <a:rPr lang="en-US" dirty="0"/>
              <a:t>Partition the data into lists of matching features so we can calculate impurity </a:t>
            </a:r>
            <a:r>
              <a:rPr lang="en-US" dirty="0" err="1"/>
              <a:t>en</a:t>
            </a:r>
            <a:r>
              <a:rPr lang="en-US" dirty="0"/>
              <a:t> masse</a:t>
            </a: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a:p>
            <a:pPr marL="223838" lvl="0" indent="-71438" algn="l" rtl="0">
              <a:lnSpc>
                <a:spcPct val="80000"/>
              </a:lnSpc>
              <a:spcBef>
                <a:spcPts val="1800"/>
              </a:spcBef>
              <a:spcAft>
                <a:spcPts val="0"/>
              </a:spcAft>
              <a:buSzPts val="2400"/>
              <a:buNone/>
            </a:pPr>
            <a:endParaRPr dirty="0"/>
          </a:p>
        </p:txBody>
      </p:sp>
      <p:pic>
        <p:nvPicPr>
          <p:cNvPr id="288" name="Google Shape;288;p31"/>
          <p:cNvPicPr preferRelativeResize="0"/>
          <p:nvPr/>
        </p:nvPicPr>
        <p:blipFill rotWithShape="1">
          <a:blip r:embed="rId3">
            <a:alphaModFix/>
          </a:blip>
          <a:srcRect/>
          <a:stretch/>
        </p:blipFill>
        <p:spPr>
          <a:xfrm>
            <a:off x="7351628" y="1586753"/>
            <a:ext cx="3533775" cy="2562225"/>
          </a:xfrm>
          <a:prstGeom prst="rect">
            <a:avLst/>
          </a:prstGeom>
          <a:noFill/>
          <a:ln>
            <a:noFill/>
          </a:ln>
        </p:spPr>
      </p:pic>
      <p:pic>
        <p:nvPicPr>
          <p:cNvPr id="289" name="Google Shape;289;p31"/>
          <p:cNvPicPr preferRelativeResize="0"/>
          <p:nvPr/>
        </p:nvPicPr>
        <p:blipFill rotWithShape="1">
          <a:blip r:embed="rId4">
            <a:alphaModFix/>
          </a:blip>
          <a:srcRect/>
          <a:stretch/>
        </p:blipFill>
        <p:spPr>
          <a:xfrm>
            <a:off x="5627157" y="4653492"/>
            <a:ext cx="3543830" cy="18334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New Proposal - Examples</a:t>
            </a:r>
            <a:endParaRPr/>
          </a:p>
        </p:txBody>
      </p:sp>
      <p:sp>
        <p:nvSpPr>
          <p:cNvPr id="295" name="Google Shape;295;p32"/>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a:t>Calculating entropy, Gini impurity, and information gain</a:t>
            </a:r>
            <a:endParaRPr/>
          </a:p>
        </p:txBody>
      </p:sp>
      <p:pic>
        <p:nvPicPr>
          <p:cNvPr id="296" name="Google Shape;296;p32"/>
          <p:cNvPicPr preferRelativeResize="0"/>
          <p:nvPr/>
        </p:nvPicPr>
        <p:blipFill rotWithShape="1">
          <a:blip r:embed="rId3">
            <a:alphaModFix/>
          </a:blip>
          <a:srcRect/>
          <a:stretch/>
        </p:blipFill>
        <p:spPr>
          <a:xfrm>
            <a:off x="587057" y="2495550"/>
            <a:ext cx="5507355" cy="1866900"/>
          </a:xfrm>
          <a:prstGeom prst="rect">
            <a:avLst/>
          </a:prstGeom>
          <a:noFill/>
          <a:ln>
            <a:noFill/>
          </a:ln>
        </p:spPr>
      </p:pic>
      <p:pic>
        <p:nvPicPr>
          <p:cNvPr id="297" name="Google Shape;297;p32"/>
          <p:cNvPicPr preferRelativeResize="0"/>
          <p:nvPr/>
        </p:nvPicPr>
        <p:blipFill rotWithShape="1">
          <a:blip r:embed="rId4">
            <a:alphaModFix/>
          </a:blip>
          <a:srcRect/>
          <a:stretch/>
        </p:blipFill>
        <p:spPr>
          <a:xfrm>
            <a:off x="6551612" y="2514600"/>
            <a:ext cx="4525460" cy="1866900"/>
          </a:xfrm>
          <a:prstGeom prst="rect">
            <a:avLst/>
          </a:prstGeom>
          <a:noFill/>
          <a:ln>
            <a:noFill/>
          </a:ln>
        </p:spPr>
      </p:pic>
      <p:pic>
        <p:nvPicPr>
          <p:cNvPr id="298" name="Google Shape;298;p32"/>
          <p:cNvPicPr preferRelativeResize="0"/>
          <p:nvPr/>
        </p:nvPicPr>
        <p:blipFill rotWithShape="1">
          <a:blip r:embed="rId5">
            <a:alphaModFix/>
          </a:blip>
          <a:srcRect/>
          <a:stretch/>
        </p:blipFill>
        <p:spPr>
          <a:xfrm>
            <a:off x="1995500" y="5019675"/>
            <a:ext cx="8188215" cy="1219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New Proposal - Examples</a:t>
            </a:r>
            <a:endParaRPr/>
          </a:p>
        </p:txBody>
      </p:sp>
      <p:sp>
        <p:nvSpPr>
          <p:cNvPr id="304" name="Google Shape;304;p3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Class defining a decision tree node</a:t>
            </a:r>
            <a:endParaRPr dirty="0"/>
          </a:p>
          <a:p>
            <a:pPr marL="223838" lvl="0" indent="-223838" algn="l" rtl="0">
              <a:lnSpc>
                <a:spcPct val="90000"/>
              </a:lnSpc>
              <a:spcBef>
                <a:spcPts val="1800"/>
              </a:spcBef>
              <a:spcAft>
                <a:spcPts val="0"/>
              </a:spcAft>
              <a:buSzPts val="2400"/>
              <a:buChar char="•"/>
            </a:pPr>
            <a:r>
              <a:rPr lang="en-US" dirty="0" err="1"/>
              <a:t>scikit</a:t>
            </a:r>
            <a:r>
              <a:rPr lang="en-US" dirty="0"/>
              <a:t> learn templates helped to get a general idea of how to do some of the class definitions</a:t>
            </a:r>
            <a:endParaRPr dirty="0"/>
          </a:p>
        </p:txBody>
      </p:sp>
      <p:pic>
        <p:nvPicPr>
          <p:cNvPr id="305" name="Google Shape;305;p33"/>
          <p:cNvPicPr preferRelativeResize="0"/>
          <p:nvPr/>
        </p:nvPicPr>
        <p:blipFill rotWithShape="1">
          <a:blip r:embed="rId3">
            <a:alphaModFix/>
          </a:blip>
          <a:srcRect/>
          <a:stretch/>
        </p:blipFill>
        <p:spPr>
          <a:xfrm>
            <a:off x="5076917" y="3160059"/>
            <a:ext cx="3657600" cy="324729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New Proposal – Results</a:t>
            </a:r>
            <a:endParaRPr/>
          </a:p>
        </p:txBody>
      </p:sp>
      <p:sp>
        <p:nvSpPr>
          <p:cNvPr id="311" name="Google Shape;311;p34"/>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Running my decision tree classifier on the same breast cancer dataset yielded solid results</a:t>
            </a:r>
            <a:endParaRPr dirty="0"/>
          </a:p>
          <a:p>
            <a:pPr marL="223838" indent="-223838">
              <a:buSzPts val="2400"/>
            </a:pPr>
            <a:r>
              <a:rPr lang="en-US" dirty="0"/>
              <a:t>Accuracy: 96.0% on  569  instances</a:t>
            </a:r>
            <a:endParaRPr dirty="0"/>
          </a:p>
          <a:p>
            <a:pPr marL="223838" lvl="0" indent="-223838" algn="l" rtl="0">
              <a:lnSpc>
                <a:spcPct val="90000"/>
              </a:lnSpc>
              <a:spcBef>
                <a:spcPts val="1800"/>
              </a:spcBef>
              <a:spcAft>
                <a:spcPts val="0"/>
              </a:spcAft>
              <a:buSzPts val="2400"/>
              <a:buChar char="•"/>
            </a:pPr>
            <a:r>
              <a:rPr lang="en-US" dirty="0"/>
              <a:t>Execution Time: 0:01:34.767576</a:t>
            </a:r>
            <a:endParaRPr dirty="0"/>
          </a:p>
          <a:p>
            <a:pPr marL="223838" lvl="0" indent="-223838" algn="l" rtl="0">
              <a:lnSpc>
                <a:spcPct val="90000"/>
              </a:lnSpc>
              <a:spcBef>
                <a:spcPts val="1800"/>
              </a:spcBef>
              <a:spcAft>
                <a:spcPts val="0"/>
              </a:spcAft>
              <a:buSzPts val="2400"/>
              <a:buChar char="•"/>
            </a:pPr>
            <a:r>
              <a:rPr lang="en-US" dirty="0"/>
              <a:t>Also tested on popular Machine Learning cars dataset to predict customer acceptability of a car – More instances but less features</a:t>
            </a:r>
            <a:endParaRPr dirty="0"/>
          </a:p>
          <a:p>
            <a:pPr marL="223838" lvl="0" indent="-223838" algn="l" rtl="0">
              <a:lnSpc>
                <a:spcPct val="90000"/>
              </a:lnSpc>
              <a:spcBef>
                <a:spcPts val="1800"/>
              </a:spcBef>
              <a:spcAft>
                <a:spcPts val="0"/>
              </a:spcAft>
              <a:buSzPts val="2400"/>
              <a:buChar char="•"/>
            </a:pPr>
            <a:r>
              <a:rPr lang="en-US" dirty="0"/>
              <a:t>Accuracy: 98.0% on 1729 instances</a:t>
            </a:r>
            <a:endParaRPr dirty="0"/>
          </a:p>
          <a:p>
            <a:pPr marL="223838" lvl="0" indent="-223838" algn="l" rtl="0">
              <a:lnSpc>
                <a:spcPct val="90000"/>
              </a:lnSpc>
              <a:spcBef>
                <a:spcPts val="1800"/>
              </a:spcBef>
              <a:spcAft>
                <a:spcPts val="0"/>
              </a:spcAft>
              <a:buSzPts val="2400"/>
              <a:buChar char="•"/>
            </a:pPr>
            <a:r>
              <a:rPr lang="en-US" dirty="0"/>
              <a:t>Execution Time: 0:00:17.153981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35"/>
          <p:cNvPicPr preferRelativeResize="0"/>
          <p:nvPr/>
        </p:nvPicPr>
        <p:blipFill rotWithShape="1">
          <a:blip r:embed="rId3">
            <a:alphaModFix/>
          </a:blip>
          <a:srcRect/>
          <a:stretch/>
        </p:blipFill>
        <p:spPr>
          <a:xfrm>
            <a:off x="1827212" y="100005"/>
            <a:ext cx="7924800" cy="66579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a:spLocks noGrp="1"/>
          </p:cNvSpPr>
          <p:nvPr>
            <p:ph type="title"/>
          </p:nvPr>
        </p:nvSpPr>
        <p:spPr>
          <a:xfrm>
            <a:off x="1549310" y="-5334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New Proposal – Did We Meet Our Goals?</a:t>
            </a:r>
            <a:endParaRPr/>
          </a:p>
        </p:txBody>
      </p:sp>
      <p:sp>
        <p:nvSpPr>
          <p:cNvPr id="322" name="Google Shape;322;p36"/>
          <p:cNvSpPr txBox="1">
            <a:spLocks noGrp="1"/>
          </p:cNvSpPr>
          <p:nvPr>
            <p:ph type="body" idx="1"/>
          </p:nvPr>
        </p:nvSpPr>
        <p:spPr>
          <a:xfrm>
            <a:off x="1549310" y="1295401"/>
            <a:ext cx="9134391" cy="556260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2400"/>
              <a:buFont typeface="Corbel"/>
              <a:buAutoNum type="arabicPeriod"/>
            </a:pPr>
            <a:r>
              <a:rPr lang="en-US" dirty="0"/>
              <a:t>Use what I have learned from this course/research to implement my own code from scratch without using (almost) any libraries to actually recreate the process of a decision tree classifier in python – </a:t>
            </a:r>
            <a:r>
              <a:rPr lang="en-US" dirty="0">
                <a:solidFill>
                  <a:srgbClr val="FF0000"/>
                </a:solidFill>
              </a:rPr>
              <a:t>Only used pandas for loading in the dataset, and </a:t>
            </a:r>
            <a:r>
              <a:rPr lang="en-US" dirty="0" err="1">
                <a:solidFill>
                  <a:srgbClr val="FF0000"/>
                </a:solidFill>
              </a:rPr>
              <a:t>scikit</a:t>
            </a:r>
            <a:r>
              <a:rPr lang="en-US" dirty="0">
                <a:solidFill>
                  <a:srgbClr val="FF0000"/>
                </a:solidFill>
              </a:rPr>
              <a:t> learn for cross-validation</a:t>
            </a:r>
            <a:endParaRPr dirty="0"/>
          </a:p>
          <a:p>
            <a:pPr marL="457200" lvl="0" indent="-457200" algn="l" rtl="0">
              <a:lnSpc>
                <a:spcPct val="90000"/>
              </a:lnSpc>
              <a:spcBef>
                <a:spcPts val="1800"/>
              </a:spcBef>
              <a:spcAft>
                <a:spcPts val="0"/>
              </a:spcAft>
              <a:buSzPts val="2400"/>
              <a:buFont typeface="Corbel"/>
              <a:buAutoNum type="arabicPeriod"/>
            </a:pPr>
            <a:r>
              <a:rPr lang="en-US" dirty="0"/>
              <a:t>The decision tree classifier should be customizable – </a:t>
            </a:r>
            <a:r>
              <a:rPr lang="en-US" dirty="0">
                <a:solidFill>
                  <a:srgbClr val="FF0000"/>
                </a:solidFill>
              </a:rPr>
              <a:t>Somewhat</a:t>
            </a:r>
            <a:r>
              <a:rPr lang="en-US" dirty="0"/>
              <a:t> </a:t>
            </a:r>
            <a:r>
              <a:rPr lang="en-US" dirty="0">
                <a:solidFill>
                  <a:srgbClr val="FF0000"/>
                </a:solidFill>
              </a:rPr>
              <a:t>customizable in different ways, and not that easily</a:t>
            </a:r>
            <a:endParaRPr dirty="0"/>
          </a:p>
          <a:p>
            <a:pPr marL="457200" lvl="0" indent="-457200" algn="l" rtl="0">
              <a:lnSpc>
                <a:spcPct val="90000"/>
              </a:lnSpc>
              <a:spcBef>
                <a:spcPts val="1800"/>
              </a:spcBef>
              <a:spcAft>
                <a:spcPts val="0"/>
              </a:spcAft>
              <a:buSzPts val="2400"/>
              <a:buFont typeface="Corbel"/>
              <a:buAutoNum type="arabicPeriod"/>
            </a:pPr>
            <a:r>
              <a:rPr lang="en-US" dirty="0"/>
              <a:t>The decision tree classifier should be comparable in accuracy/speed to be competitive with other popular machine learning libraries –</a:t>
            </a:r>
            <a:r>
              <a:rPr lang="en-US" dirty="0">
                <a:solidFill>
                  <a:srgbClr val="FF0000"/>
                </a:solidFill>
              </a:rPr>
              <a:t> Accuracy is good, decision tree building process is good, post-pruning could be improved</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1538242" y="-4572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Introduction/Review</a:t>
            </a:r>
            <a:endParaRPr/>
          </a:p>
        </p:txBody>
      </p:sp>
      <p:sp>
        <p:nvSpPr>
          <p:cNvPr id="104" name="Google Shape;104;p4"/>
          <p:cNvSpPr txBox="1">
            <a:spLocks noGrp="1"/>
          </p:cNvSpPr>
          <p:nvPr>
            <p:ph type="body" idx="1"/>
          </p:nvPr>
        </p:nvSpPr>
        <p:spPr>
          <a:xfrm>
            <a:off x="1522413" y="1600200"/>
            <a:ext cx="9134391" cy="4876799"/>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a:t>Decision trees typically follow a tree-like structure that is sorted from the top-down from the root to the leaf nodes.</a:t>
            </a:r>
            <a:endParaRPr/>
          </a:p>
          <a:p>
            <a:pPr marL="223838" lvl="0" indent="-223838" algn="l" rtl="0">
              <a:lnSpc>
                <a:spcPct val="80000"/>
              </a:lnSpc>
              <a:spcBef>
                <a:spcPts val="1800"/>
              </a:spcBef>
              <a:spcAft>
                <a:spcPts val="0"/>
              </a:spcAft>
              <a:buSzPts val="2400"/>
              <a:buChar char="•"/>
            </a:pPr>
            <a:r>
              <a:rPr lang="en-US"/>
              <a:t>Each of the nodes in the tree will represent a test of an attribute of the instance, and the branches will represent a possible value of the attribute </a:t>
            </a:r>
            <a:endParaRPr/>
          </a:p>
          <a:p>
            <a:pPr marL="223838" lvl="0" indent="-223838" algn="l" rtl="0">
              <a:lnSpc>
                <a:spcPct val="80000"/>
              </a:lnSpc>
              <a:spcBef>
                <a:spcPts val="1800"/>
              </a:spcBef>
              <a:spcAft>
                <a:spcPts val="0"/>
              </a:spcAft>
              <a:buSzPts val="2400"/>
              <a:buChar char="•"/>
            </a:pPr>
            <a:r>
              <a:rPr lang="en-US"/>
              <a:t>Each leaf at the bottom of the tree represents classification</a:t>
            </a:r>
            <a:endParaRPr/>
          </a:p>
          <a:p>
            <a:pPr marL="223838" lvl="0" indent="-223838" algn="l" rtl="0">
              <a:lnSpc>
                <a:spcPct val="80000"/>
              </a:lnSpc>
              <a:spcBef>
                <a:spcPts val="1800"/>
              </a:spcBef>
              <a:spcAft>
                <a:spcPts val="0"/>
              </a:spcAft>
              <a:buSzPts val="2400"/>
              <a:buChar char="•"/>
            </a:pPr>
            <a:r>
              <a:rPr lang="en-US"/>
              <a:t>The root node is topmost node, internal nodes are nodes that have a child node, and terminal nodes are nodes that do not have any children. </a:t>
            </a:r>
            <a:endParaRPr/>
          </a:p>
          <a:p>
            <a:pPr marL="223838" lvl="0" indent="-223838" algn="l" rtl="0">
              <a:lnSpc>
                <a:spcPct val="80000"/>
              </a:lnSpc>
              <a:spcBef>
                <a:spcPts val="1800"/>
              </a:spcBef>
              <a:spcAft>
                <a:spcPts val="0"/>
              </a:spcAft>
              <a:buSzPts val="2400"/>
              <a:buChar char="•"/>
            </a:pPr>
            <a:r>
              <a:rPr lang="en-US"/>
              <a:t>The two simple examples in the next slide only use and predict categorical data, but keep in mind that depending on the selected algorithm, quantitative values can be used/predicted as well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1522413" y="-6858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Font typeface="Corbel"/>
              <a:buNone/>
            </a:pPr>
            <a:r>
              <a:rPr lang="en-US" sz="2400"/>
              <a:t>Left is Binary Classification, Right is Multiclass classification</a:t>
            </a:r>
            <a:endParaRPr/>
          </a:p>
        </p:txBody>
      </p:sp>
      <p:pic>
        <p:nvPicPr>
          <p:cNvPr id="110" name="Google Shape;110;p5" descr="Decision Trees Explained With a Practical Example – Towards AI — The Best  of Tech, Science, and Engineering"/>
          <p:cNvPicPr preferRelativeResize="0"/>
          <p:nvPr/>
        </p:nvPicPr>
        <p:blipFill rotWithShape="1">
          <a:blip r:embed="rId3">
            <a:alphaModFix/>
          </a:blip>
          <a:srcRect/>
          <a:stretch/>
        </p:blipFill>
        <p:spPr>
          <a:xfrm>
            <a:off x="6178231" y="1752600"/>
            <a:ext cx="5631181" cy="3519488"/>
          </a:xfrm>
          <a:prstGeom prst="rect">
            <a:avLst/>
          </a:prstGeom>
          <a:noFill/>
          <a:ln>
            <a:noFill/>
          </a:ln>
        </p:spPr>
      </p:pic>
      <p:pic>
        <p:nvPicPr>
          <p:cNvPr id="111" name="Google Shape;111;p5" descr="A Step by Step ID3 Decision Tree Example - Sefik Ilkin Serengil"/>
          <p:cNvPicPr preferRelativeResize="0"/>
          <p:nvPr/>
        </p:nvPicPr>
        <p:blipFill rotWithShape="1">
          <a:blip r:embed="rId4">
            <a:alphaModFix/>
          </a:blip>
          <a:srcRect/>
          <a:stretch/>
        </p:blipFill>
        <p:spPr>
          <a:xfrm>
            <a:off x="189622" y="1752600"/>
            <a:ext cx="5557638" cy="34977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ID3 - Iterative Dichotomiser 3</a:t>
            </a:r>
            <a:endParaRPr/>
          </a:p>
        </p:txBody>
      </p:sp>
      <p:sp>
        <p:nvSpPr>
          <p:cNvPr id="117" name="Google Shape;117;p6"/>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70000"/>
              </a:lnSpc>
              <a:spcBef>
                <a:spcPts val="0"/>
              </a:spcBef>
              <a:spcAft>
                <a:spcPts val="0"/>
              </a:spcAft>
              <a:buSzPts val="2220"/>
              <a:buChar char="•"/>
            </a:pPr>
            <a:r>
              <a:rPr lang="en-US" sz="2220"/>
              <a:t>ID3 has an iterative structure, meaning that it will execute a sequence of statements repeatedly as long as some condition is true, and then terminate</a:t>
            </a:r>
            <a:endParaRPr/>
          </a:p>
          <a:p>
            <a:pPr marL="223838" lvl="0" indent="-223838" algn="l" rtl="0">
              <a:lnSpc>
                <a:spcPct val="70000"/>
              </a:lnSpc>
              <a:spcBef>
                <a:spcPts val="1800"/>
              </a:spcBef>
              <a:spcAft>
                <a:spcPts val="0"/>
              </a:spcAft>
              <a:buSzPts val="2220"/>
              <a:buChar char="•"/>
            </a:pPr>
            <a:r>
              <a:rPr lang="en-US" sz="2220"/>
              <a:t>In this algorithm, a subset of the training  set is chosen at random and a decision tree is formed from this subset that will correctly classify all of the objects in the subset</a:t>
            </a:r>
            <a:endParaRPr/>
          </a:p>
          <a:p>
            <a:pPr marL="223838" lvl="0" indent="-223838" algn="l" rtl="0">
              <a:lnSpc>
                <a:spcPct val="70000"/>
              </a:lnSpc>
              <a:spcBef>
                <a:spcPts val="1800"/>
              </a:spcBef>
              <a:spcAft>
                <a:spcPts val="0"/>
              </a:spcAft>
              <a:buSzPts val="2220"/>
              <a:buChar char="•"/>
            </a:pPr>
            <a:r>
              <a:rPr lang="en-US" sz="2220"/>
              <a:t>Then, all other objects in the training set will be classified using this tree</a:t>
            </a:r>
            <a:endParaRPr/>
          </a:p>
          <a:p>
            <a:pPr marL="223838" lvl="0" indent="-223838" algn="l" rtl="0">
              <a:lnSpc>
                <a:spcPct val="70000"/>
              </a:lnSpc>
              <a:spcBef>
                <a:spcPts val="1800"/>
              </a:spcBef>
              <a:spcAft>
                <a:spcPts val="0"/>
              </a:spcAft>
              <a:buSzPts val="2220"/>
              <a:buChar char="•"/>
            </a:pPr>
            <a:r>
              <a:rPr lang="en-US" sz="2220"/>
              <a:t>If the tree is correct for all of the objects, then it will be correct for the entire training set and the process can terminate</a:t>
            </a:r>
            <a:endParaRPr/>
          </a:p>
          <a:p>
            <a:pPr marL="223838" lvl="0" indent="-223838" algn="l" rtl="0">
              <a:lnSpc>
                <a:spcPct val="70000"/>
              </a:lnSpc>
              <a:spcBef>
                <a:spcPts val="1800"/>
              </a:spcBef>
              <a:spcAft>
                <a:spcPts val="0"/>
              </a:spcAft>
              <a:buSzPts val="2220"/>
              <a:buChar char="•"/>
            </a:pPr>
            <a:r>
              <a:rPr lang="en-US" sz="2220"/>
              <a:t>If the tree is not correct for all the objects, then a selection will be made of the incorrectly classified objects to add to the subset, and the process will continue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ID3 – Information Gain/Entropy</a:t>
            </a:r>
            <a:endParaRPr/>
          </a:p>
        </p:txBody>
      </p:sp>
      <p:sp>
        <p:nvSpPr>
          <p:cNvPr id="123" name="Google Shape;123;p7"/>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80000"/>
              </a:lnSpc>
              <a:spcBef>
                <a:spcPts val="0"/>
              </a:spcBef>
              <a:spcAft>
                <a:spcPts val="0"/>
              </a:spcAft>
              <a:buSzPts val="2400"/>
              <a:buChar char="•"/>
            </a:pPr>
            <a:r>
              <a:rPr lang="en-US" dirty="0"/>
              <a:t>In other words: The ID3 algorithm will examine all of the possible features and choose the one that will maximize gain (A), form a tree, and then recursively do this same process until subtrees are formed for all of the subsets</a:t>
            </a:r>
            <a:endParaRPr dirty="0"/>
          </a:p>
          <a:p>
            <a:pPr marL="223838" lvl="0" indent="-223838" algn="l" rtl="0">
              <a:lnSpc>
                <a:spcPct val="80000"/>
              </a:lnSpc>
              <a:spcBef>
                <a:spcPts val="1800"/>
              </a:spcBef>
              <a:spcAft>
                <a:spcPts val="0"/>
              </a:spcAft>
              <a:buSzPts val="2400"/>
              <a:buChar char="•"/>
            </a:pPr>
            <a:r>
              <a:rPr lang="en-US" dirty="0"/>
              <a:t>How well a given attribute maximizes gain by separating the training set is known as </a:t>
            </a:r>
            <a:r>
              <a:rPr lang="en-US" b="1" u="sng" dirty="0"/>
              <a:t>information gain</a:t>
            </a:r>
            <a:endParaRPr dirty="0"/>
          </a:p>
          <a:p>
            <a:pPr marL="223838" lvl="0" indent="-223838" algn="l" rtl="0">
              <a:lnSpc>
                <a:spcPct val="80000"/>
              </a:lnSpc>
              <a:spcBef>
                <a:spcPts val="1800"/>
              </a:spcBef>
              <a:spcAft>
                <a:spcPts val="0"/>
              </a:spcAft>
              <a:buSzPts val="2400"/>
              <a:buChar char="•"/>
            </a:pPr>
            <a:r>
              <a:rPr lang="en-US" dirty="0"/>
              <a:t>The feature that has the most information gain will then be used as the root node so that it will be tested first and keep the decision tree as simple as possible</a:t>
            </a:r>
            <a:endParaRPr dirty="0"/>
          </a:p>
          <a:p>
            <a:pPr marL="223838" lvl="0" indent="-223838" algn="l" rtl="0">
              <a:lnSpc>
                <a:spcPct val="80000"/>
              </a:lnSpc>
              <a:spcBef>
                <a:spcPts val="1800"/>
              </a:spcBef>
              <a:spcAft>
                <a:spcPts val="0"/>
              </a:spcAft>
              <a:buSzPts val="2400"/>
              <a:buChar char="•"/>
            </a:pPr>
            <a:r>
              <a:rPr lang="en-US" dirty="0"/>
              <a:t>Keeping a decision tree simple is extremely important to preserve its interoperability</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455612" y="533400"/>
            <a:ext cx="3596607" cy="2667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A Complex Decision Tree (still works)</a:t>
            </a:r>
            <a:endParaRPr/>
          </a:p>
        </p:txBody>
      </p:sp>
      <p:sp>
        <p:nvSpPr>
          <p:cNvPr id="129" name="Google Shape;129;p8"/>
          <p:cNvSpPr txBox="1">
            <a:spLocks noGrp="1"/>
          </p:cNvSpPr>
          <p:nvPr>
            <p:ph type="body" idx="1"/>
          </p:nvPr>
        </p:nvSpPr>
        <p:spPr>
          <a:xfrm>
            <a:off x="227012" y="3352800"/>
            <a:ext cx="3581399" cy="2667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800"/>
              <a:buNone/>
            </a:pPr>
            <a:r>
              <a:rPr lang="en-US"/>
              <a:t>This decision tree still works for the data but fails to capture and represent a meaningful and simple to interpret relationship between the features and the target outcome</a:t>
            </a:r>
            <a:endParaRPr/>
          </a:p>
          <a:p>
            <a:pPr marL="0" lvl="0" indent="0" algn="l" rtl="0">
              <a:lnSpc>
                <a:spcPct val="80000"/>
              </a:lnSpc>
              <a:spcBef>
                <a:spcPts val="1200"/>
              </a:spcBef>
              <a:spcAft>
                <a:spcPts val="0"/>
              </a:spcAft>
              <a:buSzPts val="1800"/>
              <a:buNone/>
            </a:pPr>
            <a:endParaRPr/>
          </a:p>
          <a:p>
            <a:pPr marL="0" lvl="0" indent="0" algn="l" rtl="0">
              <a:lnSpc>
                <a:spcPct val="80000"/>
              </a:lnSpc>
              <a:spcBef>
                <a:spcPts val="1200"/>
              </a:spcBef>
              <a:spcAft>
                <a:spcPts val="0"/>
              </a:spcAft>
              <a:buSzPts val="1800"/>
              <a:buNone/>
            </a:pPr>
            <a:r>
              <a:rPr lang="en-US"/>
              <a:t>We would much prefer to take the Occam’s razor approach and pick the simplest tree</a:t>
            </a:r>
            <a:endParaRPr/>
          </a:p>
        </p:txBody>
      </p:sp>
      <p:pic>
        <p:nvPicPr>
          <p:cNvPr id="130" name="Google Shape;130;p8"/>
          <p:cNvPicPr preferRelativeResize="0"/>
          <p:nvPr/>
        </p:nvPicPr>
        <p:blipFill rotWithShape="1">
          <a:blip r:embed="rId3">
            <a:alphaModFix/>
          </a:blip>
          <a:srcRect/>
          <a:stretch/>
        </p:blipFill>
        <p:spPr>
          <a:xfrm>
            <a:off x="4052219" y="609600"/>
            <a:ext cx="7900586" cy="5715000"/>
          </a:xfrm>
          <a:prstGeom prst="rect">
            <a:avLst/>
          </a:prstGeom>
          <a:noFill/>
          <a:ln w="76200" cap="flat" cmpd="sng">
            <a:solidFill>
              <a:schemeClr val="lt1"/>
            </a:solidFill>
            <a:prstDash val="solid"/>
            <a:miter lim="800000"/>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1511215" y="-278596"/>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rbel"/>
              <a:buNone/>
            </a:pPr>
            <a:r>
              <a:rPr lang="en-US"/>
              <a:t>ID3 – Information Gain/Entropy</a:t>
            </a:r>
            <a:endParaRPr/>
          </a:p>
        </p:txBody>
      </p:sp>
      <p:sp>
        <p:nvSpPr>
          <p:cNvPr id="136" name="Google Shape;136;p9"/>
          <p:cNvSpPr txBox="1">
            <a:spLocks noGrp="1"/>
          </p:cNvSpPr>
          <p:nvPr>
            <p:ph type="body" idx="1"/>
          </p:nvPr>
        </p:nvSpPr>
        <p:spPr>
          <a:xfrm>
            <a:off x="1520825" y="137159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220"/>
              <a:buChar char="•"/>
            </a:pPr>
            <a:r>
              <a:rPr lang="en-US" sz="2220" b="1" u="sng" dirty="0"/>
              <a:t>Entropy</a:t>
            </a:r>
            <a:r>
              <a:rPr lang="en-US" sz="2220" dirty="0"/>
              <a:t> is a measurement of  disorder. In this context it is used as a measurement of uncertainty to measure the information gain of a node</a:t>
            </a:r>
            <a:endParaRPr dirty="0"/>
          </a:p>
          <a:p>
            <a:pPr marL="223838" lvl="0" indent="-223838" algn="l" rtl="0">
              <a:lnSpc>
                <a:spcPct val="90000"/>
              </a:lnSpc>
              <a:spcBef>
                <a:spcPts val="1800"/>
              </a:spcBef>
              <a:spcAft>
                <a:spcPts val="0"/>
              </a:spcAft>
              <a:buSzPts val="2220"/>
              <a:buChar char="•"/>
            </a:pPr>
            <a:r>
              <a:rPr lang="en-US" sz="2220" dirty="0"/>
              <a:t>A dataset of only blues               would have very </a:t>
            </a:r>
            <a:r>
              <a:rPr lang="en-US" sz="2220" b="1" dirty="0"/>
              <a:t>low</a:t>
            </a:r>
            <a:r>
              <a:rPr lang="en-US" sz="2220" dirty="0"/>
              <a:t> (in fact, zero) entropy. However, a dataset of mixed blues, greens, and reds would have relatively </a:t>
            </a:r>
            <a:r>
              <a:rPr lang="en-US" sz="2220" b="1" dirty="0"/>
              <a:t>high</a:t>
            </a:r>
            <a:r>
              <a:rPr lang="en-US" sz="2220" dirty="0"/>
              <a:t> entropy: </a:t>
            </a:r>
            <a:endParaRPr dirty="0"/>
          </a:p>
          <a:p>
            <a:pPr marL="223838" lvl="0" indent="-223838" algn="l" rtl="0">
              <a:lnSpc>
                <a:spcPct val="90000"/>
              </a:lnSpc>
              <a:spcBef>
                <a:spcPts val="1800"/>
              </a:spcBef>
              <a:spcAft>
                <a:spcPts val="0"/>
              </a:spcAft>
              <a:buSzPts val="2220"/>
              <a:buChar char="•"/>
            </a:pPr>
            <a:r>
              <a:rPr lang="en-US" sz="2220" dirty="0"/>
              <a:t>Low entropy typically means the test will give you an accurate prediction, meaning it has a good information gain</a:t>
            </a:r>
          </a:p>
          <a:p>
            <a:pPr marL="223838" lvl="0" indent="-223838" algn="l" rtl="0">
              <a:lnSpc>
                <a:spcPct val="90000"/>
              </a:lnSpc>
              <a:spcBef>
                <a:spcPts val="1800"/>
              </a:spcBef>
              <a:spcAft>
                <a:spcPts val="0"/>
              </a:spcAft>
              <a:buSzPts val="2220"/>
              <a:buChar char="•"/>
            </a:pPr>
            <a:r>
              <a:rPr lang="en-US" sz="2220" dirty="0"/>
              <a:t>Pi = probability of a class</a:t>
            </a:r>
            <a:endParaRPr dirty="0"/>
          </a:p>
        </p:txBody>
      </p:sp>
      <p:pic>
        <p:nvPicPr>
          <p:cNvPr id="137" name="Google Shape;137;p9"/>
          <p:cNvPicPr preferRelativeResize="0"/>
          <p:nvPr/>
        </p:nvPicPr>
        <p:blipFill rotWithShape="1">
          <a:blip r:embed="rId3">
            <a:alphaModFix/>
          </a:blip>
          <a:srcRect/>
          <a:stretch/>
        </p:blipFill>
        <p:spPr>
          <a:xfrm>
            <a:off x="4494212" y="2286000"/>
            <a:ext cx="721036" cy="228620"/>
          </a:xfrm>
          <a:prstGeom prst="rect">
            <a:avLst/>
          </a:prstGeom>
          <a:noFill/>
          <a:ln>
            <a:noFill/>
          </a:ln>
        </p:spPr>
      </p:pic>
      <p:pic>
        <p:nvPicPr>
          <p:cNvPr id="138" name="Google Shape;138;p9"/>
          <p:cNvPicPr preferRelativeResize="0"/>
          <p:nvPr/>
        </p:nvPicPr>
        <p:blipFill rotWithShape="1">
          <a:blip r:embed="rId4">
            <a:alphaModFix/>
          </a:blip>
          <a:srcRect/>
          <a:stretch/>
        </p:blipFill>
        <p:spPr>
          <a:xfrm>
            <a:off x="3503534" y="2819400"/>
            <a:ext cx="1143078" cy="304820"/>
          </a:xfrm>
          <a:prstGeom prst="rect">
            <a:avLst/>
          </a:prstGeom>
          <a:noFill/>
          <a:ln>
            <a:noFill/>
          </a:ln>
        </p:spPr>
      </p:pic>
      <p:pic>
        <p:nvPicPr>
          <p:cNvPr id="139" name="Google Shape;139;p9" descr="A picture containing text&#10;&#10;Description automatically generated"/>
          <p:cNvPicPr preferRelativeResize="0"/>
          <p:nvPr/>
        </p:nvPicPr>
        <p:blipFill rotWithShape="1">
          <a:blip r:embed="rId5">
            <a:alphaModFix/>
          </a:blip>
          <a:srcRect/>
          <a:stretch/>
        </p:blipFill>
        <p:spPr>
          <a:xfrm>
            <a:off x="7022825" y="4953000"/>
            <a:ext cx="4583724" cy="1066800"/>
          </a:xfrm>
          <a:prstGeom prst="rect">
            <a:avLst/>
          </a:prstGeom>
          <a:noFill/>
          <a:ln>
            <a:noFill/>
          </a:ln>
        </p:spPr>
      </p:pic>
      <p:pic>
        <p:nvPicPr>
          <p:cNvPr id="2" name="Picture 1">
            <a:extLst>
              <a:ext uri="{FF2B5EF4-FFF2-40B4-BE49-F238E27FC236}">
                <a16:creationId xmlns:a16="http://schemas.microsoft.com/office/drawing/2014/main" id="{32DFE6A5-699B-4B3F-88CE-A6FA498B2F8E}"/>
              </a:ext>
            </a:extLst>
          </p:cNvPr>
          <p:cNvPicPr>
            <a:picLocks noChangeAspect="1"/>
          </p:cNvPicPr>
          <p:nvPr/>
        </p:nvPicPr>
        <p:blipFill>
          <a:blip r:embed="rId6"/>
          <a:stretch>
            <a:fillRect/>
          </a:stretch>
        </p:blipFill>
        <p:spPr>
          <a:xfrm>
            <a:off x="329795" y="5280828"/>
            <a:ext cx="5631129" cy="5534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2702</Words>
  <Application>Microsoft Office PowerPoint</Application>
  <PresentationFormat>Custom</PresentationFormat>
  <Paragraphs>183</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Times New Roman</vt:lpstr>
      <vt:lpstr>Corbel</vt:lpstr>
      <vt:lpstr>Digital Blue Tunnel 16x9</vt:lpstr>
      <vt:lpstr>Decision Tree Learning Algorithms</vt:lpstr>
      <vt:lpstr>Outline</vt:lpstr>
      <vt:lpstr>Introduction/Review</vt:lpstr>
      <vt:lpstr>Introduction/Review</vt:lpstr>
      <vt:lpstr>Left is Binary Classification, Right is Multiclass classification</vt:lpstr>
      <vt:lpstr>ID3 - Iterative Dichotomiser 3</vt:lpstr>
      <vt:lpstr>ID3 – Information Gain/Entropy</vt:lpstr>
      <vt:lpstr>A Complex Decision Tree (still works)</vt:lpstr>
      <vt:lpstr>ID3 – Information Gain/Entropy</vt:lpstr>
      <vt:lpstr>PowerPoint Presentation</vt:lpstr>
      <vt:lpstr>ID3</vt:lpstr>
      <vt:lpstr>ID3 Problems</vt:lpstr>
      <vt:lpstr>C4.5</vt:lpstr>
      <vt:lpstr>C4.5 – Information Gain Ratio</vt:lpstr>
      <vt:lpstr>C4.5 - Innovations</vt:lpstr>
      <vt:lpstr>C4.5 - Pruning</vt:lpstr>
      <vt:lpstr>C4.5 - Pruning</vt:lpstr>
      <vt:lpstr>We prune the right subtree because we assume it will almost always result in NO, but this could be incorrect which is why we cross-validate</vt:lpstr>
      <vt:lpstr>C4.5 – C5.0</vt:lpstr>
      <vt:lpstr>CART – Classification/Regression Trees</vt:lpstr>
      <vt:lpstr>CART – Gini impurity</vt:lpstr>
      <vt:lpstr>CART – Gini impurity</vt:lpstr>
      <vt:lpstr>CHAID - Chi-Square automatic interaction detector</vt:lpstr>
      <vt:lpstr>CHAID – Play Tennis/Golf Example</vt:lpstr>
      <vt:lpstr>CHAID</vt:lpstr>
      <vt:lpstr>Python Tests</vt:lpstr>
      <vt:lpstr>Python Tests</vt:lpstr>
      <vt:lpstr>Python Tests</vt:lpstr>
      <vt:lpstr>Python Tests</vt:lpstr>
      <vt:lpstr>New Proposal – Objectives</vt:lpstr>
      <vt:lpstr>New Proposal - Examples</vt:lpstr>
      <vt:lpstr>New Proposal - Examples</vt:lpstr>
      <vt:lpstr>New Proposal - Examples</vt:lpstr>
      <vt:lpstr>New Proposal – Results</vt:lpstr>
      <vt:lpstr>PowerPoint Presentation</vt:lpstr>
      <vt:lpstr>New Proposal – Did We Meet Our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Learning Algorithms</dc:title>
  <dc:creator>James Forrest Bankston</dc:creator>
  <cp:lastModifiedBy>James Forrest Bankston</cp:lastModifiedBy>
  <cp:revision>12</cp:revision>
  <dcterms:created xsi:type="dcterms:W3CDTF">2020-11-12T01:39:06Z</dcterms:created>
  <dcterms:modified xsi:type="dcterms:W3CDTF">2020-11-18T23:01:45Z</dcterms:modified>
</cp:coreProperties>
</file>