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3" r:id="rId4"/>
  </p:sldMasterIdLst>
  <p:notesMasterIdLst>
    <p:notesMasterId r:id="rId15"/>
  </p:notesMasterIdLst>
  <p:sldIdLst>
    <p:sldId id="257" r:id="rId5"/>
    <p:sldId id="264" r:id="rId6"/>
    <p:sldId id="263" r:id="rId7"/>
    <p:sldId id="265" r:id="rId8"/>
    <p:sldId id="266" r:id="rId9"/>
    <p:sldId id="267" r:id="rId10"/>
    <p:sldId id="270" r:id="rId11"/>
    <p:sldId id="269" r:id="rId12"/>
    <p:sldId id="271"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8293" autoAdjust="0"/>
  </p:normalViewPr>
  <p:slideViewPr>
    <p:cSldViewPr snapToGrid="0">
      <p:cViewPr varScale="1">
        <p:scale>
          <a:sx n="56" d="100"/>
          <a:sy n="56" d="100"/>
        </p:scale>
        <p:origin x="129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F70305-2CBF-4E5B-9970-6A4342710425}" type="datetimeFigureOut">
              <a:rPr lang="en-US" smtClean="0"/>
              <a:t>12/3/2020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FB8E76-6FAE-4AF8-AF50-B96CC4108E17}" type="slidenum">
              <a:rPr lang="en-US" smtClean="0"/>
              <a:t>‹#›</a:t>
            </a:fld>
            <a:endParaRPr lang="en-US"/>
          </a:p>
        </p:txBody>
      </p:sp>
    </p:spTree>
    <p:extLst>
      <p:ext uri="{BB962C8B-B14F-4D97-AF65-F5344CB8AC3E}">
        <p14:creationId xmlns:p14="http://schemas.microsoft.com/office/powerpoint/2010/main" val="4196940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an example, a student or professor doesn’t want to read 5 chapters of a scanned textbook to find one specific section for homework or notes</a:t>
            </a:r>
          </a:p>
          <a:p>
            <a:r>
              <a:rPr lang="en-US" dirty="0"/>
              <a:t>A business-owner/consumer that scans their receipts probably doesn’t want to log important details from these receipts by hand such as the payment method or time and date or ID number or number of things, and just scanning and not using OCR is not using a computer to its full potential. And there’s plenty of other real-life applications of OCR such as for logging medical forms, banks logging their checks, and stuff like that. And I’m </a:t>
            </a:r>
            <a:r>
              <a:rPr lang="en-US" dirty="0" err="1"/>
              <a:t>gonna</a:t>
            </a:r>
            <a:r>
              <a:rPr lang="en-US" dirty="0"/>
              <a:t> be using receipts for several of these examples because that is just a really common application and also my demonstration is going to include a test on a database of receipts. So,</a:t>
            </a:r>
          </a:p>
        </p:txBody>
      </p:sp>
      <p:sp>
        <p:nvSpPr>
          <p:cNvPr id="4" name="Slide Number Placeholder 3"/>
          <p:cNvSpPr>
            <a:spLocks noGrp="1"/>
          </p:cNvSpPr>
          <p:nvPr>
            <p:ph type="sldNum" sz="quarter" idx="5"/>
          </p:nvPr>
        </p:nvSpPr>
        <p:spPr/>
        <p:txBody>
          <a:bodyPr/>
          <a:lstStyle/>
          <a:p>
            <a:fld id="{80FB8E76-6FAE-4AF8-AF50-B96CC4108E17}" type="slidenum">
              <a:rPr lang="en-US" smtClean="0"/>
              <a:t>5</a:t>
            </a:fld>
            <a:endParaRPr lang="en-US"/>
          </a:p>
        </p:txBody>
      </p:sp>
    </p:spTree>
    <p:extLst>
      <p:ext uri="{BB962C8B-B14F-4D97-AF65-F5344CB8AC3E}">
        <p14:creationId xmlns:p14="http://schemas.microsoft.com/office/powerpoint/2010/main" val="1691965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TK inter</a:t>
            </a:r>
          </a:p>
        </p:txBody>
      </p:sp>
      <p:sp>
        <p:nvSpPr>
          <p:cNvPr id="4" name="Slide Number Placeholder 3"/>
          <p:cNvSpPr>
            <a:spLocks noGrp="1"/>
          </p:cNvSpPr>
          <p:nvPr>
            <p:ph type="sldNum" sz="quarter" idx="5"/>
          </p:nvPr>
        </p:nvSpPr>
        <p:spPr/>
        <p:txBody>
          <a:bodyPr/>
          <a:lstStyle/>
          <a:p>
            <a:fld id="{80FB8E76-6FAE-4AF8-AF50-B96CC4108E17}" type="slidenum">
              <a:rPr lang="en-US" smtClean="0"/>
              <a:t>6</a:t>
            </a:fld>
            <a:endParaRPr lang="en-US"/>
          </a:p>
        </p:txBody>
      </p:sp>
    </p:spTree>
    <p:extLst>
      <p:ext uri="{BB962C8B-B14F-4D97-AF65-F5344CB8AC3E}">
        <p14:creationId xmlns:p14="http://schemas.microsoft.com/office/powerpoint/2010/main" val="9444020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Going to talk about OCR pre-processing some because it’s very important and also not quite the same as preprocessing in other computer vision fields and also the demonstration doesn’t show the different phases of pre-processing being used so we can take a quick look at it now.</a:t>
            </a:r>
          </a:p>
          <a:p>
            <a:r>
              <a:rPr lang="en-US" dirty="0"/>
              <a:t>Scanned images are typically much easier to perform OCR on, but will still usually have some kind of noise that needs to be cleaned up. Images directly from a camera are typically much harder to perform OCR on and require more pre-processing to get any success at all. You can see this image on the left that is scanned well, and a good image like this is said to have structured text. And then the image on the right is not scanned at all it’s just a picture and it’s quite a poor picture, so something like this is going to be known as unstructured text and will be much harder to deal with.</a:t>
            </a:r>
          </a:p>
        </p:txBody>
      </p:sp>
      <p:sp>
        <p:nvSpPr>
          <p:cNvPr id="4" name="Slide Number Placeholder 3"/>
          <p:cNvSpPr>
            <a:spLocks noGrp="1"/>
          </p:cNvSpPr>
          <p:nvPr>
            <p:ph type="sldNum" sz="quarter" idx="5"/>
          </p:nvPr>
        </p:nvSpPr>
        <p:spPr/>
        <p:txBody>
          <a:bodyPr/>
          <a:lstStyle/>
          <a:p>
            <a:fld id="{80FB8E76-6FAE-4AF8-AF50-B96CC4108E17}" type="slidenum">
              <a:rPr lang="en-US" smtClean="0"/>
              <a:t>7</a:t>
            </a:fld>
            <a:endParaRPr lang="en-US"/>
          </a:p>
        </p:txBody>
      </p:sp>
    </p:spTree>
    <p:extLst>
      <p:ext uri="{BB962C8B-B14F-4D97-AF65-F5344CB8AC3E}">
        <p14:creationId xmlns:p14="http://schemas.microsoft.com/office/powerpoint/2010/main" val="38989329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show an example of pre-processing, this first image here on the left looks like it might not be too bad, however there’s a lot of noise in the form of little shadows and that’s going to cause lots of problems when trying to recognize and extract text. So we start by resizing the image to make it bigger, we convert the background to gray, and then we are also </a:t>
            </a:r>
            <a:r>
              <a:rPr lang="en-US" dirty="0" err="1"/>
              <a:t>gonna</a:t>
            </a:r>
            <a:r>
              <a:rPr lang="en-US" dirty="0"/>
              <a:t> dilate the image to increase white region as well as erode away some of the boundaries of the foreground object. Second image is the result of all of that which is not quite ready for OCR but very good progress so far</a:t>
            </a:r>
          </a:p>
        </p:txBody>
      </p:sp>
      <p:sp>
        <p:nvSpPr>
          <p:cNvPr id="4" name="Slide Number Placeholder 3"/>
          <p:cNvSpPr>
            <a:spLocks noGrp="1"/>
          </p:cNvSpPr>
          <p:nvPr>
            <p:ph type="sldNum" sz="quarter" idx="5"/>
          </p:nvPr>
        </p:nvSpPr>
        <p:spPr/>
        <p:txBody>
          <a:bodyPr/>
          <a:lstStyle/>
          <a:p>
            <a:fld id="{80FB8E76-6FAE-4AF8-AF50-B96CC4108E17}" type="slidenum">
              <a:rPr lang="en-US" smtClean="0"/>
              <a:t>8</a:t>
            </a:fld>
            <a:endParaRPr lang="en-US"/>
          </a:p>
        </p:txBody>
      </p:sp>
    </p:spTree>
    <p:extLst>
      <p:ext uri="{BB962C8B-B14F-4D97-AF65-F5344CB8AC3E}">
        <p14:creationId xmlns:p14="http://schemas.microsoft.com/office/powerpoint/2010/main" val="921920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are going to apply a binary threshold to convert the grayscale image to black and white and make this text stand out a lot from the background.  In my work I’m using Otsu thresholding because I found it to be the most effective binarization method for me. And after only a few steps we have resized the image and increased the size of the subject of interest, which is the text, and we have also removed a lot of the noise which could prevent a successful text recognition</a:t>
            </a:r>
          </a:p>
        </p:txBody>
      </p:sp>
      <p:sp>
        <p:nvSpPr>
          <p:cNvPr id="4" name="Slide Number Placeholder 3"/>
          <p:cNvSpPr>
            <a:spLocks noGrp="1"/>
          </p:cNvSpPr>
          <p:nvPr>
            <p:ph type="sldNum" sz="quarter" idx="5"/>
          </p:nvPr>
        </p:nvSpPr>
        <p:spPr/>
        <p:txBody>
          <a:bodyPr/>
          <a:lstStyle/>
          <a:p>
            <a:fld id="{80FB8E76-6FAE-4AF8-AF50-B96CC4108E17}" type="slidenum">
              <a:rPr lang="en-US" smtClean="0"/>
              <a:t>9</a:t>
            </a:fld>
            <a:endParaRPr lang="en-US"/>
          </a:p>
        </p:txBody>
      </p:sp>
    </p:spTree>
    <p:extLst>
      <p:ext uri="{BB962C8B-B14F-4D97-AF65-F5344CB8AC3E}">
        <p14:creationId xmlns:p14="http://schemas.microsoft.com/office/powerpoint/2010/main" val="5982511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12/3/2020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12/3/2020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12/3/2020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12/3/2020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12/3/2020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12/3/2020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fontScale="90000"/>
          </a:bodyPr>
          <a:lstStyle/>
          <a:p>
            <a:r>
              <a:rPr lang="en-US" sz="4400" dirty="0">
                <a:solidFill>
                  <a:schemeClr val="tx1"/>
                </a:solidFill>
              </a:rPr>
              <a:t>Optical Character Recognition</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Forrest Bankston</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ED95E-333D-451C-BDB2-5B251211AD58}"/>
              </a:ext>
            </a:extLst>
          </p:cNvPr>
          <p:cNvSpPr>
            <a:spLocks noGrp="1"/>
          </p:cNvSpPr>
          <p:nvPr>
            <p:ph type="ctrTitle"/>
          </p:nvPr>
        </p:nvSpPr>
        <p:spPr/>
        <p:txBody>
          <a:bodyPr>
            <a:normAutofit/>
          </a:bodyPr>
          <a:lstStyle/>
          <a:p>
            <a:r>
              <a:rPr lang="en-US" sz="6000" dirty="0"/>
              <a:t>Demonstration</a:t>
            </a:r>
          </a:p>
        </p:txBody>
      </p:sp>
    </p:spTree>
    <p:extLst>
      <p:ext uri="{BB962C8B-B14F-4D97-AF65-F5344CB8AC3E}">
        <p14:creationId xmlns:p14="http://schemas.microsoft.com/office/powerpoint/2010/main" val="3967807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9136D-8534-41B1-BE8A-4544FB6180A4}"/>
              </a:ext>
            </a:extLst>
          </p:cNvPr>
          <p:cNvSpPr>
            <a:spLocks noGrp="1"/>
          </p:cNvSpPr>
          <p:nvPr>
            <p:ph type="title"/>
          </p:nvPr>
        </p:nvSpPr>
        <p:spPr/>
        <p:txBody>
          <a:bodyPr>
            <a:normAutofit/>
          </a:bodyPr>
          <a:lstStyle/>
          <a:p>
            <a:r>
              <a:rPr lang="en-US" sz="5400" dirty="0"/>
              <a:t>Outline</a:t>
            </a:r>
          </a:p>
        </p:txBody>
      </p:sp>
      <p:sp>
        <p:nvSpPr>
          <p:cNvPr id="3" name="Content Placeholder 2">
            <a:extLst>
              <a:ext uri="{FF2B5EF4-FFF2-40B4-BE49-F238E27FC236}">
                <a16:creationId xmlns:a16="http://schemas.microsoft.com/office/drawing/2014/main" id="{A2DB85EE-7B0A-485C-A87A-1634B38F949B}"/>
              </a:ext>
            </a:extLst>
          </p:cNvPr>
          <p:cNvSpPr>
            <a:spLocks noGrp="1"/>
          </p:cNvSpPr>
          <p:nvPr>
            <p:ph idx="1"/>
          </p:nvPr>
        </p:nvSpPr>
        <p:spPr>
          <a:xfrm>
            <a:off x="1066800" y="2647136"/>
            <a:ext cx="10058400" cy="3849624"/>
          </a:xfrm>
        </p:spPr>
        <p:txBody>
          <a:bodyPr>
            <a:normAutofit/>
          </a:bodyPr>
          <a:lstStyle/>
          <a:p>
            <a:r>
              <a:rPr lang="en-US" sz="2800" dirty="0"/>
              <a:t>Introduction/What is the Purpose?</a:t>
            </a:r>
          </a:p>
          <a:p>
            <a:r>
              <a:rPr lang="en-US" sz="2800" dirty="0"/>
              <a:t>My Work</a:t>
            </a:r>
          </a:p>
          <a:p>
            <a:r>
              <a:rPr lang="en-US" sz="2800" dirty="0"/>
              <a:t>OCR Image Pre-processing</a:t>
            </a:r>
          </a:p>
          <a:p>
            <a:r>
              <a:rPr lang="en-US" sz="2800" dirty="0"/>
              <a:t>Demonstration</a:t>
            </a:r>
          </a:p>
        </p:txBody>
      </p:sp>
    </p:spTree>
    <p:extLst>
      <p:ext uri="{BB962C8B-B14F-4D97-AF65-F5344CB8AC3E}">
        <p14:creationId xmlns:p14="http://schemas.microsoft.com/office/powerpoint/2010/main" val="1235105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13CC4-15BA-459D-8D08-4B7C4B7F920E}"/>
              </a:ext>
            </a:extLst>
          </p:cNvPr>
          <p:cNvSpPr>
            <a:spLocks noGrp="1"/>
          </p:cNvSpPr>
          <p:nvPr>
            <p:ph type="title"/>
          </p:nvPr>
        </p:nvSpPr>
        <p:spPr/>
        <p:txBody>
          <a:bodyPr>
            <a:normAutofit/>
          </a:bodyPr>
          <a:lstStyle/>
          <a:p>
            <a:r>
              <a:rPr lang="en-US" sz="5400" dirty="0"/>
              <a:t>Introduction</a:t>
            </a:r>
          </a:p>
        </p:txBody>
      </p:sp>
      <p:sp>
        <p:nvSpPr>
          <p:cNvPr id="3" name="Content Placeholder 2">
            <a:extLst>
              <a:ext uri="{FF2B5EF4-FFF2-40B4-BE49-F238E27FC236}">
                <a16:creationId xmlns:a16="http://schemas.microsoft.com/office/drawing/2014/main" id="{1B28DBF8-9418-40AF-8AA5-21BD691E617C}"/>
              </a:ext>
            </a:extLst>
          </p:cNvPr>
          <p:cNvSpPr>
            <a:spLocks noGrp="1"/>
          </p:cNvSpPr>
          <p:nvPr>
            <p:ph idx="1"/>
          </p:nvPr>
        </p:nvSpPr>
        <p:spPr>
          <a:xfrm>
            <a:off x="1066800" y="2805486"/>
            <a:ext cx="10058400" cy="3849624"/>
          </a:xfrm>
        </p:spPr>
        <p:txBody>
          <a:bodyPr>
            <a:normAutofit/>
          </a:bodyPr>
          <a:lstStyle/>
          <a:p>
            <a:r>
              <a:rPr lang="en-US" sz="2400" dirty="0"/>
              <a:t>OCR – Optical Character Recognition</a:t>
            </a:r>
          </a:p>
          <a:p>
            <a:r>
              <a:rPr lang="en-US" sz="2400" dirty="0"/>
              <a:t>Electronic/Mechanical conversion of images into machine-encoded text which can then be outputted in a readable format</a:t>
            </a:r>
          </a:p>
          <a:p>
            <a:r>
              <a:rPr lang="en-US" sz="2400" dirty="0"/>
              <a:t>Images - a scanned document, a photo of a document, a pdf etc.</a:t>
            </a:r>
          </a:p>
        </p:txBody>
      </p:sp>
    </p:spTree>
    <p:extLst>
      <p:ext uri="{BB962C8B-B14F-4D97-AF65-F5344CB8AC3E}">
        <p14:creationId xmlns:p14="http://schemas.microsoft.com/office/powerpoint/2010/main" val="2915091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856A0-3EA8-44B8-80F5-8B59D71593C3}"/>
              </a:ext>
            </a:extLst>
          </p:cNvPr>
          <p:cNvSpPr>
            <a:spLocks noGrp="1"/>
          </p:cNvSpPr>
          <p:nvPr>
            <p:ph type="title"/>
          </p:nvPr>
        </p:nvSpPr>
        <p:spPr/>
        <p:txBody>
          <a:bodyPr/>
          <a:lstStyle/>
          <a:p>
            <a:r>
              <a:rPr lang="en-US" dirty="0"/>
              <a:t>What is the Purpose?</a:t>
            </a:r>
          </a:p>
        </p:txBody>
      </p:sp>
      <p:sp>
        <p:nvSpPr>
          <p:cNvPr id="3" name="Content Placeholder 2">
            <a:extLst>
              <a:ext uri="{FF2B5EF4-FFF2-40B4-BE49-F238E27FC236}">
                <a16:creationId xmlns:a16="http://schemas.microsoft.com/office/drawing/2014/main" id="{14DFB600-6D3C-459D-85BD-E06352B84B76}"/>
              </a:ext>
            </a:extLst>
          </p:cNvPr>
          <p:cNvSpPr>
            <a:spLocks noGrp="1"/>
          </p:cNvSpPr>
          <p:nvPr>
            <p:ph idx="1"/>
          </p:nvPr>
        </p:nvSpPr>
        <p:spPr>
          <a:xfrm>
            <a:off x="1066800" y="2527189"/>
            <a:ext cx="10058400" cy="3849624"/>
          </a:xfrm>
        </p:spPr>
        <p:txBody>
          <a:bodyPr>
            <a:normAutofit/>
          </a:bodyPr>
          <a:lstStyle/>
          <a:p>
            <a:r>
              <a:rPr lang="en-US" sz="2000" dirty="0"/>
              <a:t>People often take pictures/scan important documents/receipts but this is just a picture</a:t>
            </a:r>
          </a:p>
          <a:p>
            <a:r>
              <a:rPr lang="en-US" sz="2000" dirty="0"/>
              <a:t>Without extra software, must type out the text to manipulate it, which can be very time-consuming</a:t>
            </a:r>
          </a:p>
          <a:p>
            <a:r>
              <a:rPr lang="en-US" sz="2000" dirty="0"/>
              <a:t>“Manipulate text” – Copy/paste, ctrl+f search to find a specific value/phrase</a:t>
            </a:r>
          </a:p>
          <a:p>
            <a:r>
              <a:rPr lang="en-US" sz="2000" dirty="0"/>
              <a:t>OCR can be applied to solve this problem and even if not 100% accurate can highlight key search phrases in a group of images</a:t>
            </a:r>
          </a:p>
        </p:txBody>
      </p:sp>
    </p:spTree>
    <p:extLst>
      <p:ext uri="{BB962C8B-B14F-4D97-AF65-F5344CB8AC3E}">
        <p14:creationId xmlns:p14="http://schemas.microsoft.com/office/powerpoint/2010/main" val="2402168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E233D-90D6-490A-A4BE-ED9A5DBE9A91}"/>
              </a:ext>
            </a:extLst>
          </p:cNvPr>
          <p:cNvSpPr>
            <a:spLocks noGrp="1"/>
          </p:cNvSpPr>
          <p:nvPr>
            <p:ph type="title"/>
          </p:nvPr>
        </p:nvSpPr>
        <p:spPr/>
        <p:txBody>
          <a:bodyPr/>
          <a:lstStyle/>
          <a:p>
            <a:r>
              <a:rPr lang="en-US" dirty="0"/>
              <a:t>What is the Purpose?</a:t>
            </a:r>
          </a:p>
        </p:txBody>
      </p:sp>
      <p:pic>
        <p:nvPicPr>
          <p:cNvPr id="5" name="Picture 4">
            <a:extLst>
              <a:ext uri="{FF2B5EF4-FFF2-40B4-BE49-F238E27FC236}">
                <a16:creationId xmlns:a16="http://schemas.microsoft.com/office/drawing/2014/main" id="{B0F9A2DA-B6B3-4E62-BF92-30D93DBE2D24}"/>
              </a:ext>
            </a:extLst>
          </p:cNvPr>
          <p:cNvPicPr>
            <a:picLocks noChangeAspect="1"/>
          </p:cNvPicPr>
          <p:nvPr/>
        </p:nvPicPr>
        <p:blipFill>
          <a:blip r:embed="rId3"/>
          <a:stretch>
            <a:fillRect/>
          </a:stretch>
        </p:blipFill>
        <p:spPr>
          <a:xfrm>
            <a:off x="598211" y="2173221"/>
            <a:ext cx="6494782" cy="3167406"/>
          </a:xfrm>
          <a:prstGeom prst="rect">
            <a:avLst/>
          </a:prstGeom>
        </p:spPr>
      </p:pic>
      <p:pic>
        <p:nvPicPr>
          <p:cNvPr id="7" name="Picture 6" descr="Text, letter&#10;&#10;Description automatically generated">
            <a:extLst>
              <a:ext uri="{FF2B5EF4-FFF2-40B4-BE49-F238E27FC236}">
                <a16:creationId xmlns:a16="http://schemas.microsoft.com/office/drawing/2014/main" id="{E18DEDD4-8689-42F7-B696-642B22D545E4}"/>
              </a:ext>
            </a:extLst>
          </p:cNvPr>
          <p:cNvPicPr>
            <a:picLocks noChangeAspect="1"/>
          </p:cNvPicPr>
          <p:nvPr/>
        </p:nvPicPr>
        <p:blipFill>
          <a:blip r:embed="rId4"/>
          <a:stretch>
            <a:fillRect/>
          </a:stretch>
        </p:blipFill>
        <p:spPr>
          <a:xfrm>
            <a:off x="7263089" y="642594"/>
            <a:ext cx="4330700" cy="5715000"/>
          </a:xfrm>
          <a:prstGeom prst="rect">
            <a:avLst/>
          </a:prstGeom>
        </p:spPr>
      </p:pic>
    </p:spTree>
    <p:extLst>
      <p:ext uri="{BB962C8B-B14F-4D97-AF65-F5344CB8AC3E}">
        <p14:creationId xmlns:p14="http://schemas.microsoft.com/office/powerpoint/2010/main" val="3220612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93B57-4C05-465C-B0C1-C1B0065000AC}"/>
              </a:ext>
            </a:extLst>
          </p:cNvPr>
          <p:cNvSpPr>
            <a:spLocks noGrp="1"/>
          </p:cNvSpPr>
          <p:nvPr>
            <p:ph type="title"/>
          </p:nvPr>
        </p:nvSpPr>
        <p:spPr/>
        <p:txBody>
          <a:bodyPr/>
          <a:lstStyle/>
          <a:p>
            <a:r>
              <a:rPr lang="en-US" dirty="0"/>
              <a:t>My Work</a:t>
            </a:r>
          </a:p>
        </p:txBody>
      </p:sp>
      <p:sp>
        <p:nvSpPr>
          <p:cNvPr id="3" name="Content Placeholder 2">
            <a:extLst>
              <a:ext uri="{FF2B5EF4-FFF2-40B4-BE49-F238E27FC236}">
                <a16:creationId xmlns:a16="http://schemas.microsoft.com/office/drawing/2014/main" id="{6DD1BA5A-C1FE-47D0-B0A0-DCA1EA87AFC3}"/>
              </a:ext>
            </a:extLst>
          </p:cNvPr>
          <p:cNvSpPr>
            <a:spLocks noGrp="1"/>
          </p:cNvSpPr>
          <p:nvPr>
            <p:ph idx="1"/>
          </p:nvPr>
        </p:nvSpPr>
        <p:spPr>
          <a:xfrm>
            <a:off x="1066800" y="2539218"/>
            <a:ext cx="10058400" cy="3849624"/>
          </a:xfrm>
        </p:spPr>
        <p:txBody>
          <a:bodyPr>
            <a:normAutofit/>
          </a:bodyPr>
          <a:lstStyle/>
          <a:p>
            <a:r>
              <a:rPr lang="en-US" sz="2000" dirty="0"/>
              <a:t>Customizable OCR application with python</a:t>
            </a:r>
          </a:p>
          <a:p>
            <a:r>
              <a:rPr lang="en-US" sz="2000" dirty="0"/>
              <a:t>pytesseract for OCR(optional digit only extraction instead of all text)</a:t>
            </a:r>
          </a:p>
          <a:p>
            <a:r>
              <a:rPr lang="en-US" sz="2000" dirty="0"/>
              <a:t>Combination of OpenCV and python logic for pre-processing</a:t>
            </a:r>
          </a:p>
          <a:p>
            <a:r>
              <a:rPr lang="en-US" sz="2000" dirty="0"/>
              <a:t>Write contents of image to a text file after text extraction</a:t>
            </a:r>
          </a:p>
          <a:p>
            <a:r>
              <a:rPr lang="en-US" sz="2000" dirty="0"/>
              <a:t>Optional Batch convert folder and append all to text file</a:t>
            </a:r>
          </a:p>
          <a:p>
            <a:r>
              <a:rPr lang="en-US" sz="2000" dirty="0"/>
              <a:t>Tkinter GUI</a:t>
            </a:r>
          </a:p>
        </p:txBody>
      </p:sp>
    </p:spTree>
    <p:extLst>
      <p:ext uri="{BB962C8B-B14F-4D97-AF65-F5344CB8AC3E}">
        <p14:creationId xmlns:p14="http://schemas.microsoft.com/office/powerpoint/2010/main" val="1706798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91049-0706-4035-B6F8-77A762BA50DD}"/>
              </a:ext>
            </a:extLst>
          </p:cNvPr>
          <p:cNvSpPr>
            <a:spLocks noGrp="1"/>
          </p:cNvSpPr>
          <p:nvPr>
            <p:ph type="title"/>
          </p:nvPr>
        </p:nvSpPr>
        <p:spPr>
          <a:xfrm>
            <a:off x="3401568" y="48586"/>
            <a:ext cx="10058400" cy="1371600"/>
          </a:xfrm>
        </p:spPr>
        <p:txBody>
          <a:bodyPr/>
          <a:lstStyle/>
          <a:p>
            <a:r>
              <a:rPr lang="en-US" dirty="0"/>
              <a:t>OCR Pre-Processing</a:t>
            </a:r>
          </a:p>
        </p:txBody>
      </p:sp>
      <p:sp>
        <p:nvSpPr>
          <p:cNvPr id="3" name="Text Placeholder 2">
            <a:extLst>
              <a:ext uri="{FF2B5EF4-FFF2-40B4-BE49-F238E27FC236}">
                <a16:creationId xmlns:a16="http://schemas.microsoft.com/office/drawing/2014/main" id="{8D8AF69E-BF4E-4C72-B2E6-3E8E18EB73B8}"/>
              </a:ext>
            </a:extLst>
          </p:cNvPr>
          <p:cNvSpPr>
            <a:spLocks noGrp="1"/>
          </p:cNvSpPr>
          <p:nvPr>
            <p:ph type="body" idx="1"/>
          </p:nvPr>
        </p:nvSpPr>
        <p:spPr>
          <a:xfrm>
            <a:off x="746291" y="1277426"/>
            <a:ext cx="4663440" cy="640080"/>
          </a:xfrm>
        </p:spPr>
        <p:txBody>
          <a:bodyPr>
            <a:normAutofit fontScale="92500"/>
          </a:bodyPr>
          <a:lstStyle/>
          <a:p>
            <a:r>
              <a:rPr lang="en-US" dirty="0"/>
              <a:t>Easier to perform OCR (Structured Text)</a:t>
            </a:r>
          </a:p>
        </p:txBody>
      </p:sp>
      <p:pic>
        <p:nvPicPr>
          <p:cNvPr id="10" name="Content Placeholder 9">
            <a:extLst>
              <a:ext uri="{FF2B5EF4-FFF2-40B4-BE49-F238E27FC236}">
                <a16:creationId xmlns:a16="http://schemas.microsoft.com/office/drawing/2014/main" id="{AFFF6E90-7876-4E9E-BA02-EDB561989CF6}"/>
              </a:ext>
            </a:extLst>
          </p:cNvPr>
          <p:cNvPicPr>
            <a:picLocks noGrp="1" noChangeAspect="1"/>
          </p:cNvPicPr>
          <p:nvPr>
            <p:ph sz="half" idx="2"/>
          </p:nvPr>
        </p:nvPicPr>
        <p:blipFill>
          <a:blip r:embed="rId3"/>
          <a:stretch>
            <a:fillRect/>
          </a:stretch>
        </p:blipFill>
        <p:spPr>
          <a:xfrm>
            <a:off x="1738726" y="1917506"/>
            <a:ext cx="1873895" cy="4644150"/>
          </a:xfrm>
        </p:spPr>
      </p:pic>
      <p:sp>
        <p:nvSpPr>
          <p:cNvPr id="5" name="Text Placeholder 4">
            <a:extLst>
              <a:ext uri="{FF2B5EF4-FFF2-40B4-BE49-F238E27FC236}">
                <a16:creationId xmlns:a16="http://schemas.microsoft.com/office/drawing/2014/main" id="{417C1695-017E-41C3-A627-4DCA19EA0F13}"/>
              </a:ext>
            </a:extLst>
          </p:cNvPr>
          <p:cNvSpPr>
            <a:spLocks noGrp="1"/>
          </p:cNvSpPr>
          <p:nvPr>
            <p:ph type="body" sz="quarter" idx="3"/>
          </p:nvPr>
        </p:nvSpPr>
        <p:spPr>
          <a:xfrm>
            <a:off x="6458714" y="1277426"/>
            <a:ext cx="4986995" cy="640080"/>
          </a:xfrm>
        </p:spPr>
        <p:txBody>
          <a:bodyPr>
            <a:normAutofit fontScale="92500"/>
          </a:bodyPr>
          <a:lstStyle/>
          <a:p>
            <a:r>
              <a:rPr lang="en-US" dirty="0"/>
              <a:t>Harder to perform OCR (Unstructured Text)</a:t>
            </a:r>
          </a:p>
        </p:txBody>
      </p:sp>
      <p:pic>
        <p:nvPicPr>
          <p:cNvPr id="8" name="Content Placeholder 7" descr="A close up of text on a white background&#10;&#10;Description automatically generated">
            <a:extLst>
              <a:ext uri="{FF2B5EF4-FFF2-40B4-BE49-F238E27FC236}">
                <a16:creationId xmlns:a16="http://schemas.microsoft.com/office/drawing/2014/main" id="{00504E75-773A-4DCD-877C-97212D050680}"/>
              </a:ext>
            </a:extLst>
          </p:cNvPr>
          <p:cNvPicPr>
            <a:picLocks noGrp="1" noChangeAspect="1"/>
          </p:cNvPicPr>
          <p:nvPr>
            <p:ph sz="quarter" idx="4"/>
          </p:nvPr>
        </p:nvPicPr>
        <p:blipFill>
          <a:blip r:embed="rId4"/>
          <a:stretch>
            <a:fillRect/>
          </a:stretch>
        </p:blipFill>
        <p:spPr>
          <a:xfrm>
            <a:off x="6749268" y="1917506"/>
            <a:ext cx="3998449" cy="4331579"/>
          </a:xfrm>
        </p:spPr>
      </p:pic>
    </p:spTree>
    <p:extLst>
      <p:ext uri="{BB962C8B-B14F-4D97-AF65-F5344CB8AC3E}">
        <p14:creationId xmlns:p14="http://schemas.microsoft.com/office/powerpoint/2010/main" val="1709803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6BE17-3A3A-4AB3-BD0F-07D308DBF1AF}"/>
              </a:ext>
            </a:extLst>
          </p:cNvPr>
          <p:cNvSpPr>
            <a:spLocks noGrp="1"/>
          </p:cNvSpPr>
          <p:nvPr>
            <p:ph type="title"/>
          </p:nvPr>
        </p:nvSpPr>
        <p:spPr>
          <a:xfrm>
            <a:off x="546531" y="219456"/>
            <a:ext cx="10058400" cy="1371600"/>
          </a:xfrm>
        </p:spPr>
        <p:txBody>
          <a:bodyPr/>
          <a:lstStyle/>
          <a:p>
            <a:r>
              <a:rPr lang="en-US" dirty="0"/>
              <a:t>OCR Pre-Processing</a:t>
            </a:r>
          </a:p>
        </p:txBody>
      </p:sp>
      <p:sp>
        <p:nvSpPr>
          <p:cNvPr id="3" name="Content Placeholder 2">
            <a:extLst>
              <a:ext uri="{FF2B5EF4-FFF2-40B4-BE49-F238E27FC236}">
                <a16:creationId xmlns:a16="http://schemas.microsoft.com/office/drawing/2014/main" id="{DE0E3845-908B-465D-8AB4-3783C534F21B}"/>
              </a:ext>
            </a:extLst>
          </p:cNvPr>
          <p:cNvSpPr>
            <a:spLocks noGrp="1"/>
          </p:cNvSpPr>
          <p:nvPr>
            <p:ph idx="1"/>
          </p:nvPr>
        </p:nvSpPr>
        <p:spPr>
          <a:xfrm>
            <a:off x="658837" y="1504188"/>
            <a:ext cx="10058400" cy="3849624"/>
          </a:xfrm>
        </p:spPr>
        <p:txBody>
          <a:bodyPr/>
          <a:lstStyle/>
          <a:p>
            <a:r>
              <a:rPr lang="en-US" dirty="0"/>
              <a:t>Resize image to make </a:t>
            </a:r>
            <a:r>
              <a:rPr lang="en-US"/>
              <a:t>it larger</a:t>
            </a:r>
            <a:endParaRPr lang="en-US" dirty="0"/>
          </a:p>
          <a:p>
            <a:r>
              <a:rPr lang="en-US" dirty="0"/>
              <a:t>Convert background to gray</a:t>
            </a:r>
          </a:p>
          <a:p>
            <a:r>
              <a:rPr lang="en-US" dirty="0"/>
              <a:t>Increase White region by dilating</a:t>
            </a:r>
          </a:p>
          <a:p>
            <a:r>
              <a:rPr lang="en-US" dirty="0"/>
              <a:t>Erode some boundaries of any foreground object</a:t>
            </a:r>
          </a:p>
        </p:txBody>
      </p:sp>
      <p:pic>
        <p:nvPicPr>
          <p:cNvPr id="5" name="Picture 4" descr="Text&#10;&#10;Description automatically generated">
            <a:extLst>
              <a:ext uri="{FF2B5EF4-FFF2-40B4-BE49-F238E27FC236}">
                <a16:creationId xmlns:a16="http://schemas.microsoft.com/office/drawing/2014/main" id="{1F7C02AC-7FC4-4B68-B251-CCD1CA06A65D}"/>
              </a:ext>
            </a:extLst>
          </p:cNvPr>
          <p:cNvPicPr>
            <a:picLocks noChangeAspect="1"/>
          </p:cNvPicPr>
          <p:nvPr/>
        </p:nvPicPr>
        <p:blipFill>
          <a:blip r:embed="rId3"/>
          <a:stretch>
            <a:fillRect/>
          </a:stretch>
        </p:blipFill>
        <p:spPr>
          <a:xfrm>
            <a:off x="1758462" y="3075548"/>
            <a:ext cx="3362178" cy="3603772"/>
          </a:xfrm>
          <a:prstGeom prst="rect">
            <a:avLst/>
          </a:prstGeom>
        </p:spPr>
      </p:pic>
      <p:pic>
        <p:nvPicPr>
          <p:cNvPr id="7" name="Picture 6">
            <a:extLst>
              <a:ext uri="{FF2B5EF4-FFF2-40B4-BE49-F238E27FC236}">
                <a16:creationId xmlns:a16="http://schemas.microsoft.com/office/drawing/2014/main" id="{9009E588-F959-4CA1-8DED-65E328AC52F7}"/>
              </a:ext>
            </a:extLst>
          </p:cNvPr>
          <p:cNvPicPr>
            <a:picLocks noChangeAspect="1"/>
          </p:cNvPicPr>
          <p:nvPr/>
        </p:nvPicPr>
        <p:blipFill>
          <a:blip r:embed="rId4"/>
          <a:stretch>
            <a:fillRect/>
          </a:stretch>
        </p:blipFill>
        <p:spPr>
          <a:xfrm>
            <a:off x="5339011" y="3188089"/>
            <a:ext cx="6330139" cy="3142372"/>
          </a:xfrm>
          <a:prstGeom prst="rect">
            <a:avLst/>
          </a:prstGeom>
        </p:spPr>
      </p:pic>
    </p:spTree>
    <p:extLst>
      <p:ext uri="{BB962C8B-B14F-4D97-AF65-F5344CB8AC3E}">
        <p14:creationId xmlns:p14="http://schemas.microsoft.com/office/powerpoint/2010/main" val="2819623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0B283-1E90-40A6-841E-F55BFA3CCD46}"/>
              </a:ext>
            </a:extLst>
          </p:cNvPr>
          <p:cNvSpPr>
            <a:spLocks noGrp="1"/>
          </p:cNvSpPr>
          <p:nvPr>
            <p:ph type="title"/>
          </p:nvPr>
        </p:nvSpPr>
        <p:spPr>
          <a:xfrm>
            <a:off x="1066800" y="219456"/>
            <a:ext cx="10058400" cy="1371600"/>
          </a:xfrm>
        </p:spPr>
        <p:txBody>
          <a:bodyPr/>
          <a:lstStyle/>
          <a:p>
            <a:r>
              <a:rPr lang="en-US" dirty="0"/>
              <a:t>OCR Pre-Processing</a:t>
            </a:r>
          </a:p>
        </p:txBody>
      </p:sp>
      <p:sp>
        <p:nvSpPr>
          <p:cNvPr id="3" name="Content Placeholder 2">
            <a:extLst>
              <a:ext uri="{FF2B5EF4-FFF2-40B4-BE49-F238E27FC236}">
                <a16:creationId xmlns:a16="http://schemas.microsoft.com/office/drawing/2014/main" id="{1A576CD6-1D43-47B1-BDBC-6399FFE074B0}"/>
              </a:ext>
            </a:extLst>
          </p:cNvPr>
          <p:cNvSpPr>
            <a:spLocks noGrp="1"/>
          </p:cNvSpPr>
          <p:nvPr>
            <p:ph idx="1"/>
          </p:nvPr>
        </p:nvSpPr>
        <p:spPr>
          <a:xfrm>
            <a:off x="1066800" y="1504188"/>
            <a:ext cx="10058400" cy="3849624"/>
          </a:xfrm>
        </p:spPr>
        <p:txBody>
          <a:bodyPr/>
          <a:lstStyle/>
          <a:p>
            <a:r>
              <a:rPr lang="en-US" dirty="0"/>
              <a:t>Apply threshold to grayscale image to convert to black and white</a:t>
            </a:r>
          </a:p>
          <a:p>
            <a:r>
              <a:rPr lang="en-US" dirty="0"/>
              <a:t>Using Otsu’s thresholding in this case</a:t>
            </a:r>
          </a:p>
          <a:p>
            <a:r>
              <a:rPr lang="en-US" dirty="0"/>
              <a:t>Finished image is much better and suited for OCR</a:t>
            </a:r>
          </a:p>
          <a:p>
            <a:endParaRPr lang="en-US" dirty="0"/>
          </a:p>
        </p:txBody>
      </p:sp>
      <p:pic>
        <p:nvPicPr>
          <p:cNvPr id="7" name="Picture 6">
            <a:extLst>
              <a:ext uri="{FF2B5EF4-FFF2-40B4-BE49-F238E27FC236}">
                <a16:creationId xmlns:a16="http://schemas.microsoft.com/office/drawing/2014/main" id="{755A2AD1-4D6B-4F86-B86D-484CD0E5D36D}"/>
              </a:ext>
            </a:extLst>
          </p:cNvPr>
          <p:cNvPicPr>
            <a:picLocks noChangeAspect="1"/>
          </p:cNvPicPr>
          <p:nvPr/>
        </p:nvPicPr>
        <p:blipFill>
          <a:blip r:embed="rId3"/>
          <a:stretch>
            <a:fillRect/>
          </a:stretch>
        </p:blipFill>
        <p:spPr>
          <a:xfrm>
            <a:off x="2096087" y="2948239"/>
            <a:ext cx="6929364" cy="3459191"/>
          </a:xfrm>
          <a:prstGeom prst="rect">
            <a:avLst/>
          </a:prstGeom>
        </p:spPr>
      </p:pic>
    </p:spTree>
    <p:extLst>
      <p:ext uri="{BB962C8B-B14F-4D97-AF65-F5344CB8AC3E}">
        <p14:creationId xmlns:p14="http://schemas.microsoft.com/office/powerpoint/2010/main" val="33543434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{285CACF5-83C0-46EF-A65D-1A9851E1303F}tf78438558_win32</Template>
  <TotalTime>0</TotalTime>
  <Words>803</Words>
  <Application>Microsoft Office PowerPoint</Application>
  <PresentationFormat>Widescreen</PresentationFormat>
  <Paragraphs>49</Paragraphs>
  <Slides>10</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Century Gothic</vt:lpstr>
      <vt:lpstr>Garamond</vt:lpstr>
      <vt:lpstr>SavonVTI</vt:lpstr>
      <vt:lpstr>Optical Character Recognition</vt:lpstr>
      <vt:lpstr>Outline</vt:lpstr>
      <vt:lpstr>Introduction</vt:lpstr>
      <vt:lpstr>What is the Purpose?</vt:lpstr>
      <vt:lpstr>What is the Purpose?</vt:lpstr>
      <vt:lpstr>My Work</vt:lpstr>
      <vt:lpstr>OCR Pre-Processing</vt:lpstr>
      <vt:lpstr>OCR Pre-Processing</vt:lpstr>
      <vt:lpstr>OCR Pre-Processing</vt:lpstr>
      <vt:lpstr>Demonstration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2020-11-28T04:37:12Z</dcterms:created>
  <dcterms:modified xsi:type="dcterms:W3CDTF">2020-12-04T00:17:01Z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