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27000200" cy="34199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5" d="100"/>
          <a:sy n="25" d="100"/>
        </p:scale>
        <p:origin x="26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15" y="5597006"/>
            <a:ext cx="22950170" cy="11906497"/>
          </a:xfrm>
        </p:spPr>
        <p:txBody>
          <a:bodyPr anchor="b"/>
          <a:lstStyle>
            <a:lvl1pPr algn="ctr">
              <a:defRPr sz="177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5025" y="17962664"/>
            <a:ext cx="20250150" cy="8256963"/>
          </a:xfrm>
        </p:spPr>
        <p:txBody>
          <a:bodyPr/>
          <a:lstStyle>
            <a:lvl1pPr marL="0" indent="0" algn="ctr">
              <a:buNone/>
              <a:defRPr sz="7087"/>
            </a:lvl1pPr>
            <a:lvl2pPr marL="1350020" indent="0" algn="ctr">
              <a:buNone/>
              <a:defRPr sz="5906"/>
            </a:lvl2pPr>
            <a:lvl3pPr marL="2700040" indent="0" algn="ctr">
              <a:buNone/>
              <a:defRPr sz="5315"/>
            </a:lvl3pPr>
            <a:lvl4pPr marL="4050060" indent="0" algn="ctr">
              <a:buNone/>
              <a:defRPr sz="4724"/>
            </a:lvl4pPr>
            <a:lvl5pPr marL="5400081" indent="0" algn="ctr">
              <a:buNone/>
              <a:defRPr sz="4724"/>
            </a:lvl5pPr>
            <a:lvl6pPr marL="6750101" indent="0" algn="ctr">
              <a:buNone/>
              <a:defRPr sz="4724"/>
            </a:lvl6pPr>
            <a:lvl7pPr marL="8100121" indent="0" algn="ctr">
              <a:buNone/>
              <a:defRPr sz="4724"/>
            </a:lvl7pPr>
            <a:lvl8pPr marL="9450141" indent="0" algn="ctr">
              <a:buNone/>
              <a:defRPr sz="4724"/>
            </a:lvl8pPr>
            <a:lvl9pPr marL="10800161" indent="0" algn="ctr">
              <a:buNone/>
              <a:defRPr sz="472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47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72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322020" y="1820808"/>
            <a:ext cx="5821918" cy="2898250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6265" y="1820808"/>
            <a:ext cx="17128252" cy="2898250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3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81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202" y="8526139"/>
            <a:ext cx="23287673" cy="14226045"/>
          </a:xfrm>
        </p:spPr>
        <p:txBody>
          <a:bodyPr anchor="b"/>
          <a:lstStyle>
            <a:lvl1pPr>
              <a:defRPr sz="177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202" y="22886767"/>
            <a:ext cx="23287673" cy="7481141"/>
          </a:xfrm>
        </p:spPr>
        <p:txBody>
          <a:bodyPr/>
          <a:lstStyle>
            <a:lvl1pPr marL="0" indent="0">
              <a:buNone/>
              <a:defRPr sz="7087">
                <a:solidFill>
                  <a:schemeClr val="tx1"/>
                </a:solidFill>
              </a:defRPr>
            </a:lvl1pPr>
            <a:lvl2pPr marL="1350020" indent="0">
              <a:buNone/>
              <a:defRPr sz="5906">
                <a:solidFill>
                  <a:schemeClr val="tx1">
                    <a:tint val="75000"/>
                  </a:schemeClr>
                </a:solidFill>
              </a:defRPr>
            </a:lvl2pPr>
            <a:lvl3pPr marL="2700040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50060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40008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5010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1001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5014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80016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29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6264" y="9104037"/>
            <a:ext cx="11475085" cy="216992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68851" y="9104037"/>
            <a:ext cx="11475085" cy="216992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34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0" y="1820815"/>
            <a:ext cx="23287673" cy="66103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784" y="8383633"/>
            <a:ext cx="11422348" cy="4108689"/>
          </a:xfrm>
        </p:spPr>
        <p:txBody>
          <a:bodyPr anchor="b"/>
          <a:lstStyle>
            <a:lvl1pPr marL="0" indent="0">
              <a:buNone/>
              <a:defRPr sz="7087" b="1"/>
            </a:lvl1pPr>
            <a:lvl2pPr marL="1350020" indent="0">
              <a:buNone/>
              <a:defRPr sz="5906" b="1"/>
            </a:lvl2pPr>
            <a:lvl3pPr marL="2700040" indent="0">
              <a:buNone/>
              <a:defRPr sz="5315" b="1"/>
            </a:lvl3pPr>
            <a:lvl4pPr marL="4050060" indent="0">
              <a:buNone/>
              <a:defRPr sz="4724" b="1"/>
            </a:lvl4pPr>
            <a:lvl5pPr marL="5400081" indent="0">
              <a:buNone/>
              <a:defRPr sz="4724" b="1"/>
            </a:lvl5pPr>
            <a:lvl6pPr marL="6750101" indent="0">
              <a:buNone/>
              <a:defRPr sz="4724" b="1"/>
            </a:lvl6pPr>
            <a:lvl7pPr marL="8100121" indent="0">
              <a:buNone/>
              <a:defRPr sz="4724" b="1"/>
            </a:lvl7pPr>
            <a:lvl8pPr marL="9450141" indent="0">
              <a:buNone/>
              <a:defRPr sz="4724" b="1"/>
            </a:lvl8pPr>
            <a:lvl9pPr marL="10800161" indent="0">
              <a:buNone/>
              <a:defRPr sz="472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784" y="12492322"/>
            <a:ext cx="11422348" cy="183743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668853" y="8383633"/>
            <a:ext cx="11478602" cy="4108689"/>
          </a:xfrm>
        </p:spPr>
        <p:txBody>
          <a:bodyPr anchor="b"/>
          <a:lstStyle>
            <a:lvl1pPr marL="0" indent="0">
              <a:buNone/>
              <a:defRPr sz="7087" b="1"/>
            </a:lvl1pPr>
            <a:lvl2pPr marL="1350020" indent="0">
              <a:buNone/>
              <a:defRPr sz="5906" b="1"/>
            </a:lvl2pPr>
            <a:lvl3pPr marL="2700040" indent="0">
              <a:buNone/>
              <a:defRPr sz="5315" b="1"/>
            </a:lvl3pPr>
            <a:lvl4pPr marL="4050060" indent="0">
              <a:buNone/>
              <a:defRPr sz="4724" b="1"/>
            </a:lvl4pPr>
            <a:lvl5pPr marL="5400081" indent="0">
              <a:buNone/>
              <a:defRPr sz="4724" b="1"/>
            </a:lvl5pPr>
            <a:lvl6pPr marL="6750101" indent="0">
              <a:buNone/>
              <a:defRPr sz="4724" b="1"/>
            </a:lvl6pPr>
            <a:lvl7pPr marL="8100121" indent="0">
              <a:buNone/>
              <a:defRPr sz="4724" b="1"/>
            </a:lvl7pPr>
            <a:lvl8pPr marL="9450141" indent="0">
              <a:buNone/>
              <a:defRPr sz="4724" b="1"/>
            </a:lvl8pPr>
            <a:lvl9pPr marL="10800161" indent="0">
              <a:buNone/>
              <a:defRPr sz="472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668853" y="12492322"/>
            <a:ext cx="11478602" cy="183743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95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25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8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2279968"/>
            <a:ext cx="8708267" cy="7979886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8602" y="4924104"/>
            <a:ext cx="13668851" cy="24303821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7"/>
            </a:lvl3pPr>
            <a:lvl4pPr>
              <a:defRPr sz="5906"/>
            </a:lvl4pPr>
            <a:lvl5pPr>
              <a:defRPr sz="5906"/>
            </a:lvl5pPr>
            <a:lvl6pPr>
              <a:defRPr sz="5906"/>
            </a:lvl6pPr>
            <a:lvl7pPr>
              <a:defRPr sz="5906"/>
            </a:lvl7pPr>
            <a:lvl8pPr>
              <a:defRPr sz="5906"/>
            </a:lvl8pPr>
            <a:lvl9pPr>
              <a:defRPr sz="590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10259854"/>
            <a:ext cx="8708267" cy="19007648"/>
          </a:xfrm>
        </p:spPr>
        <p:txBody>
          <a:bodyPr/>
          <a:lstStyle>
            <a:lvl1pPr marL="0" indent="0">
              <a:buNone/>
              <a:defRPr sz="4724"/>
            </a:lvl1pPr>
            <a:lvl2pPr marL="1350020" indent="0">
              <a:buNone/>
              <a:defRPr sz="4134"/>
            </a:lvl2pPr>
            <a:lvl3pPr marL="2700040" indent="0">
              <a:buNone/>
              <a:defRPr sz="3543"/>
            </a:lvl3pPr>
            <a:lvl4pPr marL="4050060" indent="0">
              <a:buNone/>
              <a:defRPr sz="2953"/>
            </a:lvl4pPr>
            <a:lvl5pPr marL="5400081" indent="0">
              <a:buNone/>
              <a:defRPr sz="2953"/>
            </a:lvl5pPr>
            <a:lvl6pPr marL="6750101" indent="0">
              <a:buNone/>
              <a:defRPr sz="2953"/>
            </a:lvl6pPr>
            <a:lvl7pPr marL="8100121" indent="0">
              <a:buNone/>
              <a:defRPr sz="2953"/>
            </a:lvl7pPr>
            <a:lvl8pPr marL="9450141" indent="0">
              <a:buNone/>
              <a:defRPr sz="2953"/>
            </a:lvl8pPr>
            <a:lvl9pPr marL="10800161" indent="0">
              <a:buNone/>
              <a:defRPr sz="295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07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2279968"/>
            <a:ext cx="8708267" cy="7979886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78602" y="4924104"/>
            <a:ext cx="13668851" cy="24303821"/>
          </a:xfrm>
        </p:spPr>
        <p:txBody>
          <a:bodyPr anchor="t"/>
          <a:lstStyle>
            <a:lvl1pPr marL="0" indent="0">
              <a:buNone/>
              <a:defRPr sz="9449"/>
            </a:lvl1pPr>
            <a:lvl2pPr marL="1350020" indent="0">
              <a:buNone/>
              <a:defRPr sz="8268"/>
            </a:lvl2pPr>
            <a:lvl3pPr marL="2700040" indent="0">
              <a:buNone/>
              <a:defRPr sz="7087"/>
            </a:lvl3pPr>
            <a:lvl4pPr marL="4050060" indent="0">
              <a:buNone/>
              <a:defRPr sz="5906"/>
            </a:lvl4pPr>
            <a:lvl5pPr marL="5400081" indent="0">
              <a:buNone/>
              <a:defRPr sz="5906"/>
            </a:lvl5pPr>
            <a:lvl6pPr marL="6750101" indent="0">
              <a:buNone/>
              <a:defRPr sz="5906"/>
            </a:lvl6pPr>
            <a:lvl7pPr marL="8100121" indent="0">
              <a:buNone/>
              <a:defRPr sz="5906"/>
            </a:lvl7pPr>
            <a:lvl8pPr marL="9450141" indent="0">
              <a:buNone/>
              <a:defRPr sz="5906"/>
            </a:lvl8pPr>
            <a:lvl9pPr marL="10800161" indent="0">
              <a:buNone/>
              <a:defRPr sz="590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10259854"/>
            <a:ext cx="8708267" cy="19007648"/>
          </a:xfrm>
        </p:spPr>
        <p:txBody>
          <a:bodyPr/>
          <a:lstStyle>
            <a:lvl1pPr marL="0" indent="0">
              <a:buNone/>
              <a:defRPr sz="4724"/>
            </a:lvl1pPr>
            <a:lvl2pPr marL="1350020" indent="0">
              <a:buNone/>
              <a:defRPr sz="4134"/>
            </a:lvl2pPr>
            <a:lvl3pPr marL="2700040" indent="0">
              <a:buNone/>
              <a:defRPr sz="3543"/>
            </a:lvl3pPr>
            <a:lvl4pPr marL="4050060" indent="0">
              <a:buNone/>
              <a:defRPr sz="2953"/>
            </a:lvl4pPr>
            <a:lvl5pPr marL="5400081" indent="0">
              <a:buNone/>
              <a:defRPr sz="2953"/>
            </a:lvl5pPr>
            <a:lvl6pPr marL="6750101" indent="0">
              <a:buNone/>
              <a:defRPr sz="2953"/>
            </a:lvl6pPr>
            <a:lvl7pPr marL="8100121" indent="0">
              <a:buNone/>
              <a:defRPr sz="2953"/>
            </a:lvl7pPr>
            <a:lvl8pPr marL="9450141" indent="0">
              <a:buNone/>
              <a:defRPr sz="2953"/>
            </a:lvl8pPr>
            <a:lvl9pPr marL="10800161" indent="0">
              <a:buNone/>
              <a:defRPr sz="295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24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6264" y="1820815"/>
            <a:ext cx="23287673" cy="6610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6264" y="9104037"/>
            <a:ext cx="23287673" cy="2169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56264" y="31697890"/>
            <a:ext cx="6075045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F49B5-785A-44C4-99F0-898FF83CD003}" type="datetimeFigureOut">
              <a:rPr lang="de-DE" smtClean="0"/>
              <a:t>27.04.2023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43816" y="31697890"/>
            <a:ext cx="9112568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68891" y="31697890"/>
            <a:ext cx="6075045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68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00040" rtl="0" eaLnBrk="1" latinLnBrk="0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010" indent="-675010" algn="l" defTabSz="2700040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5030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375050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6" kern="1200">
          <a:solidFill>
            <a:schemeClr val="tx1"/>
          </a:solidFill>
          <a:latin typeface="+mn-lt"/>
          <a:ea typeface="+mn-ea"/>
          <a:cs typeface="+mn-cs"/>
        </a:defRPr>
      </a:lvl3pPr>
      <a:lvl4pPr marL="472507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509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511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513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515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517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5002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70004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5006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40008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5010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10012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5014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80016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906F4FF-6E03-45EA-B8F5-E00D43E92A0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952770" y="14340045"/>
            <a:ext cx="25047430" cy="8630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0E86E2BB-2DD2-4C7E-A1DB-5891E194D617}"/>
              </a:ext>
            </a:extLst>
          </p:cNvPr>
          <p:cNvSpPr/>
          <p:nvPr/>
        </p:nvSpPr>
        <p:spPr>
          <a:xfrm>
            <a:off x="15598123" y="6523013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40" dirty="0" err="1">
                <a:solidFill>
                  <a:schemeClr val="tx1"/>
                </a:solidFill>
              </a:rPr>
              <a:t>create_xxx_model</a:t>
            </a:r>
            <a:endParaRPr lang="en-US" sz="374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4C85166-94B5-4186-8408-2A359A83F43C}"/>
              </a:ext>
            </a:extLst>
          </p:cNvPr>
          <p:cNvSpPr/>
          <p:nvPr/>
        </p:nvSpPr>
        <p:spPr>
          <a:xfrm>
            <a:off x="3301561" y="2909894"/>
            <a:ext cx="5476904" cy="22083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/>
              <a:t>Level 1</a:t>
            </a:r>
            <a:br>
              <a:rPr lang="en-US" sz="4274" dirty="0"/>
            </a:br>
            <a:r>
              <a:rPr lang="en-US" sz="4274" dirty="0"/>
              <a:t>Discrete word embeddings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37C9415-4C83-4325-8654-B301F3B83EA4}"/>
              </a:ext>
            </a:extLst>
          </p:cNvPr>
          <p:cNvSpPr/>
          <p:nvPr/>
        </p:nvSpPr>
        <p:spPr>
          <a:xfrm>
            <a:off x="15825175" y="8477271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tansformer</a:t>
            </a:r>
            <a:r>
              <a:rPr lang="en-US" sz="5400" dirty="0">
                <a:solidFill>
                  <a:schemeClr val="tx1"/>
                </a:solidFill>
              </a:rPr>
              <a:t> model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F5C7B68-B8AD-4C10-B383-21594829896B}"/>
              </a:ext>
            </a:extLst>
          </p:cNvPr>
          <p:cNvSpPr/>
          <p:nvPr/>
        </p:nvSpPr>
        <p:spPr>
          <a:xfrm>
            <a:off x="15598123" y="10431529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40" dirty="0" err="1">
                <a:solidFill>
                  <a:schemeClr val="tx1"/>
                </a:solidFill>
              </a:rPr>
              <a:t>train_tune_xxx_model</a:t>
            </a:r>
            <a:endParaRPr lang="en-US" sz="374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78DA5F-1189-41B7-9EC4-607C4D0E25F8}"/>
              </a:ext>
            </a:extLst>
          </p:cNvPr>
          <p:cNvSpPr/>
          <p:nvPr/>
        </p:nvSpPr>
        <p:spPr>
          <a:xfrm>
            <a:off x="15825175" y="12423367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transformer model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46E7C35-DC1D-4A13-A996-1E0DF4A54A72}"/>
              </a:ext>
            </a:extLst>
          </p:cNvPr>
          <p:cNvSpPr/>
          <p:nvPr/>
        </p:nvSpPr>
        <p:spPr>
          <a:xfrm rot="16200000">
            <a:off x="-2181241" y="9454400"/>
            <a:ext cx="8268019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Preparation Tasks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13EC1E-18EE-4E31-A016-7FB63C01F00D}"/>
              </a:ext>
            </a:extLst>
          </p:cNvPr>
          <p:cNvSpPr/>
          <p:nvPr/>
        </p:nvSpPr>
        <p:spPr>
          <a:xfrm rot="16200000">
            <a:off x="-2783425" y="24634218"/>
            <a:ext cx="9472385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Classification Task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2CDADD5-AFBC-47B5-AC6A-96C16BB2F4CF}"/>
              </a:ext>
            </a:extLst>
          </p:cNvPr>
          <p:cNvSpPr/>
          <p:nvPr/>
        </p:nvSpPr>
        <p:spPr>
          <a:xfrm>
            <a:off x="10585208" y="17399947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TextEmbeddingModel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5B415A4-87F1-4012-AA70-EDFE2242BC94}"/>
              </a:ext>
            </a:extLst>
          </p:cNvPr>
          <p:cNvSpPr/>
          <p:nvPr/>
        </p:nvSpPr>
        <p:spPr>
          <a:xfrm>
            <a:off x="10585208" y="19898026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EmbeddedText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C3FCD8C-03C7-4955-842B-7B78DA2FD71E}"/>
              </a:ext>
            </a:extLst>
          </p:cNvPr>
          <p:cNvSpPr/>
          <p:nvPr/>
        </p:nvSpPr>
        <p:spPr>
          <a:xfrm>
            <a:off x="4329223" y="22466970"/>
            <a:ext cx="20193251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TextEmbeddingClassifier</a:t>
            </a:r>
            <a:br>
              <a:rPr lang="en-US" sz="5400">
                <a:solidFill>
                  <a:schemeClr val="tx1"/>
                </a:solidFill>
              </a:rPr>
            </a:br>
            <a:r>
              <a:rPr lang="en-US" sz="5400">
                <a:solidFill>
                  <a:schemeClr val="tx1"/>
                </a:solidFill>
              </a:rPr>
              <a:t>NeuralNet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74BBC8B-C779-413E-B07F-5B5A5BDF8EF0}"/>
              </a:ext>
            </a:extLst>
          </p:cNvPr>
          <p:cNvSpPr/>
          <p:nvPr/>
        </p:nvSpPr>
        <p:spPr>
          <a:xfrm rot="16200000">
            <a:off x="-1202040" y="16743217"/>
            <a:ext cx="6309621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Text Embedding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C5FFDA8-BCD6-40FD-94CF-C62C4A12C387}"/>
              </a:ext>
            </a:extLst>
          </p:cNvPr>
          <p:cNvCxnSpPr>
            <a:stCxn id="4" idx="4"/>
            <a:endCxn id="8" idx="0"/>
          </p:cNvCxnSpPr>
          <p:nvPr/>
        </p:nvCxnSpPr>
        <p:spPr>
          <a:xfrm flipH="1">
            <a:off x="19431473" y="8026289"/>
            <a:ext cx="3" cy="450982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A384842-A852-420F-A08C-F5CD523490D7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9431473" y="9980547"/>
            <a:ext cx="3" cy="450982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43A1833A-160E-4A91-B045-1268890CC67B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19431473" y="11934806"/>
            <a:ext cx="3" cy="488562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D42D146-2300-4575-84E8-33CE67B98E6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4191505" y="18903223"/>
            <a:ext cx="0" cy="99480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A230426E-605A-4001-8A56-552D5773F8F1}"/>
              </a:ext>
            </a:extLst>
          </p:cNvPr>
          <p:cNvCxnSpPr>
            <a:cxnSpLocks/>
            <a:stCxn id="14" idx="1"/>
            <a:endCxn id="82" idx="0"/>
          </p:cNvCxnSpPr>
          <p:nvPr/>
        </p:nvCxnSpPr>
        <p:spPr>
          <a:xfrm rot="10800000" flipV="1">
            <a:off x="5712332" y="20649664"/>
            <a:ext cx="4872877" cy="1817306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77FDF835-100C-44F3-8939-E9F75A6374F5}"/>
              </a:ext>
            </a:extLst>
          </p:cNvPr>
          <p:cNvSpPr/>
          <p:nvPr/>
        </p:nvSpPr>
        <p:spPr>
          <a:xfrm>
            <a:off x="17309882" y="26008889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Predictions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B233963-018B-42DC-97CD-E57CA0D7682B}"/>
              </a:ext>
            </a:extLst>
          </p:cNvPr>
          <p:cNvSpPr/>
          <p:nvPr/>
        </p:nvSpPr>
        <p:spPr>
          <a:xfrm>
            <a:off x="17309882" y="28618771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Further Analysis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74F2DC6-8570-454C-A4A2-C54BCFFA7903}"/>
              </a:ext>
            </a:extLst>
          </p:cNvPr>
          <p:cNvCxnSpPr>
            <a:stCxn id="38" idx="2"/>
            <a:endCxn id="44" idx="0"/>
          </p:cNvCxnSpPr>
          <p:nvPr/>
        </p:nvCxnSpPr>
        <p:spPr>
          <a:xfrm>
            <a:off x="20916179" y="27512165"/>
            <a:ext cx="0" cy="11066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>
            <a:extLst>
              <a:ext uri="{FF2B5EF4-FFF2-40B4-BE49-F238E27FC236}">
                <a16:creationId xmlns:a16="http://schemas.microsoft.com/office/drawing/2014/main" id="{7FB9DF5E-1B30-4519-B6C9-E34A48EF5999}"/>
              </a:ext>
            </a:extLst>
          </p:cNvPr>
          <p:cNvSpPr/>
          <p:nvPr/>
        </p:nvSpPr>
        <p:spPr>
          <a:xfrm>
            <a:off x="5431439" y="6467591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6">
                <a:solidFill>
                  <a:schemeClr val="tx1"/>
                </a:solidFill>
              </a:rPr>
              <a:t>bow_pp_create_vocab_draft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D83049D3-B4E1-47A2-910A-E676EC8A40BB}"/>
              </a:ext>
            </a:extLst>
          </p:cNvPr>
          <p:cNvSpPr/>
          <p:nvPr/>
        </p:nvSpPr>
        <p:spPr>
          <a:xfrm>
            <a:off x="5431439" y="10361098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9">
                <a:solidFill>
                  <a:schemeClr val="tx1"/>
                </a:solidFill>
              </a:rPr>
              <a:t>bow_pp_create_basic_text_rep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228E16D-2BF5-4DD7-8C44-3B2B9690ED3D}"/>
              </a:ext>
            </a:extLst>
          </p:cNvPr>
          <p:cNvSpPr/>
          <p:nvPr/>
        </p:nvSpPr>
        <p:spPr>
          <a:xfrm>
            <a:off x="5658492" y="12233498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basic_text_rep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45179C2-0A35-429E-BF2E-B40BA1B0F197}"/>
              </a:ext>
            </a:extLst>
          </p:cNvPr>
          <p:cNvSpPr/>
          <p:nvPr/>
        </p:nvSpPr>
        <p:spPr>
          <a:xfrm>
            <a:off x="5674598" y="8408267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bow_vocab_draft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28506641-7852-4ED6-B2AD-1EA991653EEB}"/>
              </a:ext>
            </a:extLst>
          </p:cNvPr>
          <p:cNvCxnSpPr>
            <a:cxnSpLocks/>
            <a:stCxn id="51" idx="4"/>
            <a:endCxn id="54" idx="0"/>
          </p:cNvCxnSpPr>
          <p:nvPr/>
        </p:nvCxnSpPr>
        <p:spPr>
          <a:xfrm>
            <a:off x="9264791" y="7970867"/>
            <a:ext cx="16104" cy="437400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930E7406-5E12-4FA0-84D6-A93CB56EE8E8}"/>
              </a:ext>
            </a:extLst>
          </p:cNvPr>
          <p:cNvCxnSpPr>
            <a:stCxn id="54" idx="2"/>
            <a:endCxn id="52" idx="0"/>
          </p:cNvCxnSpPr>
          <p:nvPr/>
        </p:nvCxnSpPr>
        <p:spPr>
          <a:xfrm flipH="1">
            <a:off x="9264791" y="9911543"/>
            <a:ext cx="16104" cy="449555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18B9650-F984-4DB8-8490-BDA127EB798D}"/>
              </a:ext>
            </a:extLst>
          </p:cNvPr>
          <p:cNvCxnSpPr>
            <a:stCxn id="52" idx="4"/>
            <a:endCxn id="53" idx="0"/>
          </p:cNvCxnSpPr>
          <p:nvPr/>
        </p:nvCxnSpPr>
        <p:spPr>
          <a:xfrm flipH="1">
            <a:off x="9264789" y="11864376"/>
            <a:ext cx="3" cy="36912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2089AB57-914D-468C-8BFC-65E5905957D2}"/>
              </a:ext>
            </a:extLst>
          </p:cNvPr>
          <p:cNvCxnSpPr>
            <a:stCxn id="53" idx="2"/>
            <a:endCxn id="13" idx="1"/>
          </p:cNvCxnSpPr>
          <p:nvPr/>
        </p:nvCxnSpPr>
        <p:spPr>
          <a:xfrm rot="16200000" flipH="1">
            <a:off x="7717593" y="15283969"/>
            <a:ext cx="4414811" cy="1320419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D1688FBD-4E4A-4A15-944C-F72C090E5A6D}"/>
              </a:ext>
            </a:extLst>
          </p:cNvPr>
          <p:cNvCxnSpPr>
            <a:cxnSpLocks/>
            <a:stCxn id="10" idx="2"/>
            <a:endCxn id="13" idx="3"/>
          </p:cNvCxnSpPr>
          <p:nvPr/>
        </p:nvCxnSpPr>
        <p:spPr>
          <a:xfrm rot="5400000">
            <a:off x="16502166" y="15222279"/>
            <a:ext cx="4224942" cy="1633671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3BA72743-E350-422F-A904-2C637FF03D06}"/>
              </a:ext>
            </a:extLst>
          </p:cNvPr>
          <p:cNvSpPr/>
          <p:nvPr/>
        </p:nvSpPr>
        <p:spPr>
          <a:xfrm>
            <a:off x="3301561" y="5117728"/>
            <a:ext cx="5476904" cy="782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Topic Modeling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687FA50-0D12-4371-8320-56D8BD0CFB2B}"/>
              </a:ext>
            </a:extLst>
          </p:cNvPr>
          <p:cNvSpPr/>
          <p:nvPr/>
        </p:nvSpPr>
        <p:spPr>
          <a:xfrm>
            <a:off x="8964781" y="2905281"/>
            <a:ext cx="5476904" cy="22083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/>
              <a:t>Level 2</a:t>
            </a:r>
            <a:br>
              <a:rPr lang="en-US" sz="4274" dirty="0"/>
            </a:br>
            <a:r>
              <a:rPr lang="en-US" sz="4274" dirty="0"/>
              <a:t>Distributional word embeddings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ABDECC1-B2FE-433B-9ED0-2B6EE2DF709C}"/>
              </a:ext>
            </a:extLst>
          </p:cNvPr>
          <p:cNvSpPr/>
          <p:nvPr/>
        </p:nvSpPr>
        <p:spPr>
          <a:xfrm>
            <a:off x="8964781" y="5113114"/>
            <a:ext cx="5476904" cy="782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>
                <a:solidFill>
                  <a:schemeClr val="tx1"/>
                </a:solidFill>
              </a:rPr>
              <a:t>GlobalVectorClusters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2F0ECA5-AC88-41F6-8B2B-AD1697038114}"/>
              </a:ext>
            </a:extLst>
          </p:cNvPr>
          <p:cNvSpPr/>
          <p:nvPr/>
        </p:nvSpPr>
        <p:spPr>
          <a:xfrm>
            <a:off x="15002041" y="2909894"/>
            <a:ext cx="11642029" cy="21996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/>
              <a:t>Level 3</a:t>
            </a:r>
            <a:br>
              <a:rPr lang="en-US" sz="4274" dirty="0"/>
            </a:br>
            <a:r>
              <a:rPr lang="en-US" sz="4274" dirty="0"/>
              <a:t>Contextual </a:t>
            </a:r>
            <a:br>
              <a:rPr lang="en-US" sz="4274" dirty="0"/>
            </a:br>
            <a:r>
              <a:rPr lang="en-US" sz="4274" dirty="0"/>
              <a:t>word representations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6355D7A6-5DDF-4F83-A0D3-FA1DB79AEE07}"/>
              </a:ext>
            </a:extLst>
          </p:cNvPr>
          <p:cNvSpPr/>
          <p:nvPr/>
        </p:nvSpPr>
        <p:spPr>
          <a:xfrm>
            <a:off x="15002041" y="5102358"/>
            <a:ext cx="11642029" cy="782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>
                <a:solidFill>
                  <a:schemeClr val="tx1"/>
                </a:solidFill>
              </a:rPr>
              <a:t>Transformers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F89A429-3680-4E8A-A607-38852AD72B90}"/>
              </a:ext>
            </a:extLst>
          </p:cNvPr>
          <p:cNvSpPr/>
          <p:nvPr/>
        </p:nvSpPr>
        <p:spPr>
          <a:xfrm>
            <a:off x="3489141" y="28618771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Target Data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</a:rPr>
              <a:t>(categories/classes)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0970E29-F179-4B7C-B688-32EB08EB9CF8}"/>
              </a:ext>
            </a:extLst>
          </p:cNvPr>
          <p:cNvSpPr txBox="1"/>
          <p:nvPr/>
        </p:nvSpPr>
        <p:spPr>
          <a:xfrm>
            <a:off x="3301561" y="1630297"/>
            <a:ext cx="22068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Sophistication of Word Embeddings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85E3985-0B86-4FB1-881A-C83777836EE4}"/>
              </a:ext>
            </a:extLst>
          </p:cNvPr>
          <p:cNvSpPr/>
          <p:nvPr/>
        </p:nvSpPr>
        <p:spPr>
          <a:xfrm rot="16200000">
            <a:off x="1943301" y="7529964"/>
            <a:ext cx="3689917" cy="10819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udpipe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language model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F2C1C8AE-0819-499E-80A6-7462E4B87DF8}"/>
              </a:ext>
            </a:extLst>
          </p:cNvPr>
          <p:cNvCxnSpPr>
            <a:cxnSpLocks/>
            <a:stCxn id="49" idx="2"/>
          </p:cNvCxnSpPr>
          <p:nvPr/>
        </p:nvCxnSpPr>
        <p:spPr>
          <a:xfrm flipV="1">
            <a:off x="4329224" y="7215851"/>
            <a:ext cx="1102215" cy="8550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BD0FC188-0F28-4753-BAEB-41D68551C79F}"/>
              </a:ext>
            </a:extLst>
          </p:cNvPr>
          <p:cNvSpPr/>
          <p:nvPr/>
        </p:nvSpPr>
        <p:spPr>
          <a:xfrm>
            <a:off x="23674046" y="12423367"/>
            <a:ext cx="2970024" cy="15032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hugging face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2F7135D2-6718-45C8-8D17-95E6D25A7076}"/>
              </a:ext>
            </a:extLst>
          </p:cNvPr>
          <p:cNvCxnSpPr>
            <a:cxnSpLocks/>
            <a:stCxn id="55" idx="1"/>
            <a:endCxn id="10" idx="3"/>
          </p:cNvCxnSpPr>
          <p:nvPr/>
        </p:nvCxnSpPr>
        <p:spPr>
          <a:xfrm flipH="1">
            <a:off x="23037768" y="13175005"/>
            <a:ext cx="636278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3D30100B-E9AC-42CA-8D76-17DDCB56C607}"/>
              </a:ext>
            </a:extLst>
          </p:cNvPr>
          <p:cNvSpPr/>
          <p:nvPr/>
        </p:nvSpPr>
        <p:spPr>
          <a:xfrm>
            <a:off x="11935326" y="14986597"/>
            <a:ext cx="4479668" cy="150327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Input Data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</a:rPr>
              <a:t>(raw texts)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6CA92357-FDE0-457D-A419-E35195E938C5}"/>
              </a:ext>
            </a:extLst>
          </p:cNvPr>
          <p:cNvCxnSpPr>
            <a:cxnSpLocks/>
            <a:stCxn id="64" idx="2"/>
            <a:endCxn id="13" idx="0"/>
          </p:cNvCxnSpPr>
          <p:nvPr/>
        </p:nvCxnSpPr>
        <p:spPr>
          <a:xfrm>
            <a:off x="14175160" y="16489873"/>
            <a:ext cx="16345" cy="9100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72181CAA-ED01-4098-B618-D4871628FB7F}"/>
              </a:ext>
            </a:extLst>
          </p:cNvPr>
          <p:cNvCxnSpPr>
            <a:cxnSpLocks/>
            <a:stCxn id="39" idx="0"/>
            <a:endCxn id="82" idx="2"/>
          </p:cNvCxnSpPr>
          <p:nvPr/>
        </p:nvCxnSpPr>
        <p:spPr>
          <a:xfrm rot="16200000" flipV="1">
            <a:off x="4079623" y="25602955"/>
            <a:ext cx="4648525" cy="1383107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6FAC3172-DAF1-4C34-99B3-0B7EF8F92BB5}"/>
              </a:ext>
            </a:extLst>
          </p:cNvPr>
          <p:cNvSpPr/>
          <p:nvPr/>
        </p:nvSpPr>
        <p:spPr>
          <a:xfrm>
            <a:off x="4329222" y="22466970"/>
            <a:ext cx="276621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F782E9AA-CE2A-46A5-A3CF-386C3A1B6D18}"/>
              </a:ext>
            </a:extLst>
          </p:cNvPr>
          <p:cNvSpPr/>
          <p:nvPr/>
        </p:nvSpPr>
        <p:spPr>
          <a:xfrm>
            <a:off x="21750911" y="22466970"/>
            <a:ext cx="276621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predict</a:t>
            </a:r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1FC623EE-87E1-40F1-AC0D-E3FE86D6904E}"/>
              </a:ext>
            </a:extLst>
          </p:cNvPr>
          <p:cNvCxnSpPr>
            <a:cxnSpLocks/>
            <a:stCxn id="14" idx="3"/>
            <a:endCxn id="83" idx="0"/>
          </p:cNvCxnSpPr>
          <p:nvPr/>
        </p:nvCxnSpPr>
        <p:spPr>
          <a:xfrm>
            <a:off x="17797801" y="20649664"/>
            <a:ext cx="5336219" cy="1817306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CC01DD9E-25E5-4568-9F88-F7AF04D5A4A1}"/>
              </a:ext>
            </a:extLst>
          </p:cNvPr>
          <p:cNvCxnSpPr>
            <a:cxnSpLocks/>
            <a:stCxn id="83" idx="2"/>
            <a:endCxn id="38" idx="0"/>
          </p:cNvCxnSpPr>
          <p:nvPr/>
        </p:nvCxnSpPr>
        <p:spPr>
          <a:xfrm rot="5400000">
            <a:off x="21005779" y="23880647"/>
            <a:ext cx="2038643" cy="221784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7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3880EF-9BC3-49DC-B830-C6D5BACC504D}"/>
              </a:ext>
            </a:extLst>
          </p:cNvPr>
          <p:cNvSpPr/>
          <p:nvPr/>
        </p:nvSpPr>
        <p:spPr>
          <a:xfrm>
            <a:off x="4989350" y="1994395"/>
            <a:ext cx="21256610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Complete Data Set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93646FC-2BC1-405F-A677-221F15F61FF4}"/>
              </a:ext>
            </a:extLst>
          </p:cNvPr>
          <p:cNvSpPr/>
          <p:nvPr/>
        </p:nvSpPr>
        <p:spPr>
          <a:xfrm>
            <a:off x="4989352" y="3103297"/>
            <a:ext cx="10628305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Data Set for Training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80F014F-975F-4C5D-BEE8-9EB3A1D9A5FF}"/>
              </a:ext>
            </a:extLst>
          </p:cNvPr>
          <p:cNvSpPr/>
          <p:nvPr/>
        </p:nvSpPr>
        <p:spPr>
          <a:xfrm>
            <a:off x="19099271" y="3103296"/>
            <a:ext cx="7146691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Test Data Set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3931911-9E03-43EB-A9B3-C062B10883A2}"/>
              </a:ext>
            </a:extLst>
          </p:cNvPr>
          <p:cNvSpPr/>
          <p:nvPr/>
        </p:nvSpPr>
        <p:spPr>
          <a:xfrm>
            <a:off x="4989353" y="4218227"/>
            <a:ext cx="6376002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860B4BB-5C2A-470D-9447-AAB323F72689}"/>
              </a:ext>
            </a:extLst>
          </p:cNvPr>
          <p:cNvSpPr/>
          <p:nvPr/>
        </p:nvSpPr>
        <p:spPr>
          <a:xfrm>
            <a:off x="11365355" y="4218227"/>
            <a:ext cx="4252302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Validation Set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E0B22EC-B02C-4EA3-82F8-5899CE333B02}"/>
              </a:ext>
            </a:extLst>
          </p:cNvPr>
          <p:cNvSpPr/>
          <p:nvPr/>
        </p:nvSpPr>
        <p:spPr>
          <a:xfrm>
            <a:off x="4989353" y="7041635"/>
            <a:ext cx="9857616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 of Classifier (Baseline Model)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25AF882-CA82-41BB-AAC3-A23BC8D2269D}"/>
              </a:ext>
            </a:extLst>
          </p:cNvPr>
          <p:cNvSpPr/>
          <p:nvPr/>
        </p:nvSpPr>
        <p:spPr>
          <a:xfrm>
            <a:off x="4989352" y="9383783"/>
            <a:ext cx="9857616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Creation of Synthetic Cases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B62BD43-5EBD-48F5-B09A-21B38EABEE80}"/>
              </a:ext>
            </a:extLst>
          </p:cNvPr>
          <p:cNvSpPr/>
          <p:nvPr/>
        </p:nvSpPr>
        <p:spPr>
          <a:xfrm>
            <a:off x="20044609" y="7041634"/>
            <a:ext cx="6201351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Performance Measures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5FFB77E-E1BB-4B74-BFB2-BE1C892E01D9}"/>
              </a:ext>
            </a:extLst>
          </p:cNvPr>
          <p:cNvSpPr/>
          <p:nvPr/>
        </p:nvSpPr>
        <p:spPr>
          <a:xfrm>
            <a:off x="15617657" y="3103296"/>
            <a:ext cx="3481614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 err="1">
                <a:solidFill>
                  <a:schemeClr val="tx1"/>
                </a:solidFill>
              </a:rPr>
              <a:t>Unlabaled</a:t>
            </a:r>
            <a:endParaRPr lang="en-US" sz="4274" dirty="0">
              <a:solidFill>
                <a:schemeClr val="tx1"/>
              </a:solidFill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E591B5-D413-475A-913B-CE77B6547C6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177354" y="5327128"/>
            <a:ext cx="0" cy="17145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E372CB3-D44E-445E-872C-9E1CD67767C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491506" y="5327128"/>
            <a:ext cx="0" cy="17145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99E5069-E5BD-4587-A715-741CD6468B42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14846969" y="7596085"/>
            <a:ext cx="5197640" cy="1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66CF395F-4B20-4D62-BF7E-E8AF81692BD0}"/>
              </a:ext>
            </a:extLst>
          </p:cNvPr>
          <p:cNvCxnSpPr>
            <a:stCxn id="6" idx="3"/>
            <a:endCxn id="11" idx="3"/>
          </p:cNvCxnSpPr>
          <p:nvPr/>
        </p:nvCxnSpPr>
        <p:spPr>
          <a:xfrm flipH="1">
            <a:off x="26245960" y="3657747"/>
            <a:ext cx="2" cy="3938338"/>
          </a:xfrm>
          <a:prstGeom prst="bentConnector3">
            <a:avLst>
              <a:gd name="adj1" fmla="val -1143000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957EB36E-86F4-45F6-8299-2478A25E5A09}"/>
              </a:ext>
            </a:extLst>
          </p:cNvPr>
          <p:cNvCxnSpPr>
            <a:stCxn id="5" idx="1"/>
            <a:endCxn id="10" idx="1"/>
          </p:cNvCxnSpPr>
          <p:nvPr/>
        </p:nvCxnSpPr>
        <p:spPr>
          <a:xfrm rot="10800000" flipV="1">
            <a:off x="4989352" y="3657748"/>
            <a:ext cx="12700" cy="6280486"/>
          </a:xfrm>
          <a:prstGeom prst="bentConnector3">
            <a:avLst>
              <a:gd name="adj1" fmla="val 5021055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04DB1F9-76D1-4E72-80EB-4468D8F2CCF5}"/>
              </a:ext>
            </a:extLst>
          </p:cNvPr>
          <p:cNvCxnSpPr>
            <a:stCxn id="10" idx="2"/>
          </p:cNvCxnSpPr>
          <p:nvPr/>
        </p:nvCxnSpPr>
        <p:spPr>
          <a:xfrm>
            <a:off x="9918160" y="10492684"/>
            <a:ext cx="0" cy="67879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67EC6704-0E53-42E3-9339-E289C685C63C}"/>
              </a:ext>
            </a:extLst>
          </p:cNvPr>
          <p:cNvSpPr/>
          <p:nvPr/>
        </p:nvSpPr>
        <p:spPr>
          <a:xfrm>
            <a:off x="4989350" y="14222505"/>
            <a:ext cx="9857616" cy="277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 of Classifier </a:t>
            </a:r>
            <a:br>
              <a:rPr lang="en-US" sz="4274" dirty="0">
                <a:solidFill>
                  <a:schemeClr val="tx1"/>
                </a:solidFill>
              </a:rPr>
            </a:br>
            <a:r>
              <a:rPr lang="en-US" sz="4274" dirty="0">
                <a:solidFill>
                  <a:schemeClr val="tx1"/>
                </a:solidFill>
              </a:rPr>
              <a:t>(Balanced Synthetic Cases</a:t>
            </a:r>
          </a:p>
          <a:p>
            <a:pPr algn="ctr"/>
            <a:r>
              <a:rPr lang="en-US" sz="4274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4274" dirty="0">
                <a:solidFill>
                  <a:schemeClr val="tx1"/>
                </a:solidFill>
              </a:rPr>
              <a:t>Pseudo Labeling)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4723C599-3A69-4CAC-8DB7-6D675C8A5171}"/>
              </a:ext>
            </a:extLst>
          </p:cNvPr>
          <p:cNvGrpSpPr/>
          <p:nvPr/>
        </p:nvGrpSpPr>
        <p:grpSpPr>
          <a:xfrm>
            <a:off x="754239" y="11148677"/>
            <a:ext cx="14863416" cy="2215287"/>
            <a:chOff x="2884496" y="11266847"/>
            <a:chExt cx="12071426" cy="2215287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981E1503-4AA6-4D51-B396-2D9B63DFD2FD}"/>
                </a:ext>
              </a:extLst>
            </p:cNvPr>
            <p:cNvSpPr/>
            <p:nvPr/>
          </p:nvSpPr>
          <p:spPr>
            <a:xfrm>
              <a:off x="2884496" y="11266847"/>
              <a:ext cx="12071426" cy="11089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274" dirty="0">
                  <a:solidFill>
                    <a:schemeClr val="tx1"/>
                  </a:solidFill>
                </a:rPr>
                <a:t>Data Set for Training + Synthetic Cases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17F1BBE0-7791-4B01-A9C4-A98409ABF487}"/>
                </a:ext>
              </a:extLst>
            </p:cNvPr>
            <p:cNvSpPr/>
            <p:nvPr/>
          </p:nvSpPr>
          <p:spPr>
            <a:xfrm>
              <a:off x="2884496" y="12373233"/>
              <a:ext cx="6028735" cy="11089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274" dirty="0">
                  <a:solidFill>
                    <a:schemeClr val="tx1"/>
                  </a:solidFill>
                </a:rPr>
                <a:t>Training Set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69CC1182-FB42-493D-B7DA-B1F20123921A}"/>
                </a:ext>
              </a:extLst>
            </p:cNvPr>
            <p:cNvSpPr/>
            <p:nvPr/>
          </p:nvSpPr>
          <p:spPr>
            <a:xfrm>
              <a:off x="8913230" y="12356039"/>
              <a:ext cx="6042692" cy="11089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274" dirty="0">
                  <a:solidFill>
                    <a:schemeClr val="tx1"/>
                  </a:solidFill>
                </a:rPr>
                <a:t>Validation Set</a:t>
              </a:r>
            </a:p>
          </p:txBody>
        </p:sp>
      </p:grp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154790A-927E-4FE4-84F8-C3E06A7E5E7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11897505" y="13346771"/>
            <a:ext cx="0" cy="87573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390963BA-D85D-40D3-9301-2520463C9464}"/>
              </a:ext>
            </a:extLst>
          </p:cNvPr>
          <p:cNvSpPr/>
          <p:nvPr/>
        </p:nvSpPr>
        <p:spPr>
          <a:xfrm>
            <a:off x="19957281" y="15066720"/>
            <a:ext cx="6201351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Performance Measures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C82A44BD-FE2C-45DF-B677-C0A1BE968566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>
            <a:off x="14846966" y="15607768"/>
            <a:ext cx="5110315" cy="13403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E538E1F8-0909-4A80-8E45-E8B5B55FF905}"/>
              </a:ext>
            </a:extLst>
          </p:cNvPr>
          <p:cNvSpPr/>
          <p:nvPr/>
        </p:nvSpPr>
        <p:spPr>
          <a:xfrm>
            <a:off x="15617657" y="16689000"/>
            <a:ext cx="3481613" cy="2194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Predicted Classes/</a:t>
            </a:r>
            <a:br>
              <a:rPr lang="en-US" sz="4274" dirty="0">
                <a:solidFill>
                  <a:schemeClr val="tx1"/>
                </a:solidFill>
              </a:rPr>
            </a:br>
            <a:r>
              <a:rPr lang="en-US" sz="4274" dirty="0">
                <a:solidFill>
                  <a:schemeClr val="tx1"/>
                </a:solidFill>
              </a:rPr>
              <a:t>Categories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B921559-C974-41A0-808F-8F56638C06B5}"/>
              </a:ext>
            </a:extLst>
          </p:cNvPr>
          <p:cNvCxnSpPr>
            <a:cxnSpLocks/>
            <a:stCxn id="32" idx="3"/>
            <a:endCxn id="46" idx="0"/>
          </p:cNvCxnSpPr>
          <p:nvPr/>
        </p:nvCxnSpPr>
        <p:spPr>
          <a:xfrm>
            <a:off x="14846966" y="15607768"/>
            <a:ext cx="2511498" cy="108123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9A68FBB4-0172-40A4-B924-7F3E653F9A6B}"/>
              </a:ext>
            </a:extLst>
          </p:cNvPr>
          <p:cNvCxnSpPr>
            <a:cxnSpLocks/>
            <a:stCxn id="46" idx="1"/>
            <a:endCxn id="33" idx="1"/>
          </p:cNvCxnSpPr>
          <p:nvPr/>
        </p:nvCxnSpPr>
        <p:spPr>
          <a:xfrm rot="10800000">
            <a:off x="754239" y="12809514"/>
            <a:ext cx="14863418" cy="4976984"/>
          </a:xfrm>
          <a:prstGeom prst="bentConnector3">
            <a:avLst>
              <a:gd name="adj1" fmla="val 10153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4D467E5D-3C85-4D45-B3FB-525BC6210523}"/>
              </a:ext>
            </a:extLst>
          </p:cNvPr>
          <p:cNvCxnSpPr>
            <a:cxnSpLocks/>
            <a:stCxn id="46" idx="3"/>
            <a:endCxn id="34" idx="3"/>
          </p:cNvCxnSpPr>
          <p:nvPr/>
        </p:nvCxnSpPr>
        <p:spPr>
          <a:xfrm flipH="1" flipV="1">
            <a:off x="15617655" y="12792320"/>
            <a:ext cx="3481615" cy="4994178"/>
          </a:xfrm>
          <a:prstGeom prst="bentConnector3">
            <a:avLst>
              <a:gd name="adj1" fmla="val -656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048E0E2D-3063-4498-A5A6-E4C016563F05}"/>
              </a:ext>
            </a:extLst>
          </p:cNvPr>
          <p:cNvCxnSpPr>
            <a:cxnSpLocks/>
            <a:stCxn id="6" idx="3"/>
            <a:endCxn id="42" idx="3"/>
          </p:cNvCxnSpPr>
          <p:nvPr/>
        </p:nvCxnSpPr>
        <p:spPr>
          <a:xfrm flipH="1">
            <a:off x="26158632" y="3657747"/>
            <a:ext cx="87330" cy="11963424"/>
          </a:xfrm>
          <a:prstGeom prst="bentConnector3">
            <a:avLst>
              <a:gd name="adj1" fmla="val -26176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08BD4FBD-3B64-448A-BDA4-FB587CDA525F}"/>
              </a:ext>
            </a:extLst>
          </p:cNvPr>
          <p:cNvSpPr/>
          <p:nvPr/>
        </p:nvSpPr>
        <p:spPr>
          <a:xfrm>
            <a:off x="754240" y="1994394"/>
            <a:ext cx="3023347" cy="2217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Synthetic Cases</a:t>
            </a:r>
          </a:p>
        </p:txBody>
      </p: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EE38B280-6DA2-4E43-AA0B-9FC9FDE9EDA4}"/>
              </a:ext>
            </a:extLst>
          </p:cNvPr>
          <p:cNvCxnSpPr>
            <a:cxnSpLocks/>
            <a:stCxn id="33" idx="2"/>
            <a:endCxn id="32" idx="1"/>
          </p:cNvCxnSpPr>
          <p:nvPr/>
        </p:nvCxnSpPr>
        <p:spPr>
          <a:xfrm rot="16200000" flipH="1">
            <a:off x="3605671" y="14224089"/>
            <a:ext cx="2243804" cy="523553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1C04E16-8200-46A4-9174-04A8DE9081C8}"/>
              </a:ext>
            </a:extLst>
          </p:cNvPr>
          <p:cNvSpPr/>
          <p:nvPr/>
        </p:nvSpPr>
        <p:spPr>
          <a:xfrm>
            <a:off x="1738423" y="26549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Input Layer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AF4F7E4-C730-4A58-89D0-7ADDDAB3F4C2}"/>
              </a:ext>
            </a:extLst>
          </p:cNvPr>
          <p:cNvSpPr/>
          <p:nvPr/>
        </p:nvSpPr>
        <p:spPr>
          <a:xfrm>
            <a:off x="1738422" y="49790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Masking Layer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34721F3-A56E-4B20-8811-9239640E1531}"/>
              </a:ext>
            </a:extLst>
          </p:cNvPr>
          <p:cNvSpPr/>
          <p:nvPr/>
        </p:nvSpPr>
        <p:spPr>
          <a:xfrm>
            <a:off x="1738421" y="73031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Normalization Layer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B8B916E-4C03-4E8C-96B8-03272AC55527}"/>
              </a:ext>
            </a:extLst>
          </p:cNvPr>
          <p:cNvSpPr/>
          <p:nvPr/>
        </p:nvSpPr>
        <p:spPr>
          <a:xfrm>
            <a:off x="1738421" y="96272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Recurrent Layer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EAF1DFA-F6EF-446A-8C48-3B4888F66800}"/>
              </a:ext>
            </a:extLst>
          </p:cNvPr>
          <p:cNvSpPr/>
          <p:nvPr/>
        </p:nvSpPr>
        <p:spPr>
          <a:xfrm>
            <a:off x="1738421" y="119513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BB7C456-5096-4743-9861-70261BD6F4D6}"/>
              </a:ext>
            </a:extLst>
          </p:cNvPr>
          <p:cNvSpPr/>
          <p:nvPr/>
        </p:nvSpPr>
        <p:spPr>
          <a:xfrm>
            <a:off x="1738421" y="142754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Recurrent Layer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300AFE8-112D-4384-88AB-0BA3067FC241}"/>
              </a:ext>
            </a:extLst>
          </p:cNvPr>
          <p:cNvSpPr/>
          <p:nvPr/>
        </p:nvSpPr>
        <p:spPr>
          <a:xfrm>
            <a:off x="1738421" y="16376316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Self Attention Layer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70AD973-4661-4C08-AC16-B74A03086651}"/>
              </a:ext>
            </a:extLst>
          </p:cNvPr>
          <p:cNvSpPr/>
          <p:nvPr/>
        </p:nvSpPr>
        <p:spPr>
          <a:xfrm>
            <a:off x="1738421" y="18700416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Normalization Layer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20B414A-6E7C-4140-BB3A-BDF3E01EADF6}"/>
              </a:ext>
            </a:extLst>
          </p:cNvPr>
          <p:cNvSpPr/>
          <p:nvPr/>
        </p:nvSpPr>
        <p:spPr>
          <a:xfrm>
            <a:off x="1738421" y="21024516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Recurrent Layer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FE14ED5-98D0-455D-B360-285CA1C926A8}"/>
              </a:ext>
            </a:extLst>
          </p:cNvPr>
          <p:cNvSpPr/>
          <p:nvPr/>
        </p:nvSpPr>
        <p:spPr>
          <a:xfrm>
            <a:off x="1738421" y="231307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Dense Layer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5CA1D42-D104-4A43-93D7-EACB33E6F3AC}"/>
              </a:ext>
            </a:extLst>
          </p:cNvPr>
          <p:cNvSpPr/>
          <p:nvPr/>
        </p:nvSpPr>
        <p:spPr>
          <a:xfrm>
            <a:off x="1738421" y="254548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9830C18-53DC-4354-8FC3-2698B5BCD29E}"/>
              </a:ext>
            </a:extLst>
          </p:cNvPr>
          <p:cNvSpPr/>
          <p:nvPr/>
        </p:nvSpPr>
        <p:spPr>
          <a:xfrm>
            <a:off x="1738421" y="277789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Dense Layer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279CCA7-158C-4ABE-AC75-B8F8EDAFF10F}"/>
              </a:ext>
            </a:extLst>
          </p:cNvPr>
          <p:cNvSpPr/>
          <p:nvPr/>
        </p:nvSpPr>
        <p:spPr>
          <a:xfrm>
            <a:off x="1738420" y="301030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Output Layer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DEE101E-F820-4555-BC9C-26A182685A4A}"/>
              </a:ext>
            </a:extLst>
          </p:cNvPr>
          <p:cNvSpPr txBox="1"/>
          <p:nvPr/>
        </p:nvSpPr>
        <p:spPr>
          <a:xfrm>
            <a:off x="15392400" y="2654970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927B01C-B6A8-4C25-8AD4-67A4E3CD5039}"/>
              </a:ext>
            </a:extLst>
          </p:cNvPr>
          <p:cNvSpPr txBox="1"/>
          <p:nvPr/>
        </p:nvSpPr>
        <p:spPr>
          <a:xfrm>
            <a:off x="15392400" y="4979070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8810DCB-386E-42E8-9793-26B61D8D252A}"/>
              </a:ext>
            </a:extLst>
          </p:cNvPr>
          <p:cNvSpPr txBox="1"/>
          <p:nvPr/>
        </p:nvSpPr>
        <p:spPr>
          <a:xfrm>
            <a:off x="15392400" y="7303170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8B2EEDE5-FB9E-467D-9DA0-637109260C98}"/>
              </a:ext>
            </a:extLst>
          </p:cNvPr>
          <p:cNvSpPr/>
          <p:nvPr/>
        </p:nvSpPr>
        <p:spPr>
          <a:xfrm>
            <a:off x="11239497" y="9627270"/>
            <a:ext cx="3657603" cy="617444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8444309-94C9-4EF8-9AE6-F9DAFD73C057}"/>
              </a:ext>
            </a:extLst>
          </p:cNvPr>
          <p:cNvSpPr txBox="1"/>
          <p:nvPr/>
        </p:nvSpPr>
        <p:spPr>
          <a:xfrm>
            <a:off x="15392400" y="9662270"/>
            <a:ext cx="10782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/>
              <a:t>Parameter</a:t>
            </a:r>
            <a:r>
              <a:rPr lang="en-US" sz="5400" b="1" dirty="0"/>
              <a:t> rec</a:t>
            </a:r>
          </a:p>
          <a:p>
            <a:r>
              <a:rPr lang="en-US" sz="5400" dirty="0"/>
              <a:t>Number of layers: Vector length </a:t>
            </a:r>
          </a:p>
          <a:p>
            <a:r>
              <a:rPr lang="en-US" sz="5400" dirty="0"/>
              <a:t>Number of neurons:  Vector elements</a:t>
            </a:r>
          </a:p>
          <a:p>
            <a:r>
              <a:rPr lang="en-US" sz="5400" dirty="0"/>
              <a:t>Times: automatic</a:t>
            </a:r>
          </a:p>
          <a:p>
            <a:r>
              <a:rPr lang="en-US" sz="5400" dirty="0"/>
              <a:t>Features: automatic</a:t>
            </a:r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B15D5E2C-13A0-4DD3-AAA8-6DA910900DA5}"/>
              </a:ext>
            </a:extLst>
          </p:cNvPr>
          <p:cNvSpPr/>
          <p:nvPr/>
        </p:nvSpPr>
        <p:spPr>
          <a:xfrm>
            <a:off x="11239497" y="16399286"/>
            <a:ext cx="3657603" cy="617444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F0E207E-D67C-4A90-B554-01CEC959B9A9}"/>
              </a:ext>
            </a:extLst>
          </p:cNvPr>
          <p:cNvSpPr txBox="1"/>
          <p:nvPr/>
        </p:nvSpPr>
        <p:spPr>
          <a:xfrm>
            <a:off x="15392400" y="16361896"/>
            <a:ext cx="10782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/>
              <a:t>Parameter</a:t>
            </a:r>
            <a:r>
              <a:rPr lang="en-US" sz="5400" b="1" dirty="0"/>
              <a:t> </a:t>
            </a:r>
            <a:r>
              <a:rPr lang="en-US" sz="5400" b="1" dirty="0" err="1"/>
              <a:t>self_attention_heads</a:t>
            </a:r>
            <a:endParaRPr lang="en-US" sz="5400" b="1" dirty="0"/>
          </a:p>
          <a:p>
            <a:r>
              <a:rPr lang="en-US" sz="5400" dirty="0"/>
              <a:t>Number of heads: value for </a:t>
            </a:r>
            <a:r>
              <a:rPr lang="en-US" sz="5400" dirty="0" err="1"/>
              <a:t>self_attention_heads</a:t>
            </a:r>
            <a:endParaRPr lang="en-US" sz="5400" dirty="0"/>
          </a:p>
          <a:p>
            <a:r>
              <a:rPr lang="en-US" sz="5400" dirty="0"/>
              <a:t>If 0 all three layers are omitted from the learner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06DE3D7-B726-4358-8BF1-625EC4DF0B4B}"/>
              </a:ext>
            </a:extLst>
          </p:cNvPr>
          <p:cNvSpPr txBox="1"/>
          <p:nvPr/>
        </p:nvSpPr>
        <p:spPr>
          <a:xfrm>
            <a:off x="15443201" y="23130708"/>
            <a:ext cx="10782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/>
              <a:t>Parameter</a:t>
            </a:r>
            <a:r>
              <a:rPr lang="en-US" sz="5400" b="1" dirty="0"/>
              <a:t> rec</a:t>
            </a:r>
          </a:p>
          <a:p>
            <a:r>
              <a:rPr lang="en-US" sz="5400" dirty="0"/>
              <a:t>Number of layers: Vector length</a:t>
            </a:r>
          </a:p>
          <a:p>
            <a:r>
              <a:rPr lang="en-US" sz="5400" dirty="0"/>
              <a:t>Number of neurons:  Vector elements</a:t>
            </a:r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2B474CBA-746C-4A40-B3DC-AB7ECFABCD94}"/>
              </a:ext>
            </a:extLst>
          </p:cNvPr>
          <p:cNvSpPr/>
          <p:nvPr/>
        </p:nvSpPr>
        <p:spPr>
          <a:xfrm>
            <a:off x="11264898" y="23154669"/>
            <a:ext cx="3657603" cy="617444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2697EB0-26B5-4482-86DA-5F49F49FE17F}"/>
              </a:ext>
            </a:extLst>
          </p:cNvPr>
          <p:cNvSpPr txBox="1"/>
          <p:nvPr/>
        </p:nvSpPr>
        <p:spPr>
          <a:xfrm>
            <a:off x="15417801" y="30103008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D0E305A-8B24-463D-BDC8-C9F06D37DA5F}"/>
              </a:ext>
            </a:extLst>
          </p:cNvPr>
          <p:cNvCxnSpPr/>
          <p:nvPr/>
        </p:nvCxnSpPr>
        <p:spPr>
          <a:xfrm>
            <a:off x="6362700" y="4158246"/>
            <a:ext cx="0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66F73C9-666C-403F-A40A-9114BCDDFF4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488960" y="6379840"/>
            <a:ext cx="0" cy="9233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0915772-291E-4D09-AABB-00105C453510}"/>
              </a:ext>
            </a:extLst>
          </p:cNvPr>
          <p:cNvCxnSpPr>
            <a:cxnSpLocks/>
          </p:cNvCxnSpPr>
          <p:nvPr/>
        </p:nvCxnSpPr>
        <p:spPr>
          <a:xfrm flipH="1">
            <a:off x="6488959" y="8744704"/>
            <a:ext cx="1" cy="855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9DF825C-13CF-4B93-BBB8-641129663B80}"/>
              </a:ext>
            </a:extLst>
          </p:cNvPr>
          <p:cNvCxnSpPr>
            <a:cxnSpLocks/>
          </p:cNvCxnSpPr>
          <p:nvPr/>
        </p:nvCxnSpPr>
        <p:spPr>
          <a:xfrm>
            <a:off x="6488960" y="11068804"/>
            <a:ext cx="0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784EFD2D-815E-48AA-941E-4083340158EF}"/>
              </a:ext>
            </a:extLst>
          </p:cNvPr>
          <p:cNvCxnSpPr>
            <a:cxnSpLocks/>
          </p:cNvCxnSpPr>
          <p:nvPr/>
        </p:nvCxnSpPr>
        <p:spPr>
          <a:xfrm flipH="1">
            <a:off x="6488959" y="13392904"/>
            <a:ext cx="1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DD3C21BD-DC7A-4EEA-826D-CBED0557DA57}"/>
              </a:ext>
            </a:extLst>
          </p:cNvPr>
          <p:cNvCxnSpPr>
            <a:cxnSpLocks/>
          </p:cNvCxnSpPr>
          <p:nvPr/>
        </p:nvCxnSpPr>
        <p:spPr>
          <a:xfrm>
            <a:off x="6488960" y="15717004"/>
            <a:ext cx="0" cy="5975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CA905F0A-E31D-4633-8CCD-1A17B17DED40}"/>
              </a:ext>
            </a:extLst>
          </p:cNvPr>
          <p:cNvCxnSpPr/>
          <p:nvPr/>
        </p:nvCxnSpPr>
        <p:spPr>
          <a:xfrm>
            <a:off x="6362700" y="17817850"/>
            <a:ext cx="0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41C4708-45D3-4F79-8104-E38D45EB3C4A}"/>
              </a:ext>
            </a:extLst>
          </p:cNvPr>
          <p:cNvCxnSpPr/>
          <p:nvPr/>
        </p:nvCxnSpPr>
        <p:spPr>
          <a:xfrm>
            <a:off x="6362700" y="20141950"/>
            <a:ext cx="0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D242E6AE-F6ED-4E5F-BEDA-C41653B9A65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88960" y="22527792"/>
            <a:ext cx="0" cy="6029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439698A-A65A-4C47-89AE-61BC421899F6}"/>
              </a:ext>
            </a:extLst>
          </p:cNvPr>
          <p:cNvCxnSpPr>
            <a:cxnSpLocks/>
          </p:cNvCxnSpPr>
          <p:nvPr/>
        </p:nvCxnSpPr>
        <p:spPr>
          <a:xfrm flipH="1">
            <a:off x="6488959" y="24572242"/>
            <a:ext cx="1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B362EBA-5C12-44DA-B614-21C23CFA97E6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488960" y="26958084"/>
            <a:ext cx="0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D4080D6-E53E-4979-B8E0-BBDE91EBDCD6}"/>
              </a:ext>
            </a:extLst>
          </p:cNvPr>
          <p:cNvCxnSpPr>
            <a:cxnSpLocks/>
          </p:cNvCxnSpPr>
          <p:nvPr/>
        </p:nvCxnSpPr>
        <p:spPr>
          <a:xfrm>
            <a:off x="6488959" y="29267373"/>
            <a:ext cx="1" cy="7738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38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258</Words>
  <Application>Microsoft Office PowerPoint</Application>
  <PresentationFormat>Benutzerdefiniert</PresentationFormat>
  <Paragraphs>77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Berding</dc:creator>
  <cp:lastModifiedBy>Florian Berding</cp:lastModifiedBy>
  <cp:revision>197</cp:revision>
  <dcterms:created xsi:type="dcterms:W3CDTF">2022-03-30T07:15:35Z</dcterms:created>
  <dcterms:modified xsi:type="dcterms:W3CDTF">2023-04-27T08:36:48Z</dcterms:modified>
</cp:coreProperties>
</file>