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27000200" cy="34199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2" d="100"/>
          <a:sy n="22" d="100"/>
        </p:scale>
        <p:origin x="29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15" y="5597006"/>
            <a:ext cx="22950170" cy="11906497"/>
          </a:xfrm>
        </p:spPr>
        <p:txBody>
          <a:bodyPr anchor="b"/>
          <a:lstStyle>
            <a:lvl1pPr algn="ctr"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75025" y="17962664"/>
            <a:ext cx="20250150" cy="8256963"/>
          </a:xfrm>
        </p:spPr>
        <p:txBody>
          <a:bodyPr/>
          <a:lstStyle>
            <a:lvl1pPr marL="0" indent="0" algn="ctr">
              <a:buNone/>
              <a:defRPr sz="7087"/>
            </a:lvl1pPr>
            <a:lvl2pPr marL="1350020" indent="0" algn="ctr">
              <a:buNone/>
              <a:defRPr sz="5906"/>
            </a:lvl2pPr>
            <a:lvl3pPr marL="2700040" indent="0" algn="ctr">
              <a:buNone/>
              <a:defRPr sz="5315"/>
            </a:lvl3pPr>
            <a:lvl4pPr marL="4050060" indent="0" algn="ctr">
              <a:buNone/>
              <a:defRPr sz="4724"/>
            </a:lvl4pPr>
            <a:lvl5pPr marL="5400081" indent="0" algn="ctr">
              <a:buNone/>
              <a:defRPr sz="4724"/>
            </a:lvl5pPr>
            <a:lvl6pPr marL="6750101" indent="0" algn="ctr">
              <a:buNone/>
              <a:defRPr sz="4724"/>
            </a:lvl6pPr>
            <a:lvl7pPr marL="8100121" indent="0" algn="ctr">
              <a:buNone/>
              <a:defRPr sz="4724"/>
            </a:lvl7pPr>
            <a:lvl8pPr marL="9450141" indent="0" algn="ctr">
              <a:buNone/>
              <a:defRPr sz="4724"/>
            </a:lvl8pPr>
            <a:lvl9pPr marL="10800161" indent="0" algn="ctr">
              <a:buNone/>
              <a:defRPr sz="4724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4474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172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322020" y="1820808"/>
            <a:ext cx="5821918" cy="2898250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56265" y="1820808"/>
            <a:ext cx="17128252" cy="2898250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939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815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2202" y="8526139"/>
            <a:ext cx="23287673" cy="14226045"/>
          </a:xfrm>
        </p:spPr>
        <p:txBody>
          <a:bodyPr anchor="b"/>
          <a:lstStyle>
            <a:lvl1pPr>
              <a:defRPr sz="177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2202" y="22886767"/>
            <a:ext cx="23287673" cy="7481141"/>
          </a:xfrm>
        </p:spPr>
        <p:txBody>
          <a:bodyPr/>
          <a:lstStyle>
            <a:lvl1pPr marL="0" indent="0">
              <a:buNone/>
              <a:defRPr sz="7087">
                <a:solidFill>
                  <a:schemeClr val="tx1"/>
                </a:solidFill>
              </a:defRPr>
            </a:lvl1pPr>
            <a:lvl2pPr marL="1350020" indent="0">
              <a:buNone/>
              <a:defRPr sz="5906">
                <a:solidFill>
                  <a:schemeClr val="tx1">
                    <a:tint val="75000"/>
                  </a:schemeClr>
                </a:solidFill>
              </a:defRPr>
            </a:lvl2pPr>
            <a:lvl3pPr marL="2700040" indent="0">
              <a:buNone/>
              <a:defRPr sz="5315">
                <a:solidFill>
                  <a:schemeClr val="tx1">
                    <a:tint val="75000"/>
                  </a:schemeClr>
                </a:solidFill>
              </a:defRPr>
            </a:lvl3pPr>
            <a:lvl4pPr marL="4050060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4pPr>
            <a:lvl5pPr marL="540008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5pPr>
            <a:lvl6pPr marL="675010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6pPr>
            <a:lvl7pPr marL="810012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7pPr>
            <a:lvl8pPr marL="945014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8pPr>
            <a:lvl9pPr marL="10800161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4292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56264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68851" y="9104037"/>
            <a:ext cx="11475085" cy="216992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1342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0" y="1820815"/>
            <a:ext cx="23287673" cy="6610325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9784" y="8383633"/>
            <a:ext cx="11422348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9784" y="12492322"/>
            <a:ext cx="11422348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668853" y="8383633"/>
            <a:ext cx="11478602" cy="4108689"/>
          </a:xfrm>
        </p:spPr>
        <p:txBody>
          <a:bodyPr anchor="b"/>
          <a:lstStyle>
            <a:lvl1pPr marL="0" indent="0">
              <a:buNone/>
              <a:defRPr sz="7087" b="1"/>
            </a:lvl1pPr>
            <a:lvl2pPr marL="1350020" indent="0">
              <a:buNone/>
              <a:defRPr sz="5906" b="1"/>
            </a:lvl2pPr>
            <a:lvl3pPr marL="2700040" indent="0">
              <a:buNone/>
              <a:defRPr sz="5315" b="1"/>
            </a:lvl3pPr>
            <a:lvl4pPr marL="4050060" indent="0">
              <a:buNone/>
              <a:defRPr sz="4724" b="1"/>
            </a:lvl4pPr>
            <a:lvl5pPr marL="5400081" indent="0">
              <a:buNone/>
              <a:defRPr sz="4724" b="1"/>
            </a:lvl5pPr>
            <a:lvl6pPr marL="6750101" indent="0">
              <a:buNone/>
              <a:defRPr sz="4724" b="1"/>
            </a:lvl6pPr>
            <a:lvl7pPr marL="8100121" indent="0">
              <a:buNone/>
              <a:defRPr sz="4724" b="1"/>
            </a:lvl7pPr>
            <a:lvl8pPr marL="9450141" indent="0">
              <a:buNone/>
              <a:defRPr sz="4724" b="1"/>
            </a:lvl8pPr>
            <a:lvl9pPr marL="10800161" indent="0">
              <a:buNone/>
              <a:defRPr sz="4724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668853" y="12492322"/>
            <a:ext cx="11478602" cy="1837432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095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9252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384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8602" y="4924104"/>
            <a:ext cx="13668851" cy="24303821"/>
          </a:xfrm>
        </p:spPr>
        <p:txBody>
          <a:bodyPr/>
          <a:lstStyle>
            <a:lvl1pPr>
              <a:defRPr sz="9449"/>
            </a:lvl1pPr>
            <a:lvl2pPr>
              <a:defRPr sz="8268"/>
            </a:lvl2pPr>
            <a:lvl3pPr>
              <a:defRPr sz="7087"/>
            </a:lvl3pPr>
            <a:lvl4pPr>
              <a:defRPr sz="5906"/>
            </a:lvl4pPr>
            <a:lvl5pPr>
              <a:defRPr sz="5906"/>
            </a:lvl5pPr>
            <a:lvl6pPr>
              <a:defRPr sz="5906"/>
            </a:lvl6pPr>
            <a:lvl7pPr>
              <a:defRPr sz="5906"/>
            </a:lvl7pPr>
            <a:lvl8pPr>
              <a:defRPr sz="5906"/>
            </a:lvl8pPr>
            <a:lvl9pPr>
              <a:defRPr sz="590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071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9781" y="2279968"/>
            <a:ext cx="8708267" cy="7979886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78602" y="4924104"/>
            <a:ext cx="13668851" cy="24303821"/>
          </a:xfrm>
        </p:spPr>
        <p:txBody>
          <a:bodyPr anchor="t"/>
          <a:lstStyle>
            <a:lvl1pPr marL="0" indent="0">
              <a:buNone/>
              <a:defRPr sz="9449"/>
            </a:lvl1pPr>
            <a:lvl2pPr marL="1350020" indent="0">
              <a:buNone/>
              <a:defRPr sz="8268"/>
            </a:lvl2pPr>
            <a:lvl3pPr marL="2700040" indent="0">
              <a:buNone/>
              <a:defRPr sz="7087"/>
            </a:lvl3pPr>
            <a:lvl4pPr marL="4050060" indent="0">
              <a:buNone/>
              <a:defRPr sz="5906"/>
            </a:lvl4pPr>
            <a:lvl5pPr marL="5400081" indent="0">
              <a:buNone/>
              <a:defRPr sz="5906"/>
            </a:lvl5pPr>
            <a:lvl6pPr marL="6750101" indent="0">
              <a:buNone/>
              <a:defRPr sz="5906"/>
            </a:lvl6pPr>
            <a:lvl7pPr marL="8100121" indent="0">
              <a:buNone/>
              <a:defRPr sz="5906"/>
            </a:lvl7pPr>
            <a:lvl8pPr marL="9450141" indent="0">
              <a:buNone/>
              <a:defRPr sz="5906"/>
            </a:lvl8pPr>
            <a:lvl9pPr marL="10800161" indent="0">
              <a:buNone/>
              <a:defRPr sz="590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59781" y="10259854"/>
            <a:ext cx="8708267" cy="19007648"/>
          </a:xfrm>
        </p:spPr>
        <p:txBody>
          <a:bodyPr/>
          <a:lstStyle>
            <a:lvl1pPr marL="0" indent="0">
              <a:buNone/>
              <a:defRPr sz="4724"/>
            </a:lvl1pPr>
            <a:lvl2pPr marL="1350020" indent="0">
              <a:buNone/>
              <a:defRPr sz="4134"/>
            </a:lvl2pPr>
            <a:lvl3pPr marL="2700040" indent="0">
              <a:buNone/>
              <a:defRPr sz="3543"/>
            </a:lvl3pPr>
            <a:lvl4pPr marL="4050060" indent="0">
              <a:buNone/>
              <a:defRPr sz="2953"/>
            </a:lvl4pPr>
            <a:lvl5pPr marL="5400081" indent="0">
              <a:buNone/>
              <a:defRPr sz="2953"/>
            </a:lvl5pPr>
            <a:lvl6pPr marL="6750101" indent="0">
              <a:buNone/>
              <a:defRPr sz="2953"/>
            </a:lvl6pPr>
            <a:lvl7pPr marL="8100121" indent="0">
              <a:buNone/>
              <a:defRPr sz="2953"/>
            </a:lvl7pPr>
            <a:lvl8pPr marL="9450141" indent="0">
              <a:buNone/>
              <a:defRPr sz="2953"/>
            </a:lvl8pPr>
            <a:lvl9pPr marL="10800161" indent="0">
              <a:buNone/>
              <a:defRPr sz="295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0242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56264" y="1820815"/>
            <a:ext cx="23287673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56264" y="9104037"/>
            <a:ext cx="23287673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56264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F49B5-785A-44C4-99F0-898FF83CD003}" type="datetimeFigureOut">
              <a:rPr lang="de-DE" smtClean="0"/>
              <a:t>15.01.2024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943816" y="31697890"/>
            <a:ext cx="9112568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068891" y="31697890"/>
            <a:ext cx="6075045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54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7205F-BCAC-4995-A1B4-3BCA703BE2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568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00040" rtl="0" eaLnBrk="1" latinLnBrk="0" hangingPunct="1">
        <a:lnSpc>
          <a:spcPct val="90000"/>
        </a:lnSpc>
        <a:spcBef>
          <a:spcPct val="0"/>
        </a:spcBef>
        <a:buNone/>
        <a:defRPr sz="129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75010" indent="-675010" algn="l" defTabSz="2700040" rtl="0" eaLnBrk="1" latinLnBrk="0" hangingPunct="1">
        <a:lnSpc>
          <a:spcPct val="90000"/>
        </a:lnSpc>
        <a:spcBef>
          <a:spcPts val="2953"/>
        </a:spcBef>
        <a:buFont typeface="Arial" panose="020B0604020202020204" pitchFamily="34" charset="0"/>
        <a:buChar char="•"/>
        <a:defRPr sz="8268" kern="1200">
          <a:solidFill>
            <a:schemeClr val="tx1"/>
          </a:solidFill>
          <a:latin typeface="+mn-lt"/>
          <a:ea typeface="+mn-ea"/>
          <a:cs typeface="+mn-cs"/>
        </a:defRPr>
      </a:lvl1pPr>
      <a:lvl2pPr marL="202503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7087" kern="1200">
          <a:solidFill>
            <a:schemeClr val="tx1"/>
          </a:solidFill>
          <a:latin typeface="+mn-lt"/>
          <a:ea typeface="+mn-ea"/>
          <a:cs typeface="+mn-cs"/>
        </a:defRPr>
      </a:lvl2pPr>
      <a:lvl3pPr marL="3375050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906" kern="1200">
          <a:solidFill>
            <a:schemeClr val="tx1"/>
          </a:solidFill>
          <a:latin typeface="+mn-lt"/>
          <a:ea typeface="+mn-ea"/>
          <a:cs typeface="+mn-cs"/>
        </a:defRPr>
      </a:lvl3pPr>
      <a:lvl4pPr marL="47250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607509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742511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77513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1012515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1475171" indent="-675010" algn="l" defTabSz="270004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1pPr>
      <a:lvl2pPr marL="135002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2pPr>
      <a:lvl3pPr marL="270004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3pPr>
      <a:lvl4pPr marL="4050060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4pPr>
      <a:lvl5pPr marL="540008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5pPr>
      <a:lvl6pPr marL="675010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6pPr>
      <a:lvl7pPr marL="810012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7pPr>
      <a:lvl8pPr marL="945014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8pPr>
      <a:lvl9pPr marL="10800161" algn="l" defTabSz="2700040" rtl="0" eaLnBrk="1" latinLnBrk="0" hangingPunct="1">
        <a:defRPr sz="531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906F4FF-6E03-45EA-B8F5-E00D43E92A02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952770" y="14340045"/>
            <a:ext cx="25047430" cy="86305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llipse 3">
            <a:extLst>
              <a:ext uri="{FF2B5EF4-FFF2-40B4-BE49-F238E27FC236}">
                <a16:creationId xmlns:a16="http://schemas.microsoft.com/office/drawing/2014/main" id="{0E86E2BB-2DD2-4C7E-A1DB-5891E194D617}"/>
              </a:ext>
            </a:extLst>
          </p:cNvPr>
          <p:cNvSpPr/>
          <p:nvPr/>
        </p:nvSpPr>
        <p:spPr>
          <a:xfrm>
            <a:off x="15598123" y="6523013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create_xxx_model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04C85166-94B5-4186-8408-2A359A83F43C}"/>
              </a:ext>
            </a:extLst>
          </p:cNvPr>
          <p:cNvSpPr/>
          <p:nvPr/>
        </p:nvSpPr>
        <p:spPr>
          <a:xfrm>
            <a:off x="3301561" y="2909894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1</a:t>
            </a:r>
            <a:br>
              <a:rPr lang="en-US" sz="4274" dirty="0"/>
            </a:br>
            <a:r>
              <a:rPr lang="en-US" sz="4274" dirty="0"/>
              <a:t>Discrete word embeddings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37C9415-4C83-4325-8654-B301F3B83EA4}"/>
              </a:ext>
            </a:extLst>
          </p:cNvPr>
          <p:cNvSpPr/>
          <p:nvPr/>
        </p:nvSpPr>
        <p:spPr>
          <a:xfrm>
            <a:off x="15825175" y="84772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 err="1">
                <a:solidFill>
                  <a:schemeClr val="tx1"/>
                </a:solidFill>
              </a:rPr>
              <a:t>tansformer</a:t>
            </a:r>
            <a:r>
              <a:rPr lang="en-US" sz="5400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8F5C7B68-B8AD-4C10-B383-21594829896B}"/>
              </a:ext>
            </a:extLst>
          </p:cNvPr>
          <p:cNvSpPr/>
          <p:nvPr/>
        </p:nvSpPr>
        <p:spPr>
          <a:xfrm>
            <a:off x="15598123" y="10431529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740" dirty="0" err="1">
                <a:solidFill>
                  <a:schemeClr val="tx1"/>
                </a:solidFill>
              </a:rPr>
              <a:t>train_tune_xxx_model</a:t>
            </a:r>
            <a:endParaRPr lang="en-US" sz="3740" dirty="0">
              <a:solidFill>
                <a:schemeClr val="tx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B78DA5F-1189-41B7-9EC4-607C4D0E25F8}"/>
              </a:ext>
            </a:extLst>
          </p:cNvPr>
          <p:cNvSpPr/>
          <p:nvPr/>
        </p:nvSpPr>
        <p:spPr>
          <a:xfrm>
            <a:off x="15825175" y="124233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model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E46E7C35-DC1D-4A13-A996-1E0DF4A54A72}"/>
              </a:ext>
            </a:extLst>
          </p:cNvPr>
          <p:cNvSpPr/>
          <p:nvPr/>
        </p:nvSpPr>
        <p:spPr>
          <a:xfrm rot="16200000">
            <a:off x="-2181241" y="9454400"/>
            <a:ext cx="8268019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Preparation Tasks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2813EC1E-18EE-4E31-A016-7FB63C01F00D}"/>
              </a:ext>
            </a:extLst>
          </p:cNvPr>
          <p:cNvSpPr/>
          <p:nvPr/>
        </p:nvSpPr>
        <p:spPr>
          <a:xfrm rot="16200000">
            <a:off x="-2783425" y="24634218"/>
            <a:ext cx="9472385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Classification Task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2CDADD5-AFBC-47B5-AC6A-96C16BB2F4CF}"/>
              </a:ext>
            </a:extLst>
          </p:cNvPr>
          <p:cNvSpPr/>
          <p:nvPr/>
        </p:nvSpPr>
        <p:spPr>
          <a:xfrm>
            <a:off x="10585208" y="1739994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TextEmbeddingModel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5B415A4-87F1-4012-AA70-EDFE2242BC94}"/>
              </a:ext>
            </a:extLst>
          </p:cNvPr>
          <p:cNvSpPr/>
          <p:nvPr/>
        </p:nvSpPr>
        <p:spPr>
          <a:xfrm>
            <a:off x="10585208" y="19898026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EmbeddedText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C3FCD8C-03C7-4955-842B-7B78DA2FD71E}"/>
              </a:ext>
            </a:extLst>
          </p:cNvPr>
          <p:cNvSpPr/>
          <p:nvPr/>
        </p:nvSpPr>
        <p:spPr>
          <a:xfrm>
            <a:off x="4329223" y="22466970"/>
            <a:ext cx="20193251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TextEmbeddingClassifier</a:t>
            </a:r>
            <a:br>
              <a:rPr lang="en-US" sz="5400">
                <a:solidFill>
                  <a:schemeClr val="tx1"/>
                </a:solidFill>
              </a:rPr>
            </a:br>
            <a:r>
              <a:rPr lang="en-US" sz="5400">
                <a:solidFill>
                  <a:schemeClr val="tx1"/>
                </a:solidFill>
              </a:rPr>
              <a:t>NeuralNet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74BBC8B-C779-413E-B07F-5B5A5BDF8EF0}"/>
              </a:ext>
            </a:extLst>
          </p:cNvPr>
          <p:cNvSpPr/>
          <p:nvPr/>
        </p:nvSpPr>
        <p:spPr>
          <a:xfrm rot="16200000">
            <a:off x="-1202040" y="16743217"/>
            <a:ext cx="6309621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Text Embedding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C5FFDA8-BCD6-40FD-94CF-C62C4A12C387}"/>
              </a:ext>
            </a:extLst>
          </p:cNvPr>
          <p:cNvCxnSpPr>
            <a:stCxn id="4" idx="4"/>
            <a:endCxn id="8" idx="0"/>
          </p:cNvCxnSpPr>
          <p:nvPr/>
        </p:nvCxnSpPr>
        <p:spPr>
          <a:xfrm flipH="1">
            <a:off x="19431473" y="8026289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7A384842-A852-420F-A08C-F5CD523490D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19431473" y="9980547"/>
            <a:ext cx="3" cy="45098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43A1833A-160E-4A91-B045-1268890CC67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 flipH="1">
            <a:off x="19431473" y="11934806"/>
            <a:ext cx="3" cy="488562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D42D146-2300-4575-84E8-33CE67B98E61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14191505" y="18903223"/>
            <a:ext cx="0" cy="99480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A230426E-605A-4001-8A56-552D5773F8F1}"/>
              </a:ext>
            </a:extLst>
          </p:cNvPr>
          <p:cNvCxnSpPr>
            <a:cxnSpLocks/>
            <a:stCxn id="14" idx="1"/>
            <a:endCxn id="82" idx="0"/>
          </p:cNvCxnSpPr>
          <p:nvPr/>
        </p:nvCxnSpPr>
        <p:spPr>
          <a:xfrm rot="10800000" flipV="1">
            <a:off x="5712332" y="20649664"/>
            <a:ext cx="4872877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77FDF835-100C-44F3-8939-E9F75A6374F5}"/>
              </a:ext>
            </a:extLst>
          </p:cNvPr>
          <p:cNvSpPr/>
          <p:nvPr/>
        </p:nvSpPr>
        <p:spPr>
          <a:xfrm>
            <a:off x="17309882" y="26008889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Predictions</a:t>
            </a:r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FB233963-018B-42DC-97CD-E57CA0D7682B}"/>
              </a:ext>
            </a:extLst>
          </p:cNvPr>
          <p:cNvSpPr/>
          <p:nvPr/>
        </p:nvSpPr>
        <p:spPr>
          <a:xfrm>
            <a:off x="17309882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Further Analysis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274F2DC6-8570-454C-A4A2-C54BCFFA7903}"/>
              </a:ext>
            </a:extLst>
          </p:cNvPr>
          <p:cNvCxnSpPr>
            <a:stCxn id="38" idx="2"/>
            <a:endCxn id="44" idx="0"/>
          </p:cNvCxnSpPr>
          <p:nvPr/>
        </p:nvCxnSpPr>
        <p:spPr>
          <a:xfrm>
            <a:off x="20916179" y="27512165"/>
            <a:ext cx="0" cy="11066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lipse 50">
            <a:extLst>
              <a:ext uri="{FF2B5EF4-FFF2-40B4-BE49-F238E27FC236}">
                <a16:creationId xmlns:a16="http://schemas.microsoft.com/office/drawing/2014/main" id="{7FB9DF5E-1B30-4519-B6C9-E34A48EF5999}"/>
              </a:ext>
            </a:extLst>
          </p:cNvPr>
          <p:cNvSpPr/>
          <p:nvPr/>
        </p:nvSpPr>
        <p:spPr>
          <a:xfrm>
            <a:off x="5431439" y="6467591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6">
                <a:solidFill>
                  <a:schemeClr val="tx1"/>
                </a:solidFill>
              </a:rPr>
              <a:t>bow_pp_create_vocab_draft</a:t>
            </a: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D83049D3-B4E1-47A2-910A-E676EC8A40BB}"/>
              </a:ext>
            </a:extLst>
          </p:cNvPr>
          <p:cNvSpPr/>
          <p:nvPr/>
        </p:nvSpPr>
        <p:spPr>
          <a:xfrm>
            <a:off x="5431439" y="10361098"/>
            <a:ext cx="7666703" cy="150327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939">
                <a:solidFill>
                  <a:schemeClr val="tx1"/>
                </a:solidFill>
              </a:rPr>
              <a:t>bow_pp_create_basic_text_rep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228E16D-2BF5-4DD7-8C44-3B2B9690ED3D}"/>
              </a:ext>
            </a:extLst>
          </p:cNvPr>
          <p:cNvSpPr/>
          <p:nvPr/>
        </p:nvSpPr>
        <p:spPr>
          <a:xfrm>
            <a:off x="5658492" y="12233498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basic_text_rep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A45179C2-0A35-429E-BF2E-B40BA1B0F197}"/>
              </a:ext>
            </a:extLst>
          </p:cNvPr>
          <p:cNvSpPr/>
          <p:nvPr/>
        </p:nvSpPr>
        <p:spPr>
          <a:xfrm>
            <a:off x="5674598" y="8408267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>
                <a:solidFill>
                  <a:schemeClr val="tx1"/>
                </a:solidFill>
              </a:rPr>
              <a:t>bow_vocab_draft</a:t>
            </a: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28506641-7852-4ED6-B2AD-1EA991653EEB}"/>
              </a:ext>
            </a:extLst>
          </p:cNvPr>
          <p:cNvCxnSpPr>
            <a:cxnSpLocks/>
            <a:stCxn id="51" idx="4"/>
            <a:endCxn id="54" idx="0"/>
          </p:cNvCxnSpPr>
          <p:nvPr/>
        </p:nvCxnSpPr>
        <p:spPr>
          <a:xfrm>
            <a:off x="9264791" y="7970867"/>
            <a:ext cx="16104" cy="43740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930E7406-5E12-4FA0-84D6-A93CB56EE8E8}"/>
              </a:ext>
            </a:extLst>
          </p:cNvPr>
          <p:cNvCxnSpPr>
            <a:stCxn id="54" idx="2"/>
            <a:endCxn id="52" idx="0"/>
          </p:cNvCxnSpPr>
          <p:nvPr/>
        </p:nvCxnSpPr>
        <p:spPr>
          <a:xfrm flipH="1">
            <a:off x="9264791" y="9911543"/>
            <a:ext cx="16104" cy="449555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18B9650-F984-4DB8-8490-BDA127EB798D}"/>
              </a:ext>
            </a:extLst>
          </p:cNvPr>
          <p:cNvCxnSpPr>
            <a:stCxn id="52" idx="4"/>
            <a:endCxn id="53" idx="0"/>
          </p:cNvCxnSpPr>
          <p:nvPr/>
        </p:nvCxnSpPr>
        <p:spPr>
          <a:xfrm flipH="1">
            <a:off x="9264789" y="11864376"/>
            <a:ext cx="3" cy="36912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Verbinder: gewinkelt 61">
            <a:extLst>
              <a:ext uri="{FF2B5EF4-FFF2-40B4-BE49-F238E27FC236}">
                <a16:creationId xmlns:a16="http://schemas.microsoft.com/office/drawing/2014/main" id="{2089AB57-914D-468C-8BFC-65E5905957D2}"/>
              </a:ext>
            </a:extLst>
          </p:cNvPr>
          <p:cNvCxnSpPr>
            <a:stCxn id="53" idx="2"/>
            <a:endCxn id="13" idx="1"/>
          </p:cNvCxnSpPr>
          <p:nvPr/>
        </p:nvCxnSpPr>
        <p:spPr>
          <a:xfrm rot="16200000" flipH="1">
            <a:off x="7717593" y="15283969"/>
            <a:ext cx="4414811" cy="1320419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Verbinder: gewinkelt 62">
            <a:extLst>
              <a:ext uri="{FF2B5EF4-FFF2-40B4-BE49-F238E27FC236}">
                <a16:creationId xmlns:a16="http://schemas.microsoft.com/office/drawing/2014/main" id="{D1688FBD-4E4A-4A15-944C-F72C090E5A6D}"/>
              </a:ext>
            </a:extLst>
          </p:cNvPr>
          <p:cNvCxnSpPr>
            <a:cxnSpLocks/>
            <a:stCxn id="10" idx="2"/>
            <a:endCxn id="13" idx="3"/>
          </p:cNvCxnSpPr>
          <p:nvPr/>
        </p:nvCxnSpPr>
        <p:spPr>
          <a:xfrm rot="5400000">
            <a:off x="16502166" y="15222279"/>
            <a:ext cx="4224942" cy="1633671"/>
          </a:xfrm>
          <a:prstGeom prst="bentConnector2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hteck 66">
            <a:extLst>
              <a:ext uri="{FF2B5EF4-FFF2-40B4-BE49-F238E27FC236}">
                <a16:creationId xmlns:a16="http://schemas.microsoft.com/office/drawing/2014/main" id="{3BA72743-E350-422F-A904-2C637FF03D06}"/>
              </a:ext>
            </a:extLst>
          </p:cNvPr>
          <p:cNvSpPr/>
          <p:nvPr/>
        </p:nvSpPr>
        <p:spPr>
          <a:xfrm>
            <a:off x="3301561" y="5117728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Topic Modeling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687FA50-0D12-4371-8320-56D8BD0CFB2B}"/>
              </a:ext>
            </a:extLst>
          </p:cNvPr>
          <p:cNvSpPr/>
          <p:nvPr/>
        </p:nvSpPr>
        <p:spPr>
          <a:xfrm>
            <a:off x="8964781" y="2905281"/>
            <a:ext cx="5476904" cy="220834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2</a:t>
            </a:r>
            <a:br>
              <a:rPr lang="en-US" sz="4274" dirty="0"/>
            </a:br>
            <a:r>
              <a:rPr lang="en-US" sz="4274" dirty="0"/>
              <a:t>Distributional word embeddings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3ABDECC1-B2FE-433B-9ED0-2B6EE2DF709C}"/>
              </a:ext>
            </a:extLst>
          </p:cNvPr>
          <p:cNvSpPr/>
          <p:nvPr/>
        </p:nvSpPr>
        <p:spPr>
          <a:xfrm>
            <a:off x="8964781" y="5113114"/>
            <a:ext cx="5476904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GlobalVectorClusters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2F0ECA5-AC88-41F6-8B2B-AD1697038114}"/>
              </a:ext>
            </a:extLst>
          </p:cNvPr>
          <p:cNvSpPr/>
          <p:nvPr/>
        </p:nvSpPr>
        <p:spPr>
          <a:xfrm>
            <a:off x="15002041" y="2909894"/>
            <a:ext cx="11642029" cy="219968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/>
              <a:t>Level 3</a:t>
            </a:r>
            <a:br>
              <a:rPr lang="en-US" sz="4274" dirty="0"/>
            </a:br>
            <a:r>
              <a:rPr lang="en-US" sz="4274" dirty="0"/>
              <a:t>Contextual </a:t>
            </a:r>
            <a:br>
              <a:rPr lang="en-US" sz="4274" dirty="0"/>
            </a:br>
            <a:r>
              <a:rPr lang="en-US" sz="4274" dirty="0"/>
              <a:t>word representations</a:t>
            </a:r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6355D7A6-5DDF-4F83-A0D3-FA1DB79AEE07}"/>
              </a:ext>
            </a:extLst>
          </p:cNvPr>
          <p:cNvSpPr/>
          <p:nvPr/>
        </p:nvSpPr>
        <p:spPr>
          <a:xfrm>
            <a:off x="15002041" y="5102358"/>
            <a:ext cx="11642029" cy="7820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>
                <a:solidFill>
                  <a:schemeClr val="tx1"/>
                </a:solidFill>
              </a:rPr>
              <a:t>Transformers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8F89A429-3680-4E8A-A607-38852AD72B90}"/>
              </a:ext>
            </a:extLst>
          </p:cNvPr>
          <p:cNvSpPr/>
          <p:nvPr/>
        </p:nvSpPr>
        <p:spPr>
          <a:xfrm>
            <a:off x="3489141" y="28618771"/>
            <a:ext cx="7212593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Target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(categories/classes)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0970E29-F179-4B7C-B688-32EB08EB9CF8}"/>
              </a:ext>
            </a:extLst>
          </p:cNvPr>
          <p:cNvSpPr txBox="1"/>
          <p:nvPr/>
        </p:nvSpPr>
        <p:spPr>
          <a:xfrm>
            <a:off x="3301561" y="1630297"/>
            <a:ext cx="220686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Sophistication of Word Embeddings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85E3985-0B86-4FB1-881A-C83777836EE4}"/>
              </a:ext>
            </a:extLst>
          </p:cNvPr>
          <p:cNvSpPr/>
          <p:nvPr/>
        </p:nvSpPr>
        <p:spPr>
          <a:xfrm rot="16200000">
            <a:off x="1943301" y="7529964"/>
            <a:ext cx="3689917" cy="108192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udpipe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language model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F2C1C8AE-0819-499E-80A6-7462E4B87DF8}"/>
              </a:ext>
            </a:extLst>
          </p:cNvPr>
          <p:cNvCxnSpPr>
            <a:cxnSpLocks/>
            <a:stCxn id="49" idx="2"/>
          </p:cNvCxnSpPr>
          <p:nvPr/>
        </p:nvCxnSpPr>
        <p:spPr>
          <a:xfrm flipV="1">
            <a:off x="4329224" y="7215851"/>
            <a:ext cx="1102215" cy="85507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BD0FC188-0F28-4753-BAEB-41D68551C79F}"/>
              </a:ext>
            </a:extLst>
          </p:cNvPr>
          <p:cNvSpPr/>
          <p:nvPr/>
        </p:nvSpPr>
        <p:spPr>
          <a:xfrm>
            <a:off x="23674046" y="12423367"/>
            <a:ext cx="2970024" cy="150327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hugging face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2F7135D2-6718-45C8-8D17-95E6D25A7076}"/>
              </a:ext>
            </a:extLst>
          </p:cNvPr>
          <p:cNvCxnSpPr>
            <a:cxnSpLocks/>
            <a:stCxn id="55" idx="1"/>
            <a:endCxn id="10" idx="3"/>
          </p:cNvCxnSpPr>
          <p:nvPr/>
        </p:nvCxnSpPr>
        <p:spPr>
          <a:xfrm flipH="1">
            <a:off x="23037768" y="13175005"/>
            <a:ext cx="636278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3D30100B-E9AC-42CA-8D76-17DDCB56C607}"/>
              </a:ext>
            </a:extLst>
          </p:cNvPr>
          <p:cNvSpPr/>
          <p:nvPr/>
        </p:nvSpPr>
        <p:spPr>
          <a:xfrm>
            <a:off x="11935326" y="14986597"/>
            <a:ext cx="4479668" cy="1503276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Data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(raw texts)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6CA92357-FDE0-457D-A419-E35195E938C5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>
            <a:off x="14175160" y="16489873"/>
            <a:ext cx="16345" cy="91007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Verbinder: gewinkelt 75">
            <a:extLst>
              <a:ext uri="{FF2B5EF4-FFF2-40B4-BE49-F238E27FC236}">
                <a16:creationId xmlns:a16="http://schemas.microsoft.com/office/drawing/2014/main" id="{72181CAA-ED01-4098-B618-D4871628FB7F}"/>
              </a:ext>
            </a:extLst>
          </p:cNvPr>
          <p:cNvCxnSpPr>
            <a:cxnSpLocks/>
            <a:stCxn id="39" idx="0"/>
            <a:endCxn id="82" idx="2"/>
          </p:cNvCxnSpPr>
          <p:nvPr/>
        </p:nvCxnSpPr>
        <p:spPr>
          <a:xfrm rot="16200000" flipV="1">
            <a:off x="4079623" y="25602955"/>
            <a:ext cx="4648525" cy="1383107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6FAC3172-DAF1-4C34-99B3-0B7EF8F92BB5}"/>
              </a:ext>
            </a:extLst>
          </p:cNvPr>
          <p:cNvSpPr/>
          <p:nvPr/>
        </p:nvSpPr>
        <p:spPr>
          <a:xfrm>
            <a:off x="4329222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train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F782E9AA-CE2A-46A5-A3CF-386C3A1B6D18}"/>
              </a:ext>
            </a:extLst>
          </p:cNvPr>
          <p:cNvSpPr/>
          <p:nvPr/>
        </p:nvSpPr>
        <p:spPr>
          <a:xfrm>
            <a:off x="21750911" y="22466970"/>
            <a:ext cx="276621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predict</a:t>
            </a:r>
          </a:p>
        </p:txBody>
      </p:sp>
      <p:cxnSp>
        <p:nvCxnSpPr>
          <p:cNvPr id="86" name="Verbinder: gewinkelt 85">
            <a:extLst>
              <a:ext uri="{FF2B5EF4-FFF2-40B4-BE49-F238E27FC236}">
                <a16:creationId xmlns:a16="http://schemas.microsoft.com/office/drawing/2014/main" id="{1FC623EE-87E1-40F1-AC0D-E3FE86D6904E}"/>
              </a:ext>
            </a:extLst>
          </p:cNvPr>
          <p:cNvCxnSpPr>
            <a:cxnSpLocks/>
            <a:stCxn id="14" idx="3"/>
            <a:endCxn id="83" idx="0"/>
          </p:cNvCxnSpPr>
          <p:nvPr/>
        </p:nvCxnSpPr>
        <p:spPr>
          <a:xfrm>
            <a:off x="17797801" y="20649664"/>
            <a:ext cx="5336219" cy="1817306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CC01DD9E-25E5-4568-9F88-F7AF04D5A4A1}"/>
              </a:ext>
            </a:extLst>
          </p:cNvPr>
          <p:cNvCxnSpPr>
            <a:cxnSpLocks/>
            <a:stCxn id="83" idx="2"/>
            <a:endCxn id="38" idx="0"/>
          </p:cNvCxnSpPr>
          <p:nvPr/>
        </p:nvCxnSpPr>
        <p:spPr>
          <a:xfrm rot="5400000">
            <a:off x="21005779" y="23880647"/>
            <a:ext cx="2038643" cy="2217841"/>
          </a:xfrm>
          <a:prstGeom prst="bentConnector3">
            <a:avLst>
              <a:gd name="adj1" fmla="val 5000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97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03880EF-9BC3-49DC-B830-C6D5BACC504D}"/>
              </a:ext>
            </a:extLst>
          </p:cNvPr>
          <p:cNvSpPr/>
          <p:nvPr/>
        </p:nvSpPr>
        <p:spPr>
          <a:xfrm>
            <a:off x="4989350" y="1994395"/>
            <a:ext cx="21256610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Complete Data Set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93646FC-2BC1-405F-A677-221F15F61FF4}"/>
              </a:ext>
            </a:extLst>
          </p:cNvPr>
          <p:cNvSpPr/>
          <p:nvPr/>
        </p:nvSpPr>
        <p:spPr>
          <a:xfrm>
            <a:off x="4989352" y="3103297"/>
            <a:ext cx="10628305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Data Set for Training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80F014F-975F-4C5D-BEE8-9EB3A1D9A5FF}"/>
              </a:ext>
            </a:extLst>
          </p:cNvPr>
          <p:cNvSpPr/>
          <p:nvPr/>
        </p:nvSpPr>
        <p:spPr>
          <a:xfrm>
            <a:off x="19099271" y="3103296"/>
            <a:ext cx="714669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Test Data Set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3931911-9E03-43EB-A9B3-C062B10883A2}"/>
              </a:ext>
            </a:extLst>
          </p:cNvPr>
          <p:cNvSpPr/>
          <p:nvPr/>
        </p:nvSpPr>
        <p:spPr>
          <a:xfrm>
            <a:off x="4989353" y="4218227"/>
            <a:ext cx="63760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860B4BB-5C2A-470D-9447-AAB323F72689}"/>
              </a:ext>
            </a:extLst>
          </p:cNvPr>
          <p:cNvSpPr/>
          <p:nvPr/>
        </p:nvSpPr>
        <p:spPr>
          <a:xfrm>
            <a:off x="11365355" y="4218227"/>
            <a:ext cx="4252302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Validation Set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5E0B22EC-B02C-4EA3-82F8-5899CE333B02}"/>
              </a:ext>
            </a:extLst>
          </p:cNvPr>
          <p:cNvSpPr/>
          <p:nvPr/>
        </p:nvSpPr>
        <p:spPr>
          <a:xfrm>
            <a:off x="4989353" y="7041635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(Baseline Model)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25AF882-CA82-41BB-AAC3-A23BC8D2269D}"/>
              </a:ext>
            </a:extLst>
          </p:cNvPr>
          <p:cNvSpPr/>
          <p:nvPr/>
        </p:nvSpPr>
        <p:spPr>
          <a:xfrm>
            <a:off x="4989352" y="9383783"/>
            <a:ext cx="9857616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Creation of Synthetic Cases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BB62BD43-5EBD-48F5-B09A-21B38EABEE80}"/>
              </a:ext>
            </a:extLst>
          </p:cNvPr>
          <p:cNvSpPr/>
          <p:nvPr/>
        </p:nvSpPr>
        <p:spPr>
          <a:xfrm>
            <a:off x="19099271" y="7041635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5FFB77E-E1BB-4B74-BFB2-BE1C892E01D9}"/>
              </a:ext>
            </a:extLst>
          </p:cNvPr>
          <p:cNvSpPr/>
          <p:nvPr/>
        </p:nvSpPr>
        <p:spPr>
          <a:xfrm>
            <a:off x="15617657" y="3103296"/>
            <a:ext cx="3481614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Unlabeled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C2E591B5-D413-475A-913B-CE77B6547C6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177354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3E372CB3-D44E-445E-872C-9E1CD67767C8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13491506" y="5327128"/>
            <a:ext cx="0" cy="171450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99E5069-E5BD-4587-A715-741CD6468B42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14846969" y="7596086"/>
            <a:ext cx="4252302" cy="0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Verbinder: gewinkelt 21">
            <a:extLst>
              <a:ext uri="{FF2B5EF4-FFF2-40B4-BE49-F238E27FC236}">
                <a16:creationId xmlns:a16="http://schemas.microsoft.com/office/drawing/2014/main" id="{66CF395F-4B20-4D62-BF7E-E8AF81692BD0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H="1">
            <a:off x="25300622" y="3657747"/>
            <a:ext cx="945340" cy="3938339"/>
          </a:xfrm>
          <a:prstGeom prst="bentConnector3">
            <a:avLst>
              <a:gd name="adj1" fmla="val -24182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Verbinder: gewinkelt 28">
            <a:extLst>
              <a:ext uri="{FF2B5EF4-FFF2-40B4-BE49-F238E27FC236}">
                <a16:creationId xmlns:a16="http://schemas.microsoft.com/office/drawing/2014/main" id="{957EB36E-86F4-45F6-8299-2478A25E5A09}"/>
              </a:ext>
            </a:extLst>
          </p:cNvPr>
          <p:cNvCxnSpPr>
            <a:stCxn id="5" idx="1"/>
            <a:endCxn id="10" idx="1"/>
          </p:cNvCxnSpPr>
          <p:nvPr/>
        </p:nvCxnSpPr>
        <p:spPr>
          <a:xfrm rot="10800000" flipV="1">
            <a:off x="4989352" y="3657748"/>
            <a:ext cx="12700" cy="6280486"/>
          </a:xfrm>
          <a:prstGeom prst="bentConnector3">
            <a:avLst>
              <a:gd name="adj1" fmla="val 5021055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04DB1F9-76D1-4E72-80EB-4468D8F2CCF5}"/>
              </a:ext>
            </a:extLst>
          </p:cNvPr>
          <p:cNvCxnSpPr>
            <a:stCxn id="10" idx="2"/>
          </p:cNvCxnSpPr>
          <p:nvPr/>
        </p:nvCxnSpPr>
        <p:spPr>
          <a:xfrm>
            <a:off x="9918160" y="10492684"/>
            <a:ext cx="0" cy="678797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67EC6704-0E53-42E3-9339-E289C685C63C}"/>
              </a:ext>
            </a:extLst>
          </p:cNvPr>
          <p:cNvSpPr/>
          <p:nvPr/>
        </p:nvSpPr>
        <p:spPr>
          <a:xfrm>
            <a:off x="4989350" y="14222505"/>
            <a:ext cx="9857616" cy="27705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Training of Classifier 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(Balanced Synthetic Cases</a:t>
            </a:r>
          </a:p>
          <a:p>
            <a:pPr algn="ctr"/>
            <a:r>
              <a:rPr lang="en-US" sz="4274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4274">
                <a:solidFill>
                  <a:schemeClr val="tx1"/>
                </a:solidFill>
              </a:rPr>
              <a:t>Pseudo-Labeling</a:t>
            </a:r>
            <a:r>
              <a:rPr lang="en-US" sz="4274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47" name="Gruppieren 46">
            <a:extLst>
              <a:ext uri="{FF2B5EF4-FFF2-40B4-BE49-F238E27FC236}">
                <a16:creationId xmlns:a16="http://schemas.microsoft.com/office/drawing/2014/main" id="{4723C599-3A69-4CAC-8DB7-6D675C8A5171}"/>
              </a:ext>
            </a:extLst>
          </p:cNvPr>
          <p:cNvGrpSpPr/>
          <p:nvPr/>
        </p:nvGrpSpPr>
        <p:grpSpPr>
          <a:xfrm>
            <a:off x="754239" y="11148677"/>
            <a:ext cx="14863416" cy="2217144"/>
            <a:chOff x="2884496" y="11266847"/>
            <a:chExt cx="12071426" cy="2217144"/>
          </a:xfrm>
        </p:grpSpPr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981E1503-4AA6-4D51-B396-2D9B63DFD2FD}"/>
                </a:ext>
              </a:extLst>
            </p:cNvPr>
            <p:cNvSpPr/>
            <p:nvPr/>
          </p:nvSpPr>
          <p:spPr>
            <a:xfrm>
              <a:off x="2884496" y="11266847"/>
              <a:ext cx="12071426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Data Set for Training + Synthetic Cases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17F1BBE0-7791-4B01-A9C4-A98409ABF487}"/>
                </a:ext>
              </a:extLst>
            </p:cNvPr>
            <p:cNvSpPr/>
            <p:nvPr/>
          </p:nvSpPr>
          <p:spPr>
            <a:xfrm>
              <a:off x="2884496" y="12373233"/>
              <a:ext cx="6028735" cy="110890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Training Set</a:t>
              </a:r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69CC1182-FB42-493D-B7DA-B1F20123921A}"/>
                </a:ext>
              </a:extLst>
            </p:cNvPr>
            <p:cNvSpPr/>
            <p:nvPr/>
          </p:nvSpPr>
          <p:spPr>
            <a:xfrm>
              <a:off x="8913230" y="12375089"/>
              <a:ext cx="6042692" cy="11089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274" dirty="0">
                  <a:solidFill>
                    <a:schemeClr val="tx1"/>
                  </a:solidFill>
                </a:rPr>
                <a:t>Validation Set</a:t>
              </a:r>
            </a:p>
          </p:txBody>
        </p:sp>
      </p:grp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0154790A-927E-4FE4-84F8-C3E06A7E5E74}"/>
              </a:ext>
            </a:extLst>
          </p:cNvPr>
          <p:cNvCxnSpPr>
            <a:cxnSpLocks/>
            <a:stCxn id="34" idx="2"/>
          </p:cNvCxnSpPr>
          <p:nvPr/>
        </p:nvCxnSpPr>
        <p:spPr>
          <a:xfrm>
            <a:off x="11897505" y="13365821"/>
            <a:ext cx="0" cy="87573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hteck 41">
            <a:extLst>
              <a:ext uri="{FF2B5EF4-FFF2-40B4-BE49-F238E27FC236}">
                <a16:creationId xmlns:a16="http://schemas.microsoft.com/office/drawing/2014/main" id="{390963BA-D85D-40D3-9301-2520463C9464}"/>
              </a:ext>
            </a:extLst>
          </p:cNvPr>
          <p:cNvSpPr/>
          <p:nvPr/>
        </p:nvSpPr>
        <p:spPr>
          <a:xfrm>
            <a:off x="19141151" y="15053316"/>
            <a:ext cx="6201351" cy="11089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Performance Measures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C82A44BD-FE2C-45DF-B677-C0A1BE968566}"/>
              </a:ext>
            </a:extLst>
          </p:cNvPr>
          <p:cNvCxnSpPr>
            <a:cxnSpLocks/>
            <a:stCxn id="32" idx="3"/>
            <a:endCxn id="42" idx="1"/>
          </p:cNvCxnSpPr>
          <p:nvPr/>
        </p:nvCxnSpPr>
        <p:spPr>
          <a:xfrm flipV="1">
            <a:off x="14846966" y="15607767"/>
            <a:ext cx="4294185" cy="1"/>
          </a:xfrm>
          <a:prstGeom prst="straightConnector1">
            <a:avLst/>
          </a:prstGeom>
          <a:ln w="635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E538E1F8-0909-4A80-8E45-E8B5B55FF905}"/>
              </a:ext>
            </a:extLst>
          </p:cNvPr>
          <p:cNvSpPr/>
          <p:nvPr/>
        </p:nvSpPr>
        <p:spPr>
          <a:xfrm>
            <a:off x="8177351" y="17868764"/>
            <a:ext cx="3481613" cy="2194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Predicted Classes/</a:t>
            </a:r>
            <a:br>
              <a:rPr lang="en-US" sz="4274" dirty="0">
                <a:solidFill>
                  <a:schemeClr val="tx1"/>
                </a:solidFill>
              </a:rPr>
            </a:br>
            <a:r>
              <a:rPr lang="en-US" sz="4274" dirty="0">
                <a:solidFill>
                  <a:schemeClr val="tx1"/>
                </a:solidFill>
              </a:rPr>
              <a:t>Categories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BB921559-C974-41A0-808F-8F56638C06B5}"/>
              </a:ext>
            </a:extLst>
          </p:cNvPr>
          <p:cNvCxnSpPr>
            <a:cxnSpLocks/>
            <a:stCxn id="32" idx="2"/>
            <a:endCxn id="46" idx="0"/>
          </p:cNvCxnSpPr>
          <p:nvPr/>
        </p:nvCxnSpPr>
        <p:spPr>
          <a:xfrm>
            <a:off x="9918158" y="16993030"/>
            <a:ext cx="0" cy="875734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Verbinder: gewinkelt 52">
            <a:extLst>
              <a:ext uri="{FF2B5EF4-FFF2-40B4-BE49-F238E27FC236}">
                <a16:creationId xmlns:a16="http://schemas.microsoft.com/office/drawing/2014/main" id="{9A68FBB4-0172-40A4-B924-7F3E653F9A6B}"/>
              </a:ext>
            </a:extLst>
          </p:cNvPr>
          <p:cNvCxnSpPr>
            <a:cxnSpLocks/>
            <a:stCxn id="46" idx="1"/>
            <a:endCxn id="33" idx="1"/>
          </p:cNvCxnSpPr>
          <p:nvPr/>
        </p:nvCxnSpPr>
        <p:spPr>
          <a:xfrm rot="10800000">
            <a:off x="754239" y="12809514"/>
            <a:ext cx="7423112" cy="6156748"/>
          </a:xfrm>
          <a:prstGeom prst="bentConnector3">
            <a:avLst>
              <a:gd name="adj1" fmla="val 103080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Verbinder: gewinkelt 55">
            <a:extLst>
              <a:ext uri="{FF2B5EF4-FFF2-40B4-BE49-F238E27FC236}">
                <a16:creationId xmlns:a16="http://schemas.microsoft.com/office/drawing/2014/main" id="{048E0E2D-3063-4498-A5A6-E4C016563F05}"/>
              </a:ext>
            </a:extLst>
          </p:cNvPr>
          <p:cNvCxnSpPr>
            <a:cxnSpLocks/>
            <a:stCxn id="6" idx="3"/>
            <a:endCxn id="42" idx="3"/>
          </p:cNvCxnSpPr>
          <p:nvPr/>
        </p:nvCxnSpPr>
        <p:spPr>
          <a:xfrm flipH="1">
            <a:off x="25342502" y="3657747"/>
            <a:ext cx="903460" cy="11950020"/>
          </a:xfrm>
          <a:prstGeom prst="bentConnector3">
            <a:avLst>
              <a:gd name="adj1" fmla="val -25303"/>
            </a:avLst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hteck 58">
            <a:extLst>
              <a:ext uri="{FF2B5EF4-FFF2-40B4-BE49-F238E27FC236}">
                <a16:creationId xmlns:a16="http://schemas.microsoft.com/office/drawing/2014/main" id="{08BD4FBD-3B64-448A-BDA4-FB587CDA525F}"/>
              </a:ext>
            </a:extLst>
          </p:cNvPr>
          <p:cNvSpPr/>
          <p:nvPr/>
        </p:nvSpPr>
        <p:spPr>
          <a:xfrm>
            <a:off x="754240" y="1994394"/>
            <a:ext cx="3023347" cy="22178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274" dirty="0">
                <a:solidFill>
                  <a:schemeClr val="tx1"/>
                </a:solidFill>
              </a:rPr>
              <a:t>Synthetic Cases</a:t>
            </a:r>
          </a:p>
        </p:txBody>
      </p:sp>
      <p:cxnSp>
        <p:nvCxnSpPr>
          <p:cNvPr id="60" name="Verbinder: gewinkelt 59">
            <a:extLst>
              <a:ext uri="{FF2B5EF4-FFF2-40B4-BE49-F238E27FC236}">
                <a16:creationId xmlns:a16="http://schemas.microsoft.com/office/drawing/2014/main" id="{EE38B280-6DA2-4E43-AA0B-9FC9FDE9EDA4}"/>
              </a:ext>
            </a:extLst>
          </p:cNvPr>
          <p:cNvCxnSpPr>
            <a:cxnSpLocks/>
            <a:stCxn id="33" idx="2"/>
            <a:endCxn id="32" idx="1"/>
          </p:cNvCxnSpPr>
          <p:nvPr/>
        </p:nvCxnSpPr>
        <p:spPr>
          <a:xfrm rot="16200000" flipH="1">
            <a:off x="3605671" y="14224089"/>
            <a:ext cx="2243804" cy="523553"/>
          </a:xfrm>
          <a:prstGeom prst="bentConnector2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6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1C04E16-8200-46A4-9174-04A8DE9081C8}"/>
              </a:ext>
            </a:extLst>
          </p:cNvPr>
          <p:cNvSpPr/>
          <p:nvPr/>
        </p:nvSpPr>
        <p:spPr>
          <a:xfrm>
            <a:off x="1738423" y="26549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 Layer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F4F7E4-C730-4A58-89D0-7ADDDAB3F4C2}"/>
              </a:ext>
            </a:extLst>
          </p:cNvPr>
          <p:cNvSpPr/>
          <p:nvPr/>
        </p:nvSpPr>
        <p:spPr>
          <a:xfrm>
            <a:off x="1738422" y="49790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Masking Layer 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D34721F3-A56E-4B20-8811-9239640E1531}"/>
              </a:ext>
            </a:extLst>
          </p:cNvPr>
          <p:cNvSpPr/>
          <p:nvPr/>
        </p:nvSpPr>
        <p:spPr>
          <a:xfrm>
            <a:off x="1738421" y="73031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Normalization Layer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1738421" y="96272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1738421" y="119513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1738421" y="14275470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300AFE8-112D-4384-88AB-0BA3067FC241}"/>
              </a:ext>
            </a:extLst>
          </p:cNvPr>
          <p:cNvSpPr/>
          <p:nvPr/>
        </p:nvSpPr>
        <p:spPr>
          <a:xfrm>
            <a:off x="1738421" y="16376316"/>
            <a:ext cx="9501077" cy="38891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  <a:br>
              <a:rPr lang="en-US" sz="5400" dirty="0">
                <a:solidFill>
                  <a:schemeClr val="tx1"/>
                </a:solidFill>
              </a:rPr>
            </a:br>
            <a:r>
              <a:rPr lang="en-US" sz="4400" dirty="0">
                <a:solidFill>
                  <a:schemeClr val="tx1"/>
                </a:solidFill>
              </a:rPr>
              <a:t>(as described by </a:t>
            </a:r>
            <a:r>
              <a:rPr lang="en-US" sz="4400" dirty="0" err="1">
                <a:solidFill>
                  <a:schemeClr val="tx1"/>
                </a:solidFill>
              </a:rPr>
              <a:t>Chollet</a:t>
            </a:r>
            <a:r>
              <a:rPr lang="en-US" sz="4400" dirty="0">
                <a:solidFill>
                  <a:schemeClr val="tx1"/>
                </a:solidFill>
              </a:rPr>
              <a:t>, Kalinowski &amp; Allaire 2022 pp. 373)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20B414A-6E7C-4140-BB3A-BDF3E01EADF6}"/>
              </a:ext>
            </a:extLst>
          </p:cNvPr>
          <p:cNvSpPr/>
          <p:nvPr/>
        </p:nvSpPr>
        <p:spPr>
          <a:xfrm>
            <a:off x="1738421" y="21024516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Recurrent Layer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8FE14ED5-98D0-455D-B360-285CA1C926A8}"/>
              </a:ext>
            </a:extLst>
          </p:cNvPr>
          <p:cNvSpPr/>
          <p:nvPr/>
        </p:nvSpPr>
        <p:spPr>
          <a:xfrm>
            <a:off x="1738421" y="231307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5CA1D42-D104-4A43-93D7-EACB33E6F3AC}"/>
              </a:ext>
            </a:extLst>
          </p:cNvPr>
          <p:cNvSpPr/>
          <p:nvPr/>
        </p:nvSpPr>
        <p:spPr>
          <a:xfrm>
            <a:off x="1738421" y="254548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9830C18-53DC-4354-8FC3-2698B5BCD29E}"/>
              </a:ext>
            </a:extLst>
          </p:cNvPr>
          <p:cNvSpPr/>
          <p:nvPr/>
        </p:nvSpPr>
        <p:spPr>
          <a:xfrm>
            <a:off x="1738421" y="277789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1738420" y="30103008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5DEE101E-F820-4555-BC9C-26A182685A4A}"/>
              </a:ext>
            </a:extLst>
          </p:cNvPr>
          <p:cNvSpPr txBox="1"/>
          <p:nvPr/>
        </p:nvSpPr>
        <p:spPr>
          <a:xfrm>
            <a:off x="15392400" y="292257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C927B01C-B6A8-4C25-8AD4-67A4E3CD5039}"/>
              </a:ext>
            </a:extLst>
          </p:cNvPr>
          <p:cNvSpPr txBox="1"/>
          <p:nvPr/>
        </p:nvSpPr>
        <p:spPr>
          <a:xfrm>
            <a:off x="15392400" y="530130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A8810DCB-386E-42E8-9793-26B61D8D252A}"/>
              </a:ext>
            </a:extLst>
          </p:cNvPr>
          <p:cNvSpPr txBox="1"/>
          <p:nvPr/>
        </p:nvSpPr>
        <p:spPr>
          <a:xfrm>
            <a:off x="15392400" y="7680034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1239497" y="9627270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5392400" y="10590834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rec</a:t>
            </a:r>
          </a:p>
          <a:p>
            <a:r>
              <a:rPr lang="en-US" sz="5400" dirty="0"/>
              <a:t>Number of layers: Vector length </a:t>
            </a:r>
          </a:p>
          <a:p>
            <a:r>
              <a:rPr lang="en-US" sz="5400" dirty="0"/>
              <a:t>Number of neurons:  Vector elements</a:t>
            </a:r>
          </a:p>
          <a:p>
            <a:r>
              <a:rPr lang="en-US" sz="5400" dirty="0"/>
              <a:t>Times: automatic</a:t>
            </a:r>
          </a:p>
          <a:p>
            <a:r>
              <a:rPr lang="en-US" sz="5400" dirty="0"/>
              <a:t>Features: automatic</a:t>
            </a:r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1239497" y="16399286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5392400" y="1736285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</a:t>
            </a:r>
            <a:r>
              <a:rPr lang="en-US" sz="5400" b="1" dirty="0" err="1"/>
              <a:t>self_attention_heads</a:t>
            </a:r>
            <a:endParaRPr lang="en-US" sz="5400" b="1" dirty="0"/>
          </a:p>
          <a:p>
            <a:r>
              <a:rPr lang="en-US" sz="5400" dirty="0"/>
              <a:t>Number of heads: value for </a:t>
            </a:r>
            <a:r>
              <a:rPr lang="en-US" sz="5400" dirty="0" err="1"/>
              <a:t>self_attention_heads</a:t>
            </a:r>
            <a:endParaRPr lang="en-US" sz="5400" dirty="0"/>
          </a:p>
          <a:p>
            <a:r>
              <a:rPr lang="en-US" sz="5400" dirty="0"/>
              <a:t>If 0 all layers are omitted from the classifier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5392400" y="24949230"/>
            <a:ext cx="107823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i="1" dirty="0"/>
              <a:t>Parameter</a:t>
            </a:r>
            <a:r>
              <a:rPr lang="en-US" sz="5400" b="1" dirty="0"/>
              <a:t> hidden</a:t>
            </a:r>
          </a:p>
          <a:p>
            <a:r>
              <a:rPr lang="en-US" sz="5400" dirty="0"/>
              <a:t>Number of layers: Vector length</a:t>
            </a:r>
          </a:p>
          <a:p>
            <a:r>
              <a:rPr lang="en-US" sz="5400" dirty="0"/>
              <a:t>Number of neurons:  Vector elements</a:t>
            </a:r>
            <a:br>
              <a:rPr lang="en-US" sz="5400" dirty="0"/>
            </a:br>
            <a:r>
              <a:rPr lang="en-US" sz="5400" dirty="0"/>
              <a:t>(dropout layer between the two last dense layers is added automatically)</a:t>
            </a:r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1264898" y="23154669"/>
            <a:ext cx="3657603" cy="6174446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5443201" y="30392981"/>
            <a:ext cx="10782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automatic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0D0E305A-8B24-463D-BDC8-C9F06D37DA5F}"/>
              </a:ext>
            </a:extLst>
          </p:cNvPr>
          <p:cNvCxnSpPr/>
          <p:nvPr/>
        </p:nvCxnSpPr>
        <p:spPr>
          <a:xfrm>
            <a:off x="6362700" y="4158246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366F73C9-666C-403F-A40A-9114BCDDFF42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6488960" y="6379840"/>
            <a:ext cx="0" cy="92333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D0915772-291E-4D09-AABB-00105C453510}"/>
              </a:ext>
            </a:extLst>
          </p:cNvPr>
          <p:cNvCxnSpPr>
            <a:cxnSpLocks/>
          </p:cNvCxnSpPr>
          <p:nvPr/>
        </p:nvCxnSpPr>
        <p:spPr>
          <a:xfrm flipH="1">
            <a:off x="6488959" y="8744704"/>
            <a:ext cx="1" cy="855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29DF825C-13CF-4B93-BBB8-641129663B80}"/>
              </a:ext>
            </a:extLst>
          </p:cNvPr>
          <p:cNvCxnSpPr>
            <a:cxnSpLocks/>
          </p:cNvCxnSpPr>
          <p:nvPr/>
        </p:nvCxnSpPr>
        <p:spPr>
          <a:xfrm>
            <a:off x="6488960" y="1106880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784EFD2D-815E-48AA-941E-4083340158EF}"/>
              </a:ext>
            </a:extLst>
          </p:cNvPr>
          <p:cNvCxnSpPr>
            <a:cxnSpLocks/>
          </p:cNvCxnSpPr>
          <p:nvPr/>
        </p:nvCxnSpPr>
        <p:spPr>
          <a:xfrm flipH="1">
            <a:off x="6488959" y="13392904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</p:cNvCxnSpPr>
          <p:nvPr/>
        </p:nvCxnSpPr>
        <p:spPr>
          <a:xfrm>
            <a:off x="6488960" y="15717004"/>
            <a:ext cx="0" cy="59757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D41C4708-45D3-4F79-8104-E38D45EB3C4A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6488960" y="20265434"/>
            <a:ext cx="0" cy="75908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D242E6AE-F6ED-4E5F-BEDA-C41653B9A65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6488960" y="22527792"/>
            <a:ext cx="0" cy="60291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B439698A-A65A-4C47-89AE-61BC421899F6}"/>
              </a:ext>
            </a:extLst>
          </p:cNvPr>
          <p:cNvCxnSpPr>
            <a:cxnSpLocks/>
          </p:cNvCxnSpPr>
          <p:nvPr/>
        </p:nvCxnSpPr>
        <p:spPr>
          <a:xfrm flipH="1">
            <a:off x="6488959" y="24572242"/>
            <a:ext cx="1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7B362EBA-5C12-44DA-B614-21C23CFA97E6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488960" y="26958084"/>
            <a:ext cx="0" cy="82082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</p:cNvCxnSpPr>
          <p:nvPr/>
        </p:nvCxnSpPr>
        <p:spPr>
          <a:xfrm>
            <a:off x="6488959" y="29267373"/>
            <a:ext cx="1" cy="77389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380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hteck 52">
            <a:extLst>
              <a:ext uri="{FF2B5EF4-FFF2-40B4-BE49-F238E27FC236}">
                <a16:creationId xmlns:a16="http://schemas.microsoft.com/office/drawing/2014/main" id="{3A7216FE-B741-4409-8377-911FFD29F3F9}"/>
              </a:ext>
            </a:extLst>
          </p:cNvPr>
          <p:cNvSpPr/>
          <p:nvPr/>
        </p:nvSpPr>
        <p:spPr>
          <a:xfrm>
            <a:off x="4848896" y="1102987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D61D6A3C-ADC9-4018-BF52-F2E5B2171604}"/>
              </a:ext>
            </a:extLst>
          </p:cNvPr>
          <p:cNvSpPr/>
          <p:nvPr/>
        </p:nvSpPr>
        <p:spPr>
          <a:xfrm>
            <a:off x="4848902" y="227854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Positional Embedding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6B8B916E-4C03-4E8C-96B8-03272AC55527}"/>
              </a:ext>
            </a:extLst>
          </p:cNvPr>
          <p:cNvSpPr/>
          <p:nvPr/>
        </p:nvSpPr>
        <p:spPr>
          <a:xfrm>
            <a:off x="4848903" y="571185"/>
            <a:ext cx="9501077" cy="6705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EAF1DFA-F6EF-446A-8C48-3B4888F66800}"/>
              </a:ext>
            </a:extLst>
          </p:cNvPr>
          <p:cNvSpPr/>
          <p:nvPr/>
        </p:nvSpPr>
        <p:spPr>
          <a:xfrm>
            <a:off x="4848897" y="9808165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BB7C456-5096-4743-9861-70261BD6F4D6}"/>
              </a:ext>
            </a:extLst>
          </p:cNvPr>
          <p:cNvSpPr/>
          <p:nvPr/>
        </p:nvSpPr>
        <p:spPr>
          <a:xfrm>
            <a:off x="4848901" y="7356537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Bi-Directional Recurrent Layer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D279CCA7-158C-4ABE-AC75-B8F8EDAFF10F}"/>
              </a:ext>
            </a:extLst>
          </p:cNvPr>
          <p:cNvSpPr/>
          <p:nvPr/>
        </p:nvSpPr>
        <p:spPr>
          <a:xfrm>
            <a:off x="4874305" y="20071592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Output Layer</a:t>
            </a:r>
          </a:p>
        </p:txBody>
      </p:sp>
      <p:sp>
        <p:nvSpPr>
          <p:cNvPr id="20" name="Geschweifte Klammer rechts 19">
            <a:extLst>
              <a:ext uri="{FF2B5EF4-FFF2-40B4-BE49-F238E27FC236}">
                <a16:creationId xmlns:a16="http://schemas.microsoft.com/office/drawing/2014/main" id="{8B2EEDE5-FB9E-467D-9DA0-637109260C98}"/>
              </a:ext>
            </a:extLst>
          </p:cNvPr>
          <p:cNvSpPr/>
          <p:nvPr/>
        </p:nvSpPr>
        <p:spPr>
          <a:xfrm>
            <a:off x="14375383" y="7356537"/>
            <a:ext cx="1418702" cy="4447228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8444309-94C9-4EF8-9AE6-F9DAFD73C057}"/>
              </a:ext>
            </a:extLst>
          </p:cNvPr>
          <p:cNvSpPr txBox="1"/>
          <p:nvPr/>
        </p:nvSpPr>
        <p:spPr>
          <a:xfrm>
            <a:off x="16217900" y="7354312"/>
            <a:ext cx="107823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rec</a:t>
            </a:r>
          </a:p>
          <a:p>
            <a:r>
              <a:rPr lang="en-US" sz="4400" dirty="0"/>
              <a:t>Number of layers: Vector length </a:t>
            </a:r>
          </a:p>
          <a:p>
            <a:r>
              <a:rPr lang="en-US" sz="4400" dirty="0"/>
              <a:t>Number of neurons:  Vector elements</a:t>
            </a:r>
          </a:p>
          <a:p>
            <a:r>
              <a:rPr lang="en-US" sz="4400" dirty="0"/>
              <a:t>Times: automatic</a:t>
            </a:r>
          </a:p>
          <a:p>
            <a:r>
              <a:rPr lang="en-US" sz="4400" dirty="0"/>
              <a:t>Features: automatic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recurrent_dropout</a:t>
            </a:r>
            <a:r>
              <a:rPr lang="en-US" sz="4400" b="1" dirty="0"/>
              <a:t> </a:t>
            </a:r>
            <a:r>
              <a:rPr lang="en-US" sz="4400" dirty="0"/>
              <a:t>(</a:t>
            </a:r>
            <a:r>
              <a:rPr lang="en-US" sz="4400" dirty="0" err="1"/>
              <a:t>keras</a:t>
            </a:r>
            <a:r>
              <a:rPr lang="en-US" sz="4400" dirty="0"/>
              <a:t> only)</a:t>
            </a:r>
          </a:p>
          <a:p>
            <a:endParaRPr lang="en-US" sz="4400" dirty="0"/>
          </a:p>
        </p:txBody>
      </p:sp>
      <p:sp>
        <p:nvSpPr>
          <p:cNvPr id="22" name="Geschweifte Klammer rechts 21">
            <a:extLst>
              <a:ext uri="{FF2B5EF4-FFF2-40B4-BE49-F238E27FC236}">
                <a16:creationId xmlns:a16="http://schemas.microsoft.com/office/drawing/2014/main" id="{B15D5E2C-13A0-4DD3-AAA8-6DA910900DA5}"/>
              </a:ext>
            </a:extLst>
          </p:cNvPr>
          <p:cNvSpPr/>
          <p:nvPr/>
        </p:nvSpPr>
        <p:spPr>
          <a:xfrm>
            <a:off x="14548741" y="3579390"/>
            <a:ext cx="1245344" cy="3087223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F0E207E-D67C-4A90-B554-01CEC959B9A9}"/>
              </a:ext>
            </a:extLst>
          </p:cNvPr>
          <p:cNvSpPr txBox="1"/>
          <p:nvPr/>
        </p:nvSpPr>
        <p:spPr>
          <a:xfrm>
            <a:off x="16217900" y="3381838"/>
            <a:ext cx="107823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i="1" dirty="0" err="1"/>
              <a:t>attention_type</a:t>
            </a:r>
            <a:endParaRPr lang="en-US" sz="4400" b="1" i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self_attention_heads</a:t>
            </a:r>
            <a:endParaRPr lang="en-US" sz="4400" b="1" dirty="0"/>
          </a:p>
          <a:p>
            <a:r>
              <a:rPr lang="en-US" sz="4400" dirty="0"/>
              <a:t>Number of heads for type “</a:t>
            </a:r>
            <a:r>
              <a:rPr lang="en-US" sz="4400" dirty="0" err="1"/>
              <a:t>multihead</a:t>
            </a:r>
            <a:r>
              <a:rPr lang="en-US" sz="4400" dirty="0"/>
              <a:t>”</a:t>
            </a:r>
          </a:p>
          <a:p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encoder_dropout</a:t>
            </a:r>
            <a:endParaRPr lang="en-US" sz="4400" b="1" dirty="0"/>
          </a:p>
          <a:p>
            <a:r>
              <a:rPr lang="en-US" sz="4400" b="1" i="1" dirty="0"/>
              <a:t>Parameter</a:t>
            </a:r>
            <a:r>
              <a:rPr lang="en-US" sz="4400" b="1" dirty="0"/>
              <a:t> repeat encoder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06DE3D7-B726-4358-8BF1-625EC4DF0B4B}"/>
              </a:ext>
            </a:extLst>
          </p:cNvPr>
          <p:cNvSpPr txBox="1"/>
          <p:nvPr/>
        </p:nvSpPr>
        <p:spPr>
          <a:xfrm>
            <a:off x="16014716" y="14615336"/>
            <a:ext cx="107823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</a:t>
            </a:r>
            <a:r>
              <a:rPr lang="en-US" sz="4400" b="1" dirty="0"/>
              <a:t> hidden</a:t>
            </a:r>
          </a:p>
          <a:p>
            <a:r>
              <a:rPr lang="en-US" sz="4400" dirty="0"/>
              <a:t>Number of layers: Vector length</a:t>
            </a:r>
          </a:p>
          <a:p>
            <a:r>
              <a:rPr lang="en-US" sz="4400" dirty="0"/>
              <a:t>Number of neurons:  Vector elements</a:t>
            </a:r>
            <a:br>
              <a:rPr lang="en-US" sz="4400" dirty="0"/>
            </a:br>
            <a:r>
              <a:rPr lang="en-US" sz="4400" b="1" i="1" dirty="0"/>
              <a:t>Parameter</a:t>
            </a:r>
            <a:r>
              <a:rPr lang="en-US" sz="4400" b="1" dirty="0"/>
              <a:t> </a:t>
            </a:r>
            <a:r>
              <a:rPr lang="en-US" sz="4400" b="1" dirty="0" err="1"/>
              <a:t>dense_dropout</a:t>
            </a:r>
            <a:endParaRPr lang="en-US" sz="4400" b="1" dirty="0"/>
          </a:p>
        </p:txBody>
      </p:sp>
      <p:sp>
        <p:nvSpPr>
          <p:cNvPr id="25" name="Geschweifte Klammer rechts 24">
            <a:extLst>
              <a:ext uri="{FF2B5EF4-FFF2-40B4-BE49-F238E27FC236}">
                <a16:creationId xmlns:a16="http://schemas.microsoft.com/office/drawing/2014/main" id="{2B474CBA-746C-4A40-B3DC-AB7ECFABCD94}"/>
              </a:ext>
            </a:extLst>
          </p:cNvPr>
          <p:cNvSpPr/>
          <p:nvPr/>
        </p:nvSpPr>
        <p:spPr>
          <a:xfrm>
            <a:off x="14392892" y="14637761"/>
            <a:ext cx="1401188" cy="4427028"/>
          </a:xfrm>
          <a:prstGeom prst="rightBrace">
            <a:avLst>
              <a:gd name="adj1" fmla="val 8333"/>
              <a:gd name="adj2" fmla="val 47335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B2697EB0-26B5-4482-86DA-5F49F49FE17F}"/>
              </a:ext>
            </a:extLst>
          </p:cNvPr>
          <p:cNvSpPr txBox="1"/>
          <p:nvPr/>
        </p:nvSpPr>
        <p:spPr>
          <a:xfrm>
            <a:off x="16014716" y="20436284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DD3C21BD-DC7A-4EEA-826D-CBED0557DA57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 flipH="1">
            <a:off x="9599437" y="8130430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2D4080D6-E53E-4979-B8E0-BBDE91EBDCD6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9624844" y="19148526"/>
            <a:ext cx="0" cy="92306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hteck 43">
            <a:extLst>
              <a:ext uri="{FF2B5EF4-FFF2-40B4-BE49-F238E27FC236}">
                <a16:creationId xmlns:a16="http://schemas.microsoft.com/office/drawing/2014/main" id="{07C8F606-3C61-445C-91EF-A53CE8FB867A}"/>
              </a:ext>
            </a:extLst>
          </p:cNvPr>
          <p:cNvSpPr/>
          <p:nvPr/>
        </p:nvSpPr>
        <p:spPr>
          <a:xfrm>
            <a:off x="4848901" y="353811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503D268E-4602-4506-8D4F-C7E318AB2DAB}"/>
              </a:ext>
            </a:extLst>
          </p:cNvPr>
          <p:cNvSpPr/>
          <p:nvPr/>
        </p:nvSpPr>
        <p:spPr>
          <a:xfrm>
            <a:off x="4848898" y="858645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E5935AA-3A35-4C6D-AD53-2B2ED08F5F6F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>
          <a:xfrm flipH="1">
            <a:off x="9599436" y="9360351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E1026C0-5AE6-4EA6-82A9-B84455D67E67}"/>
              </a:ext>
            </a:extLst>
          </p:cNvPr>
          <p:cNvCxnSpPr>
            <a:cxnSpLocks/>
            <a:stCxn id="8" idx="2"/>
            <a:endCxn id="53" idx="0"/>
          </p:cNvCxnSpPr>
          <p:nvPr/>
        </p:nvCxnSpPr>
        <p:spPr>
          <a:xfrm flipH="1">
            <a:off x="9599435" y="10582058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hteck 60">
            <a:extLst>
              <a:ext uri="{FF2B5EF4-FFF2-40B4-BE49-F238E27FC236}">
                <a16:creationId xmlns:a16="http://schemas.microsoft.com/office/drawing/2014/main" id="{709F2D4D-3F71-4955-8F78-873149B66B48}"/>
              </a:ext>
            </a:extLst>
          </p:cNvPr>
          <p:cNvSpPr/>
          <p:nvPr/>
        </p:nvSpPr>
        <p:spPr>
          <a:xfrm>
            <a:off x="4848895" y="12430659"/>
            <a:ext cx="9501077" cy="15032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Global Average Pooling</a:t>
            </a:r>
          </a:p>
        </p:txBody>
      </p: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F37C4DEC-A186-403E-A5DF-220779B77095}"/>
              </a:ext>
            </a:extLst>
          </p:cNvPr>
          <p:cNvCxnSpPr>
            <a:cxnSpLocks/>
            <a:stCxn id="36" idx="2"/>
            <a:endCxn id="44" idx="0"/>
          </p:cNvCxnSpPr>
          <p:nvPr/>
        </p:nvCxnSpPr>
        <p:spPr>
          <a:xfrm flipH="1">
            <a:off x="9599440" y="3052440"/>
            <a:ext cx="1" cy="485672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AC4DB139-BA50-486F-850C-00F05FA08542}"/>
              </a:ext>
            </a:extLst>
          </p:cNvPr>
          <p:cNvSpPr/>
          <p:nvPr/>
        </p:nvSpPr>
        <p:spPr>
          <a:xfrm>
            <a:off x="4848900" y="4782688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706499BE-7352-4F0C-BFA7-0B590254CD65}"/>
              </a:ext>
            </a:extLst>
          </p:cNvPr>
          <p:cNvSpPr/>
          <p:nvPr/>
        </p:nvSpPr>
        <p:spPr>
          <a:xfrm>
            <a:off x="4848899" y="596150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Transformer Encoder Layer</a:t>
            </a:r>
          </a:p>
        </p:txBody>
      </p: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6831C924-90C5-41CA-9E5C-A46EC2745162}"/>
              </a:ext>
            </a:extLst>
          </p:cNvPr>
          <p:cNvCxnSpPr>
            <a:cxnSpLocks/>
            <a:stCxn id="44" idx="2"/>
            <a:endCxn id="73" idx="0"/>
          </p:cNvCxnSpPr>
          <p:nvPr/>
        </p:nvCxnSpPr>
        <p:spPr>
          <a:xfrm flipH="1">
            <a:off x="9599439" y="4312005"/>
            <a:ext cx="1" cy="470683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447CDE81-2C7F-4181-94C6-5F9B9A994375}"/>
              </a:ext>
            </a:extLst>
          </p:cNvPr>
          <p:cNvCxnSpPr>
            <a:cxnSpLocks/>
            <a:stCxn id="73" idx="2"/>
            <a:endCxn id="74" idx="0"/>
          </p:cNvCxnSpPr>
          <p:nvPr/>
        </p:nvCxnSpPr>
        <p:spPr>
          <a:xfrm flipH="1">
            <a:off x="9599438" y="5556581"/>
            <a:ext cx="1" cy="4049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01FBC02-5BA0-4557-ABA5-53B5F47A1A40}"/>
              </a:ext>
            </a:extLst>
          </p:cNvPr>
          <p:cNvCxnSpPr>
            <a:cxnSpLocks/>
            <a:stCxn id="74" idx="2"/>
            <a:endCxn id="9" idx="0"/>
          </p:cNvCxnSpPr>
          <p:nvPr/>
        </p:nvCxnSpPr>
        <p:spPr>
          <a:xfrm>
            <a:off x="9599438" y="6735402"/>
            <a:ext cx="2" cy="62113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9EAD38AE-0859-4323-AE65-3B5C33B25C07}"/>
              </a:ext>
            </a:extLst>
          </p:cNvPr>
          <p:cNvCxnSpPr>
            <a:cxnSpLocks/>
            <a:stCxn id="53" idx="2"/>
            <a:endCxn id="61" idx="0"/>
          </p:cNvCxnSpPr>
          <p:nvPr/>
        </p:nvCxnSpPr>
        <p:spPr>
          <a:xfrm flipH="1">
            <a:off x="9599434" y="11803765"/>
            <a:ext cx="1" cy="62689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hteck 102">
            <a:extLst>
              <a:ext uri="{FF2B5EF4-FFF2-40B4-BE49-F238E27FC236}">
                <a16:creationId xmlns:a16="http://schemas.microsoft.com/office/drawing/2014/main" id="{497A6FD4-41F6-42B8-BC09-70D0891C3081}"/>
              </a:ext>
            </a:extLst>
          </p:cNvPr>
          <p:cNvSpPr/>
          <p:nvPr/>
        </p:nvSpPr>
        <p:spPr>
          <a:xfrm>
            <a:off x="4848895" y="18290896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sp>
        <p:nvSpPr>
          <p:cNvPr id="104" name="Rechteck 103">
            <a:extLst>
              <a:ext uri="{FF2B5EF4-FFF2-40B4-BE49-F238E27FC236}">
                <a16:creationId xmlns:a16="http://schemas.microsoft.com/office/drawing/2014/main" id="{07CC6C73-CEC8-4C13-A2CC-87162E46DB42}"/>
              </a:ext>
            </a:extLst>
          </p:cNvPr>
          <p:cNvSpPr/>
          <p:nvPr/>
        </p:nvSpPr>
        <p:spPr>
          <a:xfrm>
            <a:off x="4848896" y="17069189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5" name="Rechteck 104">
            <a:extLst>
              <a:ext uri="{FF2B5EF4-FFF2-40B4-BE49-F238E27FC236}">
                <a16:creationId xmlns:a16="http://schemas.microsoft.com/office/drawing/2014/main" id="{592E69D8-9B96-4F30-B7DB-89E67259F1C1}"/>
              </a:ext>
            </a:extLst>
          </p:cNvPr>
          <p:cNvSpPr/>
          <p:nvPr/>
        </p:nvSpPr>
        <p:spPr>
          <a:xfrm>
            <a:off x="4848900" y="14617561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Dense Layer</a:t>
            </a:r>
          </a:p>
        </p:txBody>
      </p: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580441F2-3957-4E00-AA7C-E1E9D63C16C3}"/>
              </a:ext>
            </a:extLst>
          </p:cNvPr>
          <p:cNvCxnSpPr>
            <a:cxnSpLocks/>
            <a:stCxn id="105" idx="2"/>
            <a:endCxn id="107" idx="0"/>
          </p:cNvCxnSpPr>
          <p:nvPr/>
        </p:nvCxnSpPr>
        <p:spPr>
          <a:xfrm flipH="1">
            <a:off x="9599436" y="15391454"/>
            <a:ext cx="3" cy="45602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hteck 106">
            <a:extLst>
              <a:ext uri="{FF2B5EF4-FFF2-40B4-BE49-F238E27FC236}">
                <a16:creationId xmlns:a16="http://schemas.microsoft.com/office/drawing/2014/main" id="{E2AA8946-AAE0-4BD2-94F3-267A5FFDFD94}"/>
              </a:ext>
            </a:extLst>
          </p:cNvPr>
          <p:cNvSpPr/>
          <p:nvPr/>
        </p:nvSpPr>
        <p:spPr>
          <a:xfrm>
            <a:off x="4848897" y="15847482"/>
            <a:ext cx="9501077" cy="7738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dirty="0">
                <a:solidFill>
                  <a:schemeClr val="tx1"/>
                </a:solidFill>
              </a:rPr>
              <a:t>Dropout Layer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C43866A5-D822-4FDD-82A1-644BDA47BCE8}"/>
              </a:ext>
            </a:extLst>
          </p:cNvPr>
          <p:cNvCxnSpPr>
            <a:cxnSpLocks/>
            <a:stCxn id="107" idx="2"/>
            <a:endCxn id="104" idx="0"/>
          </p:cNvCxnSpPr>
          <p:nvPr/>
        </p:nvCxnSpPr>
        <p:spPr>
          <a:xfrm flipH="1">
            <a:off x="9599435" y="16621375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6D804EAD-1199-4D74-92DB-B627667B2321}"/>
              </a:ext>
            </a:extLst>
          </p:cNvPr>
          <p:cNvCxnSpPr>
            <a:cxnSpLocks/>
            <a:stCxn id="104" idx="2"/>
            <a:endCxn id="103" idx="0"/>
          </p:cNvCxnSpPr>
          <p:nvPr/>
        </p:nvCxnSpPr>
        <p:spPr>
          <a:xfrm flipH="1">
            <a:off x="9599434" y="17843082"/>
            <a:ext cx="1" cy="4478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1DAC8F93-2877-4192-B674-553DACA4CFFD}"/>
              </a:ext>
            </a:extLst>
          </p:cNvPr>
          <p:cNvCxnSpPr>
            <a:cxnSpLocks/>
            <a:stCxn id="61" idx="2"/>
          </p:cNvCxnSpPr>
          <p:nvPr/>
        </p:nvCxnSpPr>
        <p:spPr>
          <a:xfrm>
            <a:off x="9599434" y="13933935"/>
            <a:ext cx="0" cy="7342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B8683620-8536-4F95-979A-C34E20F381F5}"/>
              </a:ext>
            </a:extLst>
          </p:cNvPr>
          <p:cNvCxnSpPr>
            <a:cxnSpLocks/>
          </p:cNvCxnSpPr>
          <p:nvPr/>
        </p:nvCxnSpPr>
        <p:spPr>
          <a:xfrm>
            <a:off x="9599433" y="1382919"/>
            <a:ext cx="0" cy="814957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feld 119">
            <a:extLst>
              <a:ext uri="{FF2B5EF4-FFF2-40B4-BE49-F238E27FC236}">
                <a16:creationId xmlns:a16="http://schemas.microsoft.com/office/drawing/2014/main" id="{483E1E2F-4EA1-4B27-A177-9810B35996FE}"/>
              </a:ext>
            </a:extLst>
          </p:cNvPr>
          <p:cNvSpPr txBox="1"/>
          <p:nvPr/>
        </p:nvSpPr>
        <p:spPr>
          <a:xfrm>
            <a:off x="16014716" y="12795351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automatic</a:t>
            </a:r>
          </a:p>
        </p:txBody>
      </p:sp>
      <p:sp>
        <p:nvSpPr>
          <p:cNvPr id="121" name="Textfeld 120">
            <a:extLst>
              <a:ext uri="{FF2B5EF4-FFF2-40B4-BE49-F238E27FC236}">
                <a16:creationId xmlns:a16="http://schemas.microsoft.com/office/drawing/2014/main" id="{22193605-02DE-43FF-9B53-6D79356E4A51}"/>
              </a:ext>
            </a:extLst>
          </p:cNvPr>
          <p:cNvSpPr txBox="1"/>
          <p:nvPr/>
        </p:nvSpPr>
        <p:spPr>
          <a:xfrm>
            <a:off x="16217900" y="2278547"/>
            <a:ext cx="107823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i="1" dirty="0"/>
              <a:t>Parameter </a:t>
            </a:r>
            <a:r>
              <a:rPr lang="en-US" sz="4400" b="1" dirty="0" err="1"/>
              <a:t>add_pos_embedding</a:t>
            </a:r>
            <a:endParaRPr lang="en-US" sz="4400" b="1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43744E7E-C1FB-4E11-BC28-0A5AE7CA6E46}"/>
              </a:ext>
            </a:extLst>
          </p:cNvPr>
          <p:cNvSpPr/>
          <p:nvPr/>
        </p:nvSpPr>
        <p:spPr>
          <a:xfrm>
            <a:off x="98364" y="2278547"/>
            <a:ext cx="4414634" cy="76944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Order Awareness</a:t>
            </a:r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245A7E63-710E-4671-8C63-902649F98383}"/>
              </a:ext>
            </a:extLst>
          </p:cNvPr>
          <p:cNvSpPr/>
          <p:nvPr/>
        </p:nvSpPr>
        <p:spPr>
          <a:xfrm>
            <a:off x="98364" y="3542564"/>
            <a:ext cx="4414634" cy="319283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Context Awareness</a:t>
            </a:r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3CFD7B05-A0AB-4EF9-B9EE-224B4A47D67C}"/>
              </a:ext>
            </a:extLst>
          </p:cNvPr>
          <p:cNvSpPr/>
          <p:nvPr/>
        </p:nvSpPr>
        <p:spPr>
          <a:xfrm>
            <a:off x="72951" y="7354311"/>
            <a:ext cx="4414634" cy="444945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Sequence Processing</a:t>
            </a:r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9C4F4C2-75EB-4D25-8F83-10FA3A984D92}"/>
              </a:ext>
            </a:extLst>
          </p:cNvPr>
          <p:cNvSpPr/>
          <p:nvPr/>
        </p:nvSpPr>
        <p:spPr>
          <a:xfrm>
            <a:off x="98364" y="12430660"/>
            <a:ext cx="4414634" cy="150327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F0664392-2DB0-45E0-81F4-A6FB3CB87A15}"/>
              </a:ext>
            </a:extLst>
          </p:cNvPr>
          <p:cNvSpPr/>
          <p:nvPr/>
        </p:nvSpPr>
        <p:spPr>
          <a:xfrm>
            <a:off x="98364" y="14668203"/>
            <a:ext cx="4414634" cy="439658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>
                <a:solidFill>
                  <a:schemeClr val="tx1"/>
                </a:solidFill>
              </a:rPr>
              <a:t>Final Processing/</a:t>
            </a:r>
            <a:br>
              <a:rPr lang="en-US" sz="4400">
                <a:solidFill>
                  <a:schemeClr val="tx1"/>
                </a:solidFill>
              </a:rPr>
            </a:br>
            <a:r>
              <a:rPr lang="en-US" sz="4400">
                <a:solidFill>
                  <a:schemeClr val="tx1"/>
                </a:solidFill>
              </a:rPr>
              <a:t>Compression</a:t>
            </a:r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89AD531C-05CA-4457-B73C-F0F0F3F32909}"/>
              </a:ext>
            </a:extLst>
          </p:cNvPr>
          <p:cNvSpPr/>
          <p:nvPr/>
        </p:nvSpPr>
        <p:spPr>
          <a:xfrm>
            <a:off x="98364" y="19997793"/>
            <a:ext cx="4414634" cy="157707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Result</a:t>
            </a:r>
          </a:p>
        </p:txBody>
      </p:sp>
    </p:spTree>
    <p:extLst>
      <p:ext uri="{BB962C8B-B14F-4D97-AF65-F5344CB8AC3E}">
        <p14:creationId xmlns:p14="http://schemas.microsoft.com/office/powerpoint/2010/main" val="43465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BB2F650-D5FD-4C8D-9E38-C8E618FF702D}"/>
              </a:ext>
            </a:extLst>
          </p:cNvPr>
          <p:cNvSpPr/>
          <p:nvPr/>
        </p:nvSpPr>
        <p:spPr>
          <a:xfrm>
            <a:off x="8749561" y="1930205"/>
            <a:ext cx="9501077" cy="4557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Base Model</a:t>
            </a:r>
          </a:p>
          <a:p>
            <a:pPr algn="ctr"/>
            <a:r>
              <a:rPr lang="en-US" sz="5400" dirty="0">
                <a:solidFill>
                  <a:schemeClr val="tx1"/>
                </a:solidFill>
              </a:rPr>
              <a:t>(e.g., BERT, </a:t>
            </a:r>
            <a:r>
              <a:rPr lang="en-US" sz="5400" dirty="0" err="1">
                <a:solidFill>
                  <a:schemeClr val="tx1"/>
                </a:solidFill>
              </a:rPr>
              <a:t>RoBERTa</a:t>
            </a:r>
            <a:r>
              <a:rPr lang="en-US" sz="5400" dirty="0">
                <a:solidFill>
                  <a:schemeClr val="tx1"/>
                </a:solidFill>
              </a:rPr>
              <a:t> etc.)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Transformer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EB33B9B-0C60-4C51-80B1-3BC1E406E551}"/>
              </a:ext>
            </a:extLst>
          </p:cNvPr>
          <p:cNvSpPr/>
          <p:nvPr/>
        </p:nvSpPr>
        <p:spPr>
          <a:xfrm>
            <a:off x="1717390" y="9528434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B99E3C-7B17-40FF-AEE5-0713D6E6C165}"/>
              </a:ext>
            </a:extLst>
          </p:cNvPr>
          <p:cNvSpPr/>
          <p:nvPr/>
        </p:nvSpPr>
        <p:spPr>
          <a:xfrm>
            <a:off x="9984013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44A1A46-7E69-49E1-817D-672E0B4160C9}"/>
              </a:ext>
            </a:extLst>
          </p:cNvPr>
          <p:cNvSpPr/>
          <p:nvPr/>
        </p:nvSpPr>
        <p:spPr>
          <a:xfrm>
            <a:off x="18250638" y="9550205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>
                <a:solidFill>
                  <a:schemeClr val="tx1"/>
                </a:solidFill>
              </a:rPr>
              <a:t>Text Embedding Model</a:t>
            </a:r>
          </a:p>
          <a:p>
            <a:pPr algn="ctr"/>
            <a:r>
              <a:rPr lang="en-US" sz="5400" i="1" dirty="0">
                <a:solidFill>
                  <a:schemeClr val="tx1"/>
                </a:solidFill>
              </a:rPr>
              <a:t>R Interface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C90B74B-70B9-4C7E-9850-DF50F97FFF26}"/>
              </a:ext>
            </a:extLst>
          </p:cNvPr>
          <p:cNvSpPr/>
          <p:nvPr/>
        </p:nvSpPr>
        <p:spPr>
          <a:xfrm>
            <a:off x="1717389" y="14840661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9BD85F47-95AA-4142-A148-2B7BDC7BB19C}"/>
              </a:ext>
            </a:extLst>
          </p:cNvPr>
          <p:cNvSpPr/>
          <p:nvPr/>
        </p:nvSpPr>
        <p:spPr>
          <a:xfrm>
            <a:off x="9984013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22B01BB-E5D1-407E-88B1-0E77941F0180}"/>
              </a:ext>
            </a:extLst>
          </p:cNvPr>
          <p:cNvSpPr/>
          <p:nvPr/>
        </p:nvSpPr>
        <p:spPr>
          <a:xfrm>
            <a:off x="18250637" y="14884203"/>
            <a:ext cx="7032172" cy="22716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Classifier</a:t>
            </a:r>
          </a:p>
          <a:p>
            <a:pPr algn="ctr"/>
            <a:r>
              <a:rPr lang="en-US" sz="4800" i="1" dirty="0">
                <a:solidFill>
                  <a:schemeClr val="tx1"/>
                </a:solidFill>
              </a:rPr>
              <a:t>R Interface</a:t>
            </a:r>
          </a:p>
          <a:p>
            <a:pPr algn="ctr"/>
            <a:r>
              <a:rPr lang="en-US" sz="4800" i="1" dirty="0" err="1">
                <a:solidFill>
                  <a:schemeClr val="tx1"/>
                </a:solidFill>
              </a:rPr>
              <a:t>Tensorflow</a:t>
            </a:r>
            <a:r>
              <a:rPr lang="en-US" sz="4800" i="1" dirty="0">
                <a:solidFill>
                  <a:schemeClr val="tx1"/>
                </a:solidFill>
              </a:rPr>
              <a:t>/</a:t>
            </a:r>
            <a:r>
              <a:rPr lang="en-US" sz="4800" i="1" dirty="0" err="1">
                <a:solidFill>
                  <a:schemeClr val="tx1"/>
                </a:solidFill>
              </a:rPr>
              <a:t>PyTorch</a:t>
            </a:r>
            <a:r>
              <a:rPr lang="en-US" sz="4800" i="1" dirty="0">
                <a:solidFill>
                  <a:schemeClr val="tx1"/>
                </a:solidFill>
              </a:rPr>
              <a:t> Model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7E1811E-1330-405A-8E19-39E2E4C120EE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33476" y="6487887"/>
            <a:ext cx="8266624" cy="3040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F3E9EE04-E472-432F-875F-7C3419FB8095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flipH="1">
            <a:off x="13500099" y="6487887"/>
            <a:ext cx="1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1ECDF1B2-605A-4926-B25B-D494FF8F7F90}"/>
              </a:ext>
            </a:extLst>
          </p:cNvPr>
          <p:cNvCxnSpPr>
            <a:stCxn id="4" idx="2"/>
          </p:cNvCxnSpPr>
          <p:nvPr/>
        </p:nvCxnSpPr>
        <p:spPr>
          <a:xfrm>
            <a:off x="13500100" y="6487887"/>
            <a:ext cx="8266623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302A89AE-46EC-4ACC-BE66-DCF96178F947}"/>
              </a:ext>
            </a:extLst>
          </p:cNvPr>
          <p:cNvCxnSpPr>
            <a:stCxn id="6" idx="2"/>
            <a:endCxn id="8" idx="0"/>
          </p:cNvCxnSpPr>
          <p:nvPr/>
        </p:nvCxnSpPr>
        <p:spPr>
          <a:xfrm flipH="1">
            <a:off x="5233475" y="11821885"/>
            <a:ext cx="8266624" cy="301877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7EE94F6-736D-4A3C-AF4D-64B43CA4A243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3500099" y="11821885"/>
            <a:ext cx="0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1B0055C-2AE9-4254-A9A8-BD8B46DD848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>
            <a:off x="13500099" y="11821885"/>
            <a:ext cx="8266624" cy="30623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543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460</Words>
  <Application>Microsoft Office PowerPoint</Application>
  <PresentationFormat>Benutzerdefiniert</PresentationFormat>
  <Paragraphs>133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Berding</dc:creator>
  <cp:lastModifiedBy>Florian Berding</cp:lastModifiedBy>
  <cp:revision>209</cp:revision>
  <dcterms:created xsi:type="dcterms:W3CDTF">2022-03-30T07:15:35Z</dcterms:created>
  <dcterms:modified xsi:type="dcterms:W3CDTF">2024-01-15T09:50:39Z</dcterms:modified>
</cp:coreProperties>
</file>