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6" r:id="rId10"/>
    <p:sldId id="264" r:id="rId11"/>
    <p:sldId id="267" r:id="rId12"/>
    <p:sldId id="268" r:id="rId13"/>
    <p:sldId id="265" r:id="rId14"/>
    <p:sldId id="269" r:id="rId15"/>
  </p:sldIdLst>
  <p:sldSz cx="27000200" cy="341995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4" d="100"/>
          <a:sy n="24" d="100"/>
        </p:scale>
        <p:origin x="267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5015" y="5597006"/>
            <a:ext cx="22950170" cy="11906497"/>
          </a:xfrm>
        </p:spPr>
        <p:txBody>
          <a:bodyPr anchor="b"/>
          <a:lstStyle>
            <a:lvl1pPr algn="ctr">
              <a:defRPr sz="1771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75025" y="17962664"/>
            <a:ext cx="20250150" cy="8256963"/>
          </a:xfrm>
        </p:spPr>
        <p:txBody>
          <a:bodyPr/>
          <a:lstStyle>
            <a:lvl1pPr marL="0" indent="0" algn="ctr">
              <a:buNone/>
              <a:defRPr sz="7087"/>
            </a:lvl1pPr>
            <a:lvl2pPr marL="1350020" indent="0" algn="ctr">
              <a:buNone/>
              <a:defRPr sz="5906"/>
            </a:lvl2pPr>
            <a:lvl3pPr marL="2700040" indent="0" algn="ctr">
              <a:buNone/>
              <a:defRPr sz="5315"/>
            </a:lvl3pPr>
            <a:lvl4pPr marL="4050060" indent="0" algn="ctr">
              <a:buNone/>
              <a:defRPr sz="4724"/>
            </a:lvl4pPr>
            <a:lvl5pPr marL="5400081" indent="0" algn="ctr">
              <a:buNone/>
              <a:defRPr sz="4724"/>
            </a:lvl5pPr>
            <a:lvl6pPr marL="6750101" indent="0" algn="ctr">
              <a:buNone/>
              <a:defRPr sz="4724"/>
            </a:lvl6pPr>
            <a:lvl7pPr marL="8100121" indent="0" algn="ctr">
              <a:buNone/>
              <a:defRPr sz="4724"/>
            </a:lvl7pPr>
            <a:lvl8pPr marL="9450141" indent="0" algn="ctr">
              <a:buNone/>
              <a:defRPr sz="4724"/>
            </a:lvl8pPr>
            <a:lvl9pPr marL="10800161" indent="0" algn="ctr">
              <a:buNone/>
              <a:defRPr sz="4724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14.07.2025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4474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14.07.2025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172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322020" y="1820808"/>
            <a:ext cx="5821918" cy="28982506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56265" y="1820808"/>
            <a:ext cx="17128252" cy="28982506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14.07.2025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939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14.07.2025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7815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202" y="8526139"/>
            <a:ext cx="23287673" cy="14226045"/>
          </a:xfrm>
        </p:spPr>
        <p:txBody>
          <a:bodyPr anchor="b"/>
          <a:lstStyle>
            <a:lvl1pPr>
              <a:defRPr sz="1771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2202" y="22886767"/>
            <a:ext cx="23287673" cy="7481141"/>
          </a:xfrm>
        </p:spPr>
        <p:txBody>
          <a:bodyPr/>
          <a:lstStyle>
            <a:lvl1pPr marL="0" indent="0">
              <a:buNone/>
              <a:defRPr sz="7087">
                <a:solidFill>
                  <a:schemeClr val="tx1"/>
                </a:solidFill>
              </a:defRPr>
            </a:lvl1pPr>
            <a:lvl2pPr marL="1350020" indent="0">
              <a:buNone/>
              <a:defRPr sz="5906">
                <a:solidFill>
                  <a:schemeClr val="tx1">
                    <a:tint val="75000"/>
                  </a:schemeClr>
                </a:solidFill>
              </a:defRPr>
            </a:lvl2pPr>
            <a:lvl3pPr marL="2700040" indent="0">
              <a:buNone/>
              <a:defRPr sz="5315">
                <a:solidFill>
                  <a:schemeClr val="tx1">
                    <a:tint val="75000"/>
                  </a:schemeClr>
                </a:solidFill>
              </a:defRPr>
            </a:lvl3pPr>
            <a:lvl4pPr marL="4050060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4pPr>
            <a:lvl5pPr marL="5400081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5pPr>
            <a:lvl6pPr marL="6750101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6pPr>
            <a:lvl7pPr marL="8100121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7pPr>
            <a:lvl8pPr marL="9450141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8pPr>
            <a:lvl9pPr marL="10800161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14.07.2025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4292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56264" y="9104037"/>
            <a:ext cx="11475085" cy="2169927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68851" y="9104037"/>
            <a:ext cx="11475085" cy="2169927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14.07.2025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1342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9780" y="1820815"/>
            <a:ext cx="23287673" cy="661032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9784" y="8383633"/>
            <a:ext cx="11422348" cy="4108689"/>
          </a:xfrm>
        </p:spPr>
        <p:txBody>
          <a:bodyPr anchor="b"/>
          <a:lstStyle>
            <a:lvl1pPr marL="0" indent="0">
              <a:buNone/>
              <a:defRPr sz="7087" b="1"/>
            </a:lvl1pPr>
            <a:lvl2pPr marL="1350020" indent="0">
              <a:buNone/>
              <a:defRPr sz="5906" b="1"/>
            </a:lvl2pPr>
            <a:lvl3pPr marL="2700040" indent="0">
              <a:buNone/>
              <a:defRPr sz="5315" b="1"/>
            </a:lvl3pPr>
            <a:lvl4pPr marL="4050060" indent="0">
              <a:buNone/>
              <a:defRPr sz="4724" b="1"/>
            </a:lvl4pPr>
            <a:lvl5pPr marL="5400081" indent="0">
              <a:buNone/>
              <a:defRPr sz="4724" b="1"/>
            </a:lvl5pPr>
            <a:lvl6pPr marL="6750101" indent="0">
              <a:buNone/>
              <a:defRPr sz="4724" b="1"/>
            </a:lvl6pPr>
            <a:lvl7pPr marL="8100121" indent="0">
              <a:buNone/>
              <a:defRPr sz="4724" b="1"/>
            </a:lvl7pPr>
            <a:lvl8pPr marL="9450141" indent="0">
              <a:buNone/>
              <a:defRPr sz="4724" b="1"/>
            </a:lvl8pPr>
            <a:lvl9pPr marL="10800161" indent="0">
              <a:buNone/>
              <a:defRPr sz="472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784" y="12492322"/>
            <a:ext cx="11422348" cy="1837432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668853" y="8383633"/>
            <a:ext cx="11478602" cy="4108689"/>
          </a:xfrm>
        </p:spPr>
        <p:txBody>
          <a:bodyPr anchor="b"/>
          <a:lstStyle>
            <a:lvl1pPr marL="0" indent="0">
              <a:buNone/>
              <a:defRPr sz="7087" b="1"/>
            </a:lvl1pPr>
            <a:lvl2pPr marL="1350020" indent="0">
              <a:buNone/>
              <a:defRPr sz="5906" b="1"/>
            </a:lvl2pPr>
            <a:lvl3pPr marL="2700040" indent="0">
              <a:buNone/>
              <a:defRPr sz="5315" b="1"/>
            </a:lvl3pPr>
            <a:lvl4pPr marL="4050060" indent="0">
              <a:buNone/>
              <a:defRPr sz="4724" b="1"/>
            </a:lvl4pPr>
            <a:lvl5pPr marL="5400081" indent="0">
              <a:buNone/>
              <a:defRPr sz="4724" b="1"/>
            </a:lvl5pPr>
            <a:lvl6pPr marL="6750101" indent="0">
              <a:buNone/>
              <a:defRPr sz="4724" b="1"/>
            </a:lvl6pPr>
            <a:lvl7pPr marL="8100121" indent="0">
              <a:buNone/>
              <a:defRPr sz="4724" b="1"/>
            </a:lvl7pPr>
            <a:lvl8pPr marL="9450141" indent="0">
              <a:buNone/>
              <a:defRPr sz="4724" b="1"/>
            </a:lvl8pPr>
            <a:lvl9pPr marL="10800161" indent="0">
              <a:buNone/>
              <a:defRPr sz="472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668853" y="12492322"/>
            <a:ext cx="11478602" cy="1837432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14.07.2025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095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14.07.2025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9252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14.07.2025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384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9781" y="2279968"/>
            <a:ext cx="8708267" cy="7979886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8602" y="4924104"/>
            <a:ext cx="13668851" cy="24303821"/>
          </a:xfrm>
        </p:spPr>
        <p:txBody>
          <a:bodyPr/>
          <a:lstStyle>
            <a:lvl1pPr>
              <a:defRPr sz="9449"/>
            </a:lvl1pPr>
            <a:lvl2pPr>
              <a:defRPr sz="8268"/>
            </a:lvl2pPr>
            <a:lvl3pPr>
              <a:defRPr sz="7087"/>
            </a:lvl3pPr>
            <a:lvl4pPr>
              <a:defRPr sz="5906"/>
            </a:lvl4pPr>
            <a:lvl5pPr>
              <a:defRPr sz="5906"/>
            </a:lvl5pPr>
            <a:lvl6pPr>
              <a:defRPr sz="5906"/>
            </a:lvl6pPr>
            <a:lvl7pPr>
              <a:defRPr sz="5906"/>
            </a:lvl7pPr>
            <a:lvl8pPr>
              <a:defRPr sz="5906"/>
            </a:lvl8pPr>
            <a:lvl9pPr>
              <a:defRPr sz="5906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59781" y="10259854"/>
            <a:ext cx="8708267" cy="19007648"/>
          </a:xfrm>
        </p:spPr>
        <p:txBody>
          <a:bodyPr/>
          <a:lstStyle>
            <a:lvl1pPr marL="0" indent="0">
              <a:buNone/>
              <a:defRPr sz="4724"/>
            </a:lvl1pPr>
            <a:lvl2pPr marL="1350020" indent="0">
              <a:buNone/>
              <a:defRPr sz="4134"/>
            </a:lvl2pPr>
            <a:lvl3pPr marL="2700040" indent="0">
              <a:buNone/>
              <a:defRPr sz="3543"/>
            </a:lvl3pPr>
            <a:lvl4pPr marL="4050060" indent="0">
              <a:buNone/>
              <a:defRPr sz="2953"/>
            </a:lvl4pPr>
            <a:lvl5pPr marL="5400081" indent="0">
              <a:buNone/>
              <a:defRPr sz="2953"/>
            </a:lvl5pPr>
            <a:lvl6pPr marL="6750101" indent="0">
              <a:buNone/>
              <a:defRPr sz="2953"/>
            </a:lvl6pPr>
            <a:lvl7pPr marL="8100121" indent="0">
              <a:buNone/>
              <a:defRPr sz="2953"/>
            </a:lvl7pPr>
            <a:lvl8pPr marL="9450141" indent="0">
              <a:buNone/>
              <a:defRPr sz="2953"/>
            </a:lvl8pPr>
            <a:lvl9pPr marL="10800161" indent="0">
              <a:buNone/>
              <a:defRPr sz="295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14.07.2025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9071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9781" y="2279968"/>
            <a:ext cx="8708267" cy="7979886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78602" y="4924104"/>
            <a:ext cx="13668851" cy="24303821"/>
          </a:xfrm>
        </p:spPr>
        <p:txBody>
          <a:bodyPr anchor="t"/>
          <a:lstStyle>
            <a:lvl1pPr marL="0" indent="0">
              <a:buNone/>
              <a:defRPr sz="9449"/>
            </a:lvl1pPr>
            <a:lvl2pPr marL="1350020" indent="0">
              <a:buNone/>
              <a:defRPr sz="8268"/>
            </a:lvl2pPr>
            <a:lvl3pPr marL="2700040" indent="0">
              <a:buNone/>
              <a:defRPr sz="7087"/>
            </a:lvl3pPr>
            <a:lvl4pPr marL="4050060" indent="0">
              <a:buNone/>
              <a:defRPr sz="5906"/>
            </a:lvl4pPr>
            <a:lvl5pPr marL="5400081" indent="0">
              <a:buNone/>
              <a:defRPr sz="5906"/>
            </a:lvl5pPr>
            <a:lvl6pPr marL="6750101" indent="0">
              <a:buNone/>
              <a:defRPr sz="5906"/>
            </a:lvl6pPr>
            <a:lvl7pPr marL="8100121" indent="0">
              <a:buNone/>
              <a:defRPr sz="5906"/>
            </a:lvl7pPr>
            <a:lvl8pPr marL="9450141" indent="0">
              <a:buNone/>
              <a:defRPr sz="5906"/>
            </a:lvl8pPr>
            <a:lvl9pPr marL="10800161" indent="0">
              <a:buNone/>
              <a:defRPr sz="5906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59781" y="10259854"/>
            <a:ext cx="8708267" cy="19007648"/>
          </a:xfrm>
        </p:spPr>
        <p:txBody>
          <a:bodyPr/>
          <a:lstStyle>
            <a:lvl1pPr marL="0" indent="0">
              <a:buNone/>
              <a:defRPr sz="4724"/>
            </a:lvl1pPr>
            <a:lvl2pPr marL="1350020" indent="0">
              <a:buNone/>
              <a:defRPr sz="4134"/>
            </a:lvl2pPr>
            <a:lvl3pPr marL="2700040" indent="0">
              <a:buNone/>
              <a:defRPr sz="3543"/>
            </a:lvl3pPr>
            <a:lvl4pPr marL="4050060" indent="0">
              <a:buNone/>
              <a:defRPr sz="2953"/>
            </a:lvl4pPr>
            <a:lvl5pPr marL="5400081" indent="0">
              <a:buNone/>
              <a:defRPr sz="2953"/>
            </a:lvl5pPr>
            <a:lvl6pPr marL="6750101" indent="0">
              <a:buNone/>
              <a:defRPr sz="2953"/>
            </a:lvl6pPr>
            <a:lvl7pPr marL="8100121" indent="0">
              <a:buNone/>
              <a:defRPr sz="2953"/>
            </a:lvl7pPr>
            <a:lvl8pPr marL="9450141" indent="0">
              <a:buNone/>
              <a:defRPr sz="2953"/>
            </a:lvl8pPr>
            <a:lvl9pPr marL="10800161" indent="0">
              <a:buNone/>
              <a:defRPr sz="295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14.07.2025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0242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56264" y="1820815"/>
            <a:ext cx="23287673" cy="6610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6264" y="9104037"/>
            <a:ext cx="23287673" cy="21699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56264" y="31697890"/>
            <a:ext cx="6075045" cy="18208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F49B5-785A-44C4-99F0-898FF83CD003}" type="datetimeFigureOut">
              <a:rPr lang="de-DE" smtClean="0"/>
              <a:t>14.07.2025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943816" y="31697890"/>
            <a:ext cx="9112568" cy="18208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068891" y="31697890"/>
            <a:ext cx="6075045" cy="18208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5683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700040" rtl="0" eaLnBrk="1" latinLnBrk="0" hangingPunct="1">
        <a:lnSpc>
          <a:spcPct val="90000"/>
        </a:lnSpc>
        <a:spcBef>
          <a:spcPct val="0"/>
        </a:spcBef>
        <a:buNone/>
        <a:defRPr sz="12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75010" indent="-675010" algn="l" defTabSz="2700040" rtl="0" eaLnBrk="1" latinLnBrk="0" hangingPunct="1">
        <a:lnSpc>
          <a:spcPct val="90000"/>
        </a:lnSpc>
        <a:spcBef>
          <a:spcPts val="2953"/>
        </a:spcBef>
        <a:buFont typeface="Arial" panose="020B0604020202020204" pitchFamily="34" charset="0"/>
        <a:buChar char="•"/>
        <a:defRPr sz="8268" kern="1200">
          <a:solidFill>
            <a:schemeClr val="tx1"/>
          </a:solidFill>
          <a:latin typeface="+mn-lt"/>
          <a:ea typeface="+mn-ea"/>
          <a:cs typeface="+mn-cs"/>
        </a:defRPr>
      </a:lvl1pPr>
      <a:lvl2pPr marL="2025030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2pPr>
      <a:lvl3pPr marL="3375050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906" kern="1200">
          <a:solidFill>
            <a:schemeClr val="tx1"/>
          </a:solidFill>
          <a:latin typeface="+mn-lt"/>
          <a:ea typeface="+mn-ea"/>
          <a:cs typeface="+mn-cs"/>
        </a:defRPr>
      </a:lvl3pPr>
      <a:lvl4pPr marL="4725071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4pPr>
      <a:lvl5pPr marL="6075091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5pPr>
      <a:lvl6pPr marL="7425111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6pPr>
      <a:lvl7pPr marL="8775131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7pPr>
      <a:lvl8pPr marL="10125151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8pPr>
      <a:lvl9pPr marL="11475171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1pPr>
      <a:lvl2pPr marL="1350020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2pPr>
      <a:lvl3pPr marL="2700040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3pPr>
      <a:lvl4pPr marL="4050060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4pPr>
      <a:lvl5pPr marL="5400081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5pPr>
      <a:lvl6pPr marL="6750101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6pPr>
      <a:lvl7pPr marL="8100121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7pPr>
      <a:lvl8pPr marL="9450141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8pPr>
      <a:lvl9pPr marL="10800161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4906F4FF-6E03-45EA-B8F5-E00D43E92A02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1952770" y="14340045"/>
            <a:ext cx="25047430" cy="8630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0E86E2BB-2DD2-4C7E-A1DB-5891E194D617}"/>
              </a:ext>
            </a:extLst>
          </p:cNvPr>
          <p:cNvSpPr/>
          <p:nvPr/>
        </p:nvSpPr>
        <p:spPr>
          <a:xfrm>
            <a:off x="15598123" y="6523013"/>
            <a:ext cx="7666703" cy="15032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740" dirty="0" err="1">
                <a:solidFill>
                  <a:schemeClr val="tx1"/>
                </a:solidFill>
              </a:rPr>
              <a:t>create_xxx_model</a:t>
            </a:r>
            <a:endParaRPr lang="en-US" sz="3740" dirty="0">
              <a:solidFill>
                <a:schemeClr val="tx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4C85166-94B5-4186-8408-2A359A83F43C}"/>
              </a:ext>
            </a:extLst>
          </p:cNvPr>
          <p:cNvSpPr/>
          <p:nvPr/>
        </p:nvSpPr>
        <p:spPr>
          <a:xfrm>
            <a:off x="3301561" y="2909894"/>
            <a:ext cx="5476904" cy="22083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/>
              <a:t>Level 1</a:t>
            </a:r>
            <a:br>
              <a:rPr lang="en-US" sz="4274" dirty="0"/>
            </a:br>
            <a:r>
              <a:rPr lang="en-US" sz="4274" dirty="0"/>
              <a:t>Discrete word embeddings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37C9415-4C83-4325-8654-B301F3B83EA4}"/>
              </a:ext>
            </a:extLst>
          </p:cNvPr>
          <p:cNvSpPr/>
          <p:nvPr/>
        </p:nvSpPr>
        <p:spPr>
          <a:xfrm>
            <a:off x="15825175" y="8477271"/>
            <a:ext cx="7212593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err="1">
                <a:solidFill>
                  <a:schemeClr val="tx1"/>
                </a:solidFill>
              </a:rPr>
              <a:t>tansformer</a:t>
            </a:r>
            <a:r>
              <a:rPr lang="en-US" sz="5400" dirty="0">
                <a:solidFill>
                  <a:schemeClr val="tx1"/>
                </a:solidFill>
              </a:rPr>
              <a:t> model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8F5C7B68-B8AD-4C10-B383-21594829896B}"/>
              </a:ext>
            </a:extLst>
          </p:cNvPr>
          <p:cNvSpPr/>
          <p:nvPr/>
        </p:nvSpPr>
        <p:spPr>
          <a:xfrm>
            <a:off x="15598123" y="10431529"/>
            <a:ext cx="7666703" cy="15032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740" dirty="0" err="1">
                <a:solidFill>
                  <a:schemeClr val="tx1"/>
                </a:solidFill>
              </a:rPr>
              <a:t>train_tune_xxx_model</a:t>
            </a:r>
            <a:endParaRPr lang="en-US" sz="3740" dirty="0">
              <a:solidFill>
                <a:schemeClr val="tx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78DA5F-1189-41B7-9EC4-607C4D0E25F8}"/>
              </a:ext>
            </a:extLst>
          </p:cNvPr>
          <p:cNvSpPr/>
          <p:nvPr/>
        </p:nvSpPr>
        <p:spPr>
          <a:xfrm>
            <a:off x="15825175" y="12423367"/>
            <a:ext cx="7212593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transformer model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46E7C35-DC1D-4A13-A996-1E0DF4A54A72}"/>
              </a:ext>
            </a:extLst>
          </p:cNvPr>
          <p:cNvSpPr/>
          <p:nvPr/>
        </p:nvSpPr>
        <p:spPr>
          <a:xfrm rot="16200000">
            <a:off x="-2181241" y="9454400"/>
            <a:ext cx="8268019" cy="15032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Preparation Tasks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813EC1E-18EE-4E31-A016-7FB63C01F00D}"/>
              </a:ext>
            </a:extLst>
          </p:cNvPr>
          <p:cNvSpPr/>
          <p:nvPr/>
        </p:nvSpPr>
        <p:spPr>
          <a:xfrm rot="16200000">
            <a:off x="-2783425" y="24634218"/>
            <a:ext cx="9472385" cy="15032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Classification Task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2CDADD5-AFBC-47B5-AC6A-96C16BB2F4CF}"/>
              </a:ext>
            </a:extLst>
          </p:cNvPr>
          <p:cNvSpPr/>
          <p:nvPr/>
        </p:nvSpPr>
        <p:spPr>
          <a:xfrm>
            <a:off x="10585208" y="17399947"/>
            <a:ext cx="7212593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TextEmbeddingModel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5B415A4-87F1-4012-AA70-EDFE2242BC94}"/>
              </a:ext>
            </a:extLst>
          </p:cNvPr>
          <p:cNvSpPr/>
          <p:nvPr/>
        </p:nvSpPr>
        <p:spPr>
          <a:xfrm>
            <a:off x="10585208" y="19898026"/>
            <a:ext cx="7212593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EmbeddedText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1C3FCD8C-03C7-4955-842B-7B78DA2FD71E}"/>
              </a:ext>
            </a:extLst>
          </p:cNvPr>
          <p:cNvSpPr/>
          <p:nvPr/>
        </p:nvSpPr>
        <p:spPr>
          <a:xfrm>
            <a:off x="4329223" y="22466970"/>
            <a:ext cx="20193251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TextEmbeddingClassifier</a:t>
            </a:r>
            <a:br>
              <a:rPr lang="en-US" sz="5400">
                <a:solidFill>
                  <a:schemeClr val="tx1"/>
                </a:solidFill>
              </a:rPr>
            </a:br>
            <a:r>
              <a:rPr lang="en-US" sz="5400">
                <a:solidFill>
                  <a:schemeClr val="tx1"/>
                </a:solidFill>
              </a:rPr>
              <a:t>NeuralNet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374BBC8B-C779-413E-B07F-5B5A5BDF8EF0}"/>
              </a:ext>
            </a:extLst>
          </p:cNvPr>
          <p:cNvSpPr/>
          <p:nvPr/>
        </p:nvSpPr>
        <p:spPr>
          <a:xfrm rot="16200000">
            <a:off x="-1202040" y="16743217"/>
            <a:ext cx="6309621" cy="15032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Text Embedding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4C5FFDA8-BCD6-40FD-94CF-C62C4A12C387}"/>
              </a:ext>
            </a:extLst>
          </p:cNvPr>
          <p:cNvCxnSpPr>
            <a:stCxn id="4" idx="4"/>
            <a:endCxn id="8" idx="0"/>
          </p:cNvCxnSpPr>
          <p:nvPr/>
        </p:nvCxnSpPr>
        <p:spPr>
          <a:xfrm flipH="1">
            <a:off x="19431473" y="8026289"/>
            <a:ext cx="3" cy="450982"/>
          </a:xfrm>
          <a:prstGeom prst="straightConnector1">
            <a:avLst/>
          </a:prstGeom>
          <a:ln w="635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A384842-A852-420F-A08C-F5CD523490D7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19431473" y="9980547"/>
            <a:ext cx="3" cy="450982"/>
          </a:xfrm>
          <a:prstGeom prst="straightConnector1">
            <a:avLst/>
          </a:prstGeom>
          <a:ln w="635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43A1833A-160E-4A91-B045-1268890CC67B}"/>
              </a:ext>
            </a:extLst>
          </p:cNvPr>
          <p:cNvCxnSpPr>
            <a:stCxn id="9" idx="4"/>
            <a:endCxn id="10" idx="0"/>
          </p:cNvCxnSpPr>
          <p:nvPr/>
        </p:nvCxnSpPr>
        <p:spPr>
          <a:xfrm flipH="1">
            <a:off x="19431473" y="11934806"/>
            <a:ext cx="3" cy="488562"/>
          </a:xfrm>
          <a:prstGeom prst="straightConnector1">
            <a:avLst/>
          </a:prstGeom>
          <a:ln w="635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5D42D146-2300-4575-84E8-33CE67B98E61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14191505" y="18903223"/>
            <a:ext cx="0" cy="99480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Verbinder: gewinkelt 34">
            <a:extLst>
              <a:ext uri="{FF2B5EF4-FFF2-40B4-BE49-F238E27FC236}">
                <a16:creationId xmlns:a16="http://schemas.microsoft.com/office/drawing/2014/main" id="{A230426E-605A-4001-8A56-552D5773F8F1}"/>
              </a:ext>
            </a:extLst>
          </p:cNvPr>
          <p:cNvCxnSpPr>
            <a:cxnSpLocks/>
            <a:stCxn id="14" idx="1"/>
            <a:endCxn id="82" idx="0"/>
          </p:cNvCxnSpPr>
          <p:nvPr/>
        </p:nvCxnSpPr>
        <p:spPr>
          <a:xfrm rot="10800000" flipV="1">
            <a:off x="5712332" y="20649664"/>
            <a:ext cx="4872877" cy="1817306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77FDF835-100C-44F3-8939-E9F75A6374F5}"/>
              </a:ext>
            </a:extLst>
          </p:cNvPr>
          <p:cNvSpPr/>
          <p:nvPr/>
        </p:nvSpPr>
        <p:spPr>
          <a:xfrm>
            <a:off x="17309882" y="26008889"/>
            <a:ext cx="7212593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Predictions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FB233963-018B-42DC-97CD-E57CA0D7682B}"/>
              </a:ext>
            </a:extLst>
          </p:cNvPr>
          <p:cNvSpPr/>
          <p:nvPr/>
        </p:nvSpPr>
        <p:spPr>
          <a:xfrm>
            <a:off x="17309882" y="28618771"/>
            <a:ext cx="7212593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Further Analysis</a:t>
            </a:r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274F2DC6-8570-454C-A4A2-C54BCFFA7903}"/>
              </a:ext>
            </a:extLst>
          </p:cNvPr>
          <p:cNvCxnSpPr>
            <a:stCxn id="38" idx="2"/>
            <a:endCxn id="44" idx="0"/>
          </p:cNvCxnSpPr>
          <p:nvPr/>
        </p:nvCxnSpPr>
        <p:spPr>
          <a:xfrm>
            <a:off x="20916179" y="27512165"/>
            <a:ext cx="0" cy="110660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Ellipse 50">
            <a:extLst>
              <a:ext uri="{FF2B5EF4-FFF2-40B4-BE49-F238E27FC236}">
                <a16:creationId xmlns:a16="http://schemas.microsoft.com/office/drawing/2014/main" id="{7FB9DF5E-1B30-4519-B6C9-E34A48EF5999}"/>
              </a:ext>
            </a:extLst>
          </p:cNvPr>
          <p:cNvSpPr/>
          <p:nvPr/>
        </p:nvSpPr>
        <p:spPr>
          <a:xfrm>
            <a:off x="5431439" y="6467591"/>
            <a:ext cx="7666703" cy="15032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6">
                <a:solidFill>
                  <a:schemeClr val="tx1"/>
                </a:solidFill>
              </a:rPr>
              <a:t>bow_pp_create_vocab_draft</a:t>
            </a: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D83049D3-B4E1-47A2-910A-E676EC8A40BB}"/>
              </a:ext>
            </a:extLst>
          </p:cNvPr>
          <p:cNvSpPr/>
          <p:nvPr/>
        </p:nvSpPr>
        <p:spPr>
          <a:xfrm>
            <a:off x="5431439" y="10361098"/>
            <a:ext cx="7666703" cy="15032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939">
                <a:solidFill>
                  <a:schemeClr val="tx1"/>
                </a:solidFill>
              </a:rPr>
              <a:t>bow_pp_create_basic_text_rep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4228E16D-2BF5-4DD7-8C44-3B2B9690ED3D}"/>
              </a:ext>
            </a:extLst>
          </p:cNvPr>
          <p:cNvSpPr/>
          <p:nvPr/>
        </p:nvSpPr>
        <p:spPr>
          <a:xfrm>
            <a:off x="5658492" y="12233498"/>
            <a:ext cx="7212593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basic_text_rep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A45179C2-0A35-429E-BF2E-B40BA1B0F197}"/>
              </a:ext>
            </a:extLst>
          </p:cNvPr>
          <p:cNvSpPr/>
          <p:nvPr/>
        </p:nvSpPr>
        <p:spPr>
          <a:xfrm>
            <a:off x="5674598" y="8408267"/>
            <a:ext cx="7212593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bow_vocab_draft</a:t>
            </a: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28506641-7852-4ED6-B2AD-1EA991653EEB}"/>
              </a:ext>
            </a:extLst>
          </p:cNvPr>
          <p:cNvCxnSpPr>
            <a:cxnSpLocks/>
            <a:stCxn id="51" idx="4"/>
            <a:endCxn id="54" idx="0"/>
          </p:cNvCxnSpPr>
          <p:nvPr/>
        </p:nvCxnSpPr>
        <p:spPr>
          <a:xfrm>
            <a:off x="9264791" y="7970867"/>
            <a:ext cx="16104" cy="437400"/>
          </a:xfrm>
          <a:prstGeom prst="straightConnector1">
            <a:avLst/>
          </a:prstGeom>
          <a:ln w="635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930E7406-5E12-4FA0-84D6-A93CB56EE8E8}"/>
              </a:ext>
            </a:extLst>
          </p:cNvPr>
          <p:cNvCxnSpPr>
            <a:stCxn id="54" idx="2"/>
            <a:endCxn id="52" idx="0"/>
          </p:cNvCxnSpPr>
          <p:nvPr/>
        </p:nvCxnSpPr>
        <p:spPr>
          <a:xfrm flipH="1">
            <a:off x="9264791" y="9911543"/>
            <a:ext cx="16104" cy="449555"/>
          </a:xfrm>
          <a:prstGeom prst="straightConnector1">
            <a:avLst/>
          </a:prstGeom>
          <a:ln w="635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718B9650-F984-4DB8-8490-BDA127EB798D}"/>
              </a:ext>
            </a:extLst>
          </p:cNvPr>
          <p:cNvCxnSpPr>
            <a:stCxn id="52" idx="4"/>
            <a:endCxn id="53" idx="0"/>
          </p:cNvCxnSpPr>
          <p:nvPr/>
        </p:nvCxnSpPr>
        <p:spPr>
          <a:xfrm flipH="1">
            <a:off x="9264789" y="11864376"/>
            <a:ext cx="3" cy="36912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Verbinder: gewinkelt 61">
            <a:extLst>
              <a:ext uri="{FF2B5EF4-FFF2-40B4-BE49-F238E27FC236}">
                <a16:creationId xmlns:a16="http://schemas.microsoft.com/office/drawing/2014/main" id="{2089AB57-914D-468C-8BFC-65E5905957D2}"/>
              </a:ext>
            </a:extLst>
          </p:cNvPr>
          <p:cNvCxnSpPr>
            <a:stCxn id="53" idx="2"/>
            <a:endCxn id="13" idx="1"/>
          </p:cNvCxnSpPr>
          <p:nvPr/>
        </p:nvCxnSpPr>
        <p:spPr>
          <a:xfrm rot="16200000" flipH="1">
            <a:off x="7717593" y="15283969"/>
            <a:ext cx="4414811" cy="1320419"/>
          </a:xfrm>
          <a:prstGeom prst="bentConnector2">
            <a:avLst/>
          </a:prstGeom>
          <a:ln w="635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Verbinder: gewinkelt 62">
            <a:extLst>
              <a:ext uri="{FF2B5EF4-FFF2-40B4-BE49-F238E27FC236}">
                <a16:creationId xmlns:a16="http://schemas.microsoft.com/office/drawing/2014/main" id="{D1688FBD-4E4A-4A15-944C-F72C090E5A6D}"/>
              </a:ext>
            </a:extLst>
          </p:cNvPr>
          <p:cNvCxnSpPr>
            <a:cxnSpLocks/>
            <a:stCxn id="10" idx="2"/>
            <a:endCxn id="13" idx="3"/>
          </p:cNvCxnSpPr>
          <p:nvPr/>
        </p:nvCxnSpPr>
        <p:spPr>
          <a:xfrm rot="5400000">
            <a:off x="16502166" y="15222279"/>
            <a:ext cx="4224942" cy="1633671"/>
          </a:xfrm>
          <a:prstGeom prst="bentConnector2">
            <a:avLst/>
          </a:prstGeom>
          <a:ln w="635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hteck 66">
            <a:extLst>
              <a:ext uri="{FF2B5EF4-FFF2-40B4-BE49-F238E27FC236}">
                <a16:creationId xmlns:a16="http://schemas.microsoft.com/office/drawing/2014/main" id="{3BA72743-E350-422F-A904-2C637FF03D06}"/>
              </a:ext>
            </a:extLst>
          </p:cNvPr>
          <p:cNvSpPr/>
          <p:nvPr/>
        </p:nvSpPr>
        <p:spPr>
          <a:xfrm>
            <a:off x="3301561" y="5117728"/>
            <a:ext cx="5476904" cy="782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Topic Modeling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0687FA50-0D12-4371-8320-56D8BD0CFB2B}"/>
              </a:ext>
            </a:extLst>
          </p:cNvPr>
          <p:cNvSpPr/>
          <p:nvPr/>
        </p:nvSpPr>
        <p:spPr>
          <a:xfrm>
            <a:off x="8964781" y="2905281"/>
            <a:ext cx="5476904" cy="22083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/>
              <a:t>Level 2</a:t>
            </a:r>
            <a:br>
              <a:rPr lang="en-US" sz="4274" dirty="0"/>
            </a:br>
            <a:r>
              <a:rPr lang="en-US" sz="4274" dirty="0"/>
              <a:t>Distributional word embeddings</a:t>
            </a: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3ABDECC1-B2FE-433B-9ED0-2B6EE2DF709C}"/>
              </a:ext>
            </a:extLst>
          </p:cNvPr>
          <p:cNvSpPr/>
          <p:nvPr/>
        </p:nvSpPr>
        <p:spPr>
          <a:xfrm>
            <a:off x="8964781" y="5113114"/>
            <a:ext cx="5476904" cy="782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>
                <a:solidFill>
                  <a:schemeClr val="tx1"/>
                </a:solidFill>
              </a:rPr>
              <a:t>GlobalVectorClusters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B2F0ECA5-AC88-41F6-8B2B-AD1697038114}"/>
              </a:ext>
            </a:extLst>
          </p:cNvPr>
          <p:cNvSpPr/>
          <p:nvPr/>
        </p:nvSpPr>
        <p:spPr>
          <a:xfrm>
            <a:off x="15002041" y="2909894"/>
            <a:ext cx="11642029" cy="219968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/>
              <a:t>Level 3</a:t>
            </a:r>
            <a:br>
              <a:rPr lang="en-US" sz="4274" dirty="0"/>
            </a:br>
            <a:r>
              <a:rPr lang="en-US" sz="4274" dirty="0"/>
              <a:t>Contextual </a:t>
            </a:r>
            <a:br>
              <a:rPr lang="en-US" sz="4274" dirty="0"/>
            </a:br>
            <a:r>
              <a:rPr lang="en-US" sz="4274" dirty="0"/>
              <a:t>word representations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6355D7A6-5DDF-4F83-A0D3-FA1DB79AEE07}"/>
              </a:ext>
            </a:extLst>
          </p:cNvPr>
          <p:cNvSpPr/>
          <p:nvPr/>
        </p:nvSpPr>
        <p:spPr>
          <a:xfrm>
            <a:off x="15002041" y="5102358"/>
            <a:ext cx="11642029" cy="782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>
                <a:solidFill>
                  <a:schemeClr val="tx1"/>
                </a:solidFill>
              </a:rPr>
              <a:t>Transformers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8F89A429-3680-4E8A-A607-38852AD72B90}"/>
              </a:ext>
            </a:extLst>
          </p:cNvPr>
          <p:cNvSpPr/>
          <p:nvPr/>
        </p:nvSpPr>
        <p:spPr>
          <a:xfrm>
            <a:off x="3489141" y="28618771"/>
            <a:ext cx="7212593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Target Data</a:t>
            </a:r>
          </a:p>
          <a:p>
            <a:pPr algn="ctr"/>
            <a:r>
              <a:rPr lang="en-US" sz="5400" dirty="0">
                <a:solidFill>
                  <a:schemeClr val="tx1"/>
                </a:solidFill>
              </a:rPr>
              <a:t>(categories/classes)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0970E29-F179-4B7C-B688-32EB08EB9CF8}"/>
              </a:ext>
            </a:extLst>
          </p:cNvPr>
          <p:cNvSpPr txBox="1"/>
          <p:nvPr/>
        </p:nvSpPr>
        <p:spPr>
          <a:xfrm>
            <a:off x="3301561" y="1630297"/>
            <a:ext cx="220686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Sophistication of Word Embeddings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185E3985-0B86-4FB1-881A-C83777836EE4}"/>
              </a:ext>
            </a:extLst>
          </p:cNvPr>
          <p:cNvSpPr/>
          <p:nvPr/>
        </p:nvSpPr>
        <p:spPr>
          <a:xfrm rot="16200000">
            <a:off x="1943301" y="7529964"/>
            <a:ext cx="3689917" cy="108192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>
                <a:solidFill>
                  <a:schemeClr val="tx1"/>
                </a:solidFill>
              </a:rPr>
              <a:t>udpipe</a:t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000" dirty="0">
                <a:solidFill>
                  <a:schemeClr val="tx1"/>
                </a:solidFill>
              </a:rPr>
              <a:t>language model</a:t>
            </a: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F2C1C8AE-0819-499E-80A6-7462E4B87DF8}"/>
              </a:ext>
            </a:extLst>
          </p:cNvPr>
          <p:cNvCxnSpPr>
            <a:cxnSpLocks/>
            <a:stCxn id="49" idx="2"/>
          </p:cNvCxnSpPr>
          <p:nvPr/>
        </p:nvCxnSpPr>
        <p:spPr>
          <a:xfrm flipV="1">
            <a:off x="4329224" y="7215851"/>
            <a:ext cx="1102215" cy="85507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eck 54">
            <a:extLst>
              <a:ext uri="{FF2B5EF4-FFF2-40B4-BE49-F238E27FC236}">
                <a16:creationId xmlns:a16="http://schemas.microsoft.com/office/drawing/2014/main" id="{BD0FC188-0F28-4753-BAEB-41D68551C79F}"/>
              </a:ext>
            </a:extLst>
          </p:cNvPr>
          <p:cNvSpPr/>
          <p:nvPr/>
        </p:nvSpPr>
        <p:spPr>
          <a:xfrm>
            <a:off x="23674046" y="12423367"/>
            <a:ext cx="2970024" cy="150327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hugging face</a:t>
            </a: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2F7135D2-6718-45C8-8D17-95E6D25A7076}"/>
              </a:ext>
            </a:extLst>
          </p:cNvPr>
          <p:cNvCxnSpPr>
            <a:cxnSpLocks/>
            <a:stCxn id="55" idx="1"/>
            <a:endCxn id="10" idx="3"/>
          </p:cNvCxnSpPr>
          <p:nvPr/>
        </p:nvCxnSpPr>
        <p:spPr>
          <a:xfrm flipH="1">
            <a:off x="23037768" y="13175005"/>
            <a:ext cx="636278" cy="0"/>
          </a:xfrm>
          <a:prstGeom prst="straightConnector1">
            <a:avLst/>
          </a:prstGeom>
          <a:ln w="635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>
            <a:extLst>
              <a:ext uri="{FF2B5EF4-FFF2-40B4-BE49-F238E27FC236}">
                <a16:creationId xmlns:a16="http://schemas.microsoft.com/office/drawing/2014/main" id="{3D30100B-E9AC-42CA-8D76-17DDCB56C607}"/>
              </a:ext>
            </a:extLst>
          </p:cNvPr>
          <p:cNvSpPr/>
          <p:nvPr/>
        </p:nvSpPr>
        <p:spPr>
          <a:xfrm>
            <a:off x="11935326" y="14986597"/>
            <a:ext cx="4479668" cy="150327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Input Data</a:t>
            </a:r>
          </a:p>
          <a:p>
            <a:pPr algn="ctr"/>
            <a:r>
              <a:rPr lang="en-US" sz="5400" dirty="0">
                <a:solidFill>
                  <a:schemeClr val="tx1"/>
                </a:solidFill>
              </a:rPr>
              <a:t>(raw texts)</a:t>
            </a:r>
          </a:p>
        </p:txBody>
      </p: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6CA92357-FDE0-457D-A419-E35195E938C5}"/>
              </a:ext>
            </a:extLst>
          </p:cNvPr>
          <p:cNvCxnSpPr>
            <a:cxnSpLocks/>
            <a:stCxn id="64" idx="2"/>
            <a:endCxn id="13" idx="0"/>
          </p:cNvCxnSpPr>
          <p:nvPr/>
        </p:nvCxnSpPr>
        <p:spPr>
          <a:xfrm>
            <a:off x="14175160" y="16489873"/>
            <a:ext cx="16345" cy="9100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Verbinder: gewinkelt 75">
            <a:extLst>
              <a:ext uri="{FF2B5EF4-FFF2-40B4-BE49-F238E27FC236}">
                <a16:creationId xmlns:a16="http://schemas.microsoft.com/office/drawing/2014/main" id="{72181CAA-ED01-4098-B618-D4871628FB7F}"/>
              </a:ext>
            </a:extLst>
          </p:cNvPr>
          <p:cNvCxnSpPr>
            <a:cxnSpLocks/>
            <a:stCxn id="39" idx="0"/>
            <a:endCxn id="82" idx="2"/>
          </p:cNvCxnSpPr>
          <p:nvPr/>
        </p:nvCxnSpPr>
        <p:spPr>
          <a:xfrm rot="16200000" flipV="1">
            <a:off x="4079623" y="25602955"/>
            <a:ext cx="4648525" cy="1383107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>
            <a:extLst>
              <a:ext uri="{FF2B5EF4-FFF2-40B4-BE49-F238E27FC236}">
                <a16:creationId xmlns:a16="http://schemas.microsoft.com/office/drawing/2014/main" id="{6FAC3172-DAF1-4C34-99B3-0B7EF8F92BB5}"/>
              </a:ext>
            </a:extLst>
          </p:cNvPr>
          <p:cNvSpPr/>
          <p:nvPr/>
        </p:nvSpPr>
        <p:spPr>
          <a:xfrm>
            <a:off x="4329222" y="22466970"/>
            <a:ext cx="276621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F782E9AA-CE2A-46A5-A3CF-386C3A1B6D18}"/>
              </a:ext>
            </a:extLst>
          </p:cNvPr>
          <p:cNvSpPr/>
          <p:nvPr/>
        </p:nvSpPr>
        <p:spPr>
          <a:xfrm>
            <a:off x="21750911" y="22466970"/>
            <a:ext cx="276621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predict</a:t>
            </a:r>
          </a:p>
        </p:txBody>
      </p:sp>
      <p:cxnSp>
        <p:nvCxnSpPr>
          <p:cNvPr id="86" name="Verbinder: gewinkelt 85">
            <a:extLst>
              <a:ext uri="{FF2B5EF4-FFF2-40B4-BE49-F238E27FC236}">
                <a16:creationId xmlns:a16="http://schemas.microsoft.com/office/drawing/2014/main" id="{1FC623EE-87E1-40F1-AC0D-E3FE86D6904E}"/>
              </a:ext>
            </a:extLst>
          </p:cNvPr>
          <p:cNvCxnSpPr>
            <a:cxnSpLocks/>
            <a:stCxn id="14" idx="3"/>
            <a:endCxn id="83" idx="0"/>
          </p:cNvCxnSpPr>
          <p:nvPr/>
        </p:nvCxnSpPr>
        <p:spPr>
          <a:xfrm>
            <a:off x="17797801" y="20649664"/>
            <a:ext cx="5336219" cy="1817306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CC01DD9E-25E5-4568-9F88-F7AF04D5A4A1}"/>
              </a:ext>
            </a:extLst>
          </p:cNvPr>
          <p:cNvCxnSpPr>
            <a:cxnSpLocks/>
            <a:stCxn id="83" idx="2"/>
            <a:endCxn id="38" idx="0"/>
          </p:cNvCxnSpPr>
          <p:nvPr/>
        </p:nvCxnSpPr>
        <p:spPr>
          <a:xfrm rot="5400000">
            <a:off x="21005779" y="23880647"/>
            <a:ext cx="2038643" cy="2217841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73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hteck 96">
            <a:extLst>
              <a:ext uri="{FF2B5EF4-FFF2-40B4-BE49-F238E27FC236}">
                <a16:creationId xmlns:a16="http://schemas.microsoft.com/office/drawing/2014/main" id="{4CC071E0-EC88-D75D-3F79-23B092910EB7}"/>
              </a:ext>
            </a:extLst>
          </p:cNvPr>
          <p:cNvSpPr/>
          <p:nvPr/>
        </p:nvSpPr>
        <p:spPr>
          <a:xfrm>
            <a:off x="16769826" y="2702804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BA22A7CE-78D4-73EC-243A-76C1833B3450}"/>
              </a:ext>
            </a:extLst>
          </p:cNvPr>
          <p:cNvSpPr/>
          <p:nvPr/>
        </p:nvSpPr>
        <p:spPr>
          <a:xfrm>
            <a:off x="16769824" y="5279489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Dense Layer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2BF02329-370A-ECBA-F08F-627CAFF27D2A}"/>
              </a:ext>
            </a:extLst>
          </p:cNvPr>
          <p:cNvSpPr/>
          <p:nvPr/>
        </p:nvSpPr>
        <p:spPr>
          <a:xfrm>
            <a:off x="16769824" y="7856174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Dense Layer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8BF15F69-D287-0804-94A8-10D739AFB973}"/>
              </a:ext>
            </a:extLst>
          </p:cNvPr>
          <p:cNvSpPr/>
          <p:nvPr/>
        </p:nvSpPr>
        <p:spPr>
          <a:xfrm>
            <a:off x="16769824" y="10432859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6FD232B1-6687-FA7A-9435-C5AC5FF1251E}"/>
              </a:ext>
            </a:extLst>
          </p:cNvPr>
          <p:cNvSpPr/>
          <p:nvPr/>
        </p:nvSpPr>
        <p:spPr>
          <a:xfrm>
            <a:off x="16769824" y="13009544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Dense Layer</a:t>
            </a:r>
          </a:p>
        </p:txBody>
      </p:sp>
      <p:cxnSp>
        <p:nvCxnSpPr>
          <p:cNvPr id="102" name="Gerade Verbindung mit Pfeil 101">
            <a:extLst>
              <a:ext uri="{FF2B5EF4-FFF2-40B4-BE49-F238E27FC236}">
                <a16:creationId xmlns:a16="http://schemas.microsoft.com/office/drawing/2014/main" id="{FC04A885-1AEC-E795-C37A-EB7C0FD9E3B0}"/>
              </a:ext>
            </a:extLst>
          </p:cNvPr>
          <p:cNvCxnSpPr>
            <a:cxnSpLocks/>
            <a:stCxn id="97" idx="2"/>
            <a:endCxn id="98" idx="0"/>
          </p:cNvCxnSpPr>
          <p:nvPr/>
        </p:nvCxnSpPr>
        <p:spPr>
          <a:xfrm flipH="1">
            <a:off x="20285910" y="4039048"/>
            <a:ext cx="2" cy="1240441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>
            <a:extLst>
              <a:ext uri="{FF2B5EF4-FFF2-40B4-BE49-F238E27FC236}">
                <a16:creationId xmlns:a16="http://schemas.microsoft.com/office/drawing/2014/main" id="{11ECE590-EE10-A0B6-55F1-6A806D611DE1}"/>
              </a:ext>
            </a:extLst>
          </p:cNvPr>
          <p:cNvCxnSpPr>
            <a:cxnSpLocks/>
            <a:stCxn id="98" idx="2"/>
            <a:endCxn id="99" idx="0"/>
          </p:cNvCxnSpPr>
          <p:nvPr/>
        </p:nvCxnSpPr>
        <p:spPr>
          <a:xfrm>
            <a:off x="20285910" y="6615733"/>
            <a:ext cx="0" cy="1240441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>
            <a:extLst>
              <a:ext uri="{FF2B5EF4-FFF2-40B4-BE49-F238E27FC236}">
                <a16:creationId xmlns:a16="http://schemas.microsoft.com/office/drawing/2014/main" id="{6FA7D116-DF1E-9F36-5A97-1644FA04EE9C}"/>
              </a:ext>
            </a:extLst>
          </p:cNvPr>
          <p:cNvCxnSpPr>
            <a:cxnSpLocks/>
            <a:stCxn id="99" idx="2"/>
            <a:endCxn id="100" idx="0"/>
          </p:cNvCxnSpPr>
          <p:nvPr/>
        </p:nvCxnSpPr>
        <p:spPr>
          <a:xfrm>
            <a:off x="20285910" y="9192418"/>
            <a:ext cx="0" cy="1240441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E4DEF71D-5DD2-C31E-66B0-EB653059E971}"/>
              </a:ext>
            </a:extLst>
          </p:cNvPr>
          <p:cNvCxnSpPr>
            <a:cxnSpLocks/>
            <a:stCxn id="100" idx="2"/>
            <a:endCxn id="101" idx="0"/>
          </p:cNvCxnSpPr>
          <p:nvPr/>
        </p:nvCxnSpPr>
        <p:spPr>
          <a:xfrm>
            <a:off x="20285910" y="11769103"/>
            <a:ext cx="0" cy="1240441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Ellipse 115">
            <a:extLst>
              <a:ext uri="{FF2B5EF4-FFF2-40B4-BE49-F238E27FC236}">
                <a16:creationId xmlns:a16="http://schemas.microsoft.com/office/drawing/2014/main" id="{897C5CCA-54E7-4ED9-F3B7-3650B5C27515}"/>
              </a:ext>
            </a:extLst>
          </p:cNvPr>
          <p:cNvSpPr/>
          <p:nvPr/>
        </p:nvSpPr>
        <p:spPr>
          <a:xfrm>
            <a:off x="19205910" y="15586229"/>
            <a:ext cx="2160000" cy="216000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17" name="Gerade Verbindung mit Pfeil 116">
            <a:extLst>
              <a:ext uri="{FF2B5EF4-FFF2-40B4-BE49-F238E27FC236}">
                <a16:creationId xmlns:a16="http://schemas.microsoft.com/office/drawing/2014/main" id="{7C46A1F1-7B4A-8A4F-6CB7-1495453200AE}"/>
              </a:ext>
            </a:extLst>
          </p:cNvPr>
          <p:cNvCxnSpPr>
            <a:cxnSpLocks/>
            <a:stCxn id="101" idx="2"/>
            <a:endCxn id="116" idx="0"/>
          </p:cNvCxnSpPr>
          <p:nvPr/>
        </p:nvCxnSpPr>
        <p:spPr>
          <a:xfrm>
            <a:off x="20285910" y="14345788"/>
            <a:ext cx="0" cy="1240441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hteck 119">
            <a:extLst>
              <a:ext uri="{FF2B5EF4-FFF2-40B4-BE49-F238E27FC236}">
                <a16:creationId xmlns:a16="http://schemas.microsoft.com/office/drawing/2014/main" id="{8790281A-164B-771F-85C3-D81B0ECADE93}"/>
              </a:ext>
            </a:extLst>
          </p:cNvPr>
          <p:cNvSpPr/>
          <p:nvPr/>
        </p:nvSpPr>
        <p:spPr>
          <a:xfrm>
            <a:off x="20328639" y="4243157"/>
            <a:ext cx="2160000" cy="5323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1" name="Verbinder: gewinkelt 120">
            <a:extLst>
              <a:ext uri="{FF2B5EF4-FFF2-40B4-BE49-F238E27FC236}">
                <a16:creationId xmlns:a16="http://schemas.microsoft.com/office/drawing/2014/main" id="{9C5CEC52-421A-1049-6564-B9A9A63184C8}"/>
              </a:ext>
            </a:extLst>
          </p:cNvPr>
          <p:cNvCxnSpPr>
            <a:cxnSpLocks/>
            <a:stCxn id="120" idx="1"/>
            <a:endCxn id="116" idx="2"/>
          </p:cNvCxnSpPr>
          <p:nvPr/>
        </p:nvCxnSpPr>
        <p:spPr>
          <a:xfrm rot="10800000" flipV="1">
            <a:off x="19205911" y="4509313"/>
            <a:ext cx="1122729" cy="12156916"/>
          </a:xfrm>
          <a:prstGeom prst="bentConnector3">
            <a:avLst>
              <a:gd name="adj1" fmla="val 381662"/>
            </a:avLst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4BD29C75-4837-CE3E-8F0A-6C3E09B5F12E}"/>
              </a:ext>
            </a:extLst>
          </p:cNvPr>
          <p:cNvCxnSpPr>
            <a:cxnSpLocks/>
            <a:stCxn id="116" idx="4"/>
          </p:cNvCxnSpPr>
          <p:nvPr/>
        </p:nvCxnSpPr>
        <p:spPr>
          <a:xfrm>
            <a:off x="20285910" y="17746229"/>
            <a:ext cx="0" cy="2818603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hteck: abgerundete Ecken 127">
            <a:extLst>
              <a:ext uri="{FF2B5EF4-FFF2-40B4-BE49-F238E27FC236}">
                <a16:creationId xmlns:a16="http://schemas.microsoft.com/office/drawing/2014/main" id="{FF00279C-E099-26BB-F607-4D2FD58DD356}"/>
              </a:ext>
            </a:extLst>
          </p:cNvPr>
          <p:cNvSpPr/>
          <p:nvPr/>
        </p:nvSpPr>
        <p:spPr>
          <a:xfrm>
            <a:off x="14486689" y="4243157"/>
            <a:ext cx="11598442" cy="13875293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535CCB4-B14D-17E7-0BFF-508504F45AC2}"/>
              </a:ext>
            </a:extLst>
          </p:cNvPr>
          <p:cNvSpPr/>
          <p:nvPr/>
        </p:nvSpPr>
        <p:spPr>
          <a:xfrm>
            <a:off x="3198204" y="812429"/>
            <a:ext cx="7032172" cy="1336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Dense Layer </a:t>
            </a: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7666ACEA-D9DC-CD15-C129-7D38B1B67B0F}"/>
              </a:ext>
            </a:extLst>
          </p:cNvPr>
          <p:cNvSpPr/>
          <p:nvPr/>
        </p:nvSpPr>
        <p:spPr>
          <a:xfrm>
            <a:off x="16812553" y="852627"/>
            <a:ext cx="7032172" cy="1336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Stack of Dense Layer 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5605555-B720-022A-E203-1A4F17E07583}"/>
              </a:ext>
            </a:extLst>
          </p:cNvPr>
          <p:cNvSpPr/>
          <p:nvPr/>
        </p:nvSpPr>
        <p:spPr>
          <a:xfrm>
            <a:off x="6795669" y="4911279"/>
            <a:ext cx="2160000" cy="7364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A5B00E6E-B6B3-A578-8757-359598B9D60D}"/>
              </a:ext>
            </a:extLst>
          </p:cNvPr>
          <p:cNvSpPr/>
          <p:nvPr/>
        </p:nvSpPr>
        <p:spPr>
          <a:xfrm>
            <a:off x="915069" y="4716379"/>
            <a:ext cx="11598442" cy="13875293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B827698-DF14-ABE7-734D-E334A58B578E}"/>
              </a:ext>
            </a:extLst>
          </p:cNvPr>
          <p:cNvSpPr/>
          <p:nvPr/>
        </p:nvSpPr>
        <p:spPr>
          <a:xfrm>
            <a:off x="3198204" y="2702804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35F05D2-3C0A-546F-9322-A5AA1CAC38A5}"/>
              </a:ext>
            </a:extLst>
          </p:cNvPr>
          <p:cNvSpPr/>
          <p:nvPr/>
        </p:nvSpPr>
        <p:spPr>
          <a:xfrm>
            <a:off x="3198204" y="6275735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Dense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8269EB6-7820-4881-DC8E-D1B162145288}"/>
              </a:ext>
            </a:extLst>
          </p:cNvPr>
          <p:cNvSpPr/>
          <p:nvPr/>
        </p:nvSpPr>
        <p:spPr>
          <a:xfrm>
            <a:off x="3198204" y="8647592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Normalization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E9C7053-5BFA-C057-BADC-99595A5ED396}"/>
              </a:ext>
            </a:extLst>
          </p:cNvPr>
          <p:cNvSpPr/>
          <p:nvPr/>
        </p:nvSpPr>
        <p:spPr>
          <a:xfrm>
            <a:off x="3198204" y="11019449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Activation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B8FF4B-2279-930C-A787-6532516E3A75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6714290" y="4039048"/>
            <a:ext cx="0" cy="2236687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9C4FD9D6-E4AB-DEA9-AC33-2D37B8D79628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6714290" y="7611979"/>
            <a:ext cx="0" cy="1035613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1EF427A0-3CF5-13BB-22D2-53E26B65C131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>
            <a:off x="6714290" y="9983836"/>
            <a:ext cx="0" cy="1035613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78871FEA-AD68-16AA-14A1-1E9E6BE2C978}"/>
              </a:ext>
            </a:extLst>
          </p:cNvPr>
          <p:cNvSpPr/>
          <p:nvPr/>
        </p:nvSpPr>
        <p:spPr>
          <a:xfrm>
            <a:off x="5634290" y="15720938"/>
            <a:ext cx="2160000" cy="216000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08E9FA5C-16ED-6AD9-6AA7-E73A2338D6CE}"/>
              </a:ext>
            </a:extLst>
          </p:cNvPr>
          <p:cNvCxnSpPr>
            <a:cxnSpLocks/>
            <a:stCxn id="2" idx="1"/>
            <a:endCxn id="20" idx="2"/>
          </p:cNvCxnSpPr>
          <p:nvPr/>
        </p:nvCxnSpPr>
        <p:spPr>
          <a:xfrm rot="10800000" flipV="1">
            <a:off x="5634291" y="5279490"/>
            <a:ext cx="1161379" cy="11521448"/>
          </a:xfrm>
          <a:prstGeom prst="bentConnector3">
            <a:avLst>
              <a:gd name="adj1" fmla="val 395252"/>
            </a:avLst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48EE9ECA-06A9-2D86-2387-4E1DAA477588}"/>
              </a:ext>
            </a:extLst>
          </p:cNvPr>
          <p:cNvSpPr/>
          <p:nvPr/>
        </p:nvSpPr>
        <p:spPr>
          <a:xfrm>
            <a:off x="3198204" y="13368209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Dropout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56BEBE19-03FF-076A-B1D9-0B1EECC4AB1D}"/>
              </a:ext>
            </a:extLst>
          </p:cNvPr>
          <p:cNvCxnSpPr>
            <a:cxnSpLocks/>
            <a:stCxn id="15" idx="2"/>
            <a:endCxn id="22" idx="0"/>
          </p:cNvCxnSpPr>
          <p:nvPr/>
        </p:nvCxnSpPr>
        <p:spPr>
          <a:xfrm>
            <a:off x="6714290" y="12355693"/>
            <a:ext cx="0" cy="1012516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D9412375-A0B0-EE84-F0AF-53317F08858C}"/>
              </a:ext>
            </a:extLst>
          </p:cNvPr>
          <p:cNvCxnSpPr>
            <a:cxnSpLocks/>
            <a:stCxn id="20" idx="4"/>
          </p:cNvCxnSpPr>
          <p:nvPr/>
        </p:nvCxnSpPr>
        <p:spPr>
          <a:xfrm>
            <a:off x="6714290" y="17880938"/>
            <a:ext cx="0" cy="2270090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CA72CF45-3634-6C1B-5452-40AE6E8F56D5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>
            <a:off x="6714290" y="14704453"/>
            <a:ext cx="0" cy="1016485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374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B31495-8DA5-7AD7-D980-B8AE1D555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hteck 44">
            <a:extLst>
              <a:ext uri="{FF2B5EF4-FFF2-40B4-BE49-F238E27FC236}">
                <a16:creationId xmlns:a16="http://schemas.microsoft.com/office/drawing/2014/main" id="{F8210D1B-CD3E-8327-8AB1-A7E2514912E4}"/>
              </a:ext>
            </a:extLst>
          </p:cNvPr>
          <p:cNvSpPr/>
          <p:nvPr/>
        </p:nvSpPr>
        <p:spPr>
          <a:xfrm>
            <a:off x="6795669" y="4911279"/>
            <a:ext cx="2160000" cy="7364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FB137C98-146F-2013-5622-12371446DC6A}"/>
              </a:ext>
            </a:extLst>
          </p:cNvPr>
          <p:cNvSpPr/>
          <p:nvPr/>
        </p:nvSpPr>
        <p:spPr>
          <a:xfrm>
            <a:off x="915069" y="4716380"/>
            <a:ext cx="11598442" cy="2383649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2939CA66-5E49-2EA4-E58C-4F9FB21EC66E}"/>
              </a:ext>
            </a:extLst>
          </p:cNvPr>
          <p:cNvSpPr/>
          <p:nvPr/>
        </p:nvSpPr>
        <p:spPr>
          <a:xfrm>
            <a:off x="3198204" y="2702804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B424016-B790-B034-DA34-9D6D33889C49}"/>
              </a:ext>
            </a:extLst>
          </p:cNvPr>
          <p:cNvSpPr/>
          <p:nvPr/>
        </p:nvSpPr>
        <p:spPr>
          <a:xfrm>
            <a:off x="3198204" y="6275735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Attention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79B829A-3758-1F1C-66D5-55A46B5311A8}"/>
              </a:ext>
            </a:extLst>
          </p:cNvPr>
          <p:cNvSpPr/>
          <p:nvPr/>
        </p:nvSpPr>
        <p:spPr>
          <a:xfrm>
            <a:off x="3198204" y="8647592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Dropout 1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13897829-8717-8A14-5B2E-0435B322B903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6714290" y="4039048"/>
            <a:ext cx="0" cy="2236687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29083D2-D922-AB2C-0ED0-4935BFB7AAA0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714290" y="7611979"/>
            <a:ext cx="0" cy="1035613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51EE5C48-C0B2-3950-C0E5-32AEF7454754}"/>
              </a:ext>
            </a:extLst>
          </p:cNvPr>
          <p:cNvSpPr/>
          <p:nvPr/>
        </p:nvSpPr>
        <p:spPr>
          <a:xfrm>
            <a:off x="5634290" y="10689103"/>
            <a:ext cx="2160000" cy="216000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FAF4B6E9-F86B-F3AD-FEA5-577FECF85261}"/>
              </a:ext>
            </a:extLst>
          </p:cNvPr>
          <p:cNvCxnSpPr>
            <a:cxnSpLocks/>
            <a:stCxn id="45" idx="1"/>
            <a:endCxn id="17" idx="2"/>
          </p:cNvCxnSpPr>
          <p:nvPr/>
        </p:nvCxnSpPr>
        <p:spPr>
          <a:xfrm rot="10800000" flipV="1">
            <a:off x="5634291" y="5279489"/>
            <a:ext cx="1161379" cy="6489613"/>
          </a:xfrm>
          <a:prstGeom prst="bentConnector3">
            <a:avLst>
              <a:gd name="adj1" fmla="val 369007"/>
            </a:avLst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eck 54">
            <a:extLst>
              <a:ext uri="{FF2B5EF4-FFF2-40B4-BE49-F238E27FC236}">
                <a16:creationId xmlns:a16="http://schemas.microsoft.com/office/drawing/2014/main" id="{73F4D302-ED65-C43A-90A9-605DA79B12AE}"/>
              </a:ext>
            </a:extLst>
          </p:cNvPr>
          <p:cNvSpPr/>
          <p:nvPr/>
        </p:nvSpPr>
        <p:spPr>
          <a:xfrm>
            <a:off x="3198204" y="13695363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Normalization 1</a:t>
            </a: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CB4E5386-AE36-0779-D24C-0B479D707C23}"/>
              </a:ext>
            </a:extLst>
          </p:cNvPr>
          <p:cNvCxnSpPr>
            <a:cxnSpLocks/>
            <a:stCxn id="5" idx="2"/>
            <a:endCxn id="17" idx="0"/>
          </p:cNvCxnSpPr>
          <p:nvPr/>
        </p:nvCxnSpPr>
        <p:spPr>
          <a:xfrm>
            <a:off x="6714290" y="9983836"/>
            <a:ext cx="0" cy="705267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D2BD0A44-629D-EA8B-683E-BDA7612E89A0}"/>
              </a:ext>
            </a:extLst>
          </p:cNvPr>
          <p:cNvCxnSpPr>
            <a:cxnSpLocks/>
            <a:stCxn id="17" idx="4"/>
            <a:endCxn id="55" idx="0"/>
          </p:cNvCxnSpPr>
          <p:nvPr/>
        </p:nvCxnSpPr>
        <p:spPr>
          <a:xfrm>
            <a:off x="6714290" y="12849103"/>
            <a:ext cx="0" cy="846260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hteck 96">
            <a:extLst>
              <a:ext uri="{FF2B5EF4-FFF2-40B4-BE49-F238E27FC236}">
                <a16:creationId xmlns:a16="http://schemas.microsoft.com/office/drawing/2014/main" id="{242AF9E7-6614-FC0C-39FB-B36C8AEE1EC4}"/>
              </a:ext>
            </a:extLst>
          </p:cNvPr>
          <p:cNvSpPr/>
          <p:nvPr/>
        </p:nvSpPr>
        <p:spPr>
          <a:xfrm>
            <a:off x="16769826" y="2702804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9C929935-2D2A-0D7E-4814-C5F55D2AE3BE}"/>
              </a:ext>
            </a:extLst>
          </p:cNvPr>
          <p:cNvSpPr/>
          <p:nvPr/>
        </p:nvSpPr>
        <p:spPr>
          <a:xfrm>
            <a:off x="16769824" y="11083955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TF Encoder Layer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1236D4C0-E9F2-0203-1FF7-AD34857EFCB9}"/>
              </a:ext>
            </a:extLst>
          </p:cNvPr>
          <p:cNvSpPr/>
          <p:nvPr/>
        </p:nvSpPr>
        <p:spPr>
          <a:xfrm>
            <a:off x="16769824" y="13660640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TF Encoder Layer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9B3D8B7-FE39-E223-8D74-41428EE5E28F}"/>
              </a:ext>
            </a:extLst>
          </p:cNvPr>
          <p:cNvSpPr/>
          <p:nvPr/>
        </p:nvSpPr>
        <p:spPr>
          <a:xfrm>
            <a:off x="16769824" y="16237325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798F2E75-F2A5-9E1D-1BCA-1647807BCB94}"/>
              </a:ext>
            </a:extLst>
          </p:cNvPr>
          <p:cNvSpPr/>
          <p:nvPr/>
        </p:nvSpPr>
        <p:spPr>
          <a:xfrm>
            <a:off x="16769824" y="18814010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TF Encoder Layer</a:t>
            </a:r>
          </a:p>
        </p:txBody>
      </p:sp>
      <p:cxnSp>
        <p:nvCxnSpPr>
          <p:cNvPr id="102" name="Gerade Verbindung mit Pfeil 101">
            <a:extLst>
              <a:ext uri="{FF2B5EF4-FFF2-40B4-BE49-F238E27FC236}">
                <a16:creationId xmlns:a16="http://schemas.microsoft.com/office/drawing/2014/main" id="{6D8329A5-FB32-F98C-ABAE-31A1C61EFBF9}"/>
              </a:ext>
            </a:extLst>
          </p:cNvPr>
          <p:cNvCxnSpPr>
            <a:cxnSpLocks/>
            <a:stCxn id="97" idx="2"/>
            <a:endCxn id="6" idx="0"/>
          </p:cNvCxnSpPr>
          <p:nvPr/>
        </p:nvCxnSpPr>
        <p:spPr>
          <a:xfrm flipH="1">
            <a:off x="20285909" y="4039048"/>
            <a:ext cx="3" cy="2160876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>
            <a:extLst>
              <a:ext uri="{FF2B5EF4-FFF2-40B4-BE49-F238E27FC236}">
                <a16:creationId xmlns:a16="http://schemas.microsoft.com/office/drawing/2014/main" id="{4A3BF2FF-86F1-0C17-994C-A77F77A05740}"/>
              </a:ext>
            </a:extLst>
          </p:cNvPr>
          <p:cNvCxnSpPr>
            <a:cxnSpLocks/>
            <a:stCxn id="98" idx="2"/>
            <a:endCxn id="99" idx="0"/>
          </p:cNvCxnSpPr>
          <p:nvPr/>
        </p:nvCxnSpPr>
        <p:spPr>
          <a:xfrm>
            <a:off x="20285910" y="12420199"/>
            <a:ext cx="0" cy="1240441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>
            <a:extLst>
              <a:ext uri="{FF2B5EF4-FFF2-40B4-BE49-F238E27FC236}">
                <a16:creationId xmlns:a16="http://schemas.microsoft.com/office/drawing/2014/main" id="{9A6796EC-4BAF-F127-8403-5374640886CB}"/>
              </a:ext>
            </a:extLst>
          </p:cNvPr>
          <p:cNvCxnSpPr>
            <a:cxnSpLocks/>
            <a:stCxn id="99" idx="2"/>
            <a:endCxn id="100" idx="0"/>
          </p:cNvCxnSpPr>
          <p:nvPr/>
        </p:nvCxnSpPr>
        <p:spPr>
          <a:xfrm>
            <a:off x="20285910" y="14996884"/>
            <a:ext cx="0" cy="1240441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F0386580-4BDE-E782-570F-1E996C615F18}"/>
              </a:ext>
            </a:extLst>
          </p:cNvPr>
          <p:cNvCxnSpPr>
            <a:cxnSpLocks/>
            <a:stCxn id="100" idx="2"/>
            <a:endCxn id="101" idx="0"/>
          </p:cNvCxnSpPr>
          <p:nvPr/>
        </p:nvCxnSpPr>
        <p:spPr>
          <a:xfrm>
            <a:off x="20285910" y="17573569"/>
            <a:ext cx="0" cy="1240441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Ellipse 115">
            <a:extLst>
              <a:ext uri="{FF2B5EF4-FFF2-40B4-BE49-F238E27FC236}">
                <a16:creationId xmlns:a16="http://schemas.microsoft.com/office/drawing/2014/main" id="{37467E92-571C-FAA2-9D8A-B1CA858F12E4}"/>
              </a:ext>
            </a:extLst>
          </p:cNvPr>
          <p:cNvSpPr/>
          <p:nvPr/>
        </p:nvSpPr>
        <p:spPr>
          <a:xfrm>
            <a:off x="19205910" y="21390695"/>
            <a:ext cx="2160000" cy="216000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17" name="Gerade Verbindung mit Pfeil 116">
            <a:extLst>
              <a:ext uri="{FF2B5EF4-FFF2-40B4-BE49-F238E27FC236}">
                <a16:creationId xmlns:a16="http://schemas.microsoft.com/office/drawing/2014/main" id="{A1023207-3438-80C1-9D1B-AF5A0E54C761}"/>
              </a:ext>
            </a:extLst>
          </p:cNvPr>
          <p:cNvCxnSpPr>
            <a:cxnSpLocks/>
            <a:stCxn id="101" idx="2"/>
            <a:endCxn id="116" idx="0"/>
          </p:cNvCxnSpPr>
          <p:nvPr/>
        </p:nvCxnSpPr>
        <p:spPr>
          <a:xfrm>
            <a:off x="20285910" y="20150254"/>
            <a:ext cx="0" cy="1240441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hteck 119">
            <a:extLst>
              <a:ext uri="{FF2B5EF4-FFF2-40B4-BE49-F238E27FC236}">
                <a16:creationId xmlns:a16="http://schemas.microsoft.com/office/drawing/2014/main" id="{03F6B649-9099-CAD4-E695-F1DD36A92283}"/>
              </a:ext>
            </a:extLst>
          </p:cNvPr>
          <p:cNvSpPr/>
          <p:nvPr/>
        </p:nvSpPr>
        <p:spPr>
          <a:xfrm>
            <a:off x="20285909" y="4747177"/>
            <a:ext cx="2160000" cy="532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1" name="Verbinder: gewinkelt 120">
            <a:extLst>
              <a:ext uri="{FF2B5EF4-FFF2-40B4-BE49-F238E27FC236}">
                <a16:creationId xmlns:a16="http://schemas.microsoft.com/office/drawing/2014/main" id="{6C80D987-5E4E-3936-8671-4C5708B11A95}"/>
              </a:ext>
            </a:extLst>
          </p:cNvPr>
          <p:cNvCxnSpPr>
            <a:cxnSpLocks/>
            <a:stCxn id="120" idx="1"/>
            <a:endCxn id="116" idx="2"/>
          </p:cNvCxnSpPr>
          <p:nvPr/>
        </p:nvCxnSpPr>
        <p:spPr>
          <a:xfrm rot="10800000" flipV="1">
            <a:off x="19205911" y="5013333"/>
            <a:ext cx="1079999" cy="17457362"/>
          </a:xfrm>
          <a:prstGeom prst="bentConnector3">
            <a:avLst>
              <a:gd name="adj1" fmla="val 399748"/>
            </a:avLst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878F6B72-A6E7-1301-25D3-54DF74116D99}"/>
              </a:ext>
            </a:extLst>
          </p:cNvPr>
          <p:cNvCxnSpPr>
            <a:cxnSpLocks/>
            <a:stCxn id="116" idx="4"/>
          </p:cNvCxnSpPr>
          <p:nvPr/>
        </p:nvCxnSpPr>
        <p:spPr>
          <a:xfrm>
            <a:off x="20285910" y="23550695"/>
            <a:ext cx="0" cy="2818603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hteck: abgerundete Ecken 127">
            <a:extLst>
              <a:ext uri="{FF2B5EF4-FFF2-40B4-BE49-F238E27FC236}">
                <a16:creationId xmlns:a16="http://schemas.microsoft.com/office/drawing/2014/main" id="{D5A2EA33-54A7-7381-C5D2-525891500D2A}"/>
              </a:ext>
            </a:extLst>
          </p:cNvPr>
          <p:cNvSpPr/>
          <p:nvPr/>
        </p:nvSpPr>
        <p:spPr>
          <a:xfrm>
            <a:off x="14486689" y="4243157"/>
            <a:ext cx="11598442" cy="20525156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5D6E562E-A8E1-24A7-A0DB-BC5AA7FF6C85}"/>
              </a:ext>
            </a:extLst>
          </p:cNvPr>
          <p:cNvSpPr/>
          <p:nvPr/>
        </p:nvSpPr>
        <p:spPr>
          <a:xfrm>
            <a:off x="3198204" y="326212"/>
            <a:ext cx="7032172" cy="2231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Transformer Encoder Layer </a:t>
            </a: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14349091-BBFC-7050-24F7-DCEE5D1DFC06}"/>
              </a:ext>
            </a:extLst>
          </p:cNvPr>
          <p:cNvSpPr/>
          <p:nvPr/>
        </p:nvSpPr>
        <p:spPr>
          <a:xfrm>
            <a:off x="16812553" y="366410"/>
            <a:ext cx="7032172" cy="2231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Stack of Transformer Encoder Layers 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9252B84C-0E29-EA20-BBD8-932FE18E6645}"/>
              </a:ext>
            </a:extLst>
          </p:cNvPr>
          <p:cNvSpPr/>
          <p:nvPr/>
        </p:nvSpPr>
        <p:spPr>
          <a:xfrm>
            <a:off x="3198204" y="16366626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Dense Layer 1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77512BD1-1B60-A5F4-5C7D-0BB74999D797}"/>
              </a:ext>
            </a:extLst>
          </p:cNvPr>
          <p:cNvSpPr/>
          <p:nvPr/>
        </p:nvSpPr>
        <p:spPr>
          <a:xfrm>
            <a:off x="3198204" y="18738483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Dense Layer 2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AABD2D2E-6298-AA78-B1DD-D6605BDA03E1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6714290" y="17702870"/>
            <a:ext cx="0" cy="1035613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C332D223-67B5-332B-3794-E8C4B15B5EB2}"/>
              </a:ext>
            </a:extLst>
          </p:cNvPr>
          <p:cNvCxnSpPr>
            <a:cxnSpLocks/>
            <a:stCxn id="55" idx="2"/>
            <a:endCxn id="18" idx="0"/>
          </p:cNvCxnSpPr>
          <p:nvPr/>
        </p:nvCxnSpPr>
        <p:spPr>
          <a:xfrm>
            <a:off x="6714290" y="15031607"/>
            <a:ext cx="0" cy="1335019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11CD3844-08BA-98E2-AC06-745FE0E4710E}"/>
              </a:ext>
            </a:extLst>
          </p:cNvPr>
          <p:cNvSpPr/>
          <p:nvPr/>
        </p:nvSpPr>
        <p:spPr>
          <a:xfrm>
            <a:off x="3198204" y="21110340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Dropout 2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C569E42D-616B-C2C6-1A4E-4CDF29CC7ACF}"/>
              </a:ext>
            </a:extLst>
          </p:cNvPr>
          <p:cNvSpPr/>
          <p:nvPr/>
        </p:nvSpPr>
        <p:spPr>
          <a:xfrm>
            <a:off x="5634290" y="23177397"/>
            <a:ext cx="2160000" cy="216000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8A2FB2DC-471A-4847-9BC3-DA0CC27604F8}"/>
              </a:ext>
            </a:extLst>
          </p:cNvPr>
          <p:cNvSpPr/>
          <p:nvPr/>
        </p:nvSpPr>
        <p:spPr>
          <a:xfrm>
            <a:off x="6714290" y="15117210"/>
            <a:ext cx="2160000" cy="736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" name="Verbinder: gewinkelt 28">
            <a:extLst>
              <a:ext uri="{FF2B5EF4-FFF2-40B4-BE49-F238E27FC236}">
                <a16:creationId xmlns:a16="http://schemas.microsoft.com/office/drawing/2014/main" id="{3E08D9B7-E8EF-E7E5-4C7B-848D9F6F636C}"/>
              </a:ext>
            </a:extLst>
          </p:cNvPr>
          <p:cNvCxnSpPr>
            <a:cxnSpLocks/>
            <a:stCxn id="28" idx="1"/>
            <a:endCxn id="27" idx="2"/>
          </p:cNvCxnSpPr>
          <p:nvPr/>
        </p:nvCxnSpPr>
        <p:spPr>
          <a:xfrm rot="10800000" flipV="1">
            <a:off x="5634290" y="15485421"/>
            <a:ext cx="1080000" cy="8771976"/>
          </a:xfrm>
          <a:prstGeom prst="bentConnector3">
            <a:avLst>
              <a:gd name="adj1" fmla="val 375167"/>
            </a:avLst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0063889D-5AC3-833F-94E5-E66DB5B756B9}"/>
              </a:ext>
            </a:extLst>
          </p:cNvPr>
          <p:cNvCxnSpPr>
            <a:cxnSpLocks/>
            <a:stCxn id="19" idx="2"/>
            <a:endCxn id="26" idx="0"/>
          </p:cNvCxnSpPr>
          <p:nvPr/>
        </p:nvCxnSpPr>
        <p:spPr>
          <a:xfrm>
            <a:off x="6714290" y="20074727"/>
            <a:ext cx="0" cy="1035613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0BB68508-AAE7-CBF0-B9DF-93C06A5CFFAC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6714290" y="22446584"/>
            <a:ext cx="0" cy="730813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eck 47">
            <a:extLst>
              <a:ext uri="{FF2B5EF4-FFF2-40B4-BE49-F238E27FC236}">
                <a16:creationId xmlns:a16="http://schemas.microsoft.com/office/drawing/2014/main" id="{78747834-446D-F4BE-B38A-5E1A94039F21}"/>
              </a:ext>
            </a:extLst>
          </p:cNvPr>
          <p:cNvSpPr/>
          <p:nvPr/>
        </p:nvSpPr>
        <p:spPr>
          <a:xfrm>
            <a:off x="3198204" y="26159421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Normalization 2</a:t>
            </a: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AC7DE5AD-7456-F287-79C6-6BA9E3A79897}"/>
              </a:ext>
            </a:extLst>
          </p:cNvPr>
          <p:cNvCxnSpPr>
            <a:cxnSpLocks/>
            <a:stCxn id="27" idx="4"/>
            <a:endCxn id="48" idx="0"/>
          </p:cNvCxnSpPr>
          <p:nvPr/>
        </p:nvCxnSpPr>
        <p:spPr>
          <a:xfrm>
            <a:off x="6714290" y="25337397"/>
            <a:ext cx="0" cy="822024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8404381C-FEC5-89C3-BFA9-66A29720394E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6714290" y="27495665"/>
            <a:ext cx="0" cy="2376593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D21DF67C-A188-09BA-8018-658E3546E1BC}"/>
              </a:ext>
            </a:extLst>
          </p:cNvPr>
          <p:cNvSpPr/>
          <p:nvPr/>
        </p:nvSpPr>
        <p:spPr>
          <a:xfrm>
            <a:off x="19205909" y="6199924"/>
            <a:ext cx="2160000" cy="216000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800" dirty="0">
                <a:solidFill>
                  <a:schemeClr val="tx1"/>
                </a:solidFill>
              </a:rPr>
              <a:t>+</a:t>
            </a:r>
            <a:endParaRPr lang="de-DE" sz="5400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8C57886-070D-B273-BD88-75012412BBDD}"/>
              </a:ext>
            </a:extLst>
          </p:cNvPr>
          <p:cNvSpPr/>
          <p:nvPr/>
        </p:nvSpPr>
        <p:spPr>
          <a:xfrm rot="16200000">
            <a:off x="22084550" y="6349139"/>
            <a:ext cx="4845600" cy="1837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Abs. Pos. Embedding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9FC966C-FC89-702E-9C48-D929E709B38E}"/>
              </a:ext>
            </a:extLst>
          </p:cNvPr>
          <p:cNvCxnSpPr>
            <a:cxnSpLocks/>
            <a:stCxn id="13" idx="0"/>
            <a:endCxn id="6" idx="6"/>
          </p:cNvCxnSpPr>
          <p:nvPr/>
        </p:nvCxnSpPr>
        <p:spPr>
          <a:xfrm flipH="1">
            <a:off x="21365909" y="7268008"/>
            <a:ext cx="2222572" cy="11916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4ABD8D5-A08F-B36E-960A-3FFC2C7C4AD8}"/>
              </a:ext>
            </a:extLst>
          </p:cNvPr>
          <p:cNvCxnSpPr>
            <a:cxnSpLocks/>
            <a:stCxn id="6" idx="4"/>
            <a:endCxn id="98" idx="0"/>
          </p:cNvCxnSpPr>
          <p:nvPr/>
        </p:nvCxnSpPr>
        <p:spPr>
          <a:xfrm>
            <a:off x="20285909" y="8359924"/>
            <a:ext cx="1" cy="2724031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324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72FC8F-C88B-77A1-F9CD-F96D28D12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hteck 96">
            <a:extLst>
              <a:ext uri="{FF2B5EF4-FFF2-40B4-BE49-F238E27FC236}">
                <a16:creationId xmlns:a16="http://schemas.microsoft.com/office/drawing/2014/main" id="{AE9E51D6-888A-C719-95EC-1F22BB453F62}"/>
              </a:ext>
            </a:extLst>
          </p:cNvPr>
          <p:cNvSpPr/>
          <p:nvPr/>
        </p:nvSpPr>
        <p:spPr>
          <a:xfrm>
            <a:off x="16769826" y="2702804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D5ACB667-EB4F-746C-1E45-CDAA43A23464}"/>
              </a:ext>
            </a:extLst>
          </p:cNvPr>
          <p:cNvSpPr/>
          <p:nvPr/>
        </p:nvSpPr>
        <p:spPr>
          <a:xfrm>
            <a:off x="16769824" y="5279489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N-Gram Conv Layer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8D80470C-6D45-6F58-2AF7-2C6E707B936A}"/>
              </a:ext>
            </a:extLst>
          </p:cNvPr>
          <p:cNvSpPr/>
          <p:nvPr/>
        </p:nvSpPr>
        <p:spPr>
          <a:xfrm>
            <a:off x="16769824" y="7856174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N-Gram Conv Layer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AFA320E5-D29D-4A62-E0B8-01CF8F88A9AD}"/>
              </a:ext>
            </a:extLst>
          </p:cNvPr>
          <p:cNvSpPr/>
          <p:nvPr/>
        </p:nvSpPr>
        <p:spPr>
          <a:xfrm>
            <a:off x="16769824" y="10432859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3382BDB5-1DD4-BD0E-FF41-3E1B41C2848F}"/>
              </a:ext>
            </a:extLst>
          </p:cNvPr>
          <p:cNvSpPr/>
          <p:nvPr/>
        </p:nvSpPr>
        <p:spPr>
          <a:xfrm>
            <a:off x="16769824" y="13009544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N-Gram Conv Layer</a:t>
            </a:r>
          </a:p>
        </p:txBody>
      </p:sp>
      <p:cxnSp>
        <p:nvCxnSpPr>
          <p:cNvPr id="102" name="Gerade Verbindung mit Pfeil 101">
            <a:extLst>
              <a:ext uri="{FF2B5EF4-FFF2-40B4-BE49-F238E27FC236}">
                <a16:creationId xmlns:a16="http://schemas.microsoft.com/office/drawing/2014/main" id="{69982997-3479-5793-A154-06B131288A01}"/>
              </a:ext>
            </a:extLst>
          </p:cNvPr>
          <p:cNvCxnSpPr>
            <a:cxnSpLocks/>
            <a:stCxn id="97" idx="2"/>
            <a:endCxn id="98" idx="0"/>
          </p:cNvCxnSpPr>
          <p:nvPr/>
        </p:nvCxnSpPr>
        <p:spPr>
          <a:xfrm flipH="1">
            <a:off x="20285910" y="4039048"/>
            <a:ext cx="2" cy="1240441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>
            <a:extLst>
              <a:ext uri="{FF2B5EF4-FFF2-40B4-BE49-F238E27FC236}">
                <a16:creationId xmlns:a16="http://schemas.microsoft.com/office/drawing/2014/main" id="{C4977CF0-2C64-8688-B1F0-A5836BA23FD8}"/>
              </a:ext>
            </a:extLst>
          </p:cNvPr>
          <p:cNvCxnSpPr>
            <a:cxnSpLocks/>
            <a:stCxn id="98" idx="2"/>
            <a:endCxn id="99" idx="0"/>
          </p:cNvCxnSpPr>
          <p:nvPr/>
        </p:nvCxnSpPr>
        <p:spPr>
          <a:xfrm>
            <a:off x="20285910" y="6615733"/>
            <a:ext cx="0" cy="1240441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>
            <a:extLst>
              <a:ext uri="{FF2B5EF4-FFF2-40B4-BE49-F238E27FC236}">
                <a16:creationId xmlns:a16="http://schemas.microsoft.com/office/drawing/2014/main" id="{F2E857E7-76A6-750C-97C2-EDD4F8E0751C}"/>
              </a:ext>
            </a:extLst>
          </p:cNvPr>
          <p:cNvCxnSpPr>
            <a:cxnSpLocks/>
            <a:stCxn id="99" idx="2"/>
            <a:endCxn id="100" idx="0"/>
          </p:cNvCxnSpPr>
          <p:nvPr/>
        </p:nvCxnSpPr>
        <p:spPr>
          <a:xfrm>
            <a:off x="20285910" y="9192418"/>
            <a:ext cx="0" cy="1240441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B82F5BC3-3DFE-6AEB-25EC-F0258A3F69AC}"/>
              </a:ext>
            </a:extLst>
          </p:cNvPr>
          <p:cNvCxnSpPr>
            <a:cxnSpLocks/>
            <a:stCxn id="100" idx="2"/>
            <a:endCxn id="101" idx="0"/>
          </p:cNvCxnSpPr>
          <p:nvPr/>
        </p:nvCxnSpPr>
        <p:spPr>
          <a:xfrm>
            <a:off x="20285910" y="11769103"/>
            <a:ext cx="0" cy="1240441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Ellipse 115">
            <a:extLst>
              <a:ext uri="{FF2B5EF4-FFF2-40B4-BE49-F238E27FC236}">
                <a16:creationId xmlns:a16="http://schemas.microsoft.com/office/drawing/2014/main" id="{4BF3F52B-2E86-78CE-3F24-3E0BBF0C2450}"/>
              </a:ext>
            </a:extLst>
          </p:cNvPr>
          <p:cNvSpPr/>
          <p:nvPr/>
        </p:nvSpPr>
        <p:spPr>
          <a:xfrm>
            <a:off x="19205910" y="15586229"/>
            <a:ext cx="2160000" cy="216000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17" name="Gerade Verbindung mit Pfeil 116">
            <a:extLst>
              <a:ext uri="{FF2B5EF4-FFF2-40B4-BE49-F238E27FC236}">
                <a16:creationId xmlns:a16="http://schemas.microsoft.com/office/drawing/2014/main" id="{CC22EB69-7243-425B-9990-B9D6FE1270BD}"/>
              </a:ext>
            </a:extLst>
          </p:cNvPr>
          <p:cNvCxnSpPr>
            <a:cxnSpLocks/>
            <a:stCxn id="101" idx="2"/>
            <a:endCxn id="116" idx="0"/>
          </p:cNvCxnSpPr>
          <p:nvPr/>
        </p:nvCxnSpPr>
        <p:spPr>
          <a:xfrm>
            <a:off x="20285910" y="14345788"/>
            <a:ext cx="0" cy="1240441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hteck 119">
            <a:extLst>
              <a:ext uri="{FF2B5EF4-FFF2-40B4-BE49-F238E27FC236}">
                <a16:creationId xmlns:a16="http://schemas.microsoft.com/office/drawing/2014/main" id="{A10298D9-60F5-602C-61BA-E7029AEF77B5}"/>
              </a:ext>
            </a:extLst>
          </p:cNvPr>
          <p:cNvSpPr/>
          <p:nvPr/>
        </p:nvSpPr>
        <p:spPr>
          <a:xfrm>
            <a:off x="20328639" y="4243157"/>
            <a:ext cx="2160000" cy="5323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1" name="Verbinder: gewinkelt 120">
            <a:extLst>
              <a:ext uri="{FF2B5EF4-FFF2-40B4-BE49-F238E27FC236}">
                <a16:creationId xmlns:a16="http://schemas.microsoft.com/office/drawing/2014/main" id="{3493B989-AA0A-5FF6-46FE-41FCD49241D6}"/>
              </a:ext>
            </a:extLst>
          </p:cNvPr>
          <p:cNvCxnSpPr>
            <a:cxnSpLocks/>
            <a:stCxn id="120" idx="1"/>
            <a:endCxn id="116" idx="2"/>
          </p:cNvCxnSpPr>
          <p:nvPr/>
        </p:nvCxnSpPr>
        <p:spPr>
          <a:xfrm rot="10800000" flipV="1">
            <a:off x="19205911" y="4509313"/>
            <a:ext cx="1122729" cy="12156916"/>
          </a:xfrm>
          <a:prstGeom prst="bentConnector3">
            <a:avLst>
              <a:gd name="adj1" fmla="val 381662"/>
            </a:avLst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9048544E-933C-5A00-198B-C931B4750E53}"/>
              </a:ext>
            </a:extLst>
          </p:cNvPr>
          <p:cNvCxnSpPr>
            <a:cxnSpLocks/>
            <a:stCxn id="116" idx="4"/>
          </p:cNvCxnSpPr>
          <p:nvPr/>
        </p:nvCxnSpPr>
        <p:spPr>
          <a:xfrm>
            <a:off x="20285910" y="17746229"/>
            <a:ext cx="0" cy="2818603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hteck: abgerundete Ecken 127">
            <a:extLst>
              <a:ext uri="{FF2B5EF4-FFF2-40B4-BE49-F238E27FC236}">
                <a16:creationId xmlns:a16="http://schemas.microsoft.com/office/drawing/2014/main" id="{A204D3AD-47D9-AEE4-64DB-6BC9B2FD7818}"/>
              </a:ext>
            </a:extLst>
          </p:cNvPr>
          <p:cNvSpPr/>
          <p:nvPr/>
        </p:nvSpPr>
        <p:spPr>
          <a:xfrm>
            <a:off x="14486689" y="4243157"/>
            <a:ext cx="11598442" cy="13875293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F03A1035-9C8F-5E46-F918-B80B49A66AA7}"/>
              </a:ext>
            </a:extLst>
          </p:cNvPr>
          <p:cNvSpPr/>
          <p:nvPr/>
        </p:nvSpPr>
        <p:spPr>
          <a:xfrm>
            <a:off x="3198204" y="326212"/>
            <a:ext cx="7032172" cy="2231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Multiple N-Gram Layer</a:t>
            </a: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3A2EF4B3-1A08-2BED-FE6D-B1425DE382CE}"/>
              </a:ext>
            </a:extLst>
          </p:cNvPr>
          <p:cNvSpPr/>
          <p:nvPr/>
        </p:nvSpPr>
        <p:spPr>
          <a:xfrm>
            <a:off x="16812553" y="366410"/>
            <a:ext cx="7032172" cy="2231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Stack of Transformer Encoder Layers 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C1568BEF-7A7C-1D02-3A3C-1E04D00A77A5}"/>
              </a:ext>
            </a:extLst>
          </p:cNvPr>
          <p:cNvSpPr/>
          <p:nvPr/>
        </p:nvSpPr>
        <p:spPr>
          <a:xfrm>
            <a:off x="6795669" y="4911279"/>
            <a:ext cx="2160000" cy="7364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292C40B5-9B96-EFC0-16C6-022AAF530084}"/>
              </a:ext>
            </a:extLst>
          </p:cNvPr>
          <p:cNvSpPr/>
          <p:nvPr/>
        </p:nvSpPr>
        <p:spPr>
          <a:xfrm>
            <a:off x="915069" y="4716379"/>
            <a:ext cx="11598442" cy="13875293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38C248F-C0D2-EBA5-70FF-5F20E3026643}"/>
              </a:ext>
            </a:extLst>
          </p:cNvPr>
          <p:cNvSpPr/>
          <p:nvPr/>
        </p:nvSpPr>
        <p:spPr>
          <a:xfrm>
            <a:off x="3198204" y="2702804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B9802BB-6BE4-0727-D9C2-C342662737AF}"/>
              </a:ext>
            </a:extLst>
          </p:cNvPr>
          <p:cNvSpPr/>
          <p:nvPr/>
        </p:nvSpPr>
        <p:spPr>
          <a:xfrm>
            <a:off x="3198204" y="6275735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N-Gram Convolution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B3F7587-D079-7A45-4C72-B0BED5EFA236}"/>
              </a:ext>
            </a:extLst>
          </p:cNvPr>
          <p:cNvSpPr/>
          <p:nvPr/>
        </p:nvSpPr>
        <p:spPr>
          <a:xfrm>
            <a:off x="3198204" y="8647592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Normalization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2B25C2E-29D3-4081-4964-79E7A55E277D}"/>
              </a:ext>
            </a:extLst>
          </p:cNvPr>
          <p:cNvSpPr/>
          <p:nvPr/>
        </p:nvSpPr>
        <p:spPr>
          <a:xfrm>
            <a:off x="3198204" y="11019449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Activation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D7600A59-86C3-6A62-7C21-919F78AB93AB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6714290" y="4039048"/>
            <a:ext cx="0" cy="2236687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EB18AB73-7829-EBF1-D253-886286DC5C65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6714290" y="7611979"/>
            <a:ext cx="0" cy="1035613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8A238C1B-6C74-8F57-4B6B-F98467877127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6714290" y="9983836"/>
            <a:ext cx="0" cy="1035613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2DE107B0-4E4C-E6D7-0763-269F9F37C440}"/>
              </a:ext>
            </a:extLst>
          </p:cNvPr>
          <p:cNvSpPr/>
          <p:nvPr/>
        </p:nvSpPr>
        <p:spPr>
          <a:xfrm>
            <a:off x="5634290" y="15720938"/>
            <a:ext cx="2160000" cy="216000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24" name="Verbinder: gewinkelt 23">
            <a:extLst>
              <a:ext uri="{FF2B5EF4-FFF2-40B4-BE49-F238E27FC236}">
                <a16:creationId xmlns:a16="http://schemas.microsoft.com/office/drawing/2014/main" id="{DCFDEDFB-377E-7669-C71F-E805BD98DEC3}"/>
              </a:ext>
            </a:extLst>
          </p:cNvPr>
          <p:cNvCxnSpPr>
            <a:cxnSpLocks/>
            <a:stCxn id="2" idx="1"/>
            <a:endCxn id="22" idx="2"/>
          </p:cNvCxnSpPr>
          <p:nvPr/>
        </p:nvCxnSpPr>
        <p:spPr>
          <a:xfrm rot="10800000" flipV="1">
            <a:off x="5634291" y="5279490"/>
            <a:ext cx="1161379" cy="11521448"/>
          </a:xfrm>
          <a:prstGeom prst="bentConnector3">
            <a:avLst>
              <a:gd name="adj1" fmla="val 395252"/>
            </a:avLst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17B19542-3C2C-360B-9BC0-08745D85567F}"/>
              </a:ext>
            </a:extLst>
          </p:cNvPr>
          <p:cNvSpPr/>
          <p:nvPr/>
        </p:nvSpPr>
        <p:spPr>
          <a:xfrm>
            <a:off x="3198204" y="13368209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Dropout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799FB583-6919-DDED-E6F3-97F49EEEF3C1}"/>
              </a:ext>
            </a:extLst>
          </p:cNvPr>
          <p:cNvCxnSpPr>
            <a:cxnSpLocks/>
            <a:stCxn id="13" idx="2"/>
            <a:endCxn id="25" idx="0"/>
          </p:cNvCxnSpPr>
          <p:nvPr/>
        </p:nvCxnSpPr>
        <p:spPr>
          <a:xfrm>
            <a:off x="6714290" y="12355693"/>
            <a:ext cx="0" cy="1012516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A67DFF1D-B942-4C36-4380-E18C119D6720}"/>
              </a:ext>
            </a:extLst>
          </p:cNvPr>
          <p:cNvCxnSpPr>
            <a:cxnSpLocks/>
            <a:stCxn id="22" idx="4"/>
          </p:cNvCxnSpPr>
          <p:nvPr/>
        </p:nvCxnSpPr>
        <p:spPr>
          <a:xfrm>
            <a:off x="6714290" y="17880938"/>
            <a:ext cx="0" cy="2270090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8FDA2249-3AED-7D1D-42EB-036B7FC8F575}"/>
              </a:ext>
            </a:extLst>
          </p:cNvPr>
          <p:cNvCxnSpPr>
            <a:cxnSpLocks/>
            <a:stCxn id="25" idx="2"/>
            <a:endCxn id="22" idx="0"/>
          </p:cNvCxnSpPr>
          <p:nvPr/>
        </p:nvCxnSpPr>
        <p:spPr>
          <a:xfrm>
            <a:off x="6714290" y="14704453"/>
            <a:ext cx="0" cy="1016485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89D8C47B-0EE6-6BAE-EE3A-8FFFC48BFCBC}"/>
              </a:ext>
            </a:extLst>
          </p:cNvPr>
          <p:cNvGrpSpPr/>
          <p:nvPr/>
        </p:nvGrpSpPr>
        <p:grpSpPr>
          <a:xfrm>
            <a:off x="18584531" y="23537490"/>
            <a:ext cx="5400000" cy="7258286"/>
            <a:chOff x="3350604" y="22569948"/>
            <a:chExt cx="5400000" cy="7258286"/>
          </a:xfrm>
        </p:grpSpPr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3CCE3332-6552-EBA0-C4F8-61994EACFD6E}"/>
                </a:ext>
              </a:extLst>
            </p:cNvPr>
            <p:cNvGrpSpPr/>
            <p:nvPr/>
          </p:nvGrpSpPr>
          <p:grpSpPr>
            <a:xfrm>
              <a:off x="3350604" y="22569948"/>
              <a:ext cx="5400000" cy="1080000"/>
              <a:chOff x="3350604" y="22569948"/>
              <a:chExt cx="5400000" cy="1080000"/>
            </a:xfrm>
          </p:grpSpPr>
          <p:sp>
            <p:nvSpPr>
              <p:cNvPr id="80" name="Rechteck 79">
                <a:extLst>
                  <a:ext uri="{FF2B5EF4-FFF2-40B4-BE49-F238E27FC236}">
                    <a16:creationId xmlns:a16="http://schemas.microsoft.com/office/drawing/2014/main" id="{AF7031DE-6F77-D152-6A31-D02DC628B8C4}"/>
                  </a:ext>
                </a:extLst>
              </p:cNvPr>
              <p:cNvSpPr/>
              <p:nvPr/>
            </p:nvSpPr>
            <p:spPr>
              <a:xfrm>
                <a:off x="3350604" y="22569948"/>
                <a:ext cx="1080000" cy="1080000"/>
              </a:xfrm>
              <a:prstGeom prst="rect">
                <a:avLst/>
              </a:prstGeom>
              <a:solidFill>
                <a:srgbClr val="FFC000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1" name="Rechteck 80">
                <a:extLst>
                  <a:ext uri="{FF2B5EF4-FFF2-40B4-BE49-F238E27FC236}">
                    <a16:creationId xmlns:a16="http://schemas.microsoft.com/office/drawing/2014/main" id="{19E54594-DBB7-FBFB-0A2E-21862A9223B7}"/>
                  </a:ext>
                </a:extLst>
              </p:cNvPr>
              <p:cNvSpPr/>
              <p:nvPr/>
            </p:nvSpPr>
            <p:spPr>
              <a:xfrm>
                <a:off x="5510604" y="22569948"/>
                <a:ext cx="1080000" cy="1080000"/>
              </a:xfrm>
              <a:prstGeom prst="rect">
                <a:avLst/>
              </a:prstGeom>
              <a:solidFill>
                <a:srgbClr val="FFC000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2" name="Rechteck 81">
                <a:extLst>
                  <a:ext uri="{FF2B5EF4-FFF2-40B4-BE49-F238E27FC236}">
                    <a16:creationId xmlns:a16="http://schemas.microsoft.com/office/drawing/2014/main" id="{307BF961-5CB0-9A95-24A8-3F2AC400D1B8}"/>
                  </a:ext>
                </a:extLst>
              </p:cNvPr>
              <p:cNvSpPr/>
              <p:nvPr/>
            </p:nvSpPr>
            <p:spPr>
              <a:xfrm>
                <a:off x="4430604" y="22569948"/>
                <a:ext cx="1080000" cy="1080000"/>
              </a:xfrm>
              <a:prstGeom prst="rect">
                <a:avLst/>
              </a:prstGeom>
              <a:solidFill>
                <a:srgbClr val="FFC000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3" name="Rechteck 82">
                <a:extLst>
                  <a:ext uri="{FF2B5EF4-FFF2-40B4-BE49-F238E27FC236}">
                    <a16:creationId xmlns:a16="http://schemas.microsoft.com/office/drawing/2014/main" id="{560ADF14-7EA2-9384-770B-8E0B94A4A8F4}"/>
                  </a:ext>
                </a:extLst>
              </p:cNvPr>
              <p:cNvSpPr/>
              <p:nvPr/>
            </p:nvSpPr>
            <p:spPr>
              <a:xfrm>
                <a:off x="6590604" y="22569948"/>
                <a:ext cx="1080000" cy="108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4" name="Rechteck 83">
                <a:extLst>
                  <a:ext uri="{FF2B5EF4-FFF2-40B4-BE49-F238E27FC236}">
                    <a16:creationId xmlns:a16="http://schemas.microsoft.com/office/drawing/2014/main" id="{1B5E84A5-BBBB-0134-059A-3BD16EB12229}"/>
                  </a:ext>
                </a:extLst>
              </p:cNvPr>
              <p:cNvSpPr/>
              <p:nvPr/>
            </p:nvSpPr>
            <p:spPr>
              <a:xfrm>
                <a:off x="7670604" y="22569948"/>
                <a:ext cx="1080000" cy="108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5" name="Gruppieren 54">
              <a:extLst>
                <a:ext uri="{FF2B5EF4-FFF2-40B4-BE49-F238E27FC236}">
                  <a16:creationId xmlns:a16="http://schemas.microsoft.com/office/drawing/2014/main" id="{D034CF3B-3B58-E4DB-0894-135ED668BDDB}"/>
                </a:ext>
              </a:extLst>
            </p:cNvPr>
            <p:cNvGrpSpPr/>
            <p:nvPr/>
          </p:nvGrpSpPr>
          <p:grpSpPr>
            <a:xfrm>
              <a:off x="3350604" y="23649948"/>
              <a:ext cx="5400000" cy="1080000"/>
              <a:chOff x="3350604" y="22569948"/>
              <a:chExt cx="5400000" cy="1080000"/>
            </a:xfrm>
          </p:grpSpPr>
          <p:sp>
            <p:nvSpPr>
              <p:cNvPr id="75" name="Rechteck 74">
                <a:extLst>
                  <a:ext uri="{FF2B5EF4-FFF2-40B4-BE49-F238E27FC236}">
                    <a16:creationId xmlns:a16="http://schemas.microsoft.com/office/drawing/2014/main" id="{E9A4311E-7A9B-81C6-A1D1-E6D62A17C566}"/>
                  </a:ext>
                </a:extLst>
              </p:cNvPr>
              <p:cNvSpPr/>
              <p:nvPr/>
            </p:nvSpPr>
            <p:spPr>
              <a:xfrm>
                <a:off x="3350604" y="22569948"/>
                <a:ext cx="1080000" cy="1080000"/>
              </a:xfrm>
              <a:prstGeom prst="rect">
                <a:avLst/>
              </a:prstGeom>
              <a:solidFill>
                <a:srgbClr val="FFC000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" name="Rechteck 75">
                <a:extLst>
                  <a:ext uri="{FF2B5EF4-FFF2-40B4-BE49-F238E27FC236}">
                    <a16:creationId xmlns:a16="http://schemas.microsoft.com/office/drawing/2014/main" id="{EF631A85-3542-1E63-CA6F-1CB6FF4EB89E}"/>
                  </a:ext>
                </a:extLst>
              </p:cNvPr>
              <p:cNvSpPr/>
              <p:nvPr/>
            </p:nvSpPr>
            <p:spPr>
              <a:xfrm>
                <a:off x="5510604" y="22569948"/>
                <a:ext cx="1080000" cy="1080000"/>
              </a:xfrm>
              <a:prstGeom prst="rect">
                <a:avLst/>
              </a:prstGeom>
              <a:solidFill>
                <a:srgbClr val="FFC000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7" name="Rechteck 76">
                <a:extLst>
                  <a:ext uri="{FF2B5EF4-FFF2-40B4-BE49-F238E27FC236}">
                    <a16:creationId xmlns:a16="http://schemas.microsoft.com/office/drawing/2014/main" id="{7A80078F-F0A2-0CCE-FFF7-2B8B1762C098}"/>
                  </a:ext>
                </a:extLst>
              </p:cNvPr>
              <p:cNvSpPr/>
              <p:nvPr/>
            </p:nvSpPr>
            <p:spPr>
              <a:xfrm>
                <a:off x="4430604" y="22569948"/>
                <a:ext cx="1080000" cy="1080000"/>
              </a:xfrm>
              <a:prstGeom prst="rect">
                <a:avLst/>
              </a:prstGeom>
              <a:solidFill>
                <a:srgbClr val="FFC000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8" name="Rechteck 77">
                <a:extLst>
                  <a:ext uri="{FF2B5EF4-FFF2-40B4-BE49-F238E27FC236}">
                    <a16:creationId xmlns:a16="http://schemas.microsoft.com/office/drawing/2014/main" id="{4FFB2C63-8555-DF46-A664-6234E7ADFAD1}"/>
                  </a:ext>
                </a:extLst>
              </p:cNvPr>
              <p:cNvSpPr/>
              <p:nvPr/>
            </p:nvSpPr>
            <p:spPr>
              <a:xfrm>
                <a:off x="6590604" y="22569948"/>
                <a:ext cx="1080000" cy="108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9" name="Rechteck 78">
                <a:extLst>
                  <a:ext uri="{FF2B5EF4-FFF2-40B4-BE49-F238E27FC236}">
                    <a16:creationId xmlns:a16="http://schemas.microsoft.com/office/drawing/2014/main" id="{1B3D9BD2-5AB7-E130-8FAF-514D8AA7358D}"/>
                  </a:ext>
                </a:extLst>
              </p:cNvPr>
              <p:cNvSpPr/>
              <p:nvPr/>
            </p:nvSpPr>
            <p:spPr>
              <a:xfrm>
                <a:off x="7670604" y="22569948"/>
                <a:ext cx="1080000" cy="108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6" name="Gruppieren 55">
              <a:extLst>
                <a:ext uri="{FF2B5EF4-FFF2-40B4-BE49-F238E27FC236}">
                  <a16:creationId xmlns:a16="http://schemas.microsoft.com/office/drawing/2014/main" id="{39997EA4-7975-47FD-9923-5C1E30D0B061}"/>
                </a:ext>
              </a:extLst>
            </p:cNvPr>
            <p:cNvGrpSpPr/>
            <p:nvPr/>
          </p:nvGrpSpPr>
          <p:grpSpPr>
            <a:xfrm>
              <a:off x="3350604" y="24729948"/>
              <a:ext cx="5400000" cy="1080000"/>
              <a:chOff x="3350604" y="22569948"/>
              <a:chExt cx="5400000" cy="1080000"/>
            </a:xfrm>
          </p:grpSpPr>
          <p:sp>
            <p:nvSpPr>
              <p:cNvPr id="73" name="Rechteck 72">
                <a:extLst>
                  <a:ext uri="{FF2B5EF4-FFF2-40B4-BE49-F238E27FC236}">
                    <a16:creationId xmlns:a16="http://schemas.microsoft.com/office/drawing/2014/main" id="{7D770B36-7CCA-4EE5-6717-E299BB5CE25B}"/>
                  </a:ext>
                </a:extLst>
              </p:cNvPr>
              <p:cNvSpPr/>
              <p:nvPr/>
            </p:nvSpPr>
            <p:spPr>
              <a:xfrm>
                <a:off x="6590604" y="22569948"/>
                <a:ext cx="1080000" cy="108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0" name="Rechteck 69">
                <a:extLst>
                  <a:ext uri="{FF2B5EF4-FFF2-40B4-BE49-F238E27FC236}">
                    <a16:creationId xmlns:a16="http://schemas.microsoft.com/office/drawing/2014/main" id="{5AA7638D-C6FE-E1BC-FFF4-EACA13EE78AE}"/>
                  </a:ext>
                </a:extLst>
              </p:cNvPr>
              <p:cNvSpPr/>
              <p:nvPr/>
            </p:nvSpPr>
            <p:spPr>
              <a:xfrm>
                <a:off x="3350604" y="22569948"/>
                <a:ext cx="1080000" cy="1080000"/>
              </a:xfrm>
              <a:prstGeom prst="rect">
                <a:avLst/>
              </a:prstGeom>
              <a:solidFill>
                <a:srgbClr val="FFC000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1" name="Rechteck 70">
                <a:extLst>
                  <a:ext uri="{FF2B5EF4-FFF2-40B4-BE49-F238E27FC236}">
                    <a16:creationId xmlns:a16="http://schemas.microsoft.com/office/drawing/2014/main" id="{CDFB5687-D452-FBF1-C3AD-5CA1C4A35C01}"/>
                  </a:ext>
                </a:extLst>
              </p:cNvPr>
              <p:cNvSpPr/>
              <p:nvPr/>
            </p:nvSpPr>
            <p:spPr>
              <a:xfrm>
                <a:off x="5510604" y="22569948"/>
                <a:ext cx="1080000" cy="1080000"/>
              </a:xfrm>
              <a:prstGeom prst="rect">
                <a:avLst/>
              </a:prstGeom>
              <a:solidFill>
                <a:srgbClr val="FFC000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2" name="Rechteck 71">
                <a:extLst>
                  <a:ext uri="{FF2B5EF4-FFF2-40B4-BE49-F238E27FC236}">
                    <a16:creationId xmlns:a16="http://schemas.microsoft.com/office/drawing/2014/main" id="{EEDED601-023C-DF55-1499-3DA625DD7569}"/>
                  </a:ext>
                </a:extLst>
              </p:cNvPr>
              <p:cNvSpPr/>
              <p:nvPr/>
            </p:nvSpPr>
            <p:spPr>
              <a:xfrm>
                <a:off x="4430604" y="22569948"/>
                <a:ext cx="1080000" cy="1080000"/>
              </a:xfrm>
              <a:prstGeom prst="rect">
                <a:avLst/>
              </a:prstGeom>
              <a:solidFill>
                <a:srgbClr val="FFC000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4" name="Rechteck 73">
                <a:extLst>
                  <a:ext uri="{FF2B5EF4-FFF2-40B4-BE49-F238E27FC236}">
                    <a16:creationId xmlns:a16="http://schemas.microsoft.com/office/drawing/2014/main" id="{BD075E20-2CA4-A008-A459-3B494F0183E3}"/>
                  </a:ext>
                </a:extLst>
              </p:cNvPr>
              <p:cNvSpPr/>
              <p:nvPr/>
            </p:nvSpPr>
            <p:spPr>
              <a:xfrm>
                <a:off x="7670604" y="22569948"/>
                <a:ext cx="1080000" cy="108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7" name="Gruppieren 56">
              <a:extLst>
                <a:ext uri="{FF2B5EF4-FFF2-40B4-BE49-F238E27FC236}">
                  <a16:creationId xmlns:a16="http://schemas.microsoft.com/office/drawing/2014/main" id="{B029DF85-BFF6-DD9B-97E8-1B6B121A200F}"/>
                </a:ext>
              </a:extLst>
            </p:cNvPr>
            <p:cNvGrpSpPr/>
            <p:nvPr/>
          </p:nvGrpSpPr>
          <p:grpSpPr>
            <a:xfrm>
              <a:off x="3350604" y="25809948"/>
              <a:ext cx="5400000" cy="1080000"/>
              <a:chOff x="3350604" y="22569948"/>
              <a:chExt cx="5400000" cy="1080000"/>
            </a:xfrm>
          </p:grpSpPr>
          <p:sp>
            <p:nvSpPr>
              <p:cNvPr id="65" name="Rechteck 64">
                <a:extLst>
                  <a:ext uri="{FF2B5EF4-FFF2-40B4-BE49-F238E27FC236}">
                    <a16:creationId xmlns:a16="http://schemas.microsoft.com/office/drawing/2014/main" id="{6BB71661-6C52-BCDC-5238-BE52FE5A8575}"/>
                  </a:ext>
                </a:extLst>
              </p:cNvPr>
              <p:cNvSpPr/>
              <p:nvPr/>
            </p:nvSpPr>
            <p:spPr>
              <a:xfrm>
                <a:off x="3350604" y="22569948"/>
                <a:ext cx="1080000" cy="1080000"/>
              </a:xfrm>
              <a:prstGeom prst="rect">
                <a:avLst/>
              </a:prstGeom>
              <a:solidFill>
                <a:srgbClr val="FFC000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" name="Rechteck 65">
                <a:extLst>
                  <a:ext uri="{FF2B5EF4-FFF2-40B4-BE49-F238E27FC236}">
                    <a16:creationId xmlns:a16="http://schemas.microsoft.com/office/drawing/2014/main" id="{2D84773B-4F08-3009-679D-327EC68D550D}"/>
                  </a:ext>
                </a:extLst>
              </p:cNvPr>
              <p:cNvSpPr/>
              <p:nvPr/>
            </p:nvSpPr>
            <p:spPr>
              <a:xfrm>
                <a:off x="5510604" y="22569948"/>
                <a:ext cx="1080000" cy="1080000"/>
              </a:xfrm>
              <a:prstGeom prst="rect">
                <a:avLst/>
              </a:prstGeom>
              <a:solidFill>
                <a:srgbClr val="FFC000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7" name="Rechteck 66">
                <a:extLst>
                  <a:ext uri="{FF2B5EF4-FFF2-40B4-BE49-F238E27FC236}">
                    <a16:creationId xmlns:a16="http://schemas.microsoft.com/office/drawing/2014/main" id="{2DC6D538-1DC9-061D-B00E-6B3EA6A3FF7F}"/>
                  </a:ext>
                </a:extLst>
              </p:cNvPr>
              <p:cNvSpPr/>
              <p:nvPr/>
            </p:nvSpPr>
            <p:spPr>
              <a:xfrm>
                <a:off x="4430604" y="22569948"/>
                <a:ext cx="1080000" cy="1080000"/>
              </a:xfrm>
              <a:prstGeom prst="rect">
                <a:avLst/>
              </a:prstGeom>
              <a:solidFill>
                <a:srgbClr val="FFC000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8" name="Rechteck 67">
                <a:extLst>
                  <a:ext uri="{FF2B5EF4-FFF2-40B4-BE49-F238E27FC236}">
                    <a16:creationId xmlns:a16="http://schemas.microsoft.com/office/drawing/2014/main" id="{77B704FC-84F5-10BA-CE6C-6E1EFA1D4223}"/>
                  </a:ext>
                </a:extLst>
              </p:cNvPr>
              <p:cNvSpPr/>
              <p:nvPr/>
            </p:nvSpPr>
            <p:spPr>
              <a:xfrm>
                <a:off x="6590604" y="22569948"/>
                <a:ext cx="1080000" cy="108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9" name="Rechteck 68">
                <a:extLst>
                  <a:ext uri="{FF2B5EF4-FFF2-40B4-BE49-F238E27FC236}">
                    <a16:creationId xmlns:a16="http://schemas.microsoft.com/office/drawing/2014/main" id="{E6A3354A-277E-AE11-2A46-D88EA8F56FBD}"/>
                  </a:ext>
                </a:extLst>
              </p:cNvPr>
              <p:cNvSpPr/>
              <p:nvPr/>
            </p:nvSpPr>
            <p:spPr>
              <a:xfrm>
                <a:off x="7670604" y="22569948"/>
                <a:ext cx="1080000" cy="108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8" name="Gruppieren 57">
              <a:extLst>
                <a:ext uri="{FF2B5EF4-FFF2-40B4-BE49-F238E27FC236}">
                  <a16:creationId xmlns:a16="http://schemas.microsoft.com/office/drawing/2014/main" id="{5788DF04-FF36-AB0B-6270-DEA8C00390B5}"/>
                </a:ext>
              </a:extLst>
            </p:cNvPr>
            <p:cNvGrpSpPr/>
            <p:nvPr/>
          </p:nvGrpSpPr>
          <p:grpSpPr>
            <a:xfrm>
              <a:off x="3350604" y="28748234"/>
              <a:ext cx="5400000" cy="1080000"/>
              <a:chOff x="3350604" y="22569948"/>
              <a:chExt cx="5400000" cy="1080000"/>
            </a:xfrm>
          </p:grpSpPr>
          <p:sp>
            <p:nvSpPr>
              <p:cNvPr id="60" name="Rechteck 59">
                <a:extLst>
                  <a:ext uri="{FF2B5EF4-FFF2-40B4-BE49-F238E27FC236}">
                    <a16:creationId xmlns:a16="http://schemas.microsoft.com/office/drawing/2014/main" id="{BAD35C72-DA31-7326-C688-24B718C31603}"/>
                  </a:ext>
                </a:extLst>
              </p:cNvPr>
              <p:cNvSpPr/>
              <p:nvPr/>
            </p:nvSpPr>
            <p:spPr>
              <a:xfrm>
                <a:off x="3350604" y="22569948"/>
                <a:ext cx="1080000" cy="1080000"/>
              </a:xfrm>
              <a:prstGeom prst="rect">
                <a:avLst/>
              </a:prstGeom>
              <a:solidFill>
                <a:srgbClr val="FFC000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1" name="Rechteck 60">
                <a:extLst>
                  <a:ext uri="{FF2B5EF4-FFF2-40B4-BE49-F238E27FC236}">
                    <a16:creationId xmlns:a16="http://schemas.microsoft.com/office/drawing/2014/main" id="{912B8E97-7CDE-CBFF-0AC8-9F14CF5EEF7C}"/>
                  </a:ext>
                </a:extLst>
              </p:cNvPr>
              <p:cNvSpPr/>
              <p:nvPr/>
            </p:nvSpPr>
            <p:spPr>
              <a:xfrm>
                <a:off x="5510604" y="22569948"/>
                <a:ext cx="1080000" cy="1080000"/>
              </a:xfrm>
              <a:prstGeom prst="rect">
                <a:avLst/>
              </a:prstGeom>
              <a:solidFill>
                <a:srgbClr val="FFC000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2" name="Rechteck 61">
                <a:extLst>
                  <a:ext uri="{FF2B5EF4-FFF2-40B4-BE49-F238E27FC236}">
                    <a16:creationId xmlns:a16="http://schemas.microsoft.com/office/drawing/2014/main" id="{2E461F89-73C7-5021-48C3-63A9769D712F}"/>
                  </a:ext>
                </a:extLst>
              </p:cNvPr>
              <p:cNvSpPr/>
              <p:nvPr/>
            </p:nvSpPr>
            <p:spPr>
              <a:xfrm>
                <a:off x="4430604" y="22569948"/>
                <a:ext cx="1080000" cy="1080000"/>
              </a:xfrm>
              <a:prstGeom prst="rect">
                <a:avLst/>
              </a:prstGeom>
              <a:solidFill>
                <a:srgbClr val="FFC000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3" name="Rechteck 62">
                <a:extLst>
                  <a:ext uri="{FF2B5EF4-FFF2-40B4-BE49-F238E27FC236}">
                    <a16:creationId xmlns:a16="http://schemas.microsoft.com/office/drawing/2014/main" id="{0280EE8B-5359-9C75-0DB5-CBAADD870CF2}"/>
                  </a:ext>
                </a:extLst>
              </p:cNvPr>
              <p:cNvSpPr/>
              <p:nvPr/>
            </p:nvSpPr>
            <p:spPr>
              <a:xfrm>
                <a:off x="6590604" y="22569948"/>
                <a:ext cx="1080000" cy="108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" name="Rechteck 63">
                <a:extLst>
                  <a:ext uri="{FF2B5EF4-FFF2-40B4-BE49-F238E27FC236}">
                    <a16:creationId xmlns:a16="http://schemas.microsoft.com/office/drawing/2014/main" id="{8E602639-5499-CCE8-979D-A39D7D89B0C4}"/>
                  </a:ext>
                </a:extLst>
              </p:cNvPr>
              <p:cNvSpPr/>
              <p:nvPr/>
            </p:nvSpPr>
            <p:spPr>
              <a:xfrm>
                <a:off x="7670604" y="22569948"/>
                <a:ext cx="1080000" cy="108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7D5E0210-3D2C-1012-57AF-0A1254A1A3EF}"/>
                </a:ext>
              </a:extLst>
            </p:cNvPr>
            <p:cNvSpPr txBox="1"/>
            <p:nvPr/>
          </p:nvSpPr>
          <p:spPr>
            <a:xfrm>
              <a:off x="5776481" y="27357426"/>
              <a:ext cx="6623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5400" dirty="0"/>
                <a:t>…</a:t>
              </a:r>
            </a:p>
          </p:txBody>
        </p:sp>
      </p:grpSp>
      <p:sp>
        <p:nvSpPr>
          <p:cNvPr id="85" name="Textfeld 84">
            <a:extLst>
              <a:ext uri="{FF2B5EF4-FFF2-40B4-BE49-F238E27FC236}">
                <a16:creationId xmlns:a16="http://schemas.microsoft.com/office/drawing/2014/main" id="{B68E79BB-1C81-7817-AE23-32FF4E25D647}"/>
              </a:ext>
            </a:extLst>
          </p:cNvPr>
          <p:cNvSpPr txBox="1"/>
          <p:nvPr/>
        </p:nvSpPr>
        <p:spPr>
          <a:xfrm rot="16200000">
            <a:off x="16840407" y="27536965"/>
            <a:ext cx="18501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dirty="0"/>
              <a:t>Times</a:t>
            </a:r>
          </a:p>
        </p:txBody>
      </p: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AED2B918-3499-6923-B2C2-258954575F84}"/>
              </a:ext>
            </a:extLst>
          </p:cNvPr>
          <p:cNvGrpSpPr/>
          <p:nvPr/>
        </p:nvGrpSpPr>
        <p:grpSpPr>
          <a:xfrm>
            <a:off x="3500245" y="21554232"/>
            <a:ext cx="4389915" cy="5033302"/>
            <a:chOff x="3350604" y="22569948"/>
            <a:chExt cx="5400000" cy="7258286"/>
          </a:xfrm>
        </p:grpSpPr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2BCE5889-E4DF-E467-2C85-D1C0CB100349}"/>
                </a:ext>
              </a:extLst>
            </p:cNvPr>
            <p:cNvGrpSpPr/>
            <p:nvPr/>
          </p:nvGrpSpPr>
          <p:grpSpPr>
            <a:xfrm>
              <a:off x="3350604" y="22569948"/>
              <a:ext cx="5400000" cy="1080000"/>
              <a:chOff x="3350604" y="22569948"/>
              <a:chExt cx="5400000" cy="1080000"/>
            </a:xfrm>
          </p:grpSpPr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8513C90E-A26E-5E32-CE5A-BA98E751D4FB}"/>
                  </a:ext>
                </a:extLst>
              </p:cNvPr>
              <p:cNvSpPr/>
              <p:nvPr/>
            </p:nvSpPr>
            <p:spPr>
              <a:xfrm>
                <a:off x="335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" name="Rechteck 3">
                <a:extLst>
                  <a:ext uri="{FF2B5EF4-FFF2-40B4-BE49-F238E27FC236}">
                    <a16:creationId xmlns:a16="http://schemas.microsoft.com/office/drawing/2014/main" id="{2873733E-651C-042C-E321-AA719EEDC0F3}"/>
                  </a:ext>
                </a:extLst>
              </p:cNvPr>
              <p:cNvSpPr/>
              <p:nvPr/>
            </p:nvSpPr>
            <p:spPr>
              <a:xfrm>
                <a:off x="551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0D15FD13-74FF-EDAE-7010-E42C629D76EA}"/>
                  </a:ext>
                </a:extLst>
              </p:cNvPr>
              <p:cNvSpPr/>
              <p:nvPr/>
            </p:nvSpPr>
            <p:spPr>
              <a:xfrm>
                <a:off x="443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8618FBD0-76CC-AC46-E4FE-B6F193FECBCD}"/>
                  </a:ext>
                </a:extLst>
              </p:cNvPr>
              <p:cNvSpPr/>
              <p:nvPr/>
            </p:nvSpPr>
            <p:spPr>
              <a:xfrm>
                <a:off x="659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A80EDEB7-3254-55B3-25D4-ECA2F12886DB}"/>
                  </a:ext>
                </a:extLst>
              </p:cNvPr>
              <p:cNvSpPr/>
              <p:nvPr/>
            </p:nvSpPr>
            <p:spPr>
              <a:xfrm>
                <a:off x="767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F30E5690-1574-39C1-A5E5-FF8963987C45}"/>
                </a:ext>
              </a:extLst>
            </p:cNvPr>
            <p:cNvGrpSpPr/>
            <p:nvPr/>
          </p:nvGrpSpPr>
          <p:grpSpPr>
            <a:xfrm>
              <a:off x="3350604" y="23649948"/>
              <a:ext cx="5400000" cy="1080000"/>
              <a:chOff x="3350604" y="22569948"/>
              <a:chExt cx="5400000" cy="1080000"/>
            </a:xfrm>
          </p:grpSpPr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3FA2D678-2ECD-A470-1FBD-0F146CF8DB27}"/>
                  </a:ext>
                </a:extLst>
              </p:cNvPr>
              <p:cNvSpPr/>
              <p:nvPr/>
            </p:nvSpPr>
            <p:spPr>
              <a:xfrm>
                <a:off x="335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90A4F69C-DF06-1714-4F7D-CD91BD8F38D8}"/>
                  </a:ext>
                </a:extLst>
              </p:cNvPr>
              <p:cNvSpPr/>
              <p:nvPr/>
            </p:nvSpPr>
            <p:spPr>
              <a:xfrm>
                <a:off x="551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2238EE5E-3DB1-1539-4A95-FA3019A74C15}"/>
                  </a:ext>
                </a:extLst>
              </p:cNvPr>
              <p:cNvSpPr/>
              <p:nvPr/>
            </p:nvSpPr>
            <p:spPr>
              <a:xfrm>
                <a:off x="443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21FE08DD-88D4-8404-1F1A-A35987145E4C}"/>
                  </a:ext>
                </a:extLst>
              </p:cNvPr>
              <p:cNvSpPr/>
              <p:nvPr/>
            </p:nvSpPr>
            <p:spPr>
              <a:xfrm>
                <a:off x="659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DEF2C63E-AC89-3DDC-4A84-2C5C232C57F9}"/>
                  </a:ext>
                </a:extLst>
              </p:cNvPr>
              <p:cNvSpPr/>
              <p:nvPr/>
            </p:nvSpPr>
            <p:spPr>
              <a:xfrm>
                <a:off x="767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BD11BB07-A9CF-CEE7-21D5-28E9680A2C5E}"/>
                </a:ext>
              </a:extLst>
            </p:cNvPr>
            <p:cNvGrpSpPr/>
            <p:nvPr/>
          </p:nvGrpSpPr>
          <p:grpSpPr>
            <a:xfrm>
              <a:off x="3350604" y="24729948"/>
              <a:ext cx="5400000" cy="1080000"/>
              <a:chOff x="3350604" y="22569948"/>
              <a:chExt cx="5400000" cy="1080000"/>
            </a:xfrm>
          </p:grpSpPr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32CF3CE0-7F47-1225-D45A-7D9DB4CC77A2}"/>
                  </a:ext>
                </a:extLst>
              </p:cNvPr>
              <p:cNvSpPr/>
              <p:nvPr/>
            </p:nvSpPr>
            <p:spPr>
              <a:xfrm>
                <a:off x="335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73EF0BD8-D1F9-4E73-BB41-2127C9333717}"/>
                  </a:ext>
                </a:extLst>
              </p:cNvPr>
              <p:cNvSpPr/>
              <p:nvPr/>
            </p:nvSpPr>
            <p:spPr>
              <a:xfrm>
                <a:off x="551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653CC765-D43B-CBB7-D6E5-07714B1C2F14}"/>
                  </a:ext>
                </a:extLst>
              </p:cNvPr>
              <p:cNvSpPr/>
              <p:nvPr/>
            </p:nvSpPr>
            <p:spPr>
              <a:xfrm>
                <a:off x="443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210B9AD1-1159-C7F0-203A-4BFD5C916F56}"/>
                  </a:ext>
                </a:extLst>
              </p:cNvPr>
              <p:cNvSpPr/>
              <p:nvPr/>
            </p:nvSpPr>
            <p:spPr>
              <a:xfrm>
                <a:off x="659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7141222C-5B90-8E97-208F-FDCD6D973D91}"/>
                  </a:ext>
                </a:extLst>
              </p:cNvPr>
              <p:cNvSpPr/>
              <p:nvPr/>
            </p:nvSpPr>
            <p:spPr>
              <a:xfrm>
                <a:off x="767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B808F232-B081-C0BC-F82A-0E0DB2E3213E}"/>
                </a:ext>
              </a:extLst>
            </p:cNvPr>
            <p:cNvGrpSpPr/>
            <p:nvPr/>
          </p:nvGrpSpPr>
          <p:grpSpPr>
            <a:xfrm>
              <a:off x="3350604" y="25809948"/>
              <a:ext cx="5400000" cy="1080000"/>
              <a:chOff x="3350604" y="22569948"/>
              <a:chExt cx="5400000" cy="1080000"/>
            </a:xfrm>
          </p:grpSpPr>
          <p:sp>
            <p:nvSpPr>
              <p:cNvPr id="36" name="Rechteck 35">
                <a:extLst>
                  <a:ext uri="{FF2B5EF4-FFF2-40B4-BE49-F238E27FC236}">
                    <a16:creationId xmlns:a16="http://schemas.microsoft.com/office/drawing/2014/main" id="{782EA490-4B61-1F3A-BBDE-C1690C19BB10}"/>
                  </a:ext>
                </a:extLst>
              </p:cNvPr>
              <p:cNvSpPr/>
              <p:nvPr/>
            </p:nvSpPr>
            <p:spPr>
              <a:xfrm>
                <a:off x="335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" name="Rechteck 36">
                <a:extLst>
                  <a:ext uri="{FF2B5EF4-FFF2-40B4-BE49-F238E27FC236}">
                    <a16:creationId xmlns:a16="http://schemas.microsoft.com/office/drawing/2014/main" id="{943B7319-8C5F-53DD-EE9D-8371A99A33D3}"/>
                  </a:ext>
                </a:extLst>
              </p:cNvPr>
              <p:cNvSpPr/>
              <p:nvPr/>
            </p:nvSpPr>
            <p:spPr>
              <a:xfrm>
                <a:off x="551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8" name="Rechteck 37">
                <a:extLst>
                  <a:ext uri="{FF2B5EF4-FFF2-40B4-BE49-F238E27FC236}">
                    <a16:creationId xmlns:a16="http://schemas.microsoft.com/office/drawing/2014/main" id="{1DC3B708-3849-A8D0-2645-2B794A394FDE}"/>
                  </a:ext>
                </a:extLst>
              </p:cNvPr>
              <p:cNvSpPr/>
              <p:nvPr/>
            </p:nvSpPr>
            <p:spPr>
              <a:xfrm>
                <a:off x="443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4D761589-BD3B-F8CC-44CF-069D7FF426B3}"/>
                  </a:ext>
                </a:extLst>
              </p:cNvPr>
              <p:cNvSpPr/>
              <p:nvPr/>
            </p:nvSpPr>
            <p:spPr>
              <a:xfrm>
                <a:off x="659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ED23C2A7-49C7-5AAD-AF51-714BD6727AD9}"/>
                  </a:ext>
                </a:extLst>
              </p:cNvPr>
              <p:cNvSpPr/>
              <p:nvPr/>
            </p:nvSpPr>
            <p:spPr>
              <a:xfrm>
                <a:off x="767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41" name="Gruppieren 40">
              <a:extLst>
                <a:ext uri="{FF2B5EF4-FFF2-40B4-BE49-F238E27FC236}">
                  <a16:creationId xmlns:a16="http://schemas.microsoft.com/office/drawing/2014/main" id="{4FA96549-A727-51CA-37C2-4B196B636417}"/>
                </a:ext>
              </a:extLst>
            </p:cNvPr>
            <p:cNvGrpSpPr/>
            <p:nvPr/>
          </p:nvGrpSpPr>
          <p:grpSpPr>
            <a:xfrm>
              <a:off x="3350604" y="28748234"/>
              <a:ext cx="5400000" cy="1080000"/>
              <a:chOff x="3350604" y="22569948"/>
              <a:chExt cx="5400000" cy="1080000"/>
            </a:xfrm>
          </p:grpSpPr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F4CB0EDC-BE78-D254-C00B-6D43F58929DE}"/>
                  </a:ext>
                </a:extLst>
              </p:cNvPr>
              <p:cNvSpPr/>
              <p:nvPr/>
            </p:nvSpPr>
            <p:spPr>
              <a:xfrm>
                <a:off x="335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193F45E2-6555-E674-2212-717D62C991D9}"/>
                  </a:ext>
                </a:extLst>
              </p:cNvPr>
              <p:cNvSpPr/>
              <p:nvPr/>
            </p:nvSpPr>
            <p:spPr>
              <a:xfrm>
                <a:off x="551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6978DBFA-6AB4-B741-89A6-2BC4731390B2}"/>
                  </a:ext>
                </a:extLst>
              </p:cNvPr>
              <p:cNvSpPr/>
              <p:nvPr/>
            </p:nvSpPr>
            <p:spPr>
              <a:xfrm>
                <a:off x="443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66E08450-EE8B-D8EE-F1D6-993AACA324AE}"/>
                  </a:ext>
                </a:extLst>
              </p:cNvPr>
              <p:cNvSpPr/>
              <p:nvPr/>
            </p:nvSpPr>
            <p:spPr>
              <a:xfrm>
                <a:off x="659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A545C650-E392-FCA2-45FA-C4F1C314E9E9}"/>
                  </a:ext>
                </a:extLst>
              </p:cNvPr>
              <p:cNvSpPr/>
              <p:nvPr/>
            </p:nvSpPr>
            <p:spPr>
              <a:xfrm>
                <a:off x="767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9C384891-9572-2BE7-8787-4C5B7EC00DB7}"/>
                </a:ext>
              </a:extLst>
            </p:cNvPr>
            <p:cNvSpPr txBox="1"/>
            <p:nvPr/>
          </p:nvSpPr>
          <p:spPr>
            <a:xfrm>
              <a:off x="5776481" y="27357426"/>
              <a:ext cx="6623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5400" dirty="0"/>
                <a:t>…</a:t>
              </a:r>
            </a:p>
          </p:txBody>
        </p:sp>
      </p:grpSp>
      <p:sp>
        <p:nvSpPr>
          <p:cNvPr id="49" name="Textfeld 48">
            <a:extLst>
              <a:ext uri="{FF2B5EF4-FFF2-40B4-BE49-F238E27FC236}">
                <a16:creationId xmlns:a16="http://schemas.microsoft.com/office/drawing/2014/main" id="{13ED468A-007E-C4C6-3BA5-FE856FD777F8}"/>
              </a:ext>
            </a:extLst>
          </p:cNvPr>
          <p:cNvSpPr txBox="1"/>
          <p:nvPr/>
        </p:nvSpPr>
        <p:spPr>
          <a:xfrm>
            <a:off x="912482" y="21928698"/>
            <a:ext cx="19059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2-Gram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DE4339DC-83E6-69F1-09E8-58118B0DCE0C}"/>
              </a:ext>
            </a:extLst>
          </p:cNvPr>
          <p:cNvSpPr txBox="1"/>
          <p:nvPr/>
        </p:nvSpPr>
        <p:spPr>
          <a:xfrm rot="16200000">
            <a:off x="2378819" y="24889192"/>
            <a:ext cx="1283023" cy="7506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dirty="0"/>
              <a:t>Times</a:t>
            </a:r>
          </a:p>
        </p:txBody>
      </p:sp>
      <p:sp>
        <p:nvSpPr>
          <p:cNvPr id="51" name="Rechteck: abgerundete Ecken 50">
            <a:extLst>
              <a:ext uri="{FF2B5EF4-FFF2-40B4-BE49-F238E27FC236}">
                <a16:creationId xmlns:a16="http://schemas.microsoft.com/office/drawing/2014/main" id="{AD1A59C9-0281-7ED8-42F3-081A2318C267}"/>
              </a:ext>
            </a:extLst>
          </p:cNvPr>
          <p:cNvSpPr/>
          <p:nvPr/>
        </p:nvSpPr>
        <p:spPr>
          <a:xfrm>
            <a:off x="3020331" y="21372938"/>
            <a:ext cx="5395338" cy="1875626"/>
          </a:xfrm>
          <a:prstGeom prst="roundRect">
            <a:avLst/>
          </a:prstGeom>
          <a:noFill/>
          <a:ln w="762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69C5FFF7-1D51-DE24-2E3C-D274F13698C1}"/>
              </a:ext>
            </a:extLst>
          </p:cNvPr>
          <p:cNvSpPr txBox="1"/>
          <p:nvPr/>
        </p:nvSpPr>
        <p:spPr>
          <a:xfrm>
            <a:off x="4574693" y="20441838"/>
            <a:ext cx="2119194" cy="6402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dirty="0"/>
              <a:t>Features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62A44342-EDA7-FB40-878C-751460A88BB9}"/>
              </a:ext>
            </a:extLst>
          </p:cNvPr>
          <p:cNvSpPr txBox="1"/>
          <p:nvPr/>
        </p:nvSpPr>
        <p:spPr>
          <a:xfrm>
            <a:off x="20369367" y="22484833"/>
            <a:ext cx="26068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dirty="0"/>
              <a:t>Features</a:t>
            </a:r>
          </a:p>
        </p:txBody>
      </p:sp>
      <p:grpSp>
        <p:nvGrpSpPr>
          <p:cNvPr id="182" name="Gruppieren 181">
            <a:extLst>
              <a:ext uri="{FF2B5EF4-FFF2-40B4-BE49-F238E27FC236}">
                <a16:creationId xmlns:a16="http://schemas.microsoft.com/office/drawing/2014/main" id="{2A05DAFD-40ED-C6C4-63B1-C06AC16103EA}"/>
              </a:ext>
            </a:extLst>
          </p:cNvPr>
          <p:cNvGrpSpPr/>
          <p:nvPr/>
        </p:nvGrpSpPr>
        <p:grpSpPr>
          <a:xfrm>
            <a:off x="3500245" y="27889884"/>
            <a:ext cx="4389915" cy="5033302"/>
            <a:chOff x="3350604" y="22569948"/>
            <a:chExt cx="5400000" cy="7258286"/>
          </a:xfrm>
        </p:grpSpPr>
        <p:grpSp>
          <p:nvGrpSpPr>
            <p:cNvPr id="187" name="Gruppieren 186">
              <a:extLst>
                <a:ext uri="{FF2B5EF4-FFF2-40B4-BE49-F238E27FC236}">
                  <a16:creationId xmlns:a16="http://schemas.microsoft.com/office/drawing/2014/main" id="{D2AB5BE1-9E02-0718-6CA9-7C455EA815AA}"/>
                </a:ext>
              </a:extLst>
            </p:cNvPr>
            <p:cNvGrpSpPr/>
            <p:nvPr/>
          </p:nvGrpSpPr>
          <p:grpSpPr>
            <a:xfrm>
              <a:off x="3350604" y="22569948"/>
              <a:ext cx="5400000" cy="1080000"/>
              <a:chOff x="3350604" y="22569948"/>
              <a:chExt cx="5400000" cy="1080000"/>
            </a:xfrm>
          </p:grpSpPr>
          <p:sp>
            <p:nvSpPr>
              <p:cNvPr id="213" name="Rechteck 212">
                <a:extLst>
                  <a:ext uri="{FF2B5EF4-FFF2-40B4-BE49-F238E27FC236}">
                    <a16:creationId xmlns:a16="http://schemas.microsoft.com/office/drawing/2014/main" id="{6249D2EE-C817-223C-BA59-C38A3D90AE33}"/>
                  </a:ext>
                </a:extLst>
              </p:cNvPr>
              <p:cNvSpPr/>
              <p:nvPr/>
            </p:nvSpPr>
            <p:spPr>
              <a:xfrm>
                <a:off x="335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4" name="Rechteck 213">
                <a:extLst>
                  <a:ext uri="{FF2B5EF4-FFF2-40B4-BE49-F238E27FC236}">
                    <a16:creationId xmlns:a16="http://schemas.microsoft.com/office/drawing/2014/main" id="{99BB95CE-4F5C-2EF5-9E52-99D08918E13A}"/>
                  </a:ext>
                </a:extLst>
              </p:cNvPr>
              <p:cNvSpPr/>
              <p:nvPr/>
            </p:nvSpPr>
            <p:spPr>
              <a:xfrm>
                <a:off x="551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5" name="Rechteck 214">
                <a:extLst>
                  <a:ext uri="{FF2B5EF4-FFF2-40B4-BE49-F238E27FC236}">
                    <a16:creationId xmlns:a16="http://schemas.microsoft.com/office/drawing/2014/main" id="{D4AE153E-7866-E16E-3C43-D95823B70F56}"/>
                  </a:ext>
                </a:extLst>
              </p:cNvPr>
              <p:cNvSpPr/>
              <p:nvPr/>
            </p:nvSpPr>
            <p:spPr>
              <a:xfrm>
                <a:off x="443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6" name="Rechteck 215">
                <a:extLst>
                  <a:ext uri="{FF2B5EF4-FFF2-40B4-BE49-F238E27FC236}">
                    <a16:creationId xmlns:a16="http://schemas.microsoft.com/office/drawing/2014/main" id="{5250C39D-59E4-BFEB-9BA9-FE59EAB1A0F1}"/>
                  </a:ext>
                </a:extLst>
              </p:cNvPr>
              <p:cNvSpPr/>
              <p:nvPr/>
            </p:nvSpPr>
            <p:spPr>
              <a:xfrm>
                <a:off x="659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7" name="Rechteck 216">
                <a:extLst>
                  <a:ext uri="{FF2B5EF4-FFF2-40B4-BE49-F238E27FC236}">
                    <a16:creationId xmlns:a16="http://schemas.microsoft.com/office/drawing/2014/main" id="{7CCB7C96-821E-EE2F-DCCC-796CE260DB74}"/>
                  </a:ext>
                </a:extLst>
              </p:cNvPr>
              <p:cNvSpPr/>
              <p:nvPr/>
            </p:nvSpPr>
            <p:spPr>
              <a:xfrm>
                <a:off x="767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88" name="Gruppieren 187">
              <a:extLst>
                <a:ext uri="{FF2B5EF4-FFF2-40B4-BE49-F238E27FC236}">
                  <a16:creationId xmlns:a16="http://schemas.microsoft.com/office/drawing/2014/main" id="{1D5B694D-07EC-D3B5-9ADB-5CEB86308390}"/>
                </a:ext>
              </a:extLst>
            </p:cNvPr>
            <p:cNvGrpSpPr/>
            <p:nvPr/>
          </p:nvGrpSpPr>
          <p:grpSpPr>
            <a:xfrm>
              <a:off x="3350604" y="23649948"/>
              <a:ext cx="5400000" cy="1080000"/>
              <a:chOff x="3350604" y="22569948"/>
              <a:chExt cx="5400000" cy="1080000"/>
            </a:xfrm>
          </p:grpSpPr>
          <p:sp>
            <p:nvSpPr>
              <p:cNvPr id="208" name="Rechteck 207">
                <a:extLst>
                  <a:ext uri="{FF2B5EF4-FFF2-40B4-BE49-F238E27FC236}">
                    <a16:creationId xmlns:a16="http://schemas.microsoft.com/office/drawing/2014/main" id="{D43C4501-B421-2C98-8D9D-0215D152EA29}"/>
                  </a:ext>
                </a:extLst>
              </p:cNvPr>
              <p:cNvSpPr/>
              <p:nvPr/>
            </p:nvSpPr>
            <p:spPr>
              <a:xfrm>
                <a:off x="335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9" name="Rechteck 208">
                <a:extLst>
                  <a:ext uri="{FF2B5EF4-FFF2-40B4-BE49-F238E27FC236}">
                    <a16:creationId xmlns:a16="http://schemas.microsoft.com/office/drawing/2014/main" id="{5A6CD356-A950-6B74-8AC3-A9B9DB2D4ADE}"/>
                  </a:ext>
                </a:extLst>
              </p:cNvPr>
              <p:cNvSpPr/>
              <p:nvPr/>
            </p:nvSpPr>
            <p:spPr>
              <a:xfrm>
                <a:off x="551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0" name="Rechteck 209">
                <a:extLst>
                  <a:ext uri="{FF2B5EF4-FFF2-40B4-BE49-F238E27FC236}">
                    <a16:creationId xmlns:a16="http://schemas.microsoft.com/office/drawing/2014/main" id="{0AC324C6-20C1-A2F5-A6CB-807EEDB53DE5}"/>
                  </a:ext>
                </a:extLst>
              </p:cNvPr>
              <p:cNvSpPr/>
              <p:nvPr/>
            </p:nvSpPr>
            <p:spPr>
              <a:xfrm>
                <a:off x="443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1" name="Rechteck 210">
                <a:extLst>
                  <a:ext uri="{FF2B5EF4-FFF2-40B4-BE49-F238E27FC236}">
                    <a16:creationId xmlns:a16="http://schemas.microsoft.com/office/drawing/2014/main" id="{7B6CE310-3A9A-65CE-8986-969C7A2658FA}"/>
                  </a:ext>
                </a:extLst>
              </p:cNvPr>
              <p:cNvSpPr/>
              <p:nvPr/>
            </p:nvSpPr>
            <p:spPr>
              <a:xfrm>
                <a:off x="659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2" name="Rechteck 211">
                <a:extLst>
                  <a:ext uri="{FF2B5EF4-FFF2-40B4-BE49-F238E27FC236}">
                    <a16:creationId xmlns:a16="http://schemas.microsoft.com/office/drawing/2014/main" id="{E6E976EB-6125-EB80-B4AC-DC9394B77922}"/>
                  </a:ext>
                </a:extLst>
              </p:cNvPr>
              <p:cNvSpPr/>
              <p:nvPr/>
            </p:nvSpPr>
            <p:spPr>
              <a:xfrm>
                <a:off x="767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89" name="Gruppieren 188">
              <a:extLst>
                <a:ext uri="{FF2B5EF4-FFF2-40B4-BE49-F238E27FC236}">
                  <a16:creationId xmlns:a16="http://schemas.microsoft.com/office/drawing/2014/main" id="{F328CF2F-F708-8FB7-2E8D-B85A86AFCB86}"/>
                </a:ext>
              </a:extLst>
            </p:cNvPr>
            <p:cNvGrpSpPr/>
            <p:nvPr/>
          </p:nvGrpSpPr>
          <p:grpSpPr>
            <a:xfrm>
              <a:off x="3350604" y="24729948"/>
              <a:ext cx="5400000" cy="1080000"/>
              <a:chOff x="3350604" y="22569948"/>
              <a:chExt cx="5400000" cy="1080000"/>
            </a:xfrm>
          </p:grpSpPr>
          <p:sp>
            <p:nvSpPr>
              <p:cNvPr id="203" name="Rechteck 202">
                <a:extLst>
                  <a:ext uri="{FF2B5EF4-FFF2-40B4-BE49-F238E27FC236}">
                    <a16:creationId xmlns:a16="http://schemas.microsoft.com/office/drawing/2014/main" id="{8B492A7D-4F46-241E-B088-FBFD667920BF}"/>
                  </a:ext>
                </a:extLst>
              </p:cNvPr>
              <p:cNvSpPr/>
              <p:nvPr/>
            </p:nvSpPr>
            <p:spPr>
              <a:xfrm>
                <a:off x="335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4" name="Rechteck 203">
                <a:extLst>
                  <a:ext uri="{FF2B5EF4-FFF2-40B4-BE49-F238E27FC236}">
                    <a16:creationId xmlns:a16="http://schemas.microsoft.com/office/drawing/2014/main" id="{419DE4E1-4D31-6C90-370F-B8DA7CD9CC41}"/>
                  </a:ext>
                </a:extLst>
              </p:cNvPr>
              <p:cNvSpPr/>
              <p:nvPr/>
            </p:nvSpPr>
            <p:spPr>
              <a:xfrm>
                <a:off x="551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5" name="Rechteck 204">
                <a:extLst>
                  <a:ext uri="{FF2B5EF4-FFF2-40B4-BE49-F238E27FC236}">
                    <a16:creationId xmlns:a16="http://schemas.microsoft.com/office/drawing/2014/main" id="{6E005210-1E9F-C2DB-D72D-8DB9347A50FC}"/>
                  </a:ext>
                </a:extLst>
              </p:cNvPr>
              <p:cNvSpPr/>
              <p:nvPr/>
            </p:nvSpPr>
            <p:spPr>
              <a:xfrm>
                <a:off x="443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6" name="Rechteck 205">
                <a:extLst>
                  <a:ext uri="{FF2B5EF4-FFF2-40B4-BE49-F238E27FC236}">
                    <a16:creationId xmlns:a16="http://schemas.microsoft.com/office/drawing/2014/main" id="{27A61CA9-FB63-CDEC-81A6-407D5987312C}"/>
                  </a:ext>
                </a:extLst>
              </p:cNvPr>
              <p:cNvSpPr/>
              <p:nvPr/>
            </p:nvSpPr>
            <p:spPr>
              <a:xfrm>
                <a:off x="659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7" name="Rechteck 206">
                <a:extLst>
                  <a:ext uri="{FF2B5EF4-FFF2-40B4-BE49-F238E27FC236}">
                    <a16:creationId xmlns:a16="http://schemas.microsoft.com/office/drawing/2014/main" id="{7CCFF71F-4088-4AAC-2D40-3E9DC861E9BD}"/>
                  </a:ext>
                </a:extLst>
              </p:cNvPr>
              <p:cNvSpPr/>
              <p:nvPr/>
            </p:nvSpPr>
            <p:spPr>
              <a:xfrm>
                <a:off x="767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90" name="Gruppieren 189">
              <a:extLst>
                <a:ext uri="{FF2B5EF4-FFF2-40B4-BE49-F238E27FC236}">
                  <a16:creationId xmlns:a16="http://schemas.microsoft.com/office/drawing/2014/main" id="{00A5107E-BCA5-2173-6680-B713178084A4}"/>
                </a:ext>
              </a:extLst>
            </p:cNvPr>
            <p:cNvGrpSpPr/>
            <p:nvPr/>
          </p:nvGrpSpPr>
          <p:grpSpPr>
            <a:xfrm>
              <a:off x="3350604" y="25809948"/>
              <a:ext cx="5400000" cy="1080000"/>
              <a:chOff x="3350604" y="22569948"/>
              <a:chExt cx="5400000" cy="1080000"/>
            </a:xfrm>
          </p:grpSpPr>
          <p:sp>
            <p:nvSpPr>
              <p:cNvPr id="198" name="Rechteck 197">
                <a:extLst>
                  <a:ext uri="{FF2B5EF4-FFF2-40B4-BE49-F238E27FC236}">
                    <a16:creationId xmlns:a16="http://schemas.microsoft.com/office/drawing/2014/main" id="{FCA5107F-C50A-26A7-5964-3ED97601EB14}"/>
                  </a:ext>
                </a:extLst>
              </p:cNvPr>
              <p:cNvSpPr/>
              <p:nvPr/>
            </p:nvSpPr>
            <p:spPr>
              <a:xfrm>
                <a:off x="335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9" name="Rechteck 198">
                <a:extLst>
                  <a:ext uri="{FF2B5EF4-FFF2-40B4-BE49-F238E27FC236}">
                    <a16:creationId xmlns:a16="http://schemas.microsoft.com/office/drawing/2014/main" id="{86C57AEB-572B-52BA-6A27-003254A2BE01}"/>
                  </a:ext>
                </a:extLst>
              </p:cNvPr>
              <p:cNvSpPr/>
              <p:nvPr/>
            </p:nvSpPr>
            <p:spPr>
              <a:xfrm>
                <a:off x="551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0" name="Rechteck 199">
                <a:extLst>
                  <a:ext uri="{FF2B5EF4-FFF2-40B4-BE49-F238E27FC236}">
                    <a16:creationId xmlns:a16="http://schemas.microsoft.com/office/drawing/2014/main" id="{6A263A8B-F21E-2034-94A1-08DA61DF0FC2}"/>
                  </a:ext>
                </a:extLst>
              </p:cNvPr>
              <p:cNvSpPr/>
              <p:nvPr/>
            </p:nvSpPr>
            <p:spPr>
              <a:xfrm>
                <a:off x="443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1" name="Rechteck 200">
                <a:extLst>
                  <a:ext uri="{FF2B5EF4-FFF2-40B4-BE49-F238E27FC236}">
                    <a16:creationId xmlns:a16="http://schemas.microsoft.com/office/drawing/2014/main" id="{E90B5A31-59F0-22A4-1EDF-4C930962BF97}"/>
                  </a:ext>
                </a:extLst>
              </p:cNvPr>
              <p:cNvSpPr/>
              <p:nvPr/>
            </p:nvSpPr>
            <p:spPr>
              <a:xfrm>
                <a:off x="659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2" name="Rechteck 201">
                <a:extLst>
                  <a:ext uri="{FF2B5EF4-FFF2-40B4-BE49-F238E27FC236}">
                    <a16:creationId xmlns:a16="http://schemas.microsoft.com/office/drawing/2014/main" id="{CF437D10-0657-3B32-33A8-B7E83B4E7105}"/>
                  </a:ext>
                </a:extLst>
              </p:cNvPr>
              <p:cNvSpPr/>
              <p:nvPr/>
            </p:nvSpPr>
            <p:spPr>
              <a:xfrm>
                <a:off x="767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91" name="Gruppieren 190">
              <a:extLst>
                <a:ext uri="{FF2B5EF4-FFF2-40B4-BE49-F238E27FC236}">
                  <a16:creationId xmlns:a16="http://schemas.microsoft.com/office/drawing/2014/main" id="{8CCAAB67-87D2-EC1F-8D93-A7E605F46548}"/>
                </a:ext>
              </a:extLst>
            </p:cNvPr>
            <p:cNvGrpSpPr/>
            <p:nvPr/>
          </p:nvGrpSpPr>
          <p:grpSpPr>
            <a:xfrm>
              <a:off x="3350604" y="28748234"/>
              <a:ext cx="5400000" cy="1080000"/>
              <a:chOff x="3350604" y="22569948"/>
              <a:chExt cx="5400000" cy="1080000"/>
            </a:xfrm>
          </p:grpSpPr>
          <p:sp>
            <p:nvSpPr>
              <p:cNvPr id="193" name="Rechteck 192">
                <a:extLst>
                  <a:ext uri="{FF2B5EF4-FFF2-40B4-BE49-F238E27FC236}">
                    <a16:creationId xmlns:a16="http://schemas.microsoft.com/office/drawing/2014/main" id="{13F38905-A585-6319-173C-D12A3D54223C}"/>
                  </a:ext>
                </a:extLst>
              </p:cNvPr>
              <p:cNvSpPr/>
              <p:nvPr/>
            </p:nvSpPr>
            <p:spPr>
              <a:xfrm>
                <a:off x="335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4" name="Rechteck 193">
                <a:extLst>
                  <a:ext uri="{FF2B5EF4-FFF2-40B4-BE49-F238E27FC236}">
                    <a16:creationId xmlns:a16="http://schemas.microsoft.com/office/drawing/2014/main" id="{1F3F5BC5-7E64-D0D9-3393-4F41B28A9441}"/>
                  </a:ext>
                </a:extLst>
              </p:cNvPr>
              <p:cNvSpPr/>
              <p:nvPr/>
            </p:nvSpPr>
            <p:spPr>
              <a:xfrm>
                <a:off x="551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5" name="Rechteck 194">
                <a:extLst>
                  <a:ext uri="{FF2B5EF4-FFF2-40B4-BE49-F238E27FC236}">
                    <a16:creationId xmlns:a16="http://schemas.microsoft.com/office/drawing/2014/main" id="{916D2C93-C5E1-B5B9-4835-A9DEFFB2C43D}"/>
                  </a:ext>
                </a:extLst>
              </p:cNvPr>
              <p:cNvSpPr/>
              <p:nvPr/>
            </p:nvSpPr>
            <p:spPr>
              <a:xfrm>
                <a:off x="443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6" name="Rechteck 195">
                <a:extLst>
                  <a:ext uri="{FF2B5EF4-FFF2-40B4-BE49-F238E27FC236}">
                    <a16:creationId xmlns:a16="http://schemas.microsoft.com/office/drawing/2014/main" id="{EE1213C4-56E9-0948-D442-127AA2323742}"/>
                  </a:ext>
                </a:extLst>
              </p:cNvPr>
              <p:cNvSpPr/>
              <p:nvPr/>
            </p:nvSpPr>
            <p:spPr>
              <a:xfrm>
                <a:off x="659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7" name="Rechteck 196">
                <a:extLst>
                  <a:ext uri="{FF2B5EF4-FFF2-40B4-BE49-F238E27FC236}">
                    <a16:creationId xmlns:a16="http://schemas.microsoft.com/office/drawing/2014/main" id="{B6C4A3B8-1153-E54B-3CD3-D1206EAC69E9}"/>
                  </a:ext>
                </a:extLst>
              </p:cNvPr>
              <p:cNvSpPr/>
              <p:nvPr/>
            </p:nvSpPr>
            <p:spPr>
              <a:xfrm>
                <a:off x="767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92" name="Textfeld 191">
              <a:extLst>
                <a:ext uri="{FF2B5EF4-FFF2-40B4-BE49-F238E27FC236}">
                  <a16:creationId xmlns:a16="http://schemas.microsoft.com/office/drawing/2014/main" id="{45C8658E-AAC1-9B6E-FBB9-0DCC94981A3B}"/>
                </a:ext>
              </a:extLst>
            </p:cNvPr>
            <p:cNvSpPr txBox="1"/>
            <p:nvPr/>
          </p:nvSpPr>
          <p:spPr>
            <a:xfrm>
              <a:off x="5776481" y="27357426"/>
              <a:ext cx="6623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5400" dirty="0"/>
                <a:t>…</a:t>
              </a:r>
            </a:p>
          </p:txBody>
        </p:sp>
      </p:grpSp>
      <p:sp>
        <p:nvSpPr>
          <p:cNvPr id="183" name="Textfeld 182">
            <a:extLst>
              <a:ext uri="{FF2B5EF4-FFF2-40B4-BE49-F238E27FC236}">
                <a16:creationId xmlns:a16="http://schemas.microsoft.com/office/drawing/2014/main" id="{81061387-C022-9B13-2584-CAF2DF395DFB}"/>
              </a:ext>
            </a:extLst>
          </p:cNvPr>
          <p:cNvSpPr txBox="1"/>
          <p:nvPr/>
        </p:nvSpPr>
        <p:spPr>
          <a:xfrm>
            <a:off x="912482" y="28264350"/>
            <a:ext cx="19059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3-Gram</a:t>
            </a:r>
          </a:p>
        </p:txBody>
      </p:sp>
      <p:sp>
        <p:nvSpPr>
          <p:cNvPr id="184" name="Textfeld 183">
            <a:extLst>
              <a:ext uri="{FF2B5EF4-FFF2-40B4-BE49-F238E27FC236}">
                <a16:creationId xmlns:a16="http://schemas.microsoft.com/office/drawing/2014/main" id="{A34906CB-13B3-784B-C277-898CB4736E96}"/>
              </a:ext>
            </a:extLst>
          </p:cNvPr>
          <p:cNvSpPr txBox="1"/>
          <p:nvPr/>
        </p:nvSpPr>
        <p:spPr>
          <a:xfrm rot="16200000">
            <a:off x="2378819" y="31224844"/>
            <a:ext cx="1283023" cy="7506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dirty="0"/>
              <a:t>Times</a:t>
            </a:r>
          </a:p>
        </p:txBody>
      </p:sp>
      <p:sp>
        <p:nvSpPr>
          <p:cNvPr id="185" name="Rechteck: abgerundete Ecken 184">
            <a:extLst>
              <a:ext uri="{FF2B5EF4-FFF2-40B4-BE49-F238E27FC236}">
                <a16:creationId xmlns:a16="http://schemas.microsoft.com/office/drawing/2014/main" id="{B7F1F9D8-888D-42E7-4CC7-A7241816D660}"/>
              </a:ext>
            </a:extLst>
          </p:cNvPr>
          <p:cNvSpPr/>
          <p:nvPr/>
        </p:nvSpPr>
        <p:spPr>
          <a:xfrm>
            <a:off x="3020331" y="27708589"/>
            <a:ext cx="5395338" cy="2451876"/>
          </a:xfrm>
          <a:prstGeom prst="round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6" name="Textfeld 185">
            <a:extLst>
              <a:ext uri="{FF2B5EF4-FFF2-40B4-BE49-F238E27FC236}">
                <a16:creationId xmlns:a16="http://schemas.microsoft.com/office/drawing/2014/main" id="{88595040-3103-9A37-830B-ADADF191B3EB}"/>
              </a:ext>
            </a:extLst>
          </p:cNvPr>
          <p:cNvSpPr txBox="1"/>
          <p:nvPr/>
        </p:nvSpPr>
        <p:spPr>
          <a:xfrm>
            <a:off x="4574693" y="26777490"/>
            <a:ext cx="2119194" cy="6402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dirty="0"/>
              <a:t>Features</a:t>
            </a:r>
          </a:p>
        </p:txBody>
      </p:sp>
      <p:cxnSp>
        <p:nvCxnSpPr>
          <p:cNvPr id="219" name="Verbinder: gewinkelt 218">
            <a:extLst>
              <a:ext uri="{FF2B5EF4-FFF2-40B4-BE49-F238E27FC236}">
                <a16:creationId xmlns:a16="http://schemas.microsoft.com/office/drawing/2014/main" id="{E52DC32E-8A80-4788-F140-CE40A9B2815C}"/>
              </a:ext>
            </a:extLst>
          </p:cNvPr>
          <p:cNvCxnSpPr>
            <a:endCxn id="82" idx="0"/>
          </p:cNvCxnSpPr>
          <p:nvPr/>
        </p:nvCxnSpPr>
        <p:spPr>
          <a:xfrm>
            <a:off x="8415669" y="22495436"/>
            <a:ext cx="11788862" cy="1042054"/>
          </a:xfrm>
          <a:prstGeom prst="bentConnector2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Verbinder: gewinkelt 220">
            <a:extLst>
              <a:ext uri="{FF2B5EF4-FFF2-40B4-BE49-F238E27FC236}">
                <a16:creationId xmlns:a16="http://schemas.microsoft.com/office/drawing/2014/main" id="{12C21354-BAB7-946C-947F-486048B3719E}"/>
              </a:ext>
            </a:extLst>
          </p:cNvPr>
          <p:cNvCxnSpPr>
            <a:stCxn id="185" idx="3"/>
            <a:endCxn id="63" idx="2"/>
          </p:cNvCxnSpPr>
          <p:nvPr/>
        </p:nvCxnSpPr>
        <p:spPr>
          <a:xfrm>
            <a:off x="8415669" y="28934527"/>
            <a:ext cx="13948862" cy="1861249"/>
          </a:xfrm>
          <a:prstGeom prst="bentConnector4">
            <a:avLst>
              <a:gd name="adj1" fmla="val 48064"/>
              <a:gd name="adj2" fmla="val 158241"/>
            </a:avLst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114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29820486-95DF-0C85-36C9-C35958C08C17}"/>
              </a:ext>
            </a:extLst>
          </p:cNvPr>
          <p:cNvSpPr/>
          <p:nvPr/>
        </p:nvSpPr>
        <p:spPr>
          <a:xfrm>
            <a:off x="9840523" y="233468"/>
            <a:ext cx="7032172" cy="2231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Classification Pooling Layer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E2E5E810-28B0-86CD-7A9B-445E8820D2B9}"/>
              </a:ext>
            </a:extLst>
          </p:cNvPr>
          <p:cNvGrpSpPr/>
          <p:nvPr/>
        </p:nvGrpSpPr>
        <p:grpSpPr>
          <a:xfrm>
            <a:off x="10276748" y="3645434"/>
            <a:ext cx="5711044" cy="953587"/>
            <a:chOff x="3350604" y="22569948"/>
            <a:chExt cx="5400000" cy="1080000"/>
          </a:xfrm>
        </p:grpSpPr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33C5D711-F500-CF2F-893D-159A09F0C16E}"/>
                </a:ext>
              </a:extLst>
            </p:cNvPr>
            <p:cNvSpPr/>
            <p:nvPr/>
          </p:nvSpPr>
          <p:spPr>
            <a:xfrm>
              <a:off x="335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778F32DA-6FC2-6878-1A84-CF1517B6F85D}"/>
                </a:ext>
              </a:extLst>
            </p:cNvPr>
            <p:cNvSpPr/>
            <p:nvPr/>
          </p:nvSpPr>
          <p:spPr>
            <a:xfrm>
              <a:off x="551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E7B8846F-6AEE-99CF-4862-02381236A38B}"/>
                </a:ext>
              </a:extLst>
            </p:cNvPr>
            <p:cNvSpPr/>
            <p:nvPr/>
          </p:nvSpPr>
          <p:spPr>
            <a:xfrm>
              <a:off x="443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EFF906FB-4B70-4C57-2EEE-967A01D35897}"/>
                </a:ext>
              </a:extLst>
            </p:cNvPr>
            <p:cNvSpPr/>
            <p:nvPr/>
          </p:nvSpPr>
          <p:spPr>
            <a:xfrm>
              <a:off x="659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9EF39597-CA01-ED2C-BCBD-6EF789B4135A}"/>
                </a:ext>
              </a:extLst>
            </p:cNvPr>
            <p:cNvSpPr/>
            <p:nvPr/>
          </p:nvSpPr>
          <p:spPr>
            <a:xfrm>
              <a:off x="767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559CC9C4-CA37-5205-CEB5-1EE2300066C0}"/>
              </a:ext>
            </a:extLst>
          </p:cNvPr>
          <p:cNvGrpSpPr/>
          <p:nvPr/>
        </p:nvGrpSpPr>
        <p:grpSpPr>
          <a:xfrm>
            <a:off x="10276748" y="4599021"/>
            <a:ext cx="5711044" cy="953587"/>
            <a:chOff x="3350604" y="22569948"/>
            <a:chExt cx="5400000" cy="1080000"/>
          </a:xfrm>
        </p:grpSpPr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8BD7E548-EDF2-88D0-1485-DBDC3950C0F1}"/>
                </a:ext>
              </a:extLst>
            </p:cNvPr>
            <p:cNvSpPr/>
            <p:nvPr/>
          </p:nvSpPr>
          <p:spPr>
            <a:xfrm>
              <a:off x="335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7365F72A-EDE0-E0F9-25BC-75CDFB5727E2}"/>
                </a:ext>
              </a:extLst>
            </p:cNvPr>
            <p:cNvSpPr/>
            <p:nvPr/>
          </p:nvSpPr>
          <p:spPr>
            <a:xfrm>
              <a:off x="551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F52AEC22-4852-26F6-B8AF-9C1DB64387B7}"/>
                </a:ext>
              </a:extLst>
            </p:cNvPr>
            <p:cNvSpPr/>
            <p:nvPr/>
          </p:nvSpPr>
          <p:spPr>
            <a:xfrm>
              <a:off x="443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D1844CD0-46F8-E90E-4338-BB632A1CA4C5}"/>
                </a:ext>
              </a:extLst>
            </p:cNvPr>
            <p:cNvSpPr/>
            <p:nvPr/>
          </p:nvSpPr>
          <p:spPr>
            <a:xfrm>
              <a:off x="659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304E6A73-EC2D-A983-A6A5-E717CF023C32}"/>
                </a:ext>
              </a:extLst>
            </p:cNvPr>
            <p:cNvSpPr/>
            <p:nvPr/>
          </p:nvSpPr>
          <p:spPr>
            <a:xfrm>
              <a:off x="767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8548C7BA-7FED-CD9C-D380-46C0CE3198C9}"/>
              </a:ext>
            </a:extLst>
          </p:cNvPr>
          <p:cNvGrpSpPr/>
          <p:nvPr/>
        </p:nvGrpSpPr>
        <p:grpSpPr>
          <a:xfrm>
            <a:off x="10276748" y="5552608"/>
            <a:ext cx="5711044" cy="953587"/>
            <a:chOff x="3350604" y="22569948"/>
            <a:chExt cx="5400000" cy="1080000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AC65E7A6-CAF8-137B-9AC9-EE7C999B3D50}"/>
                </a:ext>
              </a:extLst>
            </p:cNvPr>
            <p:cNvSpPr/>
            <p:nvPr/>
          </p:nvSpPr>
          <p:spPr>
            <a:xfrm>
              <a:off x="335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03FE42F5-687C-45F9-B565-CC569B62AC01}"/>
                </a:ext>
              </a:extLst>
            </p:cNvPr>
            <p:cNvSpPr/>
            <p:nvPr/>
          </p:nvSpPr>
          <p:spPr>
            <a:xfrm>
              <a:off x="551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3EF1D6B5-03C5-12A2-1861-972DCEB07B36}"/>
                </a:ext>
              </a:extLst>
            </p:cNvPr>
            <p:cNvSpPr/>
            <p:nvPr/>
          </p:nvSpPr>
          <p:spPr>
            <a:xfrm>
              <a:off x="443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DE3CA826-CD9F-563E-6CB2-DC07689C4DAC}"/>
                </a:ext>
              </a:extLst>
            </p:cNvPr>
            <p:cNvSpPr/>
            <p:nvPr/>
          </p:nvSpPr>
          <p:spPr>
            <a:xfrm>
              <a:off x="659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7A571177-DB8E-11CA-42AD-F316864351EC}"/>
                </a:ext>
              </a:extLst>
            </p:cNvPr>
            <p:cNvSpPr/>
            <p:nvPr/>
          </p:nvSpPr>
          <p:spPr>
            <a:xfrm>
              <a:off x="767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B294F0F1-8D62-D334-969C-4D652E4A998A}"/>
              </a:ext>
            </a:extLst>
          </p:cNvPr>
          <p:cNvGrpSpPr/>
          <p:nvPr/>
        </p:nvGrpSpPr>
        <p:grpSpPr>
          <a:xfrm>
            <a:off x="10276748" y="6506195"/>
            <a:ext cx="5711044" cy="953587"/>
            <a:chOff x="3350604" y="22569948"/>
            <a:chExt cx="5400000" cy="1080000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9C8008D6-F1C2-1F5D-C0C9-86150CEDF3BB}"/>
                </a:ext>
              </a:extLst>
            </p:cNvPr>
            <p:cNvSpPr/>
            <p:nvPr/>
          </p:nvSpPr>
          <p:spPr>
            <a:xfrm>
              <a:off x="335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054D645C-9EAA-7372-945E-9021B69D758A}"/>
                </a:ext>
              </a:extLst>
            </p:cNvPr>
            <p:cNvSpPr/>
            <p:nvPr/>
          </p:nvSpPr>
          <p:spPr>
            <a:xfrm>
              <a:off x="551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7A90BEED-82D4-82B1-A18F-27870DE0FA63}"/>
                </a:ext>
              </a:extLst>
            </p:cNvPr>
            <p:cNvSpPr/>
            <p:nvPr/>
          </p:nvSpPr>
          <p:spPr>
            <a:xfrm>
              <a:off x="443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95AAA57F-5FE5-AD3A-1402-AD2F8B5AB90C}"/>
                </a:ext>
              </a:extLst>
            </p:cNvPr>
            <p:cNvSpPr/>
            <p:nvPr/>
          </p:nvSpPr>
          <p:spPr>
            <a:xfrm>
              <a:off x="659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4E64FDDB-EE23-BDE5-6C73-48734E42E7CC}"/>
                </a:ext>
              </a:extLst>
            </p:cNvPr>
            <p:cNvSpPr/>
            <p:nvPr/>
          </p:nvSpPr>
          <p:spPr>
            <a:xfrm>
              <a:off x="767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AD4F6D15-1D3A-5DD5-EB5C-06AE2D2047AA}"/>
              </a:ext>
            </a:extLst>
          </p:cNvPr>
          <p:cNvGrpSpPr/>
          <p:nvPr/>
        </p:nvGrpSpPr>
        <p:grpSpPr>
          <a:xfrm>
            <a:off x="10276748" y="9100558"/>
            <a:ext cx="5711044" cy="953587"/>
            <a:chOff x="3350604" y="22569948"/>
            <a:chExt cx="5400000" cy="1080000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E751792D-938D-26F5-999B-57D88F315C7F}"/>
                </a:ext>
              </a:extLst>
            </p:cNvPr>
            <p:cNvSpPr/>
            <p:nvPr/>
          </p:nvSpPr>
          <p:spPr>
            <a:xfrm>
              <a:off x="335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865811FA-A8E9-70CD-7373-4FE6DB88AD96}"/>
                </a:ext>
              </a:extLst>
            </p:cNvPr>
            <p:cNvSpPr/>
            <p:nvPr/>
          </p:nvSpPr>
          <p:spPr>
            <a:xfrm>
              <a:off x="551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916FC56F-5D83-C660-5681-18C8136C424E}"/>
                </a:ext>
              </a:extLst>
            </p:cNvPr>
            <p:cNvSpPr/>
            <p:nvPr/>
          </p:nvSpPr>
          <p:spPr>
            <a:xfrm>
              <a:off x="443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91D1403C-F33F-62F9-3B76-287AB93D1888}"/>
                </a:ext>
              </a:extLst>
            </p:cNvPr>
            <p:cNvSpPr/>
            <p:nvPr/>
          </p:nvSpPr>
          <p:spPr>
            <a:xfrm>
              <a:off x="659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640A1080-9147-1530-8C6C-55B319DCF3E3}"/>
                </a:ext>
              </a:extLst>
            </p:cNvPr>
            <p:cNvSpPr/>
            <p:nvPr/>
          </p:nvSpPr>
          <p:spPr>
            <a:xfrm>
              <a:off x="767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" name="Textfeld 8">
            <a:extLst>
              <a:ext uri="{FF2B5EF4-FFF2-40B4-BE49-F238E27FC236}">
                <a16:creationId xmlns:a16="http://schemas.microsoft.com/office/drawing/2014/main" id="{8991CB84-8DF4-04EB-16BF-FAACA8977C2E}"/>
              </a:ext>
            </a:extLst>
          </p:cNvPr>
          <p:cNvSpPr txBox="1"/>
          <p:nvPr/>
        </p:nvSpPr>
        <p:spPr>
          <a:xfrm>
            <a:off x="12842357" y="7872543"/>
            <a:ext cx="700513" cy="8152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dirty="0"/>
              <a:t>…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E29AC87A-6E0B-64B0-581A-35E2ED7B91C4}"/>
              </a:ext>
            </a:extLst>
          </p:cNvPr>
          <p:cNvSpPr txBox="1"/>
          <p:nvPr/>
        </p:nvSpPr>
        <p:spPr>
          <a:xfrm rot="16200000">
            <a:off x="8416717" y="6521322"/>
            <a:ext cx="2231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Times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F836C1E2-9588-8FF0-6126-1768EB7DE265}"/>
              </a:ext>
            </a:extLst>
          </p:cNvPr>
          <p:cNvSpPr txBox="1"/>
          <p:nvPr/>
        </p:nvSpPr>
        <p:spPr>
          <a:xfrm>
            <a:off x="12081481" y="2654243"/>
            <a:ext cx="2764102" cy="953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Features</a:t>
            </a: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FE384B8B-FA9D-A413-0890-BC3456093B44}"/>
              </a:ext>
            </a:extLst>
          </p:cNvPr>
          <p:cNvSpPr/>
          <p:nvPr/>
        </p:nvSpPr>
        <p:spPr>
          <a:xfrm>
            <a:off x="14709661" y="3544667"/>
            <a:ext cx="1423400" cy="6695766"/>
          </a:xfrm>
          <a:prstGeom prst="roundRect">
            <a:avLst/>
          </a:prstGeom>
          <a:noFill/>
          <a:ln w="7620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568CBE5A-3460-ED6A-F05F-2EB8DC907632}"/>
              </a:ext>
            </a:extLst>
          </p:cNvPr>
          <p:cNvSpPr/>
          <p:nvPr/>
        </p:nvSpPr>
        <p:spPr>
          <a:xfrm>
            <a:off x="10217974" y="3544667"/>
            <a:ext cx="1279909" cy="6695766"/>
          </a:xfrm>
          <a:prstGeom prst="roundRect">
            <a:avLst/>
          </a:prstGeom>
          <a:noFill/>
          <a:ln w="762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599A1FD8-4DA0-4AD3-DFC4-766AAF32C93E}"/>
              </a:ext>
            </a:extLst>
          </p:cNvPr>
          <p:cNvSpPr/>
          <p:nvPr/>
        </p:nvSpPr>
        <p:spPr>
          <a:xfrm>
            <a:off x="11300434" y="3544667"/>
            <a:ext cx="1423400" cy="6695766"/>
          </a:xfrm>
          <a:prstGeom prst="round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47241D30-C6B6-4EDD-C708-7E096E98E986}"/>
              </a:ext>
            </a:extLst>
          </p:cNvPr>
          <p:cNvGrpSpPr/>
          <p:nvPr/>
        </p:nvGrpSpPr>
        <p:grpSpPr>
          <a:xfrm>
            <a:off x="10276748" y="11527319"/>
            <a:ext cx="5711044" cy="953587"/>
            <a:chOff x="3350604" y="22569948"/>
            <a:chExt cx="5400000" cy="1080000"/>
          </a:xfrm>
        </p:grpSpPr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0878BDE9-6370-EEBD-CB86-293FD297148A}"/>
                </a:ext>
              </a:extLst>
            </p:cNvPr>
            <p:cNvSpPr/>
            <p:nvPr/>
          </p:nvSpPr>
          <p:spPr>
            <a:xfrm>
              <a:off x="335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8C98D228-0256-2FE1-24EB-C485D06DD1C9}"/>
                </a:ext>
              </a:extLst>
            </p:cNvPr>
            <p:cNvSpPr/>
            <p:nvPr/>
          </p:nvSpPr>
          <p:spPr>
            <a:xfrm>
              <a:off x="551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5F67E818-20E5-7D86-FF14-E320632FB78E}"/>
                </a:ext>
              </a:extLst>
            </p:cNvPr>
            <p:cNvSpPr/>
            <p:nvPr/>
          </p:nvSpPr>
          <p:spPr>
            <a:xfrm>
              <a:off x="443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BB110D85-64D9-54BC-D9D0-59B3A66FD72C}"/>
                </a:ext>
              </a:extLst>
            </p:cNvPr>
            <p:cNvSpPr/>
            <p:nvPr/>
          </p:nvSpPr>
          <p:spPr>
            <a:xfrm>
              <a:off x="659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98D78CE7-D1E2-14F8-DE7B-3A4F151A871A}"/>
                </a:ext>
              </a:extLst>
            </p:cNvPr>
            <p:cNvSpPr/>
            <p:nvPr/>
          </p:nvSpPr>
          <p:spPr>
            <a:xfrm>
              <a:off x="767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72867F8A-9F11-1128-DDD6-8D00ED81A9B8}"/>
              </a:ext>
            </a:extLst>
          </p:cNvPr>
          <p:cNvCxnSpPr>
            <a:cxnSpLocks/>
            <a:stCxn id="38" idx="2"/>
            <a:endCxn id="41" idx="0"/>
          </p:cNvCxnSpPr>
          <p:nvPr/>
        </p:nvCxnSpPr>
        <p:spPr>
          <a:xfrm flipH="1">
            <a:off x="10847853" y="10240433"/>
            <a:ext cx="10076" cy="1286886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2233AF00-AAC3-DC55-C744-1733F11137EF}"/>
              </a:ext>
            </a:extLst>
          </p:cNvPr>
          <p:cNvCxnSpPr>
            <a:stCxn id="39" idx="2"/>
            <a:endCxn id="43" idx="0"/>
          </p:cNvCxnSpPr>
          <p:nvPr/>
        </p:nvCxnSpPr>
        <p:spPr>
          <a:xfrm flipH="1">
            <a:off x="11990062" y="10240433"/>
            <a:ext cx="22072" cy="128688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B3612B79-DDD6-BBF7-A827-B71A671E8945}"/>
              </a:ext>
            </a:extLst>
          </p:cNvPr>
          <p:cNvCxnSpPr>
            <a:stCxn id="37" idx="2"/>
            <a:endCxn id="45" idx="0"/>
          </p:cNvCxnSpPr>
          <p:nvPr/>
        </p:nvCxnSpPr>
        <p:spPr>
          <a:xfrm flipH="1">
            <a:off x="15416688" y="10240433"/>
            <a:ext cx="4673" cy="1286886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E8A82D6B-7926-A694-7309-49F505808C11}"/>
              </a:ext>
            </a:extLst>
          </p:cNvPr>
          <p:cNvSpPr txBox="1"/>
          <p:nvPr/>
        </p:nvSpPr>
        <p:spPr>
          <a:xfrm>
            <a:off x="15751911" y="10424933"/>
            <a:ext cx="6148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Min/Max</a:t>
            </a:r>
          </a:p>
        </p:txBody>
      </p:sp>
      <p:sp>
        <p:nvSpPr>
          <p:cNvPr id="53" name="Geschweifte Klammer rechts 52">
            <a:extLst>
              <a:ext uri="{FF2B5EF4-FFF2-40B4-BE49-F238E27FC236}">
                <a16:creationId xmlns:a16="http://schemas.microsoft.com/office/drawing/2014/main" id="{E906F2D4-EC79-B3EF-D878-81D6DD4E90E5}"/>
              </a:ext>
            </a:extLst>
          </p:cNvPr>
          <p:cNvSpPr/>
          <p:nvPr/>
        </p:nvSpPr>
        <p:spPr>
          <a:xfrm rot="5400000">
            <a:off x="12133068" y="11012862"/>
            <a:ext cx="2137663" cy="5862322"/>
          </a:xfrm>
          <a:prstGeom prst="rightBrac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088A05DB-4E09-C218-5D86-9F12D8E293D2}"/>
              </a:ext>
            </a:extLst>
          </p:cNvPr>
          <p:cNvGrpSpPr/>
          <p:nvPr/>
        </p:nvGrpSpPr>
        <p:grpSpPr>
          <a:xfrm>
            <a:off x="11497884" y="15220851"/>
            <a:ext cx="3426627" cy="953587"/>
            <a:chOff x="3704058" y="16219654"/>
            <a:chExt cx="3426627" cy="953587"/>
          </a:xfrm>
        </p:grpSpPr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58B54244-24E8-FAED-997E-DFF5D9F5A720}"/>
                </a:ext>
              </a:extLst>
            </p:cNvPr>
            <p:cNvSpPr/>
            <p:nvPr/>
          </p:nvSpPr>
          <p:spPr>
            <a:xfrm>
              <a:off x="3704058" y="16219654"/>
              <a:ext cx="1142209" cy="953587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32832307-2E64-0F82-559F-6401EC863F41}"/>
                </a:ext>
              </a:extLst>
            </p:cNvPr>
            <p:cNvSpPr/>
            <p:nvPr/>
          </p:nvSpPr>
          <p:spPr>
            <a:xfrm>
              <a:off x="5988476" y="16219654"/>
              <a:ext cx="1142209" cy="953587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8A9EBF1F-5B4E-5E4C-1FA3-3A243FE2BFEC}"/>
                </a:ext>
              </a:extLst>
            </p:cNvPr>
            <p:cNvSpPr/>
            <p:nvPr/>
          </p:nvSpPr>
          <p:spPr>
            <a:xfrm>
              <a:off x="4846267" y="16219654"/>
              <a:ext cx="1142209" cy="953587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1" name="Textfeld 60">
            <a:extLst>
              <a:ext uri="{FF2B5EF4-FFF2-40B4-BE49-F238E27FC236}">
                <a16:creationId xmlns:a16="http://schemas.microsoft.com/office/drawing/2014/main" id="{A346C1DD-3666-0C88-BA3C-6BA78C218A44}"/>
              </a:ext>
            </a:extLst>
          </p:cNvPr>
          <p:cNvSpPr txBox="1"/>
          <p:nvPr/>
        </p:nvSpPr>
        <p:spPr>
          <a:xfrm>
            <a:off x="15751911" y="15235979"/>
            <a:ext cx="6148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Min/Max</a:t>
            </a:r>
          </a:p>
        </p:txBody>
      </p:sp>
      <p:sp>
        <p:nvSpPr>
          <p:cNvPr id="62" name="Rechteck: abgerundete Ecken 61">
            <a:extLst>
              <a:ext uri="{FF2B5EF4-FFF2-40B4-BE49-F238E27FC236}">
                <a16:creationId xmlns:a16="http://schemas.microsoft.com/office/drawing/2014/main" id="{FF43E0D6-CEE5-6675-FBDD-421728D5C72E}"/>
              </a:ext>
            </a:extLst>
          </p:cNvPr>
          <p:cNvSpPr/>
          <p:nvPr/>
        </p:nvSpPr>
        <p:spPr>
          <a:xfrm>
            <a:off x="7557388" y="2654244"/>
            <a:ext cx="11598442" cy="13904717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9" name="Gruppieren 108">
            <a:extLst>
              <a:ext uri="{FF2B5EF4-FFF2-40B4-BE49-F238E27FC236}">
                <a16:creationId xmlns:a16="http://schemas.microsoft.com/office/drawing/2014/main" id="{DBB71206-0EFF-1DBF-4E12-DE2B5ACBFF48}"/>
              </a:ext>
            </a:extLst>
          </p:cNvPr>
          <p:cNvGrpSpPr/>
          <p:nvPr/>
        </p:nvGrpSpPr>
        <p:grpSpPr>
          <a:xfrm>
            <a:off x="10420239" y="18037180"/>
            <a:ext cx="5711044" cy="953587"/>
            <a:chOff x="3350604" y="22569948"/>
            <a:chExt cx="5400000" cy="1080000"/>
          </a:xfrm>
        </p:grpSpPr>
        <p:sp>
          <p:nvSpPr>
            <p:cNvPr id="110" name="Rechteck 109">
              <a:extLst>
                <a:ext uri="{FF2B5EF4-FFF2-40B4-BE49-F238E27FC236}">
                  <a16:creationId xmlns:a16="http://schemas.microsoft.com/office/drawing/2014/main" id="{7E4B8531-C1CD-FB0A-D0CB-F1DA2BBB792E}"/>
                </a:ext>
              </a:extLst>
            </p:cNvPr>
            <p:cNvSpPr/>
            <p:nvPr/>
          </p:nvSpPr>
          <p:spPr>
            <a:xfrm>
              <a:off x="335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1" name="Rechteck 110">
              <a:extLst>
                <a:ext uri="{FF2B5EF4-FFF2-40B4-BE49-F238E27FC236}">
                  <a16:creationId xmlns:a16="http://schemas.microsoft.com/office/drawing/2014/main" id="{7E2D9FD6-DFB5-0566-0C37-2C78FD60E423}"/>
                </a:ext>
              </a:extLst>
            </p:cNvPr>
            <p:cNvSpPr/>
            <p:nvPr/>
          </p:nvSpPr>
          <p:spPr>
            <a:xfrm>
              <a:off x="551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2" name="Rechteck 111">
              <a:extLst>
                <a:ext uri="{FF2B5EF4-FFF2-40B4-BE49-F238E27FC236}">
                  <a16:creationId xmlns:a16="http://schemas.microsoft.com/office/drawing/2014/main" id="{874B2E43-A0EB-3015-FE72-E6FDD768590D}"/>
                </a:ext>
              </a:extLst>
            </p:cNvPr>
            <p:cNvSpPr/>
            <p:nvPr/>
          </p:nvSpPr>
          <p:spPr>
            <a:xfrm>
              <a:off x="443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3" name="Rechteck 112">
              <a:extLst>
                <a:ext uri="{FF2B5EF4-FFF2-40B4-BE49-F238E27FC236}">
                  <a16:creationId xmlns:a16="http://schemas.microsoft.com/office/drawing/2014/main" id="{9A8735C4-B155-50EC-A2E9-CE42928CE720}"/>
                </a:ext>
              </a:extLst>
            </p:cNvPr>
            <p:cNvSpPr/>
            <p:nvPr/>
          </p:nvSpPr>
          <p:spPr>
            <a:xfrm>
              <a:off x="659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4" name="Rechteck 113">
              <a:extLst>
                <a:ext uri="{FF2B5EF4-FFF2-40B4-BE49-F238E27FC236}">
                  <a16:creationId xmlns:a16="http://schemas.microsoft.com/office/drawing/2014/main" id="{602D4923-76B1-2C0F-5C3A-36C415CC7D16}"/>
                </a:ext>
              </a:extLst>
            </p:cNvPr>
            <p:cNvSpPr/>
            <p:nvPr/>
          </p:nvSpPr>
          <p:spPr>
            <a:xfrm>
              <a:off x="767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5" name="Gruppieren 114">
            <a:extLst>
              <a:ext uri="{FF2B5EF4-FFF2-40B4-BE49-F238E27FC236}">
                <a16:creationId xmlns:a16="http://schemas.microsoft.com/office/drawing/2014/main" id="{1BACC873-92CF-4FA9-74D8-8B941097EABC}"/>
              </a:ext>
            </a:extLst>
          </p:cNvPr>
          <p:cNvGrpSpPr/>
          <p:nvPr/>
        </p:nvGrpSpPr>
        <p:grpSpPr>
          <a:xfrm>
            <a:off x="10420239" y="18990767"/>
            <a:ext cx="5711044" cy="953587"/>
            <a:chOff x="3350604" y="22569948"/>
            <a:chExt cx="5400000" cy="1080000"/>
          </a:xfrm>
        </p:grpSpPr>
        <p:sp>
          <p:nvSpPr>
            <p:cNvPr id="116" name="Rechteck 115">
              <a:extLst>
                <a:ext uri="{FF2B5EF4-FFF2-40B4-BE49-F238E27FC236}">
                  <a16:creationId xmlns:a16="http://schemas.microsoft.com/office/drawing/2014/main" id="{B34DA991-EA85-F609-D58F-06CFD4823C8E}"/>
                </a:ext>
              </a:extLst>
            </p:cNvPr>
            <p:cNvSpPr/>
            <p:nvPr/>
          </p:nvSpPr>
          <p:spPr>
            <a:xfrm>
              <a:off x="335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7" name="Rechteck 116">
              <a:extLst>
                <a:ext uri="{FF2B5EF4-FFF2-40B4-BE49-F238E27FC236}">
                  <a16:creationId xmlns:a16="http://schemas.microsoft.com/office/drawing/2014/main" id="{5C46EBAE-32A8-5424-BF7D-5854D2F00E88}"/>
                </a:ext>
              </a:extLst>
            </p:cNvPr>
            <p:cNvSpPr/>
            <p:nvPr/>
          </p:nvSpPr>
          <p:spPr>
            <a:xfrm>
              <a:off x="551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8" name="Rechteck 117">
              <a:extLst>
                <a:ext uri="{FF2B5EF4-FFF2-40B4-BE49-F238E27FC236}">
                  <a16:creationId xmlns:a16="http://schemas.microsoft.com/office/drawing/2014/main" id="{B17C79AD-0B15-FBBE-6E95-C38A5685E425}"/>
                </a:ext>
              </a:extLst>
            </p:cNvPr>
            <p:cNvSpPr/>
            <p:nvPr/>
          </p:nvSpPr>
          <p:spPr>
            <a:xfrm>
              <a:off x="443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9" name="Rechteck 118">
              <a:extLst>
                <a:ext uri="{FF2B5EF4-FFF2-40B4-BE49-F238E27FC236}">
                  <a16:creationId xmlns:a16="http://schemas.microsoft.com/office/drawing/2014/main" id="{D6C11BAE-0D32-B95D-FD2C-33FAC78F0975}"/>
                </a:ext>
              </a:extLst>
            </p:cNvPr>
            <p:cNvSpPr/>
            <p:nvPr/>
          </p:nvSpPr>
          <p:spPr>
            <a:xfrm>
              <a:off x="659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0" name="Rechteck 119">
              <a:extLst>
                <a:ext uri="{FF2B5EF4-FFF2-40B4-BE49-F238E27FC236}">
                  <a16:creationId xmlns:a16="http://schemas.microsoft.com/office/drawing/2014/main" id="{7B0D6739-AE12-4EDE-6C1C-D24E7A7DCCA0}"/>
                </a:ext>
              </a:extLst>
            </p:cNvPr>
            <p:cNvSpPr/>
            <p:nvPr/>
          </p:nvSpPr>
          <p:spPr>
            <a:xfrm>
              <a:off x="767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21" name="Gruppieren 120">
            <a:extLst>
              <a:ext uri="{FF2B5EF4-FFF2-40B4-BE49-F238E27FC236}">
                <a16:creationId xmlns:a16="http://schemas.microsoft.com/office/drawing/2014/main" id="{C3EBA258-BB9E-79C8-3B47-D14C3D9947F9}"/>
              </a:ext>
            </a:extLst>
          </p:cNvPr>
          <p:cNvGrpSpPr/>
          <p:nvPr/>
        </p:nvGrpSpPr>
        <p:grpSpPr>
          <a:xfrm>
            <a:off x="10420239" y="19944354"/>
            <a:ext cx="5711044" cy="953587"/>
            <a:chOff x="3350604" y="22569948"/>
            <a:chExt cx="5400000" cy="1080000"/>
          </a:xfrm>
        </p:grpSpPr>
        <p:sp>
          <p:nvSpPr>
            <p:cNvPr id="122" name="Rechteck 121">
              <a:extLst>
                <a:ext uri="{FF2B5EF4-FFF2-40B4-BE49-F238E27FC236}">
                  <a16:creationId xmlns:a16="http://schemas.microsoft.com/office/drawing/2014/main" id="{947EF734-A77B-6749-954A-54555027DB65}"/>
                </a:ext>
              </a:extLst>
            </p:cNvPr>
            <p:cNvSpPr/>
            <p:nvPr/>
          </p:nvSpPr>
          <p:spPr>
            <a:xfrm>
              <a:off x="335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3" name="Rechteck 122">
              <a:extLst>
                <a:ext uri="{FF2B5EF4-FFF2-40B4-BE49-F238E27FC236}">
                  <a16:creationId xmlns:a16="http://schemas.microsoft.com/office/drawing/2014/main" id="{66ED6916-1BA2-4D69-AA1B-11B354043875}"/>
                </a:ext>
              </a:extLst>
            </p:cNvPr>
            <p:cNvSpPr/>
            <p:nvPr/>
          </p:nvSpPr>
          <p:spPr>
            <a:xfrm>
              <a:off x="551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4" name="Rechteck 123">
              <a:extLst>
                <a:ext uri="{FF2B5EF4-FFF2-40B4-BE49-F238E27FC236}">
                  <a16:creationId xmlns:a16="http://schemas.microsoft.com/office/drawing/2014/main" id="{B52E84D2-7D06-6FAA-D5BC-60FC4F6D41E0}"/>
                </a:ext>
              </a:extLst>
            </p:cNvPr>
            <p:cNvSpPr/>
            <p:nvPr/>
          </p:nvSpPr>
          <p:spPr>
            <a:xfrm>
              <a:off x="443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5" name="Rechteck 124">
              <a:extLst>
                <a:ext uri="{FF2B5EF4-FFF2-40B4-BE49-F238E27FC236}">
                  <a16:creationId xmlns:a16="http://schemas.microsoft.com/office/drawing/2014/main" id="{C68DDB8A-3C32-10B9-E8AA-C60EB35E01C7}"/>
                </a:ext>
              </a:extLst>
            </p:cNvPr>
            <p:cNvSpPr/>
            <p:nvPr/>
          </p:nvSpPr>
          <p:spPr>
            <a:xfrm>
              <a:off x="659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6" name="Rechteck 125">
              <a:extLst>
                <a:ext uri="{FF2B5EF4-FFF2-40B4-BE49-F238E27FC236}">
                  <a16:creationId xmlns:a16="http://schemas.microsoft.com/office/drawing/2014/main" id="{5AF9902C-BBF0-C704-28BF-E6980A37580B}"/>
                </a:ext>
              </a:extLst>
            </p:cNvPr>
            <p:cNvSpPr/>
            <p:nvPr/>
          </p:nvSpPr>
          <p:spPr>
            <a:xfrm>
              <a:off x="767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27" name="Gruppieren 126">
            <a:extLst>
              <a:ext uri="{FF2B5EF4-FFF2-40B4-BE49-F238E27FC236}">
                <a16:creationId xmlns:a16="http://schemas.microsoft.com/office/drawing/2014/main" id="{25AD8DE1-5690-69A8-0DA1-02E8BA52E65C}"/>
              </a:ext>
            </a:extLst>
          </p:cNvPr>
          <p:cNvGrpSpPr/>
          <p:nvPr/>
        </p:nvGrpSpPr>
        <p:grpSpPr>
          <a:xfrm>
            <a:off x="10420239" y="20897941"/>
            <a:ext cx="5711044" cy="953587"/>
            <a:chOff x="3350604" y="22569948"/>
            <a:chExt cx="5400000" cy="1080000"/>
          </a:xfrm>
        </p:grpSpPr>
        <p:sp>
          <p:nvSpPr>
            <p:cNvPr id="128" name="Rechteck 127">
              <a:extLst>
                <a:ext uri="{FF2B5EF4-FFF2-40B4-BE49-F238E27FC236}">
                  <a16:creationId xmlns:a16="http://schemas.microsoft.com/office/drawing/2014/main" id="{0E5510C2-F4B5-47D9-A725-AB6B005ABF02}"/>
                </a:ext>
              </a:extLst>
            </p:cNvPr>
            <p:cNvSpPr/>
            <p:nvPr/>
          </p:nvSpPr>
          <p:spPr>
            <a:xfrm>
              <a:off x="335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9" name="Rechteck 128">
              <a:extLst>
                <a:ext uri="{FF2B5EF4-FFF2-40B4-BE49-F238E27FC236}">
                  <a16:creationId xmlns:a16="http://schemas.microsoft.com/office/drawing/2014/main" id="{5B5A77C3-0B9C-84F3-DD2B-56EEE70BA9E4}"/>
                </a:ext>
              </a:extLst>
            </p:cNvPr>
            <p:cNvSpPr/>
            <p:nvPr/>
          </p:nvSpPr>
          <p:spPr>
            <a:xfrm>
              <a:off x="551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0" name="Rechteck 129">
              <a:extLst>
                <a:ext uri="{FF2B5EF4-FFF2-40B4-BE49-F238E27FC236}">
                  <a16:creationId xmlns:a16="http://schemas.microsoft.com/office/drawing/2014/main" id="{D30F3EC6-0BCB-6D1D-1C89-97B3156AD623}"/>
                </a:ext>
              </a:extLst>
            </p:cNvPr>
            <p:cNvSpPr/>
            <p:nvPr/>
          </p:nvSpPr>
          <p:spPr>
            <a:xfrm>
              <a:off x="443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1" name="Rechteck 130">
              <a:extLst>
                <a:ext uri="{FF2B5EF4-FFF2-40B4-BE49-F238E27FC236}">
                  <a16:creationId xmlns:a16="http://schemas.microsoft.com/office/drawing/2014/main" id="{0FA9C516-80F2-2CFD-CAB3-602E044B7CE3}"/>
                </a:ext>
              </a:extLst>
            </p:cNvPr>
            <p:cNvSpPr/>
            <p:nvPr/>
          </p:nvSpPr>
          <p:spPr>
            <a:xfrm>
              <a:off x="659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2" name="Rechteck 131">
              <a:extLst>
                <a:ext uri="{FF2B5EF4-FFF2-40B4-BE49-F238E27FC236}">
                  <a16:creationId xmlns:a16="http://schemas.microsoft.com/office/drawing/2014/main" id="{8222C236-3C3E-D0A9-074E-01F1EF4655D3}"/>
                </a:ext>
              </a:extLst>
            </p:cNvPr>
            <p:cNvSpPr/>
            <p:nvPr/>
          </p:nvSpPr>
          <p:spPr>
            <a:xfrm>
              <a:off x="767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77F0747D-60B0-D28C-9609-07326149B68D}"/>
              </a:ext>
            </a:extLst>
          </p:cNvPr>
          <p:cNvGrpSpPr/>
          <p:nvPr/>
        </p:nvGrpSpPr>
        <p:grpSpPr>
          <a:xfrm>
            <a:off x="10420239" y="23492304"/>
            <a:ext cx="5711044" cy="953587"/>
            <a:chOff x="3350604" y="22569948"/>
            <a:chExt cx="5400000" cy="1080000"/>
          </a:xfrm>
        </p:grpSpPr>
        <p:sp>
          <p:nvSpPr>
            <p:cNvPr id="134" name="Rechteck 133">
              <a:extLst>
                <a:ext uri="{FF2B5EF4-FFF2-40B4-BE49-F238E27FC236}">
                  <a16:creationId xmlns:a16="http://schemas.microsoft.com/office/drawing/2014/main" id="{0A8BA01D-46C9-86F0-40A7-56FB49936439}"/>
                </a:ext>
              </a:extLst>
            </p:cNvPr>
            <p:cNvSpPr/>
            <p:nvPr/>
          </p:nvSpPr>
          <p:spPr>
            <a:xfrm>
              <a:off x="335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5" name="Rechteck 134">
              <a:extLst>
                <a:ext uri="{FF2B5EF4-FFF2-40B4-BE49-F238E27FC236}">
                  <a16:creationId xmlns:a16="http://schemas.microsoft.com/office/drawing/2014/main" id="{03D17574-240C-FC96-0CAB-A602D1762A4A}"/>
                </a:ext>
              </a:extLst>
            </p:cNvPr>
            <p:cNvSpPr/>
            <p:nvPr/>
          </p:nvSpPr>
          <p:spPr>
            <a:xfrm>
              <a:off x="551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6" name="Rechteck 135">
              <a:extLst>
                <a:ext uri="{FF2B5EF4-FFF2-40B4-BE49-F238E27FC236}">
                  <a16:creationId xmlns:a16="http://schemas.microsoft.com/office/drawing/2014/main" id="{CC62F905-D12F-B677-1991-2F8E47BF4E05}"/>
                </a:ext>
              </a:extLst>
            </p:cNvPr>
            <p:cNvSpPr/>
            <p:nvPr/>
          </p:nvSpPr>
          <p:spPr>
            <a:xfrm>
              <a:off x="443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7" name="Rechteck 136">
              <a:extLst>
                <a:ext uri="{FF2B5EF4-FFF2-40B4-BE49-F238E27FC236}">
                  <a16:creationId xmlns:a16="http://schemas.microsoft.com/office/drawing/2014/main" id="{62D41356-22F9-70FA-F1AE-F994669CAA78}"/>
                </a:ext>
              </a:extLst>
            </p:cNvPr>
            <p:cNvSpPr/>
            <p:nvPr/>
          </p:nvSpPr>
          <p:spPr>
            <a:xfrm>
              <a:off x="659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8" name="Rechteck 137">
              <a:extLst>
                <a:ext uri="{FF2B5EF4-FFF2-40B4-BE49-F238E27FC236}">
                  <a16:creationId xmlns:a16="http://schemas.microsoft.com/office/drawing/2014/main" id="{5FE3982B-3336-A8C0-C588-F848A945ED10}"/>
                </a:ext>
              </a:extLst>
            </p:cNvPr>
            <p:cNvSpPr/>
            <p:nvPr/>
          </p:nvSpPr>
          <p:spPr>
            <a:xfrm>
              <a:off x="767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39" name="Textfeld 138">
            <a:extLst>
              <a:ext uri="{FF2B5EF4-FFF2-40B4-BE49-F238E27FC236}">
                <a16:creationId xmlns:a16="http://schemas.microsoft.com/office/drawing/2014/main" id="{0FE77839-C687-06AE-E092-4DB6FFEDA565}"/>
              </a:ext>
            </a:extLst>
          </p:cNvPr>
          <p:cNvSpPr txBox="1"/>
          <p:nvPr/>
        </p:nvSpPr>
        <p:spPr>
          <a:xfrm>
            <a:off x="12985848" y="22264289"/>
            <a:ext cx="700513" cy="8152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dirty="0"/>
              <a:t>…</a:t>
            </a:r>
          </a:p>
        </p:txBody>
      </p:sp>
      <p:sp>
        <p:nvSpPr>
          <p:cNvPr id="140" name="Textfeld 139">
            <a:extLst>
              <a:ext uri="{FF2B5EF4-FFF2-40B4-BE49-F238E27FC236}">
                <a16:creationId xmlns:a16="http://schemas.microsoft.com/office/drawing/2014/main" id="{5231D8A7-683B-3607-F4E6-AE61096A72F3}"/>
              </a:ext>
            </a:extLst>
          </p:cNvPr>
          <p:cNvSpPr txBox="1"/>
          <p:nvPr/>
        </p:nvSpPr>
        <p:spPr>
          <a:xfrm rot="16200000">
            <a:off x="8560208" y="20913068"/>
            <a:ext cx="2231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Times</a:t>
            </a:r>
          </a:p>
        </p:txBody>
      </p:sp>
      <p:sp>
        <p:nvSpPr>
          <p:cNvPr id="141" name="Textfeld 140">
            <a:extLst>
              <a:ext uri="{FF2B5EF4-FFF2-40B4-BE49-F238E27FC236}">
                <a16:creationId xmlns:a16="http://schemas.microsoft.com/office/drawing/2014/main" id="{CB5CF2A9-3E5D-8363-4A89-42436F04B472}"/>
              </a:ext>
            </a:extLst>
          </p:cNvPr>
          <p:cNvSpPr txBox="1"/>
          <p:nvPr/>
        </p:nvSpPr>
        <p:spPr>
          <a:xfrm>
            <a:off x="12224972" y="17045989"/>
            <a:ext cx="2764102" cy="953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Features</a:t>
            </a:r>
          </a:p>
        </p:txBody>
      </p:sp>
      <p:sp>
        <p:nvSpPr>
          <p:cNvPr id="142" name="Rechteck: abgerundete Ecken 141">
            <a:extLst>
              <a:ext uri="{FF2B5EF4-FFF2-40B4-BE49-F238E27FC236}">
                <a16:creationId xmlns:a16="http://schemas.microsoft.com/office/drawing/2014/main" id="{053872AF-9FFB-69E1-6DC2-CF6345C4B8E8}"/>
              </a:ext>
            </a:extLst>
          </p:cNvPr>
          <p:cNvSpPr/>
          <p:nvPr/>
        </p:nvSpPr>
        <p:spPr>
          <a:xfrm>
            <a:off x="14853152" y="17936413"/>
            <a:ext cx="1423400" cy="6695766"/>
          </a:xfrm>
          <a:prstGeom prst="roundRect">
            <a:avLst/>
          </a:prstGeom>
          <a:noFill/>
          <a:ln w="7620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Rechteck: abgerundete Ecken 142">
            <a:extLst>
              <a:ext uri="{FF2B5EF4-FFF2-40B4-BE49-F238E27FC236}">
                <a16:creationId xmlns:a16="http://schemas.microsoft.com/office/drawing/2014/main" id="{F93E1826-C77C-BB3B-F380-FCF7BD40DEB9}"/>
              </a:ext>
            </a:extLst>
          </p:cNvPr>
          <p:cNvSpPr/>
          <p:nvPr/>
        </p:nvSpPr>
        <p:spPr>
          <a:xfrm>
            <a:off x="10217975" y="17936413"/>
            <a:ext cx="1423400" cy="6695766"/>
          </a:xfrm>
          <a:prstGeom prst="roundRect">
            <a:avLst/>
          </a:prstGeom>
          <a:noFill/>
          <a:ln w="762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Rechteck: abgerundete Ecken 143">
            <a:extLst>
              <a:ext uri="{FF2B5EF4-FFF2-40B4-BE49-F238E27FC236}">
                <a16:creationId xmlns:a16="http://schemas.microsoft.com/office/drawing/2014/main" id="{73EE88AE-44CC-E2AE-4F4D-9F8AF5703403}"/>
              </a:ext>
            </a:extLst>
          </p:cNvPr>
          <p:cNvSpPr/>
          <p:nvPr/>
        </p:nvSpPr>
        <p:spPr>
          <a:xfrm>
            <a:off x="11443925" y="17936413"/>
            <a:ext cx="1423400" cy="6695766"/>
          </a:xfrm>
          <a:prstGeom prst="round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45" name="Gruppieren 144">
            <a:extLst>
              <a:ext uri="{FF2B5EF4-FFF2-40B4-BE49-F238E27FC236}">
                <a16:creationId xmlns:a16="http://schemas.microsoft.com/office/drawing/2014/main" id="{99106BD6-40EA-D045-1962-0F5F02CFCA8F}"/>
              </a:ext>
            </a:extLst>
          </p:cNvPr>
          <p:cNvGrpSpPr/>
          <p:nvPr/>
        </p:nvGrpSpPr>
        <p:grpSpPr>
          <a:xfrm>
            <a:off x="6820636" y="25863704"/>
            <a:ext cx="5711044" cy="953587"/>
            <a:chOff x="3350604" y="22569948"/>
            <a:chExt cx="5400000" cy="1080000"/>
          </a:xfrm>
        </p:grpSpPr>
        <p:sp>
          <p:nvSpPr>
            <p:cNvPr id="146" name="Rechteck 145">
              <a:extLst>
                <a:ext uri="{FF2B5EF4-FFF2-40B4-BE49-F238E27FC236}">
                  <a16:creationId xmlns:a16="http://schemas.microsoft.com/office/drawing/2014/main" id="{05D45392-23A5-5D00-AB1D-13DEB9892CEC}"/>
                </a:ext>
              </a:extLst>
            </p:cNvPr>
            <p:cNvSpPr/>
            <p:nvPr/>
          </p:nvSpPr>
          <p:spPr>
            <a:xfrm>
              <a:off x="335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7" name="Rechteck 146">
              <a:extLst>
                <a:ext uri="{FF2B5EF4-FFF2-40B4-BE49-F238E27FC236}">
                  <a16:creationId xmlns:a16="http://schemas.microsoft.com/office/drawing/2014/main" id="{9C70A24F-34FA-E6C8-41C0-E00DA02EE219}"/>
                </a:ext>
              </a:extLst>
            </p:cNvPr>
            <p:cNvSpPr/>
            <p:nvPr/>
          </p:nvSpPr>
          <p:spPr>
            <a:xfrm>
              <a:off x="551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8" name="Rechteck 147">
              <a:extLst>
                <a:ext uri="{FF2B5EF4-FFF2-40B4-BE49-F238E27FC236}">
                  <a16:creationId xmlns:a16="http://schemas.microsoft.com/office/drawing/2014/main" id="{02D0730D-7412-979B-D974-1DF662815AB5}"/>
                </a:ext>
              </a:extLst>
            </p:cNvPr>
            <p:cNvSpPr/>
            <p:nvPr/>
          </p:nvSpPr>
          <p:spPr>
            <a:xfrm>
              <a:off x="443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9" name="Rechteck 148">
              <a:extLst>
                <a:ext uri="{FF2B5EF4-FFF2-40B4-BE49-F238E27FC236}">
                  <a16:creationId xmlns:a16="http://schemas.microsoft.com/office/drawing/2014/main" id="{7B21887B-5A5D-D7D4-D69D-413D439BEB2F}"/>
                </a:ext>
              </a:extLst>
            </p:cNvPr>
            <p:cNvSpPr/>
            <p:nvPr/>
          </p:nvSpPr>
          <p:spPr>
            <a:xfrm>
              <a:off x="659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0" name="Rechteck 149">
              <a:extLst>
                <a:ext uri="{FF2B5EF4-FFF2-40B4-BE49-F238E27FC236}">
                  <a16:creationId xmlns:a16="http://schemas.microsoft.com/office/drawing/2014/main" id="{D8C2CCB1-03BB-652B-DB06-C974E208A822}"/>
                </a:ext>
              </a:extLst>
            </p:cNvPr>
            <p:cNvSpPr/>
            <p:nvPr/>
          </p:nvSpPr>
          <p:spPr>
            <a:xfrm>
              <a:off x="767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51" name="Gerade Verbindung mit Pfeil 150">
            <a:extLst>
              <a:ext uri="{FF2B5EF4-FFF2-40B4-BE49-F238E27FC236}">
                <a16:creationId xmlns:a16="http://schemas.microsoft.com/office/drawing/2014/main" id="{F61CB6AE-9062-AC94-D574-62C3FEF47C1F}"/>
              </a:ext>
            </a:extLst>
          </p:cNvPr>
          <p:cNvCxnSpPr>
            <a:cxnSpLocks/>
            <a:stCxn id="143" idx="2"/>
            <a:endCxn id="146" idx="0"/>
          </p:cNvCxnSpPr>
          <p:nvPr/>
        </p:nvCxnSpPr>
        <p:spPr>
          <a:xfrm flipH="1">
            <a:off x="7391741" y="24632179"/>
            <a:ext cx="3537934" cy="1231525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A9B0B0D2-20B8-EA49-94BC-668A43D50B6F}"/>
              </a:ext>
            </a:extLst>
          </p:cNvPr>
          <p:cNvCxnSpPr>
            <a:stCxn id="144" idx="2"/>
            <a:endCxn id="148" idx="0"/>
          </p:cNvCxnSpPr>
          <p:nvPr/>
        </p:nvCxnSpPr>
        <p:spPr>
          <a:xfrm flipH="1">
            <a:off x="8533950" y="24632179"/>
            <a:ext cx="3621675" cy="1231525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rade Verbindung mit Pfeil 152">
            <a:extLst>
              <a:ext uri="{FF2B5EF4-FFF2-40B4-BE49-F238E27FC236}">
                <a16:creationId xmlns:a16="http://schemas.microsoft.com/office/drawing/2014/main" id="{4A382382-66B3-C7F2-D30A-70C572980F65}"/>
              </a:ext>
            </a:extLst>
          </p:cNvPr>
          <p:cNvCxnSpPr>
            <a:stCxn id="142" idx="2"/>
            <a:endCxn id="150" idx="0"/>
          </p:cNvCxnSpPr>
          <p:nvPr/>
        </p:nvCxnSpPr>
        <p:spPr>
          <a:xfrm flipH="1">
            <a:off x="11960576" y="24632179"/>
            <a:ext cx="3604276" cy="1231525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feld 153">
            <a:extLst>
              <a:ext uri="{FF2B5EF4-FFF2-40B4-BE49-F238E27FC236}">
                <a16:creationId xmlns:a16="http://schemas.microsoft.com/office/drawing/2014/main" id="{2F828892-A6FE-0EFA-CD35-11DC8844EF87}"/>
              </a:ext>
            </a:extLst>
          </p:cNvPr>
          <p:cNvSpPr txBox="1"/>
          <p:nvPr/>
        </p:nvSpPr>
        <p:spPr>
          <a:xfrm>
            <a:off x="19889886" y="25944817"/>
            <a:ext cx="6148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Min</a:t>
            </a:r>
          </a:p>
        </p:txBody>
      </p:sp>
      <p:sp>
        <p:nvSpPr>
          <p:cNvPr id="155" name="Geschweifte Klammer rechts 154">
            <a:extLst>
              <a:ext uri="{FF2B5EF4-FFF2-40B4-BE49-F238E27FC236}">
                <a16:creationId xmlns:a16="http://schemas.microsoft.com/office/drawing/2014/main" id="{93A05F2E-68AF-B315-C17E-9739CF291030}"/>
              </a:ext>
            </a:extLst>
          </p:cNvPr>
          <p:cNvSpPr/>
          <p:nvPr/>
        </p:nvSpPr>
        <p:spPr>
          <a:xfrm rot="5400000">
            <a:off x="12220890" y="21735607"/>
            <a:ext cx="2137663" cy="13200328"/>
          </a:xfrm>
          <a:prstGeom prst="rightBrac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56" name="Gruppieren 155">
            <a:extLst>
              <a:ext uri="{FF2B5EF4-FFF2-40B4-BE49-F238E27FC236}">
                <a16:creationId xmlns:a16="http://schemas.microsoft.com/office/drawing/2014/main" id="{A86901DC-EFB8-AA52-3C89-2971B4C00019}"/>
              </a:ext>
            </a:extLst>
          </p:cNvPr>
          <p:cNvGrpSpPr/>
          <p:nvPr/>
        </p:nvGrpSpPr>
        <p:grpSpPr>
          <a:xfrm>
            <a:off x="11641375" y="29612597"/>
            <a:ext cx="3426627" cy="953587"/>
            <a:chOff x="3704058" y="16219654"/>
            <a:chExt cx="3426627" cy="953587"/>
          </a:xfrm>
        </p:grpSpPr>
        <p:sp>
          <p:nvSpPr>
            <p:cNvPr id="157" name="Rechteck 156">
              <a:extLst>
                <a:ext uri="{FF2B5EF4-FFF2-40B4-BE49-F238E27FC236}">
                  <a16:creationId xmlns:a16="http://schemas.microsoft.com/office/drawing/2014/main" id="{75FF24FD-A96F-99A0-E263-993F3038012E}"/>
                </a:ext>
              </a:extLst>
            </p:cNvPr>
            <p:cNvSpPr/>
            <p:nvPr/>
          </p:nvSpPr>
          <p:spPr>
            <a:xfrm>
              <a:off x="3704058" y="16219654"/>
              <a:ext cx="1142209" cy="953587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8" name="Rechteck 157">
              <a:extLst>
                <a:ext uri="{FF2B5EF4-FFF2-40B4-BE49-F238E27FC236}">
                  <a16:creationId xmlns:a16="http://schemas.microsoft.com/office/drawing/2014/main" id="{7C98E5F8-A542-35B0-7FF4-A396C9B4C1E6}"/>
                </a:ext>
              </a:extLst>
            </p:cNvPr>
            <p:cNvSpPr/>
            <p:nvPr/>
          </p:nvSpPr>
          <p:spPr>
            <a:xfrm>
              <a:off x="5988476" y="16219654"/>
              <a:ext cx="1142209" cy="953587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9" name="Rechteck 158">
              <a:extLst>
                <a:ext uri="{FF2B5EF4-FFF2-40B4-BE49-F238E27FC236}">
                  <a16:creationId xmlns:a16="http://schemas.microsoft.com/office/drawing/2014/main" id="{4C4F55CB-74B6-50C6-A250-71C96A68E205}"/>
                </a:ext>
              </a:extLst>
            </p:cNvPr>
            <p:cNvSpPr/>
            <p:nvPr/>
          </p:nvSpPr>
          <p:spPr>
            <a:xfrm>
              <a:off x="4846267" y="16219654"/>
              <a:ext cx="1142209" cy="953587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60" name="Textfeld 159">
            <a:extLst>
              <a:ext uri="{FF2B5EF4-FFF2-40B4-BE49-F238E27FC236}">
                <a16:creationId xmlns:a16="http://schemas.microsoft.com/office/drawing/2014/main" id="{9CE24ED1-042B-E458-0CF1-77C02350CC8C}"/>
              </a:ext>
            </a:extLst>
          </p:cNvPr>
          <p:cNvSpPr txBox="1"/>
          <p:nvPr/>
        </p:nvSpPr>
        <p:spPr>
          <a:xfrm>
            <a:off x="15895402" y="29627725"/>
            <a:ext cx="6148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Min/Max</a:t>
            </a:r>
          </a:p>
        </p:txBody>
      </p:sp>
      <p:sp>
        <p:nvSpPr>
          <p:cNvPr id="161" name="Rechteck: abgerundete Ecken 160">
            <a:extLst>
              <a:ext uri="{FF2B5EF4-FFF2-40B4-BE49-F238E27FC236}">
                <a16:creationId xmlns:a16="http://schemas.microsoft.com/office/drawing/2014/main" id="{AB19F73E-ED50-4307-9F5E-AC9BF39EB5BA}"/>
              </a:ext>
            </a:extLst>
          </p:cNvPr>
          <p:cNvSpPr/>
          <p:nvPr/>
        </p:nvSpPr>
        <p:spPr>
          <a:xfrm>
            <a:off x="4956790" y="17045990"/>
            <a:ext cx="16339105" cy="13904717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65" name="Gruppieren 164">
            <a:extLst>
              <a:ext uri="{FF2B5EF4-FFF2-40B4-BE49-F238E27FC236}">
                <a16:creationId xmlns:a16="http://schemas.microsoft.com/office/drawing/2014/main" id="{12964441-5FF2-82E9-BF02-4B8455B45149}"/>
              </a:ext>
            </a:extLst>
          </p:cNvPr>
          <p:cNvGrpSpPr/>
          <p:nvPr/>
        </p:nvGrpSpPr>
        <p:grpSpPr>
          <a:xfrm>
            <a:off x="13845402" y="25880578"/>
            <a:ext cx="5711044" cy="953587"/>
            <a:chOff x="3350604" y="22569948"/>
            <a:chExt cx="5400000" cy="1080000"/>
          </a:xfrm>
        </p:grpSpPr>
        <p:sp>
          <p:nvSpPr>
            <p:cNvPr id="166" name="Rechteck 165">
              <a:extLst>
                <a:ext uri="{FF2B5EF4-FFF2-40B4-BE49-F238E27FC236}">
                  <a16:creationId xmlns:a16="http://schemas.microsoft.com/office/drawing/2014/main" id="{CB497A0C-F8A2-D7D2-1F6D-D6AF0D5D5DD6}"/>
                </a:ext>
              </a:extLst>
            </p:cNvPr>
            <p:cNvSpPr/>
            <p:nvPr/>
          </p:nvSpPr>
          <p:spPr>
            <a:xfrm>
              <a:off x="335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7" name="Rechteck 166">
              <a:extLst>
                <a:ext uri="{FF2B5EF4-FFF2-40B4-BE49-F238E27FC236}">
                  <a16:creationId xmlns:a16="http://schemas.microsoft.com/office/drawing/2014/main" id="{113AB559-69C4-2035-753E-3D00AD37E7FA}"/>
                </a:ext>
              </a:extLst>
            </p:cNvPr>
            <p:cNvSpPr/>
            <p:nvPr/>
          </p:nvSpPr>
          <p:spPr>
            <a:xfrm>
              <a:off x="551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8" name="Rechteck 167">
              <a:extLst>
                <a:ext uri="{FF2B5EF4-FFF2-40B4-BE49-F238E27FC236}">
                  <a16:creationId xmlns:a16="http://schemas.microsoft.com/office/drawing/2014/main" id="{1CDB868C-84DF-1BEE-603A-394EBC56FCFD}"/>
                </a:ext>
              </a:extLst>
            </p:cNvPr>
            <p:cNvSpPr/>
            <p:nvPr/>
          </p:nvSpPr>
          <p:spPr>
            <a:xfrm>
              <a:off x="443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9" name="Rechteck 168">
              <a:extLst>
                <a:ext uri="{FF2B5EF4-FFF2-40B4-BE49-F238E27FC236}">
                  <a16:creationId xmlns:a16="http://schemas.microsoft.com/office/drawing/2014/main" id="{6640FD94-7375-9A63-AC7D-041C14982265}"/>
                </a:ext>
              </a:extLst>
            </p:cNvPr>
            <p:cNvSpPr/>
            <p:nvPr/>
          </p:nvSpPr>
          <p:spPr>
            <a:xfrm>
              <a:off x="659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0" name="Rechteck 169">
              <a:extLst>
                <a:ext uri="{FF2B5EF4-FFF2-40B4-BE49-F238E27FC236}">
                  <a16:creationId xmlns:a16="http://schemas.microsoft.com/office/drawing/2014/main" id="{9F473E34-8067-EE63-34D9-7A49AA4429EF}"/>
                </a:ext>
              </a:extLst>
            </p:cNvPr>
            <p:cNvSpPr/>
            <p:nvPr/>
          </p:nvSpPr>
          <p:spPr>
            <a:xfrm>
              <a:off x="767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72" name="Textfeld 171">
            <a:extLst>
              <a:ext uri="{FF2B5EF4-FFF2-40B4-BE49-F238E27FC236}">
                <a16:creationId xmlns:a16="http://schemas.microsoft.com/office/drawing/2014/main" id="{5AFD5F0F-DE96-067C-6761-56CAF230B259}"/>
              </a:ext>
            </a:extLst>
          </p:cNvPr>
          <p:cNvSpPr txBox="1"/>
          <p:nvPr/>
        </p:nvSpPr>
        <p:spPr>
          <a:xfrm>
            <a:off x="212832" y="25756502"/>
            <a:ext cx="6148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5400" dirty="0"/>
              <a:t>Max</a:t>
            </a:r>
          </a:p>
        </p:txBody>
      </p:sp>
      <p:cxnSp>
        <p:nvCxnSpPr>
          <p:cNvPr id="173" name="Gerade Verbindung mit Pfeil 172">
            <a:extLst>
              <a:ext uri="{FF2B5EF4-FFF2-40B4-BE49-F238E27FC236}">
                <a16:creationId xmlns:a16="http://schemas.microsoft.com/office/drawing/2014/main" id="{9442602C-B148-1946-E814-FCD529E80B1F}"/>
              </a:ext>
            </a:extLst>
          </p:cNvPr>
          <p:cNvCxnSpPr>
            <a:cxnSpLocks/>
            <a:stCxn id="143" idx="2"/>
            <a:endCxn id="166" idx="0"/>
          </p:cNvCxnSpPr>
          <p:nvPr/>
        </p:nvCxnSpPr>
        <p:spPr>
          <a:xfrm>
            <a:off x="10929675" y="24632179"/>
            <a:ext cx="3486832" cy="1248399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Gerade Verbindung mit Pfeil 175">
            <a:extLst>
              <a:ext uri="{FF2B5EF4-FFF2-40B4-BE49-F238E27FC236}">
                <a16:creationId xmlns:a16="http://schemas.microsoft.com/office/drawing/2014/main" id="{5EEFCDFA-8447-BC9E-FEF2-B61433DC1423}"/>
              </a:ext>
            </a:extLst>
          </p:cNvPr>
          <p:cNvCxnSpPr>
            <a:cxnSpLocks/>
            <a:stCxn id="144" idx="2"/>
          </p:cNvCxnSpPr>
          <p:nvPr/>
        </p:nvCxnSpPr>
        <p:spPr>
          <a:xfrm>
            <a:off x="12155625" y="24632179"/>
            <a:ext cx="3291783" cy="1194143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 Verbindung mit Pfeil 178">
            <a:extLst>
              <a:ext uri="{FF2B5EF4-FFF2-40B4-BE49-F238E27FC236}">
                <a16:creationId xmlns:a16="http://schemas.microsoft.com/office/drawing/2014/main" id="{20A7DD2F-DFE4-3345-4110-DBC44B7FD1B0}"/>
              </a:ext>
            </a:extLst>
          </p:cNvPr>
          <p:cNvCxnSpPr>
            <a:cxnSpLocks/>
            <a:stCxn id="142" idx="2"/>
            <a:endCxn id="170" idx="0"/>
          </p:cNvCxnSpPr>
          <p:nvPr/>
        </p:nvCxnSpPr>
        <p:spPr>
          <a:xfrm>
            <a:off x="15564852" y="24632179"/>
            <a:ext cx="3420490" cy="1248399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feld 181">
            <a:extLst>
              <a:ext uri="{FF2B5EF4-FFF2-40B4-BE49-F238E27FC236}">
                <a16:creationId xmlns:a16="http://schemas.microsoft.com/office/drawing/2014/main" id="{9B5E465D-33FA-D8E2-0301-3C403E3F90A4}"/>
              </a:ext>
            </a:extLst>
          </p:cNvPr>
          <p:cNvSpPr txBox="1"/>
          <p:nvPr/>
        </p:nvSpPr>
        <p:spPr>
          <a:xfrm rot="16200000">
            <a:off x="3964194" y="9144936"/>
            <a:ext cx="50962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dirty="0"/>
              <a:t>Case: Min </a:t>
            </a:r>
            <a:r>
              <a:rPr lang="de-DE" sz="5400" b="1" dirty="0" err="1"/>
              <a:t>or</a:t>
            </a:r>
            <a:r>
              <a:rPr lang="de-DE" sz="5400" dirty="0"/>
              <a:t> Max</a:t>
            </a:r>
          </a:p>
        </p:txBody>
      </p:sp>
      <p:sp>
        <p:nvSpPr>
          <p:cNvPr id="183" name="Textfeld 182">
            <a:extLst>
              <a:ext uri="{FF2B5EF4-FFF2-40B4-BE49-F238E27FC236}">
                <a16:creationId xmlns:a16="http://schemas.microsoft.com/office/drawing/2014/main" id="{F66A7D24-A730-93A3-8AD6-67264DDAA1C1}"/>
              </a:ext>
            </a:extLst>
          </p:cNvPr>
          <p:cNvSpPr txBox="1"/>
          <p:nvPr/>
        </p:nvSpPr>
        <p:spPr>
          <a:xfrm rot="16200000">
            <a:off x="1552579" y="23536682"/>
            <a:ext cx="55739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dirty="0"/>
              <a:t>Case: Min </a:t>
            </a:r>
            <a:r>
              <a:rPr lang="de-DE" sz="5400" b="1" dirty="0"/>
              <a:t>and</a:t>
            </a:r>
            <a:r>
              <a:rPr lang="de-DE" sz="5400" dirty="0"/>
              <a:t> Max</a:t>
            </a:r>
          </a:p>
        </p:txBody>
      </p:sp>
    </p:spTree>
    <p:extLst>
      <p:ext uri="{BB962C8B-B14F-4D97-AF65-F5344CB8AC3E}">
        <p14:creationId xmlns:p14="http://schemas.microsoft.com/office/powerpoint/2010/main" val="3285828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1B1205-F993-A14C-4AA9-E9BCA506BD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hteck 128">
            <a:extLst>
              <a:ext uri="{FF2B5EF4-FFF2-40B4-BE49-F238E27FC236}">
                <a16:creationId xmlns:a16="http://schemas.microsoft.com/office/drawing/2014/main" id="{ECF949CC-1B9E-8E5D-77CF-EE7312050633}"/>
              </a:ext>
            </a:extLst>
          </p:cNvPr>
          <p:cNvSpPr/>
          <p:nvPr/>
        </p:nvSpPr>
        <p:spPr>
          <a:xfrm>
            <a:off x="11310376" y="132239"/>
            <a:ext cx="7032172" cy="2231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Merge Layer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BE695037-97C3-E744-7968-CBEA13045188}"/>
              </a:ext>
            </a:extLst>
          </p:cNvPr>
          <p:cNvSpPr/>
          <p:nvPr/>
        </p:nvSpPr>
        <p:spPr>
          <a:xfrm>
            <a:off x="6795669" y="4911279"/>
            <a:ext cx="2160000" cy="7364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AC6F1524-3781-667D-B0A4-25AF32A65CE5}"/>
              </a:ext>
            </a:extLst>
          </p:cNvPr>
          <p:cNvSpPr/>
          <p:nvPr/>
        </p:nvSpPr>
        <p:spPr>
          <a:xfrm>
            <a:off x="9027241" y="6430562"/>
            <a:ext cx="11598442" cy="11975425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9B0DE86-62AF-F417-B795-638C1E175419}"/>
              </a:ext>
            </a:extLst>
          </p:cNvPr>
          <p:cNvSpPr/>
          <p:nvPr/>
        </p:nvSpPr>
        <p:spPr>
          <a:xfrm>
            <a:off x="3198204" y="2702804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Input 1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CBB428D-16CB-7D55-4618-99F0737267EA}"/>
              </a:ext>
            </a:extLst>
          </p:cNvPr>
          <p:cNvSpPr/>
          <p:nvPr/>
        </p:nvSpPr>
        <p:spPr>
          <a:xfrm>
            <a:off x="11310376" y="7131141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Pooling Over Time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47730CF-82A1-3D97-9B33-B9659A484F6A}"/>
              </a:ext>
            </a:extLst>
          </p:cNvPr>
          <p:cNvSpPr/>
          <p:nvPr/>
        </p:nvSpPr>
        <p:spPr>
          <a:xfrm>
            <a:off x="11310376" y="9502998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Concatenate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4C75B1B-1F8B-B9E0-F491-2B722CA074B3}"/>
              </a:ext>
            </a:extLst>
          </p:cNvPr>
          <p:cNvSpPr/>
          <p:nvPr/>
        </p:nvSpPr>
        <p:spPr>
          <a:xfrm>
            <a:off x="11310376" y="11874855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0107676-436C-4215-F408-F6C3368E5710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14826462" y="8467385"/>
            <a:ext cx="0" cy="1035613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D25DF7DE-0945-7F80-3BD2-EF97A89D52B5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14826462" y="10839242"/>
            <a:ext cx="0" cy="1035613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A5104653-98BF-F557-E467-1C72EFE55C4E}"/>
              </a:ext>
            </a:extLst>
          </p:cNvPr>
          <p:cNvSpPr/>
          <p:nvPr/>
        </p:nvSpPr>
        <p:spPr>
          <a:xfrm>
            <a:off x="11310376" y="14223615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Weighted Sum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A52E6239-BD7B-5F43-FEAF-30D59FC180C0}"/>
              </a:ext>
            </a:extLst>
          </p:cNvPr>
          <p:cNvCxnSpPr>
            <a:cxnSpLocks/>
            <a:stCxn id="13" idx="2"/>
            <a:endCxn id="25" idx="0"/>
          </p:cNvCxnSpPr>
          <p:nvPr/>
        </p:nvCxnSpPr>
        <p:spPr>
          <a:xfrm>
            <a:off x="14826462" y="13211099"/>
            <a:ext cx="0" cy="1012516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860387E1-A9AD-5883-8F74-656E01C3F623}"/>
              </a:ext>
            </a:extLst>
          </p:cNvPr>
          <p:cNvCxnSpPr>
            <a:cxnSpLocks/>
            <a:stCxn id="25" idx="2"/>
            <a:endCxn id="92" idx="0"/>
          </p:cNvCxnSpPr>
          <p:nvPr/>
        </p:nvCxnSpPr>
        <p:spPr>
          <a:xfrm>
            <a:off x="14826462" y="15559859"/>
            <a:ext cx="0" cy="1012516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hteck 51">
            <a:extLst>
              <a:ext uri="{FF2B5EF4-FFF2-40B4-BE49-F238E27FC236}">
                <a16:creationId xmlns:a16="http://schemas.microsoft.com/office/drawing/2014/main" id="{A1174421-70C6-EAB1-B1E2-8DD891593C8E}"/>
              </a:ext>
            </a:extLst>
          </p:cNvPr>
          <p:cNvSpPr/>
          <p:nvPr/>
        </p:nvSpPr>
        <p:spPr>
          <a:xfrm>
            <a:off x="11310376" y="2702804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Input 2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9F94FCA8-6DD6-9FFB-F535-105A92B4339A}"/>
              </a:ext>
            </a:extLst>
          </p:cNvPr>
          <p:cNvSpPr/>
          <p:nvPr/>
        </p:nvSpPr>
        <p:spPr>
          <a:xfrm>
            <a:off x="19422548" y="2702804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Input N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D1637578-6A3F-1845-69CD-F6CC168DE4F2}"/>
              </a:ext>
            </a:extLst>
          </p:cNvPr>
          <p:cNvSpPr/>
          <p:nvPr/>
        </p:nvSpPr>
        <p:spPr>
          <a:xfrm>
            <a:off x="11310376" y="16572375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Pooling Over Features</a:t>
            </a:r>
          </a:p>
        </p:txBody>
      </p: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3B0B94B7-11D7-7BB8-5181-750275689757}"/>
              </a:ext>
            </a:extLst>
          </p:cNvPr>
          <p:cNvCxnSpPr>
            <a:cxnSpLocks/>
            <a:stCxn id="92" idx="2"/>
          </p:cNvCxnSpPr>
          <p:nvPr/>
        </p:nvCxnSpPr>
        <p:spPr>
          <a:xfrm>
            <a:off x="14826462" y="17908619"/>
            <a:ext cx="0" cy="2149187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BA0C9B52-0437-3515-F1F1-753F5AB11E90}"/>
              </a:ext>
            </a:extLst>
          </p:cNvPr>
          <p:cNvCxnSpPr>
            <a:cxnSpLocks/>
          </p:cNvCxnSpPr>
          <p:nvPr/>
        </p:nvCxnSpPr>
        <p:spPr>
          <a:xfrm>
            <a:off x="6795669" y="4039048"/>
            <a:ext cx="7032172" cy="3092093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977FE689-4625-6BDD-315A-7A54E706E45F}"/>
              </a:ext>
            </a:extLst>
          </p:cNvPr>
          <p:cNvCxnSpPr>
            <a:cxnSpLocks/>
            <a:stCxn id="52" idx="2"/>
            <a:endCxn id="10" idx="0"/>
          </p:cNvCxnSpPr>
          <p:nvPr/>
        </p:nvCxnSpPr>
        <p:spPr>
          <a:xfrm>
            <a:off x="14826462" y="4039048"/>
            <a:ext cx="0" cy="3092093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45A40FCE-2138-2EA6-9AB2-5142C5CED0B5}"/>
              </a:ext>
            </a:extLst>
          </p:cNvPr>
          <p:cNvCxnSpPr>
            <a:cxnSpLocks/>
            <a:stCxn id="88" idx="2"/>
          </p:cNvCxnSpPr>
          <p:nvPr/>
        </p:nvCxnSpPr>
        <p:spPr>
          <a:xfrm flipH="1">
            <a:off x="15588462" y="4039048"/>
            <a:ext cx="7350172" cy="3092093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Verbinder: gewinkelt 118">
            <a:extLst>
              <a:ext uri="{FF2B5EF4-FFF2-40B4-BE49-F238E27FC236}">
                <a16:creationId xmlns:a16="http://schemas.microsoft.com/office/drawing/2014/main" id="{526EE649-B4DD-A68B-0A2D-7050C12126B9}"/>
              </a:ext>
            </a:extLst>
          </p:cNvPr>
          <p:cNvCxnSpPr>
            <a:cxnSpLocks/>
            <a:stCxn id="12" idx="1"/>
            <a:endCxn id="25" idx="1"/>
          </p:cNvCxnSpPr>
          <p:nvPr/>
        </p:nvCxnSpPr>
        <p:spPr>
          <a:xfrm rot="10800000" flipV="1">
            <a:off x="11310376" y="10171119"/>
            <a:ext cx="12700" cy="4720617"/>
          </a:xfrm>
          <a:prstGeom prst="bentConnector3">
            <a:avLst>
              <a:gd name="adj1" fmla="val 9232260"/>
            </a:avLst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55FA6BD3-9B1D-9792-E530-3F39864BC9EC}"/>
              </a:ext>
            </a:extLst>
          </p:cNvPr>
          <p:cNvCxnSpPr>
            <a:cxnSpLocks/>
          </p:cNvCxnSpPr>
          <p:nvPr/>
        </p:nvCxnSpPr>
        <p:spPr>
          <a:xfrm>
            <a:off x="13500100" y="8467385"/>
            <a:ext cx="0" cy="1035613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BF6B70B7-A3EB-4ADF-715B-3F00404CC565}"/>
              </a:ext>
            </a:extLst>
          </p:cNvPr>
          <p:cNvCxnSpPr>
            <a:cxnSpLocks/>
          </p:cNvCxnSpPr>
          <p:nvPr/>
        </p:nvCxnSpPr>
        <p:spPr>
          <a:xfrm>
            <a:off x="15962563" y="8467385"/>
            <a:ext cx="0" cy="1035613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799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03880EF-9BC3-49DC-B830-C6D5BACC504D}"/>
              </a:ext>
            </a:extLst>
          </p:cNvPr>
          <p:cNvSpPr/>
          <p:nvPr/>
        </p:nvSpPr>
        <p:spPr>
          <a:xfrm>
            <a:off x="4989350" y="1994395"/>
            <a:ext cx="21256610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Complete Data Set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93646FC-2BC1-405F-A677-221F15F61FF4}"/>
              </a:ext>
            </a:extLst>
          </p:cNvPr>
          <p:cNvSpPr/>
          <p:nvPr/>
        </p:nvSpPr>
        <p:spPr>
          <a:xfrm>
            <a:off x="4989352" y="3103297"/>
            <a:ext cx="10628305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Data Set for Training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80F014F-975F-4C5D-BEE8-9EB3A1D9A5FF}"/>
              </a:ext>
            </a:extLst>
          </p:cNvPr>
          <p:cNvSpPr/>
          <p:nvPr/>
        </p:nvSpPr>
        <p:spPr>
          <a:xfrm>
            <a:off x="19099271" y="3103296"/>
            <a:ext cx="7146691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Test Data Set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3931911-9E03-43EB-A9B3-C062B10883A2}"/>
              </a:ext>
            </a:extLst>
          </p:cNvPr>
          <p:cNvSpPr/>
          <p:nvPr/>
        </p:nvSpPr>
        <p:spPr>
          <a:xfrm>
            <a:off x="4989353" y="4218227"/>
            <a:ext cx="6376002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Training Set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860B4BB-5C2A-470D-9447-AAB323F72689}"/>
              </a:ext>
            </a:extLst>
          </p:cNvPr>
          <p:cNvSpPr/>
          <p:nvPr/>
        </p:nvSpPr>
        <p:spPr>
          <a:xfrm>
            <a:off x="11365355" y="4218227"/>
            <a:ext cx="4252302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Validation Set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E0B22EC-B02C-4EA3-82F8-5899CE333B02}"/>
              </a:ext>
            </a:extLst>
          </p:cNvPr>
          <p:cNvSpPr/>
          <p:nvPr/>
        </p:nvSpPr>
        <p:spPr>
          <a:xfrm>
            <a:off x="4989353" y="7041635"/>
            <a:ext cx="9857616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Training of Classifier (Baseline Model)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25AF882-CA82-41BB-AAC3-A23BC8D2269D}"/>
              </a:ext>
            </a:extLst>
          </p:cNvPr>
          <p:cNvSpPr/>
          <p:nvPr/>
        </p:nvSpPr>
        <p:spPr>
          <a:xfrm>
            <a:off x="4989352" y="9383783"/>
            <a:ext cx="9857616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Creation of Synthetic Cases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B62BD43-5EBD-48F5-B09A-21B38EABEE80}"/>
              </a:ext>
            </a:extLst>
          </p:cNvPr>
          <p:cNvSpPr/>
          <p:nvPr/>
        </p:nvSpPr>
        <p:spPr>
          <a:xfrm>
            <a:off x="19099271" y="7041635"/>
            <a:ext cx="6201351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Performance Measures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5FFB77E-E1BB-4B74-BFB2-BE1C892E01D9}"/>
              </a:ext>
            </a:extLst>
          </p:cNvPr>
          <p:cNvSpPr/>
          <p:nvPr/>
        </p:nvSpPr>
        <p:spPr>
          <a:xfrm>
            <a:off x="15617657" y="3103296"/>
            <a:ext cx="3481614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Unlabeled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C2E591B5-D413-475A-913B-CE77B6547C69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8177354" y="5327128"/>
            <a:ext cx="0" cy="171450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3E372CB3-D44E-445E-872C-9E1CD67767C8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3491506" y="5327128"/>
            <a:ext cx="0" cy="171450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699E5069-E5BD-4587-A715-741CD6468B42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14846969" y="7596086"/>
            <a:ext cx="4252302" cy="0"/>
          </a:xfrm>
          <a:prstGeom prst="straightConnector1">
            <a:avLst/>
          </a:prstGeom>
          <a:ln w="635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66CF395F-4B20-4D62-BF7E-E8AF81692BD0}"/>
              </a:ext>
            </a:extLst>
          </p:cNvPr>
          <p:cNvCxnSpPr>
            <a:stCxn id="6" idx="3"/>
            <a:endCxn id="11" idx="3"/>
          </p:cNvCxnSpPr>
          <p:nvPr/>
        </p:nvCxnSpPr>
        <p:spPr>
          <a:xfrm flipH="1">
            <a:off x="25300622" y="3657747"/>
            <a:ext cx="945340" cy="3938339"/>
          </a:xfrm>
          <a:prstGeom prst="bentConnector3">
            <a:avLst>
              <a:gd name="adj1" fmla="val -24182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Verbinder: gewinkelt 28">
            <a:extLst>
              <a:ext uri="{FF2B5EF4-FFF2-40B4-BE49-F238E27FC236}">
                <a16:creationId xmlns:a16="http://schemas.microsoft.com/office/drawing/2014/main" id="{957EB36E-86F4-45F6-8299-2478A25E5A09}"/>
              </a:ext>
            </a:extLst>
          </p:cNvPr>
          <p:cNvCxnSpPr>
            <a:stCxn id="5" idx="1"/>
            <a:endCxn id="10" idx="1"/>
          </p:cNvCxnSpPr>
          <p:nvPr/>
        </p:nvCxnSpPr>
        <p:spPr>
          <a:xfrm rot="10800000" flipV="1">
            <a:off x="4989352" y="3657748"/>
            <a:ext cx="12700" cy="6280486"/>
          </a:xfrm>
          <a:prstGeom prst="bentConnector3">
            <a:avLst>
              <a:gd name="adj1" fmla="val 5021055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D04DB1F9-76D1-4E72-80EB-4468D8F2CCF5}"/>
              </a:ext>
            </a:extLst>
          </p:cNvPr>
          <p:cNvCxnSpPr>
            <a:stCxn id="10" idx="2"/>
          </p:cNvCxnSpPr>
          <p:nvPr/>
        </p:nvCxnSpPr>
        <p:spPr>
          <a:xfrm>
            <a:off x="9918160" y="10492684"/>
            <a:ext cx="0" cy="67879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67EC6704-0E53-42E3-9339-E289C685C63C}"/>
              </a:ext>
            </a:extLst>
          </p:cNvPr>
          <p:cNvSpPr/>
          <p:nvPr/>
        </p:nvSpPr>
        <p:spPr>
          <a:xfrm>
            <a:off x="4989350" y="14222505"/>
            <a:ext cx="9857616" cy="2770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Training of Classifier </a:t>
            </a:r>
            <a:br>
              <a:rPr lang="en-US" sz="4274" dirty="0">
                <a:solidFill>
                  <a:schemeClr val="tx1"/>
                </a:solidFill>
              </a:rPr>
            </a:br>
            <a:r>
              <a:rPr lang="en-US" sz="4274" dirty="0">
                <a:solidFill>
                  <a:schemeClr val="tx1"/>
                </a:solidFill>
              </a:rPr>
              <a:t>(Balanced Synthetic Cases</a:t>
            </a:r>
          </a:p>
          <a:p>
            <a:pPr algn="ctr"/>
            <a:r>
              <a:rPr lang="en-US" sz="4274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sz="4274">
                <a:solidFill>
                  <a:schemeClr val="tx1"/>
                </a:solidFill>
              </a:rPr>
              <a:t>Pseudo-Labeling</a:t>
            </a:r>
            <a:r>
              <a:rPr lang="en-US" sz="4274" dirty="0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4723C599-3A69-4CAC-8DB7-6D675C8A5171}"/>
              </a:ext>
            </a:extLst>
          </p:cNvPr>
          <p:cNvGrpSpPr/>
          <p:nvPr/>
        </p:nvGrpSpPr>
        <p:grpSpPr>
          <a:xfrm>
            <a:off x="754239" y="11148677"/>
            <a:ext cx="14863416" cy="2217144"/>
            <a:chOff x="2884496" y="11266847"/>
            <a:chExt cx="12071426" cy="2217144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981E1503-4AA6-4D51-B396-2D9B63DFD2FD}"/>
                </a:ext>
              </a:extLst>
            </p:cNvPr>
            <p:cNvSpPr/>
            <p:nvPr/>
          </p:nvSpPr>
          <p:spPr>
            <a:xfrm>
              <a:off x="2884496" y="11266847"/>
              <a:ext cx="12071426" cy="11089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274" dirty="0">
                  <a:solidFill>
                    <a:schemeClr val="tx1"/>
                  </a:solidFill>
                </a:rPr>
                <a:t>Data Set for Training + Synthetic Cases</a:t>
              </a:r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17F1BBE0-7791-4B01-A9C4-A98409ABF487}"/>
                </a:ext>
              </a:extLst>
            </p:cNvPr>
            <p:cNvSpPr/>
            <p:nvPr/>
          </p:nvSpPr>
          <p:spPr>
            <a:xfrm>
              <a:off x="2884496" y="12373233"/>
              <a:ext cx="6028735" cy="11089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274" dirty="0">
                  <a:solidFill>
                    <a:schemeClr val="tx1"/>
                  </a:solidFill>
                </a:rPr>
                <a:t>Training Set</a:t>
              </a:r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69CC1182-FB42-493D-B7DA-B1F20123921A}"/>
                </a:ext>
              </a:extLst>
            </p:cNvPr>
            <p:cNvSpPr/>
            <p:nvPr/>
          </p:nvSpPr>
          <p:spPr>
            <a:xfrm>
              <a:off x="8913230" y="12375089"/>
              <a:ext cx="6042692" cy="11089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274" dirty="0">
                  <a:solidFill>
                    <a:schemeClr val="tx1"/>
                  </a:solidFill>
                </a:rPr>
                <a:t>Validation Set</a:t>
              </a:r>
            </a:p>
          </p:txBody>
        </p:sp>
      </p:grp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154790A-927E-4FE4-84F8-C3E06A7E5E74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11897505" y="13365821"/>
            <a:ext cx="0" cy="87573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eck 41">
            <a:extLst>
              <a:ext uri="{FF2B5EF4-FFF2-40B4-BE49-F238E27FC236}">
                <a16:creationId xmlns:a16="http://schemas.microsoft.com/office/drawing/2014/main" id="{390963BA-D85D-40D3-9301-2520463C9464}"/>
              </a:ext>
            </a:extLst>
          </p:cNvPr>
          <p:cNvSpPr/>
          <p:nvPr/>
        </p:nvSpPr>
        <p:spPr>
          <a:xfrm>
            <a:off x="19141151" y="15053316"/>
            <a:ext cx="6201351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Performance Measures</a:t>
            </a: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C82A44BD-FE2C-45DF-B677-C0A1BE968566}"/>
              </a:ext>
            </a:extLst>
          </p:cNvPr>
          <p:cNvCxnSpPr>
            <a:cxnSpLocks/>
            <a:stCxn id="32" idx="3"/>
            <a:endCxn id="42" idx="1"/>
          </p:cNvCxnSpPr>
          <p:nvPr/>
        </p:nvCxnSpPr>
        <p:spPr>
          <a:xfrm flipV="1">
            <a:off x="14846966" y="15607767"/>
            <a:ext cx="4294185" cy="1"/>
          </a:xfrm>
          <a:prstGeom prst="straightConnector1">
            <a:avLst/>
          </a:prstGeom>
          <a:ln w="635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>
            <a:extLst>
              <a:ext uri="{FF2B5EF4-FFF2-40B4-BE49-F238E27FC236}">
                <a16:creationId xmlns:a16="http://schemas.microsoft.com/office/drawing/2014/main" id="{E538E1F8-0909-4A80-8E45-E8B5B55FF905}"/>
              </a:ext>
            </a:extLst>
          </p:cNvPr>
          <p:cNvSpPr/>
          <p:nvPr/>
        </p:nvSpPr>
        <p:spPr>
          <a:xfrm>
            <a:off x="8177351" y="17868764"/>
            <a:ext cx="3481613" cy="21949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Predicted Classes/</a:t>
            </a:r>
            <a:br>
              <a:rPr lang="en-US" sz="4274" dirty="0">
                <a:solidFill>
                  <a:schemeClr val="tx1"/>
                </a:solidFill>
              </a:rPr>
            </a:br>
            <a:r>
              <a:rPr lang="en-US" sz="4274" dirty="0">
                <a:solidFill>
                  <a:schemeClr val="tx1"/>
                </a:solidFill>
              </a:rPr>
              <a:t>Categories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BB921559-C974-41A0-808F-8F56638C06B5}"/>
              </a:ext>
            </a:extLst>
          </p:cNvPr>
          <p:cNvCxnSpPr>
            <a:cxnSpLocks/>
            <a:stCxn id="32" idx="2"/>
            <a:endCxn id="46" idx="0"/>
          </p:cNvCxnSpPr>
          <p:nvPr/>
        </p:nvCxnSpPr>
        <p:spPr>
          <a:xfrm>
            <a:off x="9918158" y="16993030"/>
            <a:ext cx="0" cy="87573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Verbinder: gewinkelt 52">
            <a:extLst>
              <a:ext uri="{FF2B5EF4-FFF2-40B4-BE49-F238E27FC236}">
                <a16:creationId xmlns:a16="http://schemas.microsoft.com/office/drawing/2014/main" id="{9A68FBB4-0172-40A4-B924-7F3E653F9A6B}"/>
              </a:ext>
            </a:extLst>
          </p:cNvPr>
          <p:cNvCxnSpPr>
            <a:cxnSpLocks/>
            <a:stCxn id="46" idx="1"/>
            <a:endCxn id="33" idx="1"/>
          </p:cNvCxnSpPr>
          <p:nvPr/>
        </p:nvCxnSpPr>
        <p:spPr>
          <a:xfrm rot="10800000">
            <a:off x="754239" y="12809514"/>
            <a:ext cx="7423112" cy="6156748"/>
          </a:xfrm>
          <a:prstGeom prst="bentConnector3">
            <a:avLst>
              <a:gd name="adj1" fmla="val 10308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Verbinder: gewinkelt 55">
            <a:extLst>
              <a:ext uri="{FF2B5EF4-FFF2-40B4-BE49-F238E27FC236}">
                <a16:creationId xmlns:a16="http://schemas.microsoft.com/office/drawing/2014/main" id="{048E0E2D-3063-4498-A5A6-E4C016563F05}"/>
              </a:ext>
            </a:extLst>
          </p:cNvPr>
          <p:cNvCxnSpPr>
            <a:cxnSpLocks/>
            <a:stCxn id="6" idx="3"/>
            <a:endCxn id="42" idx="3"/>
          </p:cNvCxnSpPr>
          <p:nvPr/>
        </p:nvCxnSpPr>
        <p:spPr>
          <a:xfrm flipH="1">
            <a:off x="25342502" y="3657747"/>
            <a:ext cx="903460" cy="11950020"/>
          </a:xfrm>
          <a:prstGeom prst="bentConnector3">
            <a:avLst>
              <a:gd name="adj1" fmla="val -25303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>
            <a:extLst>
              <a:ext uri="{FF2B5EF4-FFF2-40B4-BE49-F238E27FC236}">
                <a16:creationId xmlns:a16="http://schemas.microsoft.com/office/drawing/2014/main" id="{08BD4FBD-3B64-448A-BDA4-FB587CDA525F}"/>
              </a:ext>
            </a:extLst>
          </p:cNvPr>
          <p:cNvSpPr/>
          <p:nvPr/>
        </p:nvSpPr>
        <p:spPr>
          <a:xfrm>
            <a:off x="754240" y="1994394"/>
            <a:ext cx="3023347" cy="22178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Synthetic Cases</a:t>
            </a:r>
          </a:p>
        </p:txBody>
      </p:sp>
      <p:cxnSp>
        <p:nvCxnSpPr>
          <p:cNvPr id="60" name="Verbinder: gewinkelt 59">
            <a:extLst>
              <a:ext uri="{FF2B5EF4-FFF2-40B4-BE49-F238E27FC236}">
                <a16:creationId xmlns:a16="http://schemas.microsoft.com/office/drawing/2014/main" id="{EE38B280-6DA2-4E43-AA0B-9FC9FDE9EDA4}"/>
              </a:ext>
            </a:extLst>
          </p:cNvPr>
          <p:cNvCxnSpPr>
            <a:cxnSpLocks/>
            <a:stCxn id="33" idx="2"/>
            <a:endCxn id="32" idx="1"/>
          </p:cNvCxnSpPr>
          <p:nvPr/>
        </p:nvCxnSpPr>
        <p:spPr>
          <a:xfrm rot="16200000" flipH="1">
            <a:off x="3605671" y="14224089"/>
            <a:ext cx="2243804" cy="523553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6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03880EF-9BC3-49DC-B830-C6D5BACC504D}"/>
              </a:ext>
            </a:extLst>
          </p:cNvPr>
          <p:cNvSpPr/>
          <p:nvPr/>
        </p:nvSpPr>
        <p:spPr>
          <a:xfrm>
            <a:off x="4989350" y="1994395"/>
            <a:ext cx="21256610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Complete Data Set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93646FC-2BC1-405F-A677-221F15F61FF4}"/>
              </a:ext>
            </a:extLst>
          </p:cNvPr>
          <p:cNvSpPr/>
          <p:nvPr/>
        </p:nvSpPr>
        <p:spPr>
          <a:xfrm>
            <a:off x="4989352" y="3103297"/>
            <a:ext cx="10628305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Data Set for Training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80F014F-975F-4C5D-BEE8-9EB3A1D9A5FF}"/>
              </a:ext>
            </a:extLst>
          </p:cNvPr>
          <p:cNvSpPr/>
          <p:nvPr/>
        </p:nvSpPr>
        <p:spPr>
          <a:xfrm>
            <a:off x="19099271" y="3103296"/>
            <a:ext cx="7146691" cy="22117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Test Data Set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3931911-9E03-43EB-A9B3-C062B10883A2}"/>
              </a:ext>
            </a:extLst>
          </p:cNvPr>
          <p:cNvSpPr/>
          <p:nvPr/>
        </p:nvSpPr>
        <p:spPr>
          <a:xfrm>
            <a:off x="9217708" y="4212197"/>
            <a:ext cx="6376002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Training Set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860B4BB-5C2A-470D-9447-AAB323F72689}"/>
              </a:ext>
            </a:extLst>
          </p:cNvPr>
          <p:cNvSpPr/>
          <p:nvPr/>
        </p:nvSpPr>
        <p:spPr>
          <a:xfrm>
            <a:off x="4989353" y="4212196"/>
            <a:ext cx="4252302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Validation Set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E0B22EC-B02C-4EA3-82F8-5899CE333B02}"/>
              </a:ext>
            </a:extLst>
          </p:cNvPr>
          <p:cNvSpPr/>
          <p:nvPr/>
        </p:nvSpPr>
        <p:spPr>
          <a:xfrm>
            <a:off x="9217707" y="9523177"/>
            <a:ext cx="6375993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Training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25AF882-CA82-41BB-AAC3-A23BC8D2269D}"/>
              </a:ext>
            </a:extLst>
          </p:cNvPr>
          <p:cNvSpPr/>
          <p:nvPr/>
        </p:nvSpPr>
        <p:spPr>
          <a:xfrm>
            <a:off x="9217705" y="6867687"/>
            <a:ext cx="6376002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Creation of Synthetic Cases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5FFB77E-E1BB-4B74-BFB2-BE1C892E01D9}"/>
              </a:ext>
            </a:extLst>
          </p:cNvPr>
          <p:cNvSpPr/>
          <p:nvPr/>
        </p:nvSpPr>
        <p:spPr>
          <a:xfrm>
            <a:off x="15617657" y="3103296"/>
            <a:ext cx="3481614" cy="21936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Unlabeled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5B2A95E9-2AF9-4B13-B1BE-A4AAE3096748}"/>
              </a:ext>
            </a:extLst>
          </p:cNvPr>
          <p:cNvCxnSpPr>
            <a:stCxn id="7" idx="2"/>
          </p:cNvCxnSpPr>
          <p:nvPr/>
        </p:nvCxnSpPr>
        <p:spPr>
          <a:xfrm flipH="1">
            <a:off x="12405706" y="5321098"/>
            <a:ext cx="3" cy="15465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3A0053F3-24C0-4A9B-8F80-D9090A5BE1B3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 flipH="1">
            <a:off x="12405704" y="7976588"/>
            <a:ext cx="2" cy="15465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 34">
            <a:extLst>
              <a:ext uri="{FF2B5EF4-FFF2-40B4-BE49-F238E27FC236}">
                <a16:creationId xmlns:a16="http://schemas.microsoft.com/office/drawing/2014/main" id="{03DDF0FF-9656-4B07-A528-1B16CDF52014}"/>
              </a:ext>
            </a:extLst>
          </p:cNvPr>
          <p:cNvSpPr/>
          <p:nvPr/>
        </p:nvSpPr>
        <p:spPr>
          <a:xfrm>
            <a:off x="9217705" y="12178667"/>
            <a:ext cx="6376000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Estimation of Pseudo Labels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F5619851-E111-4EF8-A163-2DD8A8263579}"/>
              </a:ext>
            </a:extLst>
          </p:cNvPr>
          <p:cNvCxnSpPr>
            <a:stCxn id="9" idx="2"/>
          </p:cNvCxnSpPr>
          <p:nvPr/>
        </p:nvCxnSpPr>
        <p:spPr>
          <a:xfrm flipH="1">
            <a:off x="12405703" y="10632078"/>
            <a:ext cx="1" cy="1546589"/>
          </a:xfrm>
          <a:prstGeom prst="straightConnector1">
            <a:avLst/>
          </a:prstGeom>
          <a:ln w="762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Verbinder: gewinkelt 24">
            <a:extLst>
              <a:ext uri="{FF2B5EF4-FFF2-40B4-BE49-F238E27FC236}">
                <a16:creationId xmlns:a16="http://schemas.microsoft.com/office/drawing/2014/main" id="{E0B1ED41-41F1-497F-8DF4-1225B65C9B5A}"/>
              </a:ext>
            </a:extLst>
          </p:cNvPr>
          <p:cNvCxnSpPr>
            <a:cxnSpLocks/>
            <a:stCxn id="35" idx="1"/>
            <a:endCxn id="10" idx="1"/>
          </p:cNvCxnSpPr>
          <p:nvPr/>
        </p:nvCxnSpPr>
        <p:spPr>
          <a:xfrm rot="10800000">
            <a:off x="9217705" y="7422138"/>
            <a:ext cx="12700" cy="5310980"/>
          </a:xfrm>
          <a:prstGeom prst="bentConnector3">
            <a:avLst>
              <a:gd name="adj1" fmla="val 5283866"/>
            </a:avLst>
          </a:prstGeom>
          <a:ln w="762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58F42008-21F2-470E-ABAC-F8C304465316}"/>
              </a:ext>
            </a:extLst>
          </p:cNvPr>
          <p:cNvCxnSpPr>
            <a:cxnSpLocks/>
            <a:stCxn id="12" idx="2"/>
            <a:endCxn id="35" idx="3"/>
          </p:cNvCxnSpPr>
          <p:nvPr/>
        </p:nvCxnSpPr>
        <p:spPr>
          <a:xfrm rot="5400000">
            <a:off x="12758016" y="8132670"/>
            <a:ext cx="7436138" cy="1764759"/>
          </a:xfrm>
          <a:prstGeom prst="bentConnector2">
            <a:avLst/>
          </a:prstGeom>
          <a:ln w="762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hteck 48">
            <a:extLst>
              <a:ext uri="{FF2B5EF4-FFF2-40B4-BE49-F238E27FC236}">
                <a16:creationId xmlns:a16="http://schemas.microsoft.com/office/drawing/2014/main" id="{35C91611-1BB4-4045-B7D6-23ABBA4FAE12}"/>
              </a:ext>
            </a:extLst>
          </p:cNvPr>
          <p:cNvSpPr/>
          <p:nvPr/>
        </p:nvSpPr>
        <p:spPr>
          <a:xfrm>
            <a:off x="9241664" y="15749339"/>
            <a:ext cx="6375993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Trained Classifier</a:t>
            </a: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B710E4D2-5787-4505-AC83-02DF0F43341B}"/>
              </a:ext>
            </a:extLst>
          </p:cNvPr>
          <p:cNvSpPr/>
          <p:nvPr/>
        </p:nvSpPr>
        <p:spPr>
          <a:xfrm>
            <a:off x="20399650" y="15129948"/>
            <a:ext cx="4545931" cy="235974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>
                <a:solidFill>
                  <a:schemeClr val="tx1"/>
                </a:solidFill>
              </a:rPr>
              <a:t>Performance Estimation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467C3C15-B4C9-40FC-AA7C-E216E05FDE4E}"/>
              </a:ext>
            </a:extLst>
          </p:cNvPr>
          <p:cNvCxnSpPr>
            <a:cxnSpLocks/>
            <a:stCxn id="6" idx="2"/>
            <a:endCxn id="44" idx="0"/>
          </p:cNvCxnSpPr>
          <p:nvPr/>
        </p:nvCxnSpPr>
        <p:spPr>
          <a:xfrm flipH="1">
            <a:off x="22672616" y="5315067"/>
            <a:ext cx="1" cy="981488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41295E32-5577-4661-B20D-68ACE9A69CC2}"/>
              </a:ext>
            </a:extLst>
          </p:cNvPr>
          <p:cNvCxnSpPr>
            <a:stCxn id="49" idx="3"/>
            <a:endCxn id="44" idx="2"/>
          </p:cNvCxnSpPr>
          <p:nvPr/>
        </p:nvCxnSpPr>
        <p:spPr>
          <a:xfrm>
            <a:off x="15617657" y="16303790"/>
            <a:ext cx="4781993" cy="602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Verbinder: gewinkelt 67">
            <a:extLst>
              <a:ext uri="{FF2B5EF4-FFF2-40B4-BE49-F238E27FC236}">
                <a16:creationId xmlns:a16="http://schemas.microsoft.com/office/drawing/2014/main" id="{0BEE7BAB-5B6C-423A-911C-4055589F616E}"/>
              </a:ext>
            </a:extLst>
          </p:cNvPr>
          <p:cNvCxnSpPr>
            <a:stCxn id="8" idx="2"/>
            <a:endCxn id="9" idx="1"/>
          </p:cNvCxnSpPr>
          <p:nvPr/>
        </p:nvCxnSpPr>
        <p:spPr>
          <a:xfrm rot="16200000" flipH="1">
            <a:off x="5788340" y="6648260"/>
            <a:ext cx="4756531" cy="2102203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Verbinder: gewinkelt 69">
            <a:extLst>
              <a:ext uri="{FF2B5EF4-FFF2-40B4-BE49-F238E27FC236}">
                <a16:creationId xmlns:a16="http://schemas.microsoft.com/office/drawing/2014/main" id="{9A59B5C6-A74D-4B57-9A3F-241F27F24472}"/>
              </a:ext>
            </a:extLst>
          </p:cNvPr>
          <p:cNvCxnSpPr>
            <a:stCxn id="9" idx="3"/>
            <a:endCxn id="49" idx="0"/>
          </p:cNvCxnSpPr>
          <p:nvPr/>
        </p:nvCxnSpPr>
        <p:spPr>
          <a:xfrm flipH="1">
            <a:off x="12429661" y="10077628"/>
            <a:ext cx="3164039" cy="5671711"/>
          </a:xfrm>
          <a:prstGeom prst="bentConnector4">
            <a:avLst>
              <a:gd name="adj1" fmla="val -91128"/>
              <a:gd name="adj2" fmla="val 85052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>
            <a:extLst>
              <a:ext uri="{FF2B5EF4-FFF2-40B4-BE49-F238E27FC236}">
                <a16:creationId xmlns:a16="http://schemas.microsoft.com/office/drawing/2014/main" id="{F2ECCD74-1BC3-4C63-9229-125EB4165764}"/>
              </a:ext>
            </a:extLst>
          </p:cNvPr>
          <p:cNvSpPr/>
          <p:nvPr/>
        </p:nvSpPr>
        <p:spPr>
          <a:xfrm>
            <a:off x="195116" y="1994395"/>
            <a:ext cx="4414634" cy="33025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Data Split</a:t>
            </a: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743ABF61-A7A8-40E0-AA41-AC0D3778EC58}"/>
              </a:ext>
            </a:extLst>
          </p:cNvPr>
          <p:cNvSpPr/>
          <p:nvPr/>
        </p:nvSpPr>
        <p:spPr>
          <a:xfrm>
            <a:off x="195116" y="6867687"/>
            <a:ext cx="4414634" cy="641988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Training Loop</a:t>
            </a:r>
          </a:p>
          <a:p>
            <a:pPr algn="ctr"/>
            <a:r>
              <a:rPr lang="en-US" sz="4400" dirty="0">
                <a:solidFill>
                  <a:schemeClr val="tx1"/>
                </a:solidFill>
              </a:rPr>
              <a:t>for  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Pseudo Labeling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79D80ED6-9B94-4921-A538-CCF6453339C3}"/>
              </a:ext>
            </a:extLst>
          </p:cNvPr>
          <p:cNvSpPr/>
          <p:nvPr/>
        </p:nvSpPr>
        <p:spPr>
          <a:xfrm>
            <a:off x="459519" y="15749339"/>
            <a:ext cx="4414634" cy="11089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Performance Estimation</a:t>
            </a:r>
          </a:p>
        </p:txBody>
      </p:sp>
    </p:spTree>
    <p:extLst>
      <p:ext uri="{BB962C8B-B14F-4D97-AF65-F5344CB8AC3E}">
        <p14:creationId xmlns:p14="http://schemas.microsoft.com/office/powerpoint/2010/main" val="1225066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1C04E16-8200-46A4-9174-04A8DE9081C8}"/>
              </a:ext>
            </a:extLst>
          </p:cNvPr>
          <p:cNvSpPr/>
          <p:nvPr/>
        </p:nvSpPr>
        <p:spPr>
          <a:xfrm>
            <a:off x="1738423" y="2654970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Input Layer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AF4F7E4-C730-4A58-89D0-7ADDDAB3F4C2}"/>
              </a:ext>
            </a:extLst>
          </p:cNvPr>
          <p:cNvSpPr/>
          <p:nvPr/>
        </p:nvSpPr>
        <p:spPr>
          <a:xfrm>
            <a:off x="1738422" y="4979070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Masking Layer 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34721F3-A56E-4B20-8811-9239640E1531}"/>
              </a:ext>
            </a:extLst>
          </p:cNvPr>
          <p:cNvSpPr/>
          <p:nvPr/>
        </p:nvSpPr>
        <p:spPr>
          <a:xfrm>
            <a:off x="1738421" y="7303170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Normalization Layer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B8B916E-4C03-4E8C-96B8-03272AC55527}"/>
              </a:ext>
            </a:extLst>
          </p:cNvPr>
          <p:cNvSpPr/>
          <p:nvPr/>
        </p:nvSpPr>
        <p:spPr>
          <a:xfrm>
            <a:off x="1738421" y="9627270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Recurrent Layer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EAF1DFA-F6EF-446A-8C48-3B4888F66800}"/>
              </a:ext>
            </a:extLst>
          </p:cNvPr>
          <p:cNvSpPr/>
          <p:nvPr/>
        </p:nvSpPr>
        <p:spPr>
          <a:xfrm>
            <a:off x="1738421" y="11951370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BB7C456-5096-4743-9861-70261BD6F4D6}"/>
              </a:ext>
            </a:extLst>
          </p:cNvPr>
          <p:cNvSpPr/>
          <p:nvPr/>
        </p:nvSpPr>
        <p:spPr>
          <a:xfrm>
            <a:off x="1738421" y="14275470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Recurrent Layer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300AFE8-112D-4384-88AB-0BA3067FC241}"/>
              </a:ext>
            </a:extLst>
          </p:cNvPr>
          <p:cNvSpPr/>
          <p:nvPr/>
        </p:nvSpPr>
        <p:spPr>
          <a:xfrm>
            <a:off x="1738421" y="16376316"/>
            <a:ext cx="9501077" cy="38891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Transformer Encoder Layer</a:t>
            </a:r>
            <a:br>
              <a:rPr lang="en-US" sz="5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(as described by </a:t>
            </a:r>
            <a:r>
              <a:rPr lang="en-US" sz="4400" dirty="0" err="1">
                <a:solidFill>
                  <a:schemeClr val="tx1"/>
                </a:solidFill>
              </a:rPr>
              <a:t>Chollet</a:t>
            </a:r>
            <a:r>
              <a:rPr lang="en-US" sz="4400" dirty="0">
                <a:solidFill>
                  <a:schemeClr val="tx1"/>
                </a:solidFill>
              </a:rPr>
              <a:t>, Kalinowski &amp; Allaire 2022 pp. 373)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20B414A-6E7C-4140-BB3A-BDF3E01EADF6}"/>
              </a:ext>
            </a:extLst>
          </p:cNvPr>
          <p:cNvSpPr/>
          <p:nvPr/>
        </p:nvSpPr>
        <p:spPr>
          <a:xfrm>
            <a:off x="1738421" y="21024516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Recurrent Layer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FE14ED5-98D0-455D-B360-285CA1C926A8}"/>
              </a:ext>
            </a:extLst>
          </p:cNvPr>
          <p:cNvSpPr/>
          <p:nvPr/>
        </p:nvSpPr>
        <p:spPr>
          <a:xfrm>
            <a:off x="1738421" y="23130708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Dense Layer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5CA1D42-D104-4A43-93D7-EACB33E6F3AC}"/>
              </a:ext>
            </a:extLst>
          </p:cNvPr>
          <p:cNvSpPr/>
          <p:nvPr/>
        </p:nvSpPr>
        <p:spPr>
          <a:xfrm>
            <a:off x="1738421" y="25454808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9830C18-53DC-4354-8FC3-2698B5BCD29E}"/>
              </a:ext>
            </a:extLst>
          </p:cNvPr>
          <p:cNvSpPr/>
          <p:nvPr/>
        </p:nvSpPr>
        <p:spPr>
          <a:xfrm>
            <a:off x="1738421" y="27778908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Dense Layer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279CCA7-158C-4ABE-AC75-B8F8EDAFF10F}"/>
              </a:ext>
            </a:extLst>
          </p:cNvPr>
          <p:cNvSpPr/>
          <p:nvPr/>
        </p:nvSpPr>
        <p:spPr>
          <a:xfrm>
            <a:off x="1738420" y="30103008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Output Layer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5DEE101E-F820-4555-BC9C-26A182685A4A}"/>
              </a:ext>
            </a:extLst>
          </p:cNvPr>
          <p:cNvSpPr txBox="1"/>
          <p:nvPr/>
        </p:nvSpPr>
        <p:spPr>
          <a:xfrm>
            <a:off x="15392400" y="2922574"/>
            <a:ext cx="10782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automatic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C927B01C-B6A8-4C25-8AD4-67A4E3CD5039}"/>
              </a:ext>
            </a:extLst>
          </p:cNvPr>
          <p:cNvSpPr txBox="1"/>
          <p:nvPr/>
        </p:nvSpPr>
        <p:spPr>
          <a:xfrm>
            <a:off x="15392400" y="5301304"/>
            <a:ext cx="10782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automatic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8810DCB-386E-42E8-9793-26B61D8D252A}"/>
              </a:ext>
            </a:extLst>
          </p:cNvPr>
          <p:cNvSpPr txBox="1"/>
          <p:nvPr/>
        </p:nvSpPr>
        <p:spPr>
          <a:xfrm>
            <a:off x="15392400" y="7680034"/>
            <a:ext cx="10782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automatic</a:t>
            </a:r>
          </a:p>
        </p:txBody>
      </p:sp>
      <p:sp>
        <p:nvSpPr>
          <p:cNvPr id="20" name="Geschweifte Klammer rechts 19">
            <a:extLst>
              <a:ext uri="{FF2B5EF4-FFF2-40B4-BE49-F238E27FC236}">
                <a16:creationId xmlns:a16="http://schemas.microsoft.com/office/drawing/2014/main" id="{8B2EEDE5-FB9E-467D-9DA0-637109260C98}"/>
              </a:ext>
            </a:extLst>
          </p:cNvPr>
          <p:cNvSpPr/>
          <p:nvPr/>
        </p:nvSpPr>
        <p:spPr>
          <a:xfrm>
            <a:off x="11239497" y="9627270"/>
            <a:ext cx="3657603" cy="6174446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8444309-94C9-4EF8-9AE6-F9DAFD73C057}"/>
              </a:ext>
            </a:extLst>
          </p:cNvPr>
          <p:cNvSpPr txBox="1"/>
          <p:nvPr/>
        </p:nvSpPr>
        <p:spPr>
          <a:xfrm>
            <a:off x="15392400" y="10590834"/>
            <a:ext cx="107823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i="1" dirty="0"/>
              <a:t>Parameter</a:t>
            </a:r>
            <a:r>
              <a:rPr lang="en-US" sz="5400" b="1" dirty="0"/>
              <a:t> rec</a:t>
            </a:r>
          </a:p>
          <a:p>
            <a:r>
              <a:rPr lang="en-US" sz="5400" dirty="0"/>
              <a:t>Number of layers: Vector length </a:t>
            </a:r>
          </a:p>
          <a:p>
            <a:r>
              <a:rPr lang="en-US" sz="5400" dirty="0"/>
              <a:t>Number of neurons:  Vector elements</a:t>
            </a:r>
          </a:p>
          <a:p>
            <a:r>
              <a:rPr lang="en-US" sz="5400" dirty="0"/>
              <a:t>Times: automatic</a:t>
            </a:r>
          </a:p>
          <a:p>
            <a:r>
              <a:rPr lang="en-US" sz="5400" dirty="0"/>
              <a:t>Features: automatic</a:t>
            </a:r>
          </a:p>
        </p:txBody>
      </p:sp>
      <p:sp>
        <p:nvSpPr>
          <p:cNvPr id="22" name="Geschweifte Klammer rechts 21">
            <a:extLst>
              <a:ext uri="{FF2B5EF4-FFF2-40B4-BE49-F238E27FC236}">
                <a16:creationId xmlns:a16="http://schemas.microsoft.com/office/drawing/2014/main" id="{B15D5E2C-13A0-4DD3-AAA8-6DA910900DA5}"/>
              </a:ext>
            </a:extLst>
          </p:cNvPr>
          <p:cNvSpPr/>
          <p:nvPr/>
        </p:nvSpPr>
        <p:spPr>
          <a:xfrm>
            <a:off x="11239497" y="16399286"/>
            <a:ext cx="3657603" cy="6174446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F0E207E-D67C-4A90-B554-01CEC959B9A9}"/>
              </a:ext>
            </a:extLst>
          </p:cNvPr>
          <p:cNvSpPr txBox="1"/>
          <p:nvPr/>
        </p:nvSpPr>
        <p:spPr>
          <a:xfrm>
            <a:off x="15392400" y="17362850"/>
            <a:ext cx="107823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i="1" dirty="0"/>
              <a:t>Parameter</a:t>
            </a:r>
            <a:r>
              <a:rPr lang="en-US" sz="5400" b="1" dirty="0"/>
              <a:t> </a:t>
            </a:r>
            <a:r>
              <a:rPr lang="en-US" sz="5400" b="1" dirty="0" err="1"/>
              <a:t>self_attention_heads</a:t>
            </a:r>
            <a:endParaRPr lang="en-US" sz="5400" b="1" dirty="0"/>
          </a:p>
          <a:p>
            <a:r>
              <a:rPr lang="en-US" sz="5400" dirty="0"/>
              <a:t>Number of heads: value for </a:t>
            </a:r>
            <a:r>
              <a:rPr lang="en-US" sz="5400" dirty="0" err="1"/>
              <a:t>self_attention_heads</a:t>
            </a:r>
            <a:endParaRPr lang="en-US" sz="5400" dirty="0"/>
          </a:p>
          <a:p>
            <a:r>
              <a:rPr lang="en-US" sz="5400" dirty="0"/>
              <a:t>If 0 all layers are omitted from the classifier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06DE3D7-B726-4358-8BF1-625EC4DF0B4B}"/>
              </a:ext>
            </a:extLst>
          </p:cNvPr>
          <p:cNvSpPr txBox="1"/>
          <p:nvPr/>
        </p:nvSpPr>
        <p:spPr>
          <a:xfrm>
            <a:off x="15392400" y="24949230"/>
            <a:ext cx="107823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i="1" dirty="0"/>
              <a:t>Parameter</a:t>
            </a:r>
            <a:r>
              <a:rPr lang="en-US" sz="5400" b="1" dirty="0"/>
              <a:t> hidden</a:t>
            </a:r>
          </a:p>
          <a:p>
            <a:r>
              <a:rPr lang="en-US" sz="5400" dirty="0"/>
              <a:t>Number of layers: Vector length</a:t>
            </a:r>
          </a:p>
          <a:p>
            <a:r>
              <a:rPr lang="en-US" sz="5400" dirty="0"/>
              <a:t>Number of neurons:  Vector elements</a:t>
            </a:r>
            <a:br>
              <a:rPr lang="en-US" sz="5400" dirty="0"/>
            </a:br>
            <a:r>
              <a:rPr lang="en-US" sz="5400" dirty="0"/>
              <a:t>(dropout layer between the two last dense layers is added automatically)</a:t>
            </a:r>
          </a:p>
        </p:txBody>
      </p:sp>
      <p:sp>
        <p:nvSpPr>
          <p:cNvPr id="25" name="Geschweifte Klammer rechts 24">
            <a:extLst>
              <a:ext uri="{FF2B5EF4-FFF2-40B4-BE49-F238E27FC236}">
                <a16:creationId xmlns:a16="http://schemas.microsoft.com/office/drawing/2014/main" id="{2B474CBA-746C-4A40-B3DC-AB7ECFABCD94}"/>
              </a:ext>
            </a:extLst>
          </p:cNvPr>
          <p:cNvSpPr/>
          <p:nvPr/>
        </p:nvSpPr>
        <p:spPr>
          <a:xfrm>
            <a:off x="11264898" y="23154669"/>
            <a:ext cx="3657603" cy="6174446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2697EB0-26B5-4482-86DA-5F49F49FE17F}"/>
              </a:ext>
            </a:extLst>
          </p:cNvPr>
          <p:cNvSpPr txBox="1"/>
          <p:nvPr/>
        </p:nvSpPr>
        <p:spPr>
          <a:xfrm>
            <a:off x="15443201" y="30392981"/>
            <a:ext cx="10782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automatic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0D0E305A-8B24-463D-BDC8-C9F06D37DA5F}"/>
              </a:ext>
            </a:extLst>
          </p:cNvPr>
          <p:cNvCxnSpPr/>
          <p:nvPr/>
        </p:nvCxnSpPr>
        <p:spPr>
          <a:xfrm>
            <a:off x="6362700" y="4158246"/>
            <a:ext cx="0" cy="8208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366F73C9-666C-403F-A40A-9114BCDDFF42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488960" y="6379840"/>
            <a:ext cx="0" cy="92333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D0915772-291E-4D09-AABB-00105C453510}"/>
              </a:ext>
            </a:extLst>
          </p:cNvPr>
          <p:cNvCxnSpPr>
            <a:cxnSpLocks/>
          </p:cNvCxnSpPr>
          <p:nvPr/>
        </p:nvCxnSpPr>
        <p:spPr>
          <a:xfrm flipH="1">
            <a:off x="6488959" y="8744704"/>
            <a:ext cx="1" cy="8558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29DF825C-13CF-4B93-BBB8-641129663B80}"/>
              </a:ext>
            </a:extLst>
          </p:cNvPr>
          <p:cNvCxnSpPr>
            <a:cxnSpLocks/>
          </p:cNvCxnSpPr>
          <p:nvPr/>
        </p:nvCxnSpPr>
        <p:spPr>
          <a:xfrm>
            <a:off x="6488960" y="11068804"/>
            <a:ext cx="0" cy="8208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784EFD2D-815E-48AA-941E-4083340158EF}"/>
              </a:ext>
            </a:extLst>
          </p:cNvPr>
          <p:cNvCxnSpPr>
            <a:cxnSpLocks/>
          </p:cNvCxnSpPr>
          <p:nvPr/>
        </p:nvCxnSpPr>
        <p:spPr>
          <a:xfrm flipH="1">
            <a:off x="6488959" y="13392904"/>
            <a:ext cx="1" cy="8208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DD3C21BD-DC7A-4EEA-826D-CBED0557DA57}"/>
              </a:ext>
            </a:extLst>
          </p:cNvPr>
          <p:cNvCxnSpPr>
            <a:cxnSpLocks/>
          </p:cNvCxnSpPr>
          <p:nvPr/>
        </p:nvCxnSpPr>
        <p:spPr>
          <a:xfrm>
            <a:off x="6488960" y="15717004"/>
            <a:ext cx="0" cy="59757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D41C4708-45D3-4F79-8104-E38D45EB3C4A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6488960" y="20265434"/>
            <a:ext cx="0" cy="7590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D242E6AE-F6ED-4E5F-BEDA-C41653B9A65C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6488960" y="22527792"/>
            <a:ext cx="0" cy="6029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B439698A-A65A-4C47-89AE-61BC421899F6}"/>
              </a:ext>
            </a:extLst>
          </p:cNvPr>
          <p:cNvCxnSpPr>
            <a:cxnSpLocks/>
          </p:cNvCxnSpPr>
          <p:nvPr/>
        </p:nvCxnSpPr>
        <p:spPr>
          <a:xfrm flipH="1">
            <a:off x="6488959" y="24572242"/>
            <a:ext cx="1" cy="8208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B362EBA-5C12-44DA-B614-21C23CFA97E6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6488960" y="26958084"/>
            <a:ext cx="0" cy="8208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2D4080D6-E53E-4979-B8E0-BBDE91EBDCD6}"/>
              </a:ext>
            </a:extLst>
          </p:cNvPr>
          <p:cNvCxnSpPr>
            <a:cxnSpLocks/>
          </p:cNvCxnSpPr>
          <p:nvPr/>
        </p:nvCxnSpPr>
        <p:spPr>
          <a:xfrm>
            <a:off x="6488959" y="29267373"/>
            <a:ext cx="1" cy="77389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380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hteck 52">
            <a:extLst>
              <a:ext uri="{FF2B5EF4-FFF2-40B4-BE49-F238E27FC236}">
                <a16:creationId xmlns:a16="http://schemas.microsoft.com/office/drawing/2014/main" id="{3A7216FE-B741-4409-8377-911FFD29F3F9}"/>
              </a:ext>
            </a:extLst>
          </p:cNvPr>
          <p:cNvSpPr/>
          <p:nvPr/>
        </p:nvSpPr>
        <p:spPr>
          <a:xfrm>
            <a:off x="4848896" y="11029872"/>
            <a:ext cx="9501077" cy="773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Bi-Directional Recurrent Layer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D61D6A3C-ADC9-4018-BF52-F2E5B2171604}"/>
              </a:ext>
            </a:extLst>
          </p:cNvPr>
          <p:cNvSpPr/>
          <p:nvPr/>
        </p:nvSpPr>
        <p:spPr>
          <a:xfrm>
            <a:off x="4848902" y="2278547"/>
            <a:ext cx="9501077" cy="773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Positional Embedding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B8B916E-4C03-4E8C-96B8-03272AC55527}"/>
              </a:ext>
            </a:extLst>
          </p:cNvPr>
          <p:cNvSpPr/>
          <p:nvPr/>
        </p:nvSpPr>
        <p:spPr>
          <a:xfrm>
            <a:off x="4848903" y="571185"/>
            <a:ext cx="9501077" cy="67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EAF1DFA-F6EF-446A-8C48-3B4888F66800}"/>
              </a:ext>
            </a:extLst>
          </p:cNvPr>
          <p:cNvSpPr/>
          <p:nvPr/>
        </p:nvSpPr>
        <p:spPr>
          <a:xfrm>
            <a:off x="4848897" y="9808165"/>
            <a:ext cx="9501077" cy="773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BB7C456-5096-4743-9861-70261BD6F4D6}"/>
              </a:ext>
            </a:extLst>
          </p:cNvPr>
          <p:cNvSpPr/>
          <p:nvPr/>
        </p:nvSpPr>
        <p:spPr>
          <a:xfrm>
            <a:off x="4848901" y="7356537"/>
            <a:ext cx="9501077" cy="773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Bi-Directional Recurrent Layer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279CCA7-158C-4ABE-AC75-B8F8EDAFF10F}"/>
              </a:ext>
            </a:extLst>
          </p:cNvPr>
          <p:cNvSpPr/>
          <p:nvPr/>
        </p:nvSpPr>
        <p:spPr>
          <a:xfrm>
            <a:off x="4874305" y="20071592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Output Layer</a:t>
            </a:r>
          </a:p>
        </p:txBody>
      </p:sp>
      <p:sp>
        <p:nvSpPr>
          <p:cNvPr id="20" name="Geschweifte Klammer rechts 19">
            <a:extLst>
              <a:ext uri="{FF2B5EF4-FFF2-40B4-BE49-F238E27FC236}">
                <a16:creationId xmlns:a16="http://schemas.microsoft.com/office/drawing/2014/main" id="{8B2EEDE5-FB9E-467D-9DA0-637109260C98}"/>
              </a:ext>
            </a:extLst>
          </p:cNvPr>
          <p:cNvSpPr/>
          <p:nvPr/>
        </p:nvSpPr>
        <p:spPr>
          <a:xfrm>
            <a:off x="14375383" y="7356537"/>
            <a:ext cx="1418702" cy="4447228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8444309-94C9-4EF8-9AE6-F9DAFD73C057}"/>
              </a:ext>
            </a:extLst>
          </p:cNvPr>
          <p:cNvSpPr txBox="1"/>
          <p:nvPr/>
        </p:nvSpPr>
        <p:spPr>
          <a:xfrm>
            <a:off x="16217900" y="7354312"/>
            <a:ext cx="107823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/>
              <a:t>Parameter</a:t>
            </a:r>
            <a:r>
              <a:rPr lang="en-US" sz="4400" b="1" dirty="0"/>
              <a:t> </a:t>
            </a:r>
            <a:r>
              <a:rPr lang="en-US" sz="4400" b="1" dirty="0" err="1"/>
              <a:t>rec_layers</a:t>
            </a:r>
            <a:endParaRPr lang="en-US" sz="4400" b="1" dirty="0"/>
          </a:p>
          <a:p>
            <a:r>
              <a:rPr lang="en-US" sz="4400" dirty="0"/>
              <a:t>Number of layers</a:t>
            </a:r>
          </a:p>
          <a:p>
            <a:r>
              <a:rPr lang="en-US" sz="4400" b="1" i="1" dirty="0"/>
              <a:t>Parameter</a:t>
            </a:r>
            <a:r>
              <a:rPr lang="en-US" sz="4400" b="1" dirty="0"/>
              <a:t> </a:t>
            </a:r>
            <a:r>
              <a:rPr lang="en-US" sz="4400" b="1" dirty="0" err="1"/>
              <a:t>rec_size</a:t>
            </a:r>
            <a:endParaRPr lang="en-US" sz="4400" b="1" dirty="0"/>
          </a:p>
          <a:p>
            <a:r>
              <a:rPr lang="en-US" sz="4400" dirty="0"/>
              <a:t>Number of neurons</a:t>
            </a:r>
          </a:p>
          <a:p>
            <a:r>
              <a:rPr lang="en-US" sz="4400" b="1" i="1" dirty="0"/>
              <a:t>Parameter</a:t>
            </a:r>
            <a:r>
              <a:rPr lang="en-US" sz="4400" b="1" dirty="0"/>
              <a:t> </a:t>
            </a:r>
            <a:r>
              <a:rPr lang="en-US" sz="4400" b="1" dirty="0" err="1"/>
              <a:t>rec_dropout</a:t>
            </a:r>
            <a:endParaRPr lang="en-US" sz="4400" b="1" dirty="0"/>
          </a:p>
          <a:p>
            <a:r>
              <a:rPr lang="en-US" sz="4400" b="1" i="1" dirty="0"/>
              <a:t>Parameter</a:t>
            </a:r>
            <a:r>
              <a:rPr lang="en-US" sz="4400" b="1" dirty="0"/>
              <a:t> </a:t>
            </a:r>
            <a:r>
              <a:rPr lang="en-US" sz="4400" b="1" dirty="0" err="1"/>
              <a:t>recurrent_dropout</a:t>
            </a:r>
            <a:r>
              <a:rPr lang="en-US" sz="4400" b="1" dirty="0"/>
              <a:t> </a:t>
            </a:r>
            <a:r>
              <a:rPr lang="en-US" sz="4400" dirty="0"/>
              <a:t>(</a:t>
            </a:r>
            <a:r>
              <a:rPr lang="en-US" sz="4400" dirty="0" err="1"/>
              <a:t>keras</a:t>
            </a:r>
            <a:r>
              <a:rPr lang="en-US" sz="4400" dirty="0"/>
              <a:t> only)</a:t>
            </a:r>
          </a:p>
          <a:p>
            <a:endParaRPr lang="en-US" sz="4400" dirty="0"/>
          </a:p>
        </p:txBody>
      </p:sp>
      <p:sp>
        <p:nvSpPr>
          <p:cNvPr id="22" name="Geschweifte Klammer rechts 21">
            <a:extLst>
              <a:ext uri="{FF2B5EF4-FFF2-40B4-BE49-F238E27FC236}">
                <a16:creationId xmlns:a16="http://schemas.microsoft.com/office/drawing/2014/main" id="{B15D5E2C-13A0-4DD3-AAA8-6DA910900DA5}"/>
              </a:ext>
            </a:extLst>
          </p:cNvPr>
          <p:cNvSpPr/>
          <p:nvPr/>
        </p:nvSpPr>
        <p:spPr>
          <a:xfrm>
            <a:off x="14548741" y="3579390"/>
            <a:ext cx="1245344" cy="3087223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F0E207E-D67C-4A90-B554-01CEC959B9A9}"/>
              </a:ext>
            </a:extLst>
          </p:cNvPr>
          <p:cNvSpPr txBox="1"/>
          <p:nvPr/>
        </p:nvSpPr>
        <p:spPr>
          <a:xfrm>
            <a:off x="16217900" y="3381838"/>
            <a:ext cx="107823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/>
              <a:t>Parameter </a:t>
            </a:r>
            <a:r>
              <a:rPr lang="en-US" sz="4400" b="1" i="1" dirty="0" err="1"/>
              <a:t>attention_type</a:t>
            </a:r>
            <a:endParaRPr lang="en-US" sz="4400" b="1" i="1" dirty="0"/>
          </a:p>
          <a:p>
            <a:r>
              <a:rPr lang="en-US" sz="4400" b="1" i="1" dirty="0"/>
              <a:t>Parameter</a:t>
            </a:r>
            <a:r>
              <a:rPr lang="en-US" sz="4400" b="1" dirty="0"/>
              <a:t> </a:t>
            </a:r>
            <a:r>
              <a:rPr lang="en-US" sz="4400" b="1" dirty="0" err="1"/>
              <a:t>self_attention_heads</a:t>
            </a:r>
            <a:endParaRPr lang="en-US" sz="4400" b="1" dirty="0"/>
          </a:p>
          <a:p>
            <a:r>
              <a:rPr lang="en-US" sz="4400" dirty="0"/>
              <a:t>Number of heads for type “</a:t>
            </a:r>
            <a:r>
              <a:rPr lang="en-US" sz="4400" dirty="0" err="1"/>
              <a:t>multihead</a:t>
            </a:r>
            <a:r>
              <a:rPr lang="en-US" sz="4400" dirty="0"/>
              <a:t>”</a:t>
            </a:r>
          </a:p>
          <a:p>
            <a:r>
              <a:rPr lang="en-US" sz="4400" b="1" i="1" dirty="0"/>
              <a:t>Parameter</a:t>
            </a:r>
            <a:r>
              <a:rPr lang="en-US" sz="4400" b="1" dirty="0"/>
              <a:t> </a:t>
            </a:r>
            <a:r>
              <a:rPr lang="en-US" sz="4400" b="1" dirty="0" err="1"/>
              <a:t>encoder_dropout</a:t>
            </a:r>
            <a:endParaRPr lang="en-US" sz="4400" b="1" dirty="0"/>
          </a:p>
          <a:p>
            <a:r>
              <a:rPr lang="en-US" sz="4400" b="1" i="1" dirty="0"/>
              <a:t>Parameter</a:t>
            </a:r>
            <a:r>
              <a:rPr lang="en-US" sz="4400" b="1" dirty="0"/>
              <a:t> repeat encoder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06DE3D7-B726-4358-8BF1-625EC4DF0B4B}"/>
              </a:ext>
            </a:extLst>
          </p:cNvPr>
          <p:cNvSpPr txBox="1"/>
          <p:nvPr/>
        </p:nvSpPr>
        <p:spPr>
          <a:xfrm>
            <a:off x="16014716" y="15004507"/>
            <a:ext cx="107823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/>
              <a:t>Parameter</a:t>
            </a:r>
            <a:r>
              <a:rPr lang="en-US" sz="4400" b="1" dirty="0"/>
              <a:t> </a:t>
            </a:r>
            <a:r>
              <a:rPr lang="en-US" sz="4400" b="1" dirty="0" err="1"/>
              <a:t>dense_layers</a:t>
            </a:r>
            <a:endParaRPr lang="en-US" sz="4400" b="1" dirty="0"/>
          </a:p>
          <a:p>
            <a:r>
              <a:rPr lang="en-US" sz="4400" dirty="0"/>
              <a:t>Number of layers</a:t>
            </a:r>
          </a:p>
          <a:p>
            <a:r>
              <a:rPr lang="en-US" sz="4400" b="1" i="1" dirty="0"/>
              <a:t>Parameter</a:t>
            </a:r>
            <a:r>
              <a:rPr lang="en-US" sz="4400" b="1" dirty="0"/>
              <a:t> </a:t>
            </a:r>
            <a:r>
              <a:rPr lang="en-US" sz="4400" b="1" dirty="0" err="1"/>
              <a:t>dense_size</a:t>
            </a:r>
            <a:endParaRPr lang="en-US" sz="4400" dirty="0"/>
          </a:p>
          <a:p>
            <a:r>
              <a:rPr lang="en-US" sz="4400" dirty="0"/>
              <a:t>Number of neurons</a:t>
            </a:r>
            <a:br>
              <a:rPr lang="en-US" sz="4400" dirty="0"/>
            </a:br>
            <a:r>
              <a:rPr lang="en-US" sz="4400" b="1" i="1" dirty="0"/>
              <a:t>Parameter</a:t>
            </a:r>
            <a:r>
              <a:rPr lang="en-US" sz="4400" b="1" dirty="0"/>
              <a:t> </a:t>
            </a:r>
            <a:r>
              <a:rPr lang="en-US" sz="4400" b="1" dirty="0" err="1"/>
              <a:t>dense_dropout</a:t>
            </a:r>
            <a:endParaRPr lang="en-US" sz="4400" b="1" dirty="0"/>
          </a:p>
        </p:txBody>
      </p:sp>
      <p:sp>
        <p:nvSpPr>
          <p:cNvPr id="25" name="Geschweifte Klammer rechts 24">
            <a:extLst>
              <a:ext uri="{FF2B5EF4-FFF2-40B4-BE49-F238E27FC236}">
                <a16:creationId xmlns:a16="http://schemas.microsoft.com/office/drawing/2014/main" id="{2B474CBA-746C-4A40-B3DC-AB7ECFABCD94}"/>
              </a:ext>
            </a:extLst>
          </p:cNvPr>
          <p:cNvSpPr/>
          <p:nvPr/>
        </p:nvSpPr>
        <p:spPr>
          <a:xfrm>
            <a:off x="14392892" y="14637761"/>
            <a:ext cx="1401188" cy="4427028"/>
          </a:xfrm>
          <a:prstGeom prst="rightBrace">
            <a:avLst>
              <a:gd name="adj1" fmla="val 8333"/>
              <a:gd name="adj2" fmla="val 47335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2697EB0-26B5-4482-86DA-5F49F49FE17F}"/>
              </a:ext>
            </a:extLst>
          </p:cNvPr>
          <p:cNvSpPr txBox="1"/>
          <p:nvPr/>
        </p:nvSpPr>
        <p:spPr>
          <a:xfrm>
            <a:off x="16014716" y="20436284"/>
            <a:ext cx="10782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automatic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DD3C21BD-DC7A-4EEA-826D-CBED0557DA57}"/>
              </a:ext>
            </a:extLst>
          </p:cNvPr>
          <p:cNvCxnSpPr>
            <a:cxnSpLocks/>
            <a:stCxn id="9" idx="2"/>
            <a:endCxn id="46" idx="0"/>
          </p:cNvCxnSpPr>
          <p:nvPr/>
        </p:nvCxnSpPr>
        <p:spPr>
          <a:xfrm flipH="1">
            <a:off x="9599437" y="8130430"/>
            <a:ext cx="3" cy="4560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2D4080D6-E53E-4979-B8E0-BBDE91EBDCD6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9624844" y="19148526"/>
            <a:ext cx="0" cy="92306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hteck 43">
            <a:extLst>
              <a:ext uri="{FF2B5EF4-FFF2-40B4-BE49-F238E27FC236}">
                <a16:creationId xmlns:a16="http://schemas.microsoft.com/office/drawing/2014/main" id="{07C8F606-3C61-445C-91EF-A53CE8FB867A}"/>
              </a:ext>
            </a:extLst>
          </p:cNvPr>
          <p:cNvSpPr/>
          <p:nvPr/>
        </p:nvSpPr>
        <p:spPr>
          <a:xfrm>
            <a:off x="4848901" y="3538112"/>
            <a:ext cx="9501077" cy="773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Transformer Encoder Layer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503D268E-4602-4506-8D4F-C7E318AB2DAB}"/>
              </a:ext>
            </a:extLst>
          </p:cNvPr>
          <p:cNvSpPr/>
          <p:nvPr/>
        </p:nvSpPr>
        <p:spPr>
          <a:xfrm>
            <a:off x="4848898" y="8586458"/>
            <a:ext cx="9501077" cy="773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Dropout Layer</a:t>
            </a: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7E5935AA-3A35-4C6D-AD53-2B2ED08F5F6F}"/>
              </a:ext>
            </a:extLst>
          </p:cNvPr>
          <p:cNvCxnSpPr>
            <a:cxnSpLocks/>
            <a:stCxn id="46" idx="2"/>
            <a:endCxn id="8" idx="0"/>
          </p:cNvCxnSpPr>
          <p:nvPr/>
        </p:nvCxnSpPr>
        <p:spPr>
          <a:xfrm flipH="1">
            <a:off x="9599436" y="9360351"/>
            <a:ext cx="1" cy="44781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3E1026C0-5AE6-4EA6-82A9-B84455D67E67}"/>
              </a:ext>
            </a:extLst>
          </p:cNvPr>
          <p:cNvCxnSpPr>
            <a:cxnSpLocks/>
            <a:stCxn id="8" idx="2"/>
            <a:endCxn id="53" idx="0"/>
          </p:cNvCxnSpPr>
          <p:nvPr/>
        </p:nvCxnSpPr>
        <p:spPr>
          <a:xfrm flipH="1">
            <a:off x="9599435" y="10582058"/>
            <a:ext cx="1" cy="44781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>
            <a:extLst>
              <a:ext uri="{FF2B5EF4-FFF2-40B4-BE49-F238E27FC236}">
                <a16:creationId xmlns:a16="http://schemas.microsoft.com/office/drawing/2014/main" id="{709F2D4D-3F71-4955-8F78-873149B66B48}"/>
              </a:ext>
            </a:extLst>
          </p:cNvPr>
          <p:cNvSpPr/>
          <p:nvPr/>
        </p:nvSpPr>
        <p:spPr>
          <a:xfrm>
            <a:off x="4848895" y="12430659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Global Average Pooling</a:t>
            </a:r>
          </a:p>
        </p:txBody>
      </p: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F37C4DEC-A186-403E-A5DF-220779B77095}"/>
              </a:ext>
            </a:extLst>
          </p:cNvPr>
          <p:cNvCxnSpPr>
            <a:cxnSpLocks/>
            <a:stCxn id="36" idx="2"/>
            <a:endCxn id="44" idx="0"/>
          </p:cNvCxnSpPr>
          <p:nvPr/>
        </p:nvCxnSpPr>
        <p:spPr>
          <a:xfrm flipH="1">
            <a:off x="9599440" y="3052440"/>
            <a:ext cx="1" cy="4856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hteck 72">
            <a:extLst>
              <a:ext uri="{FF2B5EF4-FFF2-40B4-BE49-F238E27FC236}">
                <a16:creationId xmlns:a16="http://schemas.microsoft.com/office/drawing/2014/main" id="{AC4DB139-BA50-486F-850C-00F05FA08542}"/>
              </a:ext>
            </a:extLst>
          </p:cNvPr>
          <p:cNvSpPr/>
          <p:nvPr/>
        </p:nvSpPr>
        <p:spPr>
          <a:xfrm>
            <a:off x="4848900" y="4782688"/>
            <a:ext cx="9501077" cy="773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706499BE-7352-4F0C-BFA7-0B590254CD65}"/>
              </a:ext>
            </a:extLst>
          </p:cNvPr>
          <p:cNvSpPr/>
          <p:nvPr/>
        </p:nvSpPr>
        <p:spPr>
          <a:xfrm>
            <a:off x="4848899" y="5961509"/>
            <a:ext cx="9501077" cy="773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Transformer Encoder Layer</a:t>
            </a:r>
          </a:p>
        </p:txBody>
      </p: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6831C924-90C5-41CA-9E5C-A46EC2745162}"/>
              </a:ext>
            </a:extLst>
          </p:cNvPr>
          <p:cNvCxnSpPr>
            <a:cxnSpLocks/>
            <a:stCxn id="44" idx="2"/>
            <a:endCxn id="73" idx="0"/>
          </p:cNvCxnSpPr>
          <p:nvPr/>
        </p:nvCxnSpPr>
        <p:spPr>
          <a:xfrm flipH="1">
            <a:off x="9599439" y="4312005"/>
            <a:ext cx="1" cy="47068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447CDE81-2C7F-4181-94C6-5F9B9A994375}"/>
              </a:ext>
            </a:extLst>
          </p:cNvPr>
          <p:cNvCxnSpPr>
            <a:cxnSpLocks/>
            <a:stCxn id="73" idx="2"/>
            <a:endCxn id="74" idx="0"/>
          </p:cNvCxnSpPr>
          <p:nvPr/>
        </p:nvCxnSpPr>
        <p:spPr>
          <a:xfrm flipH="1">
            <a:off x="9599438" y="5556581"/>
            <a:ext cx="1" cy="4049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001FBC02-5BA0-4557-ABA5-53B5F47A1A40}"/>
              </a:ext>
            </a:extLst>
          </p:cNvPr>
          <p:cNvCxnSpPr>
            <a:cxnSpLocks/>
            <a:stCxn id="74" idx="2"/>
            <a:endCxn id="9" idx="0"/>
          </p:cNvCxnSpPr>
          <p:nvPr/>
        </p:nvCxnSpPr>
        <p:spPr>
          <a:xfrm>
            <a:off x="9599438" y="6735402"/>
            <a:ext cx="2" cy="62113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9EAD38AE-0859-4323-AE65-3B5C33B25C07}"/>
              </a:ext>
            </a:extLst>
          </p:cNvPr>
          <p:cNvCxnSpPr>
            <a:cxnSpLocks/>
            <a:stCxn id="53" idx="2"/>
            <a:endCxn id="61" idx="0"/>
          </p:cNvCxnSpPr>
          <p:nvPr/>
        </p:nvCxnSpPr>
        <p:spPr>
          <a:xfrm flipH="1">
            <a:off x="9599434" y="11803765"/>
            <a:ext cx="1" cy="62689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hteck 102">
            <a:extLst>
              <a:ext uri="{FF2B5EF4-FFF2-40B4-BE49-F238E27FC236}">
                <a16:creationId xmlns:a16="http://schemas.microsoft.com/office/drawing/2014/main" id="{497A6FD4-41F6-42B8-BC09-70D0891C3081}"/>
              </a:ext>
            </a:extLst>
          </p:cNvPr>
          <p:cNvSpPr/>
          <p:nvPr/>
        </p:nvSpPr>
        <p:spPr>
          <a:xfrm>
            <a:off x="4848895" y="18290896"/>
            <a:ext cx="9501077" cy="773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Dense Layer</a:t>
            </a: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07CC6C73-CEC8-4C13-A2CC-87162E46DB42}"/>
              </a:ext>
            </a:extLst>
          </p:cNvPr>
          <p:cNvSpPr/>
          <p:nvPr/>
        </p:nvSpPr>
        <p:spPr>
          <a:xfrm>
            <a:off x="4848896" y="17069189"/>
            <a:ext cx="9501077" cy="773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592E69D8-9B96-4F30-B7DB-89E67259F1C1}"/>
              </a:ext>
            </a:extLst>
          </p:cNvPr>
          <p:cNvSpPr/>
          <p:nvPr/>
        </p:nvSpPr>
        <p:spPr>
          <a:xfrm>
            <a:off x="4848900" y="14617561"/>
            <a:ext cx="9501077" cy="773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Dense Layer</a:t>
            </a:r>
          </a:p>
        </p:txBody>
      </p: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580441F2-3957-4E00-AA7C-E1E9D63C16C3}"/>
              </a:ext>
            </a:extLst>
          </p:cNvPr>
          <p:cNvCxnSpPr>
            <a:cxnSpLocks/>
            <a:stCxn id="105" idx="2"/>
            <a:endCxn id="107" idx="0"/>
          </p:cNvCxnSpPr>
          <p:nvPr/>
        </p:nvCxnSpPr>
        <p:spPr>
          <a:xfrm flipH="1">
            <a:off x="9599436" y="15391454"/>
            <a:ext cx="3" cy="4560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eck 106">
            <a:extLst>
              <a:ext uri="{FF2B5EF4-FFF2-40B4-BE49-F238E27FC236}">
                <a16:creationId xmlns:a16="http://schemas.microsoft.com/office/drawing/2014/main" id="{E2AA8946-AAE0-4BD2-94F3-267A5FFDFD94}"/>
              </a:ext>
            </a:extLst>
          </p:cNvPr>
          <p:cNvSpPr/>
          <p:nvPr/>
        </p:nvSpPr>
        <p:spPr>
          <a:xfrm>
            <a:off x="4848897" y="15847482"/>
            <a:ext cx="9501077" cy="773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Dropout Layer</a:t>
            </a:r>
          </a:p>
        </p:txBody>
      </p: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C43866A5-D822-4FDD-82A1-644BDA47BCE8}"/>
              </a:ext>
            </a:extLst>
          </p:cNvPr>
          <p:cNvCxnSpPr>
            <a:cxnSpLocks/>
            <a:stCxn id="107" idx="2"/>
            <a:endCxn id="104" idx="0"/>
          </p:cNvCxnSpPr>
          <p:nvPr/>
        </p:nvCxnSpPr>
        <p:spPr>
          <a:xfrm flipH="1">
            <a:off x="9599435" y="16621375"/>
            <a:ext cx="1" cy="44781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6D804EAD-1199-4D74-92DB-B627667B2321}"/>
              </a:ext>
            </a:extLst>
          </p:cNvPr>
          <p:cNvCxnSpPr>
            <a:cxnSpLocks/>
            <a:stCxn id="104" idx="2"/>
            <a:endCxn id="103" idx="0"/>
          </p:cNvCxnSpPr>
          <p:nvPr/>
        </p:nvCxnSpPr>
        <p:spPr>
          <a:xfrm flipH="1">
            <a:off x="9599434" y="17843082"/>
            <a:ext cx="1" cy="44781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>
            <a:extLst>
              <a:ext uri="{FF2B5EF4-FFF2-40B4-BE49-F238E27FC236}">
                <a16:creationId xmlns:a16="http://schemas.microsoft.com/office/drawing/2014/main" id="{1DAC8F93-2877-4192-B674-553DACA4CFFD}"/>
              </a:ext>
            </a:extLst>
          </p:cNvPr>
          <p:cNvCxnSpPr>
            <a:cxnSpLocks/>
            <a:stCxn id="61" idx="2"/>
          </p:cNvCxnSpPr>
          <p:nvPr/>
        </p:nvCxnSpPr>
        <p:spPr>
          <a:xfrm>
            <a:off x="9599434" y="13933935"/>
            <a:ext cx="0" cy="73426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B8683620-8536-4F95-979A-C34E20F381F5}"/>
              </a:ext>
            </a:extLst>
          </p:cNvPr>
          <p:cNvCxnSpPr>
            <a:cxnSpLocks/>
          </p:cNvCxnSpPr>
          <p:nvPr/>
        </p:nvCxnSpPr>
        <p:spPr>
          <a:xfrm>
            <a:off x="9599433" y="1382919"/>
            <a:ext cx="0" cy="81495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feld 119">
            <a:extLst>
              <a:ext uri="{FF2B5EF4-FFF2-40B4-BE49-F238E27FC236}">
                <a16:creationId xmlns:a16="http://schemas.microsoft.com/office/drawing/2014/main" id="{483E1E2F-4EA1-4B27-A177-9810B35996FE}"/>
              </a:ext>
            </a:extLst>
          </p:cNvPr>
          <p:cNvSpPr txBox="1"/>
          <p:nvPr/>
        </p:nvSpPr>
        <p:spPr>
          <a:xfrm>
            <a:off x="16014716" y="12795351"/>
            <a:ext cx="10782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automatic</a:t>
            </a: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22193605-02DE-43FF-9B53-6D79356E4A51}"/>
              </a:ext>
            </a:extLst>
          </p:cNvPr>
          <p:cNvSpPr txBox="1"/>
          <p:nvPr/>
        </p:nvSpPr>
        <p:spPr>
          <a:xfrm>
            <a:off x="16217900" y="2278547"/>
            <a:ext cx="10782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/>
              <a:t>Parameter </a:t>
            </a:r>
            <a:r>
              <a:rPr lang="en-US" sz="4400" b="1" dirty="0" err="1"/>
              <a:t>add_pos_embedding</a:t>
            </a:r>
            <a:endParaRPr lang="en-US" sz="4400" b="1" dirty="0"/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43744E7E-C1FB-4E11-BC28-0A5AE7CA6E46}"/>
              </a:ext>
            </a:extLst>
          </p:cNvPr>
          <p:cNvSpPr/>
          <p:nvPr/>
        </p:nvSpPr>
        <p:spPr>
          <a:xfrm>
            <a:off x="98364" y="2278547"/>
            <a:ext cx="4414634" cy="76944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Order Awareness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245A7E63-710E-4671-8C63-902649F98383}"/>
              </a:ext>
            </a:extLst>
          </p:cNvPr>
          <p:cNvSpPr/>
          <p:nvPr/>
        </p:nvSpPr>
        <p:spPr>
          <a:xfrm>
            <a:off x="98364" y="3542564"/>
            <a:ext cx="4414634" cy="3192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>
                <a:solidFill>
                  <a:schemeClr val="tx1"/>
                </a:solidFill>
              </a:rPr>
              <a:t>Context Awareness</a:t>
            </a: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3CFD7B05-A0AB-4EF9-B9EE-224B4A47D67C}"/>
              </a:ext>
            </a:extLst>
          </p:cNvPr>
          <p:cNvSpPr/>
          <p:nvPr/>
        </p:nvSpPr>
        <p:spPr>
          <a:xfrm>
            <a:off x="72951" y="7354311"/>
            <a:ext cx="4414634" cy="44494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>
                <a:solidFill>
                  <a:schemeClr val="tx1"/>
                </a:solidFill>
              </a:rPr>
              <a:t>Sequence Processing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49C4F4C2-75EB-4D25-8F83-10FA3A984D92}"/>
              </a:ext>
            </a:extLst>
          </p:cNvPr>
          <p:cNvSpPr/>
          <p:nvPr/>
        </p:nvSpPr>
        <p:spPr>
          <a:xfrm>
            <a:off x="98364" y="12430660"/>
            <a:ext cx="4414634" cy="15032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>
                <a:solidFill>
                  <a:schemeClr val="tx1"/>
                </a:solidFill>
              </a:rPr>
              <a:t>Compression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F0664392-2DB0-45E0-81F4-A6FB3CB87A15}"/>
              </a:ext>
            </a:extLst>
          </p:cNvPr>
          <p:cNvSpPr/>
          <p:nvPr/>
        </p:nvSpPr>
        <p:spPr>
          <a:xfrm>
            <a:off x="98364" y="14668203"/>
            <a:ext cx="4414634" cy="43965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>
                <a:solidFill>
                  <a:schemeClr val="tx1"/>
                </a:solidFill>
              </a:rPr>
              <a:t>Final Processing/</a:t>
            </a:r>
            <a:br>
              <a:rPr lang="en-US" sz="4400">
                <a:solidFill>
                  <a:schemeClr val="tx1"/>
                </a:solidFill>
              </a:rPr>
            </a:br>
            <a:r>
              <a:rPr lang="en-US" sz="4400">
                <a:solidFill>
                  <a:schemeClr val="tx1"/>
                </a:solidFill>
              </a:rPr>
              <a:t>Compression</a:t>
            </a: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89AD531C-05CA-4457-B73C-F0F0F3F32909}"/>
              </a:ext>
            </a:extLst>
          </p:cNvPr>
          <p:cNvSpPr/>
          <p:nvPr/>
        </p:nvSpPr>
        <p:spPr>
          <a:xfrm>
            <a:off x="98364" y="19997793"/>
            <a:ext cx="4414634" cy="15770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434656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BB2F650-D5FD-4C8D-9E38-C8E618FF702D}"/>
              </a:ext>
            </a:extLst>
          </p:cNvPr>
          <p:cNvSpPr/>
          <p:nvPr/>
        </p:nvSpPr>
        <p:spPr>
          <a:xfrm>
            <a:off x="8749561" y="1930205"/>
            <a:ext cx="9501077" cy="45576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Base Model</a:t>
            </a:r>
          </a:p>
          <a:p>
            <a:pPr algn="ctr"/>
            <a:r>
              <a:rPr lang="en-US" sz="5400" dirty="0">
                <a:solidFill>
                  <a:schemeClr val="tx1"/>
                </a:solidFill>
              </a:rPr>
              <a:t>(e.g., BERT, </a:t>
            </a:r>
            <a:r>
              <a:rPr lang="en-US" sz="5400" dirty="0" err="1">
                <a:solidFill>
                  <a:schemeClr val="tx1"/>
                </a:solidFill>
              </a:rPr>
              <a:t>RoBERTa</a:t>
            </a:r>
            <a:r>
              <a:rPr lang="en-US" sz="5400" dirty="0">
                <a:solidFill>
                  <a:schemeClr val="tx1"/>
                </a:solidFill>
              </a:rPr>
              <a:t>, etc.)</a:t>
            </a:r>
          </a:p>
          <a:p>
            <a:pPr algn="ctr"/>
            <a:r>
              <a:rPr lang="en-US" sz="5400" i="1" dirty="0">
                <a:solidFill>
                  <a:schemeClr val="tx1"/>
                </a:solidFill>
              </a:rPr>
              <a:t>Transformer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EB33B9B-0C60-4C51-80B1-3BC1E406E551}"/>
              </a:ext>
            </a:extLst>
          </p:cNvPr>
          <p:cNvSpPr/>
          <p:nvPr/>
        </p:nvSpPr>
        <p:spPr>
          <a:xfrm>
            <a:off x="1717390" y="9528434"/>
            <a:ext cx="7032172" cy="2271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Text Embedding Model</a:t>
            </a:r>
          </a:p>
          <a:p>
            <a:pPr algn="ctr"/>
            <a:r>
              <a:rPr lang="en-US" sz="5400" i="1" dirty="0">
                <a:solidFill>
                  <a:schemeClr val="tx1"/>
                </a:solidFill>
              </a:rPr>
              <a:t>R Interface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4B99E3C-7B17-40FF-AEE5-0713D6E6C165}"/>
              </a:ext>
            </a:extLst>
          </p:cNvPr>
          <p:cNvSpPr/>
          <p:nvPr/>
        </p:nvSpPr>
        <p:spPr>
          <a:xfrm>
            <a:off x="9984013" y="9550205"/>
            <a:ext cx="7032172" cy="2271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Text Embedding Model</a:t>
            </a:r>
          </a:p>
          <a:p>
            <a:pPr algn="ctr"/>
            <a:r>
              <a:rPr lang="en-US" sz="5400" i="1" dirty="0">
                <a:solidFill>
                  <a:schemeClr val="tx1"/>
                </a:solidFill>
              </a:rPr>
              <a:t>R Interface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44A1A46-7E69-49E1-817D-672E0B4160C9}"/>
              </a:ext>
            </a:extLst>
          </p:cNvPr>
          <p:cNvSpPr/>
          <p:nvPr/>
        </p:nvSpPr>
        <p:spPr>
          <a:xfrm>
            <a:off x="18250638" y="9550205"/>
            <a:ext cx="7032172" cy="2271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Text Embedding Model</a:t>
            </a:r>
          </a:p>
          <a:p>
            <a:pPr algn="ctr"/>
            <a:r>
              <a:rPr lang="en-US" sz="5400" i="1" dirty="0">
                <a:solidFill>
                  <a:schemeClr val="tx1"/>
                </a:solidFill>
              </a:rPr>
              <a:t>R Interface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C90B74B-70B9-4C7E-9850-DF50F97FFF26}"/>
              </a:ext>
            </a:extLst>
          </p:cNvPr>
          <p:cNvSpPr/>
          <p:nvPr/>
        </p:nvSpPr>
        <p:spPr>
          <a:xfrm>
            <a:off x="1717389" y="14840661"/>
            <a:ext cx="7032172" cy="2271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Classifier</a:t>
            </a:r>
          </a:p>
          <a:p>
            <a:pPr algn="ctr"/>
            <a:r>
              <a:rPr lang="en-US" sz="4800" i="1" dirty="0">
                <a:solidFill>
                  <a:schemeClr val="tx1"/>
                </a:solidFill>
              </a:rPr>
              <a:t>R Interface</a:t>
            </a:r>
          </a:p>
          <a:p>
            <a:pPr algn="ctr"/>
            <a:r>
              <a:rPr lang="en-US" sz="4800" i="1" dirty="0" err="1">
                <a:solidFill>
                  <a:schemeClr val="tx1"/>
                </a:solidFill>
              </a:rPr>
              <a:t>Tensorflow</a:t>
            </a:r>
            <a:r>
              <a:rPr lang="en-US" sz="4800" i="1" dirty="0">
                <a:solidFill>
                  <a:schemeClr val="tx1"/>
                </a:solidFill>
              </a:rPr>
              <a:t>/</a:t>
            </a:r>
            <a:r>
              <a:rPr lang="en-US" sz="4800" i="1" dirty="0" err="1">
                <a:solidFill>
                  <a:schemeClr val="tx1"/>
                </a:solidFill>
              </a:rPr>
              <a:t>PyTorch</a:t>
            </a:r>
            <a:r>
              <a:rPr lang="en-US" sz="4800" i="1" dirty="0">
                <a:solidFill>
                  <a:schemeClr val="tx1"/>
                </a:solidFill>
              </a:rPr>
              <a:t> Model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BD85F47-95AA-4142-A148-2B7BDC7BB19C}"/>
              </a:ext>
            </a:extLst>
          </p:cNvPr>
          <p:cNvSpPr/>
          <p:nvPr/>
        </p:nvSpPr>
        <p:spPr>
          <a:xfrm>
            <a:off x="9984013" y="14884203"/>
            <a:ext cx="7032172" cy="2271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Classifier</a:t>
            </a:r>
          </a:p>
          <a:p>
            <a:pPr algn="ctr"/>
            <a:r>
              <a:rPr lang="en-US" sz="4800" i="1" dirty="0">
                <a:solidFill>
                  <a:schemeClr val="tx1"/>
                </a:solidFill>
              </a:rPr>
              <a:t>R Interface</a:t>
            </a:r>
          </a:p>
          <a:p>
            <a:pPr algn="ctr"/>
            <a:r>
              <a:rPr lang="en-US" sz="4800" i="1" dirty="0" err="1">
                <a:solidFill>
                  <a:schemeClr val="tx1"/>
                </a:solidFill>
              </a:rPr>
              <a:t>Tensorflow</a:t>
            </a:r>
            <a:r>
              <a:rPr lang="en-US" sz="4800" i="1" dirty="0">
                <a:solidFill>
                  <a:schemeClr val="tx1"/>
                </a:solidFill>
              </a:rPr>
              <a:t>/</a:t>
            </a:r>
            <a:r>
              <a:rPr lang="en-US" sz="4800" i="1" dirty="0" err="1">
                <a:solidFill>
                  <a:schemeClr val="tx1"/>
                </a:solidFill>
              </a:rPr>
              <a:t>PyTorch</a:t>
            </a:r>
            <a:r>
              <a:rPr lang="en-US" sz="4800" i="1" dirty="0">
                <a:solidFill>
                  <a:schemeClr val="tx1"/>
                </a:solidFill>
              </a:rPr>
              <a:t> Model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22B01BB-E5D1-407E-88B1-0E77941F0180}"/>
              </a:ext>
            </a:extLst>
          </p:cNvPr>
          <p:cNvSpPr/>
          <p:nvPr/>
        </p:nvSpPr>
        <p:spPr>
          <a:xfrm>
            <a:off x="18250637" y="14884203"/>
            <a:ext cx="7032172" cy="2271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Classifier</a:t>
            </a:r>
          </a:p>
          <a:p>
            <a:pPr algn="ctr"/>
            <a:r>
              <a:rPr lang="en-US" sz="4800" i="1" dirty="0">
                <a:solidFill>
                  <a:schemeClr val="tx1"/>
                </a:solidFill>
              </a:rPr>
              <a:t>R Interface</a:t>
            </a:r>
          </a:p>
          <a:p>
            <a:pPr algn="ctr"/>
            <a:r>
              <a:rPr lang="en-US" sz="4800" i="1" dirty="0" err="1">
                <a:solidFill>
                  <a:schemeClr val="tx1"/>
                </a:solidFill>
              </a:rPr>
              <a:t>Tensorflow</a:t>
            </a:r>
            <a:r>
              <a:rPr lang="en-US" sz="4800" i="1" dirty="0">
                <a:solidFill>
                  <a:schemeClr val="tx1"/>
                </a:solidFill>
              </a:rPr>
              <a:t>/</a:t>
            </a:r>
            <a:r>
              <a:rPr lang="en-US" sz="4800" i="1" dirty="0" err="1">
                <a:solidFill>
                  <a:schemeClr val="tx1"/>
                </a:solidFill>
              </a:rPr>
              <a:t>PyTorch</a:t>
            </a:r>
            <a:r>
              <a:rPr lang="en-US" sz="4800" i="1" dirty="0">
                <a:solidFill>
                  <a:schemeClr val="tx1"/>
                </a:solidFill>
              </a:rPr>
              <a:t> Model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B7E1811E-1330-405A-8E19-39E2E4C120EE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5233476" y="6487887"/>
            <a:ext cx="8266624" cy="304054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F3E9EE04-E472-432F-875F-7C3419FB8095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13500099" y="6487887"/>
            <a:ext cx="1" cy="306231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1ECDF1B2-605A-4926-B25B-D494FF8F7F90}"/>
              </a:ext>
            </a:extLst>
          </p:cNvPr>
          <p:cNvCxnSpPr>
            <a:stCxn id="4" idx="2"/>
          </p:cNvCxnSpPr>
          <p:nvPr/>
        </p:nvCxnSpPr>
        <p:spPr>
          <a:xfrm>
            <a:off x="13500100" y="6487887"/>
            <a:ext cx="8266623" cy="306231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302A89AE-46EC-4ACC-BE66-DCF96178F947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5233475" y="11821885"/>
            <a:ext cx="8266624" cy="301877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7EE94F6-736D-4A3C-AF4D-64B43CA4A243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13500099" y="11821885"/>
            <a:ext cx="0" cy="306231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21B0055C-2AE9-4254-A9A8-BD8B46DD8485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13500099" y="11821885"/>
            <a:ext cx="8266624" cy="306231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543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574C47AF-316D-67CD-7192-C3B4A8A9C392}"/>
              </a:ext>
            </a:extLst>
          </p:cNvPr>
          <p:cNvSpPr/>
          <p:nvPr/>
        </p:nvSpPr>
        <p:spPr>
          <a:xfrm>
            <a:off x="9984014" y="628914"/>
            <a:ext cx="7032172" cy="2775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6762B18-AEDC-2A69-62DA-2922F774770F}"/>
              </a:ext>
            </a:extLst>
          </p:cNvPr>
          <p:cNvSpPr/>
          <p:nvPr/>
        </p:nvSpPr>
        <p:spPr>
          <a:xfrm>
            <a:off x="9984014" y="4596240"/>
            <a:ext cx="7032172" cy="2775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Feature Layer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283AE68-5D0D-D373-BDCC-D65901D7DBDB}"/>
              </a:ext>
            </a:extLst>
          </p:cNvPr>
          <p:cNvSpPr/>
          <p:nvPr/>
        </p:nvSpPr>
        <p:spPr>
          <a:xfrm>
            <a:off x="9984014" y="8563566"/>
            <a:ext cx="7032172" cy="2775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Stack of</a:t>
            </a:r>
          </a:p>
          <a:p>
            <a:pPr algn="ctr"/>
            <a:r>
              <a:rPr lang="en-US" sz="5400" b="1" dirty="0">
                <a:solidFill>
                  <a:schemeClr val="tx1"/>
                </a:solidFill>
              </a:rPr>
              <a:t>Transformer Encoder Layers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8496825-623C-1787-1728-6722B6A26CD7}"/>
              </a:ext>
            </a:extLst>
          </p:cNvPr>
          <p:cNvSpPr/>
          <p:nvPr/>
        </p:nvSpPr>
        <p:spPr>
          <a:xfrm>
            <a:off x="9984014" y="12530892"/>
            <a:ext cx="7032172" cy="2775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Stack of</a:t>
            </a:r>
          </a:p>
          <a:p>
            <a:pPr algn="ctr"/>
            <a:r>
              <a:rPr lang="en-US" sz="5400" b="1" dirty="0">
                <a:solidFill>
                  <a:schemeClr val="tx1"/>
                </a:solidFill>
              </a:rPr>
              <a:t>Recurrent Layers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372BC4A-4A5A-EE2C-596A-061FF5566097}"/>
              </a:ext>
            </a:extLst>
          </p:cNvPr>
          <p:cNvSpPr/>
          <p:nvPr/>
        </p:nvSpPr>
        <p:spPr>
          <a:xfrm>
            <a:off x="9984014" y="16498218"/>
            <a:ext cx="7032172" cy="2775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Stack of</a:t>
            </a:r>
          </a:p>
          <a:p>
            <a:pPr algn="ctr"/>
            <a:r>
              <a:rPr lang="en-US" sz="5400" b="1" dirty="0">
                <a:solidFill>
                  <a:schemeClr val="tx1"/>
                </a:solidFill>
              </a:rPr>
              <a:t>N-Gram Layers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09E171C-1CBF-B3AE-DF52-8110354BA8E2}"/>
              </a:ext>
            </a:extLst>
          </p:cNvPr>
          <p:cNvSpPr/>
          <p:nvPr/>
        </p:nvSpPr>
        <p:spPr>
          <a:xfrm>
            <a:off x="9984014" y="20465544"/>
            <a:ext cx="7032172" cy="2775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Stack of</a:t>
            </a:r>
          </a:p>
          <a:p>
            <a:pPr algn="ctr"/>
            <a:r>
              <a:rPr lang="en-US" sz="5400" b="1" dirty="0">
                <a:solidFill>
                  <a:schemeClr val="tx1"/>
                </a:solidFill>
              </a:rPr>
              <a:t>Dense Layers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8ADD3C7-95D9-65AF-F68B-A9750E18FA11}"/>
              </a:ext>
            </a:extLst>
          </p:cNvPr>
          <p:cNvSpPr/>
          <p:nvPr/>
        </p:nvSpPr>
        <p:spPr>
          <a:xfrm>
            <a:off x="9984014" y="24432870"/>
            <a:ext cx="7032172" cy="2775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Pooling Layer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0498F306-5099-1E01-C368-28A916320C5D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13500100" y="3404778"/>
            <a:ext cx="0" cy="1191462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5AC3CDA-5945-0587-EA1C-4330E2A7050B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13500100" y="7372104"/>
            <a:ext cx="0" cy="1191462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04301C6-CE90-BF98-3F6B-B626E83B1CD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3500100" y="11339430"/>
            <a:ext cx="0" cy="1191462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6AFFEEB9-6BCF-0C56-D41C-C894CF2D59A8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3500100" y="15306756"/>
            <a:ext cx="0" cy="1191462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9AD5BC09-FD81-98DF-70AB-B3E3DD9FC2A2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3500100" y="19274082"/>
            <a:ext cx="0" cy="1191462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C25E1477-4B5F-48D2-E27E-A3066A354F17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13500100" y="23241408"/>
            <a:ext cx="0" cy="1191462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Verbinder: gewinkelt 31">
            <a:extLst>
              <a:ext uri="{FF2B5EF4-FFF2-40B4-BE49-F238E27FC236}">
                <a16:creationId xmlns:a16="http://schemas.microsoft.com/office/drawing/2014/main" id="{B2F5AAB6-445B-F59B-03F6-136E47D0B0EF}"/>
              </a:ext>
            </a:extLst>
          </p:cNvPr>
          <p:cNvCxnSpPr>
            <a:stCxn id="2" idx="1"/>
            <a:endCxn id="9" idx="1"/>
          </p:cNvCxnSpPr>
          <p:nvPr/>
        </p:nvCxnSpPr>
        <p:spPr>
          <a:xfrm rot="10800000" flipV="1">
            <a:off x="9984014" y="2016846"/>
            <a:ext cx="12700" cy="23803956"/>
          </a:xfrm>
          <a:prstGeom prst="bentConnector3">
            <a:avLst>
              <a:gd name="adj1" fmla="val 18473685"/>
            </a:avLst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>
            <a:extLst>
              <a:ext uri="{FF2B5EF4-FFF2-40B4-BE49-F238E27FC236}">
                <a16:creationId xmlns:a16="http://schemas.microsoft.com/office/drawing/2014/main" id="{2846E932-D074-D770-BF8C-D31590DE2D50}"/>
              </a:ext>
            </a:extLst>
          </p:cNvPr>
          <p:cNvSpPr/>
          <p:nvPr/>
        </p:nvSpPr>
        <p:spPr>
          <a:xfrm>
            <a:off x="9984013" y="28400196"/>
            <a:ext cx="7032172" cy="2775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7BD8E5FE-D914-3701-8047-EC756BAF9B52}"/>
              </a:ext>
            </a:extLst>
          </p:cNvPr>
          <p:cNvCxnSpPr>
            <a:cxnSpLocks/>
            <a:stCxn id="9" idx="2"/>
            <a:endCxn id="46" idx="0"/>
          </p:cNvCxnSpPr>
          <p:nvPr/>
        </p:nvCxnSpPr>
        <p:spPr>
          <a:xfrm flipH="1">
            <a:off x="13500099" y="27208734"/>
            <a:ext cx="1" cy="1191462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408CE37D-5C86-3C73-0DF4-E68D99C5D077}"/>
              </a:ext>
            </a:extLst>
          </p:cNvPr>
          <p:cNvSpPr txBox="1"/>
          <p:nvPr/>
        </p:nvSpPr>
        <p:spPr>
          <a:xfrm rot="16200000">
            <a:off x="4584114" y="13831674"/>
            <a:ext cx="47163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dirty="0"/>
              <a:t>Skip Connection</a:t>
            </a:r>
          </a:p>
        </p:txBody>
      </p:sp>
    </p:spTree>
    <p:extLst>
      <p:ext uri="{BB962C8B-B14F-4D97-AF65-F5344CB8AC3E}">
        <p14:creationId xmlns:p14="http://schemas.microsoft.com/office/powerpoint/2010/main" val="2644546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D0079E-AFFB-24C4-046D-5E0C0C317B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59CF7369-07FB-FE18-79A0-3557C074CE4C}"/>
              </a:ext>
            </a:extLst>
          </p:cNvPr>
          <p:cNvSpPr/>
          <p:nvPr/>
        </p:nvSpPr>
        <p:spPr>
          <a:xfrm>
            <a:off x="9984014" y="628914"/>
            <a:ext cx="7032172" cy="2775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66F66B6-D43B-9200-0F96-5C0581B80E0D}"/>
              </a:ext>
            </a:extLst>
          </p:cNvPr>
          <p:cNvSpPr/>
          <p:nvPr/>
        </p:nvSpPr>
        <p:spPr>
          <a:xfrm>
            <a:off x="19887768" y="6789880"/>
            <a:ext cx="5031397" cy="2775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Feature Layer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1C4D0B9-43DE-3B13-1A70-76F00F2AC7C2}"/>
              </a:ext>
            </a:extLst>
          </p:cNvPr>
          <p:cNvSpPr/>
          <p:nvPr/>
        </p:nvSpPr>
        <p:spPr>
          <a:xfrm>
            <a:off x="2312929" y="11539998"/>
            <a:ext cx="5031397" cy="2775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Stack of</a:t>
            </a:r>
          </a:p>
          <a:p>
            <a:pPr algn="ctr"/>
            <a:r>
              <a:rPr lang="en-US" sz="5400" b="1" dirty="0">
                <a:solidFill>
                  <a:schemeClr val="tx1"/>
                </a:solidFill>
              </a:rPr>
              <a:t>Transformer Encoder Layers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25B818-10BE-77A3-0E23-4168A90EF39E}"/>
              </a:ext>
            </a:extLst>
          </p:cNvPr>
          <p:cNvSpPr/>
          <p:nvPr/>
        </p:nvSpPr>
        <p:spPr>
          <a:xfrm>
            <a:off x="8171209" y="11617870"/>
            <a:ext cx="5031397" cy="2775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Stack of</a:t>
            </a:r>
          </a:p>
          <a:p>
            <a:pPr algn="ctr"/>
            <a:r>
              <a:rPr lang="en-US" sz="5400" b="1" dirty="0">
                <a:solidFill>
                  <a:schemeClr val="tx1"/>
                </a:solidFill>
              </a:rPr>
              <a:t>Recurrent Layers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08162EA-E162-A4D9-E202-B7988B1DE40F}"/>
              </a:ext>
            </a:extLst>
          </p:cNvPr>
          <p:cNvSpPr/>
          <p:nvPr/>
        </p:nvSpPr>
        <p:spPr>
          <a:xfrm>
            <a:off x="14029489" y="11617870"/>
            <a:ext cx="5031397" cy="2775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Stack of</a:t>
            </a:r>
          </a:p>
          <a:p>
            <a:pPr algn="ctr"/>
            <a:r>
              <a:rPr lang="en-US" sz="5400" b="1" dirty="0">
                <a:solidFill>
                  <a:schemeClr val="tx1"/>
                </a:solidFill>
              </a:rPr>
              <a:t>N-Gram Layers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D77B84E-93D8-52C2-DE21-E1204C67FB64}"/>
              </a:ext>
            </a:extLst>
          </p:cNvPr>
          <p:cNvSpPr/>
          <p:nvPr/>
        </p:nvSpPr>
        <p:spPr>
          <a:xfrm>
            <a:off x="19887769" y="11599489"/>
            <a:ext cx="5031397" cy="2775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Stack of</a:t>
            </a:r>
          </a:p>
          <a:p>
            <a:pPr algn="ctr"/>
            <a:r>
              <a:rPr lang="en-US" sz="5400" b="1" dirty="0">
                <a:solidFill>
                  <a:schemeClr val="tx1"/>
                </a:solidFill>
              </a:rPr>
              <a:t>Dense Layers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E46F1336-0CBC-3D7C-DCEC-A8BC33129BE2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13500100" y="3404778"/>
            <a:ext cx="8903367" cy="3385102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2960D298-E29B-2F16-AD38-75B39A9629E6}"/>
              </a:ext>
            </a:extLst>
          </p:cNvPr>
          <p:cNvCxnSpPr>
            <a:cxnSpLocks/>
            <a:stCxn id="38" idx="2"/>
            <a:endCxn id="120" idx="0"/>
          </p:cNvCxnSpPr>
          <p:nvPr/>
        </p:nvCxnSpPr>
        <p:spPr>
          <a:xfrm>
            <a:off x="13500100" y="21597981"/>
            <a:ext cx="0" cy="1682565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717966CE-701A-4DC0-ABCE-701194F5CC94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>
            <a:off x="22403467" y="9565744"/>
            <a:ext cx="1" cy="2033745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85CF05AE-D051-E69F-F894-F6A853343A79}"/>
              </a:ext>
            </a:extLst>
          </p:cNvPr>
          <p:cNvSpPr/>
          <p:nvPr/>
        </p:nvSpPr>
        <p:spPr>
          <a:xfrm>
            <a:off x="9984014" y="18822117"/>
            <a:ext cx="7032172" cy="2775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Merge Layer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CFA8A848-123C-B49E-83E8-E01BB31071C7}"/>
              </a:ext>
            </a:extLst>
          </p:cNvPr>
          <p:cNvCxnSpPr>
            <a:cxnSpLocks/>
            <a:stCxn id="4" idx="2"/>
            <a:endCxn id="38" idx="0"/>
          </p:cNvCxnSpPr>
          <p:nvPr/>
        </p:nvCxnSpPr>
        <p:spPr>
          <a:xfrm>
            <a:off x="4828628" y="14315862"/>
            <a:ext cx="8671472" cy="4506255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EFB8659-2162-EC18-46D7-B50005B5C463}"/>
              </a:ext>
            </a:extLst>
          </p:cNvPr>
          <p:cNvCxnSpPr>
            <a:cxnSpLocks/>
            <a:stCxn id="5" idx="2"/>
            <a:endCxn id="38" idx="0"/>
          </p:cNvCxnSpPr>
          <p:nvPr/>
        </p:nvCxnSpPr>
        <p:spPr>
          <a:xfrm>
            <a:off x="10686908" y="14393734"/>
            <a:ext cx="2813192" cy="4428383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094BF8F5-AE1E-8659-7972-5CBD070585F7}"/>
              </a:ext>
            </a:extLst>
          </p:cNvPr>
          <p:cNvCxnSpPr>
            <a:cxnSpLocks/>
            <a:stCxn id="7" idx="2"/>
            <a:endCxn id="38" idx="0"/>
          </p:cNvCxnSpPr>
          <p:nvPr/>
        </p:nvCxnSpPr>
        <p:spPr>
          <a:xfrm flipH="1">
            <a:off x="13500100" y="14393734"/>
            <a:ext cx="3045088" cy="4428383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CA073F95-6968-7C30-02D5-2CD320F1EAE1}"/>
              </a:ext>
            </a:extLst>
          </p:cNvPr>
          <p:cNvCxnSpPr>
            <a:cxnSpLocks/>
            <a:stCxn id="8" idx="2"/>
            <a:endCxn id="38" idx="0"/>
          </p:cNvCxnSpPr>
          <p:nvPr/>
        </p:nvCxnSpPr>
        <p:spPr>
          <a:xfrm flipH="1">
            <a:off x="13500100" y="14375353"/>
            <a:ext cx="8903368" cy="4446764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hteck 119">
            <a:extLst>
              <a:ext uri="{FF2B5EF4-FFF2-40B4-BE49-F238E27FC236}">
                <a16:creationId xmlns:a16="http://schemas.microsoft.com/office/drawing/2014/main" id="{BEE857B9-4FAC-EC4D-9231-5AE20D744B7B}"/>
              </a:ext>
            </a:extLst>
          </p:cNvPr>
          <p:cNvSpPr/>
          <p:nvPr/>
        </p:nvSpPr>
        <p:spPr>
          <a:xfrm>
            <a:off x="9984014" y="23280546"/>
            <a:ext cx="7032172" cy="2775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99620F9-32C6-CB7F-D167-8F35FDC578B5}"/>
              </a:ext>
            </a:extLst>
          </p:cNvPr>
          <p:cNvSpPr/>
          <p:nvPr/>
        </p:nvSpPr>
        <p:spPr>
          <a:xfrm>
            <a:off x="14029488" y="6856301"/>
            <a:ext cx="5031397" cy="2775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Feature Layer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A2EF1D31-AA34-07F7-DD24-CF2850BAA90B}"/>
              </a:ext>
            </a:extLst>
          </p:cNvPr>
          <p:cNvSpPr/>
          <p:nvPr/>
        </p:nvSpPr>
        <p:spPr>
          <a:xfrm>
            <a:off x="8171207" y="6856301"/>
            <a:ext cx="5031397" cy="2775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Feature Layer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09D2FAC6-C504-05A9-167F-C1C66CF129A8}"/>
              </a:ext>
            </a:extLst>
          </p:cNvPr>
          <p:cNvSpPr/>
          <p:nvPr/>
        </p:nvSpPr>
        <p:spPr>
          <a:xfrm>
            <a:off x="2312927" y="6856301"/>
            <a:ext cx="5031397" cy="2775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Feature Layer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7B74CB4B-408B-24D4-F721-C537FCBD4F1D}"/>
              </a:ext>
            </a:extLst>
          </p:cNvPr>
          <p:cNvCxnSpPr>
            <a:cxnSpLocks/>
            <a:stCxn id="24" idx="2"/>
            <a:endCxn id="7" idx="0"/>
          </p:cNvCxnSpPr>
          <p:nvPr/>
        </p:nvCxnSpPr>
        <p:spPr>
          <a:xfrm>
            <a:off x="16545187" y="9632165"/>
            <a:ext cx="1" cy="1985705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FE504FCA-0EF0-EDC5-5919-D89840C89A4F}"/>
              </a:ext>
            </a:extLst>
          </p:cNvPr>
          <p:cNvCxnSpPr>
            <a:cxnSpLocks/>
            <a:stCxn id="26" idx="2"/>
            <a:endCxn id="5" idx="0"/>
          </p:cNvCxnSpPr>
          <p:nvPr/>
        </p:nvCxnSpPr>
        <p:spPr>
          <a:xfrm>
            <a:off x="10686906" y="9632165"/>
            <a:ext cx="2" cy="1985705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5EDD910B-FF13-9C03-216A-FD207DBE5DE4}"/>
              </a:ext>
            </a:extLst>
          </p:cNvPr>
          <p:cNvCxnSpPr>
            <a:cxnSpLocks/>
            <a:stCxn id="27" idx="2"/>
            <a:endCxn id="4" idx="0"/>
          </p:cNvCxnSpPr>
          <p:nvPr/>
        </p:nvCxnSpPr>
        <p:spPr>
          <a:xfrm>
            <a:off x="4828626" y="9632165"/>
            <a:ext cx="2" cy="1907833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>
            <a:extLst>
              <a:ext uri="{FF2B5EF4-FFF2-40B4-BE49-F238E27FC236}">
                <a16:creationId xmlns:a16="http://schemas.microsoft.com/office/drawing/2014/main" id="{A6EE5187-F816-B2B0-2F0E-6FE696D4F79E}"/>
              </a:ext>
            </a:extLst>
          </p:cNvPr>
          <p:cNvSpPr/>
          <p:nvPr/>
        </p:nvSpPr>
        <p:spPr>
          <a:xfrm>
            <a:off x="2312927" y="628914"/>
            <a:ext cx="5031397" cy="2775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Feature Layer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B16C95DF-E129-12A6-D23D-C6A35FADB406}"/>
              </a:ext>
            </a:extLst>
          </p:cNvPr>
          <p:cNvCxnSpPr>
            <a:cxnSpLocks/>
            <a:stCxn id="2" idx="2"/>
            <a:endCxn id="24" idx="0"/>
          </p:cNvCxnSpPr>
          <p:nvPr/>
        </p:nvCxnSpPr>
        <p:spPr>
          <a:xfrm>
            <a:off x="13500100" y="3404778"/>
            <a:ext cx="3045087" cy="3451523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106AB19C-268D-48DB-C44B-EB645D5B2CA5}"/>
              </a:ext>
            </a:extLst>
          </p:cNvPr>
          <p:cNvCxnSpPr>
            <a:cxnSpLocks/>
            <a:stCxn id="2" idx="2"/>
            <a:endCxn id="26" idx="0"/>
          </p:cNvCxnSpPr>
          <p:nvPr/>
        </p:nvCxnSpPr>
        <p:spPr>
          <a:xfrm flipH="1">
            <a:off x="10686906" y="3404778"/>
            <a:ext cx="2813194" cy="3451523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8FE3697F-3D13-A71E-A8DF-21FA12617FCE}"/>
              </a:ext>
            </a:extLst>
          </p:cNvPr>
          <p:cNvCxnSpPr>
            <a:cxnSpLocks/>
            <a:stCxn id="2" idx="2"/>
            <a:endCxn id="27" idx="0"/>
          </p:cNvCxnSpPr>
          <p:nvPr/>
        </p:nvCxnSpPr>
        <p:spPr>
          <a:xfrm flipH="1">
            <a:off x="4828626" y="3404778"/>
            <a:ext cx="8671474" cy="3451523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CCE2EEBB-4881-4991-A188-3A5F35D70EBC}"/>
              </a:ext>
            </a:extLst>
          </p:cNvPr>
          <p:cNvCxnSpPr>
            <a:cxnSpLocks/>
            <a:stCxn id="2" idx="1"/>
            <a:endCxn id="50" idx="3"/>
          </p:cNvCxnSpPr>
          <p:nvPr/>
        </p:nvCxnSpPr>
        <p:spPr>
          <a:xfrm flipH="1">
            <a:off x="7344324" y="2016846"/>
            <a:ext cx="2639690" cy="0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Verbinder: gewinkelt 66">
            <a:extLst>
              <a:ext uri="{FF2B5EF4-FFF2-40B4-BE49-F238E27FC236}">
                <a16:creationId xmlns:a16="http://schemas.microsoft.com/office/drawing/2014/main" id="{460E2CC5-F2F8-61A0-1159-F9AED412D1B1}"/>
              </a:ext>
            </a:extLst>
          </p:cNvPr>
          <p:cNvCxnSpPr>
            <a:cxnSpLocks/>
            <a:stCxn id="50" idx="1"/>
            <a:endCxn id="38" idx="1"/>
          </p:cNvCxnSpPr>
          <p:nvPr/>
        </p:nvCxnSpPr>
        <p:spPr>
          <a:xfrm rot="10800000" flipH="1" flipV="1">
            <a:off x="2312926" y="2016845"/>
            <a:ext cx="7671087" cy="18193203"/>
          </a:xfrm>
          <a:prstGeom prst="bentConnector3">
            <a:avLst>
              <a:gd name="adj1" fmla="val -7594"/>
            </a:avLst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794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A8677-B59C-99C4-BDAC-23DCB11E6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hteck 44">
            <a:extLst>
              <a:ext uri="{FF2B5EF4-FFF2-40B4-BE49-F238E27FC236}">
                <a16:creationId xmlns:a16="http://schemas.microsoft.com/office/drawing/2014/main" id="{D4F81A27-47B9-8A2B-E364-8E69924FDF4E}"/>
              </a:ext>
            </a:extLst>
          </p:cNvPr>
          <p:cNvSpPr/>
          <p:nvPr/>
        </p:nvSpPr>
        <p:spPr>
          <a:xfrm>
            <a:off x="6795669" y="4911279"/>
            <a:ext cx="2160000" cy="7364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1227A391-AE76-C436-C07B-C4804B60C47A}"/>
              </a:ext>
            </a:extLst>
          </p:cNvPr>
          <p:cNvSpPr/>
          <p:nvPr/>
        </p:nvSpPr>
        <p:spPr>
          <a:xfrm>
            <a:off x="915069" y="4716379"/>
            <a:ext cx="11598442" cy="11559941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6EBDF6F2-64E9-CC11-B065-02E857D04CCB}"/>
              </a:ext>
            </a:extLst>
          </p:cNvPr>
          <p:cNvSpPr/>
          <p:nvPr/>
        </p:nvSpPr>
        <p:spPr>
          <a:xfrm>
            <a:off x="3198204" y="2702804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5AC86D7-6C14-E3BC-EF2F-BABCFFD3108A}"/>
              </a:ext>
            </a:extLst>
          </p:cNvPr>
          <p:cNvSpPr/>
          <p:nvPr/>
        </p:nvSpPr>
        <p:spPr>
          <a:xfrm>
            <a:off x="3198204" y="6275735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Dense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81613BE-DB38-2415-A8C6-95C7E57D9BF5}"/>
              </a:ext>
            </a:extLst>
          </p:cNvPr>
          <p:cNvSpPr/>
          <p:nvPr/>
        </p:nvSpPr>
        <p:spPr>
          <a:xfrm>
            <a:off x="3198204" y="8647592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Normalization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801D94B-6941-BFC9-C05A-7D7BFAF1B814}"/>
              </a:ext>
            </a:extLst>
          </p:cNvPr>
          <p:cNvSpPr/>
          <p:nvPr/>
        </p:nvSpPr>
        <p:spPr>
          <a:xfrm>
            <a:off x="3198204" y="11019449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Activation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55DF67B9-3B8D-A277-BB25-FBDA2AB1FB4F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6714290" y="4039048"/>
            <a:ext cx="0" cy="2236687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C4CA621B-C07E-2753-3E4E-F7F102E21C44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714290" y="7611979"/>
            <a:ext cx="0" cy="1035613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69424C95-9541-A983-9813-733293E1FA7B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714290" y="9983836"/>
            <a:ext cx="0" cy="1035613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eck 54">
            <a:extLst>
              <a:ext uri="{FF2B5EF4-FFF2-40B4-BE49-F238E27FC236}">
                <a16:creationId xmlns:a16="http://schemas.microsoft.com/office/drawing/2014/main" id="{74DD9429-C9D6-6C95-DF68-3C6B75B1015F}"/>
              </a:ext>
            </a:extLst>
          </p:cNvPr>
          <p:cNvSpPr/>
          <p:nvPr/>
        </p:nvSpPr>
        <p:spPr>
          <a:xfrm>
            <a:off x="3198204" y="13368209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Dropout</a:t>
            </a: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E9A3159D-A523-399B-F68F-008F1CB10A1D}"/>
              </a:ext>
            </a:extLst>
          </p:cNvPr>
          <p:cNvCxnSpPr>
            <a:cxnSpLocks/>
            <a:stCxn id="6" idx="2"/>
            <a:endCxn id="55" idx="0"/>
          </p:cNvCxnSpPr>
          <p:nvPr/>
        </p:nvCxnSpPr>
        <p:spPr>
          <a:xfrm>
            <a:off x="6714290" y="12355693"/>
            <a:ext cx="0" cy="1012516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BB2BCF46-9314-581F-44B3-B8893D6DEF1F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6714290" y="14704453"/>
            <a:ext cx="0" cy="2791067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hteck 128">
            <a:extLst>
              <a:ext uri="{FF2B5EF4-FFF2-40B4-BE49-F238E27FC236}">
                <a16:creationId xmlns:a16="http://schemas.microsoft.com/office/drawing/2014/main" id="{B2FB6E32-C25F-0A1E-5E47-115A88D9EB1A}"/>
              </a:ext>
            </a:extLst>
          </p:cNvPr>
          <p:cNvSpPr/>
          <p:nvPr/>
        </p:nvSpPr>
        <p:spPr>
          <a:xfrm>
            <a:off x="3198204" y="812429"/>
            <a:ext cx="7032172" cy="1336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Feature Layer </a:t>
            </a:r>
          </a:p>
        </p:txBody>
      </p:sp>
    </p:spTree>
    <p:extLst>
      <p:ext uri="{BB962C8B-B14F-4D97-AF65-F5344CB8AC3E}">
        <p14:creationId xmlns:p14="http://schemas.microsoft.com/office/powerpoint/2010/main" val="190869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700</Words>
  <Application>Microsoft Office PowerPoint</Application>
  <PresentationFormat>Benutzerdefiniert</PresentationFormat>
  <Paragraphs>258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 Berding</dc:creator>
  <cp:lastModifiedBy>Florian Berding</cp:lastModifiedBy>
  <cp:revision>262</cp:revision>
  <dcterms:created xsi:type="dcterms:W3CDTF">2022-03-30T07:15:35Z</dcterms:created>
  <dcterms:modified xsi:type="dcterms:W3CDTF">2025-07-14T14:48:24Z</dcterms:modified>
</cp:coreProperties>
</file>