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74" r:id="rId4"/>
    <p:sldId id="277" r:id="rId5"/>
    <p:sldId id="27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3CAAF-E6AD-435B-B808-559EAD549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E7CCBE-7456-4311-9852-61C97AD67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F3ADA8-51A2-41C0-9245-424AAF49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010631-C6B2-4558-8A07-9AC94B43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94EF10-86F2-44C6-8581-6A866F90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81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AE1D7-EEAF-4B2A-8DF1-08D23D37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6835BD-B96B-4435-B291-9AECAFD91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0B58C-F3BC-418F-9A34-56EC0CEB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84FE5-C413-44B1-A61A-7EEE2A09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9C828-5E6A-4782-A916-C6887789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44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89EB69-FB0A-4E69-B9BC-82C0ECC7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457ED4-318C-4A97-9C73-7225001DC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DA0B39-89FF-45F4-8E9F-DC728D1C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50501-C0F8-4A37-B68A-B3AB3C9D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38CE53-39A9-444E-B805-93BECC00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58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663F8-AA94-452E-861B-C27A334F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AE8F69-03DF-4AB0-9A05-20D4878E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9509FC-CA64-4D75-8BD4-90B5948C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89F9E-3A2B-483B-A115-85FBBE4C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F2C77F-872F-4CCC-BF8F-DF789AE4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55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68CFE-3028-412C-96D8-371BFC3C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DFD36C-44E4-4BB8-8A43-446EB69A7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F96714-9457-4CAB-AE1B-762A0DC6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F4E695-A3C0-47A2-874E-A9A9F055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A1855C-EB9B-422C-9CE7-F84C3915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09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C9659-3B0C-4807-9642-46700726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2F8356-4E18-452F-A30D-F75C646C2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8CE88F-B076-4645-9034-80F7B39C8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0EC2FC-8F7A-45FD-977D-70548F3B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6C25E4-ABDF-45F6-9294-172D087F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CC4DF4-06EE-4A22-B242-8DE29E01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6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347BC-96E5-4E39-AF90-588EDC8F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9CB164-F6A3-41A1-A763-8FAC8DB3E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D03ED4-0D4A-4DB2-8795-A03A62731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7AE17B-7BAA-4077-89D9-1873E5BFB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E9BE56-AE25-4C5D-BABE-F72AC40EC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0E817C4-1EF4-4F02-9A61-CFFD5B1E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88DE41-2D3A-40F3-BBBA-63B4478A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06D23A-2A3D-4802-8A45-6BA7FFBB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91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475DE-8124-4B83-91F5-E232AFB7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26BA6B-34C8-4F02-8FAD-2646C63D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9485DE-DF83-4151-A161-FE767B42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739D24-350B-4D35-8D94-0DA2A172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4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BB6693-9921-481A-9E89-BC8460C4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FF49D4-E1EA-49CB-9937-F100B95E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B350CF-0453-4A43-B0CF-E953CC86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42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DB4B5-3AEA-4F13-B177-3136197D4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8789EA-1B83-4E9B-93DB-D0D48F9FD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6B3F97-B65F-49F2-B6BB-DA5DFAC1F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57BED8-7168-4E3E-BCB3-89D03216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19F87B-B290-47A0-A39A-CDEB4016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8745EC-C44F-45BD-A4C4-D4675685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26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44029-8257-4785-AA5E-27383064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D8013C-0C72-4E77-96E2-E8B375FA1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7CA902-82ED-4113-AC2C-2D3A30AA5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FE65E7-366A-4588-8BAA-14C44F53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4A789D-953F-43C2-B705-EF564FA7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7184AE-7D69-412B-8D40-868F14A7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58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D55B5C-C7C8-4D24-9F08-3F3664FB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9FC23A-4FE0-48D8-82AD-A569BE031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9E8497-5260-4F22-9E7A-8B5E6CAE9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49B5-785A-44C4-99F0-898FF83CD003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75DF4-8897-4897-88A9-45054E727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F31E42-EB62-495A-AF89-800579E0D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72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DB340C2-2301-4B25-A5CC-9040DFA92BF3}"/>
              </a:ext>
            </a:extLst>
          </p:cNvPr>
          <p:cNvGrpSpPr/>
          <p:nvPr/>
        </p:nvGrpSpPr>
        <p:grpSpPr>
          <a:xfrm>
            <a:off x="3879271" y="179014"/>
            <a:ext cx="4433458" cy="2758243"/>
            <a:chOff x="795490" y="369709"/>
            <a:chExt cx="4433458" cy="2758243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F856C8EF-A25A-45E5-B846-F7BCAABD5B38}"/>
                </a:ext>
              </a:extLst>
            </p:cNvPr>
            <p:cNvGrpSpPr/>
            <p:nvPr/>
          </p:nvGrpSpPr>
          <p:grpSpPr>
            <a:xfrm>
              <a:off x="795493" y="369709"/>
              <a:ext cx="4433455" cy="1373777"/>
              <a:chOff x="1018902" y="2055223"/>
              <a:chExt cx="5077098" cy="1373777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4F17302A-DAC0-4199-92C2-063DBFF10A18}"/>
                  </a:ext>
                </a:extLst>
              </p:cNvPr>
              <p:cNvSpPr/>
              <p:nvPr/>
            </p:nvSpPr>
            <p:spPr>
              <a:xfrm>
                <a:off x="2808512" y="2383972"/>
                <a:ext cx="1497874" cy="1045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average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D1E44BFA-D4FF-46B5-BD64-013CFDE6FD44}"/>
                  </a:ext>
                </a:extLst>
              </p:cNvPr>
              <p:cNvSpPr/>
              <p:nvPr/>
            </p:nvSpPr>
            <p:spPr>
              <a:xfrm>
                <a:off x="4598126" y="2383972"/>
                <a:ext cx="1497874" cy="1045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poor</a:t>
                </a: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DBCCC2DD-E324-4FED-9598-AFA02E99C965}"/>
                  </a:ext>
                </a:extLst>
              </p:cNvPr>
              <p:cNvSpPr/>
              <p:nvPr/>
            </p:nvSpPr>
            <p:spPr>
              <a:xfrm>
                <a:off x="1018903" y="2383972"/>
                <a:ext cx="1497874" cy="1045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good</a:t>
                </a: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3DD42DA2-871E-49CE-820F-20DF1C1F3B79}"/>
                  </a:ext>
                </a:extLst>
              </p:cNvPr>
              <p:cNvSpPr/>
              <p:nvPr/>
            </p:nvSpPr>
            <p:spPr>
              <a:xfrm>
                <a:off x="1018902" y="2055223"/>
                <a:ext cx="5077097" cy="1373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Performance in exams</a:t>
                </a: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E761DF2D-BF3B-4EE5-AB11-756119220293}"/>
                </a:ext>
              </a:extLst>
            </p:cNvPr>
            <p:cNvGrpSpPr/>
            <p:nvPr/>
          </p:nvGrpSpPr>
          <p:grpSpPr>
            <a:xfrm>
              <a:off x="795491" y="1772536"/>
              <a:ext cx="1307983" cy="599400"/>
              <a:chOff x="795491" y="1772536"/>
              <a:chExt cx="1307983" cy="599400"/>
            </a:xfrm>
          </p:grpSpPr>
          <p:sp>
            <p:nvSpPr>
              <p:cNvPr id="17" name="Geschweifte Klammer rechts 16">
                <a:extLst>
                  <a:ext uri="{FF2B5EF4-FFF2-40B4-BE49-F238E27FC236}">
                    <a16:creationId xmlns:a16="http://schemas.microsoft.com/office/drawing/2014/main" id="{F74D316B-52F1-4E79-B1BA-A21505F39DA3}"/>
                  </a:ext>
                </a:extLst>
              </p:cNvPr>
              <p:cNvSpPr/>
              <p:nvPr/>
            </p:nvSpPr>
            <p:spPr>
              <a:xfrm rot="5400000">
                <a:off x="1299632" y="1268395"/>
                <a:ext cx="299700" cy="130798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B248290E-C7F1-4C17-A14F-F4BE8D45018B}"/>
                  </a:ext>
                </a:extLst>
              </p:cNvPr>
              <p:cNvSpPr/>
              <p:nvPr/>
            </p:nvSpPr>
            <p:spPr>
              <a:xfrm>
                <a:off x="795491" y="2072235"/>
                <a:ext cx="1307983" cy="299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Category/Class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03116761-2EFA-4E5C-BFD4-0F12A4A5CC51}"/>
                </a:ext>
              </a:extLst>
            </p:cNvPr>
            <p:cNvGrpSpPr/>
            <p:nvPr/>
          </p:nvGrpSpPr>
          <p:grpSpPr>
            <a:xfrm>
              <a:off x="2358226" y="1772536"/>
              <a:ext cx="1307983" cy="599400"/>
              <a:chOff x="795491" y="1772536"/>
              <a:chExt cx="1307983" cy="599400"/>
            </a:xfrm>
          </p:grpSpPr>
          <p:sp>
            <p:nvSpPr>
              <p:cNvPr id="21" name="Geschweifte Klammer rechts 20">
                <a:extLst>
                  <a:ext uri="{FF2B5EF4-FFF2-40B4-BE49-F238E27FC236}">
                    <a16:creationId xmlns:a16="http://schemas.microsoft.com/office/drawing/2014/main" id="{ABB26A81-2D29-44D2-AB4E-7E1F8123198C}"/>
                  </a:ext>
                </a:extLst>
              </p:cNvPr>
              <p:cNvSpPr/>
              <p:nvPr/>
            </p:nvSpPr>
            <p:spPr>
              <a:xfrm rot="5400000">
                <a:off x="1299632" y="1268395"/>
                <a:ext cx="299700" cy="130798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1472C569-5118-4C17-A407-757DE7434B4A}"/>
                  </a:ext>
                </a:extLst>
              </p:cNvPr>
              <p:cNvSpPr/>
              <p:nvPr/>
            </p:nvSpPr>
            <p:spPr>
              <a:xfrm>
                <a:off x="795491" y="2072235"/>
                <a:ext cx="1307983" cy="299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Category/Class</a:t>
                </a: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C8C27142-05DF-438B-BE6B-CF9E73BB301C}"/>
                </a:ext>
              </a:extLst>
            </p:cNvPr>
            <p:cNvGrpSpPr/>
            <p:nvPr/>
          </p:nvGrpSpPr>
          <p:grpSpPr>
            <a:xfrm>
              <a:off x="3920960" y="1776605"/>
              <a:ext cx="1307983" cy="599400"/>
              <a:chOff x="795491" y="1772536"/>
              <a:chExt cx="1307983" cy="599400"/>
            </a:xfrm>
          </p:grpSpPr>
          <p:sp>
            <p:nvSpPr>
              <p:cNvPr id="24" name="Geschweifte Klammer rechts 23">
                <a:extLst>
                  <a:ext uri="{FF2B5EF4-FFF2-40B4-BE49-F238E27FC236}">
                    <a16:creationId xmlns:a16="http://schemas.microsoft.com/office/drawing/2014/main" id="{0AAAB32B-2548-47B5-BC8F-83B36D0D59B0}"/>
                  </a:ext>
                </a:extLst>
              </p:cNvPr>
              <p:cNvSpPr/>
              <p:nvPr/>
            </p:nvSpPr>
            <p:spPr>
              <a:xfrm rot="5400000">
                <a:off x="1299632" y="1268395"/>
                <a:ext cx="299700" cy="130798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3EC4CED8-6BCF-4746-86C1-747CF09B0B43}"/>
                  </a:ext>
                </a:extLst>
              </p:cNvPr>
              <p:cNvSpPr/>
              <p:nvPr/>
            </p:nvSpPr>
            <p:spPr>
              <a:xfrm>
                <a:off x="795491" y="2072235"/>
                <a:ext cx="1307983" cy="299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Category/Class</a:t>
                </a:r>
              </a:p>
            </p:txBody>
          </p:sp>
        </p:grpSp>
        <p:sp>
          <p:nvSpPr>
            <p:cNvPr id="26" name="Geschweifte Klammer rechts 25">
              <a:extLst>
                <a:ext uri="{FF2B5EF4-FFF2-40B4-BE49-F238E27FC236}">
                  <a16:creationId xmlns:a16="http://schemas.microsoft.com/office/drawing/2014/main" id="{FFF755EA-518B-4A85-8417-391D0227CC56}"/>
                </a:ext>
              </a:extLst>
            </p:cNvPr>
            <p:cNvSpPr/>
            <p:nvPr/>
          </p:nvSpPr>
          <p:spPr>
            <a:xfrm rot="5400000">
              <a:off x="2862366" y="334109"/>
              <a:ext cx="299700" cy="4433451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72E30B6-C5CF-4584-BF98-7073C8E711FA}"/>
                </a:ext>
              </a:extLst>
            </p:cNvPr>
            <p:cNvSpPr/>
            <p:nvPr/>
          </p:nvSpPr>
          <p:spPr>
            <a:xfrm>
              <a:off x="2294448" y="2828251"/>
              <a:ext cx="1435531" cy="299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eSans UHH" panose="020B0502050302020203" pitchFamily="34" charset="0"/>
                </a:rPr>
                <a:t>Scale/Label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399D3E56-FE7E-4B6C-A5D0-9F6ECDBF11DD}"/>
              </a:ext>
            </a:extLst>
          </p:cNvPr>
          <p:cNvGrpSpPr/>
          <p:nvPr/>
        </p:nvGrpSpPr>
        <p:grpSpPr>
          <a:xfrm>
            <a:off x="2356429" y="3364526"/>
            <a:ext cx="7479136" cy="2593208"/>
            <a:chOff x="351355" y="3730941"/>
            <a:chExt cx="7479136" cy="2593208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3032BC1A-DBF6-49D9-93D2-7734BD227E6E}"/>
                </a:ext>
              </a:extLst>
            </p:cNvPr>
            <p:cNvGrpSpPr/>
            <p:nvPr/>
          </p:nvGrpSpPr>
          <p:grpSpPr>
            <a:xfrm>
              <a:off x="351355" y="3730941"/>
              <a:ext cx="7479136" cy="1373777"/>
              <a:chOff x="793695" y="1863229"/>
              <a:chExt cx="7479136" cy="1373777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CB4F03F0-EEB5-419F-A783-D205F785D504}"/>
                  </a:ext>
                </a:extLst>
              </p:cNvPr>
              <p:cNvSpPr/>
              <p:nvPr/>
            </p:nvSpPr>
            <p:spPr>
              <a:xfrm>
                <a:off x="793695" y="1863229"/>
                <a:ext cx="7479135" cy="1373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Color</a:t>
                </a: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9824E462-D8B3-4F73-9F41-55B7BF1A71EA}"/>
                  </a:ext>
                </a:extLst>
              </p:cNvPr>
              <p:cNvSpPr/>
              <p:nvPr/>
            </p:nvSpPr>
            <p:spPr>
              <a:xfrm>
                <a:off x="2356430" y="2191978"/>
                <a:ext cx="1307983" cy="1045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green</a:t>
                </a: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3772F714-D086-4FC9-B7E0-19E4EA8A6D42}"/>
                  </a:ext>
                </a:extLst>
              </p:cNvPr>
              <p:cNvSpPr/>
              <p:nvPr/>
            </p:nvSpPr>
            <p:spPr>
              <a:xfrm>
                <a:off x="3919168" y="2191978"/>
                <a:ext cx="1307983" cy="1045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red</a:t>
                </a:r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D1DCA35F-1CF3-4330-A3BE-083A72B23006}"/>
                  </a:ext>
                </a:extLst>
              </p:cNvPr>
              <p:cNvSpPr/>
              <p:nvPr/>
            </p:nvSpPr>
            <p:spPr>
              <a:xfrm>
                <a:off x="793697" y="2191978"/>
                <a:ext cx="1307983" cy="1045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blue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ABACE14-0B21-456D-99AB-3A3486335452}"/>
                  </a:ext>
                </a:extLst>
              </p:cNvPr>
              <p:cNvSpPr/>
              <p:nvPr/>
            </p:nvSpPr>
            <p:spPr>
              <a:xfrm>
                <a:off x="5442008" y="2191978"/>
                <a:ext cx="1307983" cy="1045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yellow</a:t>
                </a: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61DB6054-B841-423A-AAC5-740E9431531A}"/>
                  </a:ext>
                </a:extLst>
              </p:cNvPr>
              <p:cNvSpPr/>
              <p:nvPr/>
            </p:nvSpPr>
            <p:spPr>
              <a:xfrm>
                <a:off x="6964848" y="2191978"/>
                <a:ext cx="1307983" cy="1045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violet</a:t>
                </a: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328BE0C1-4517-4EB7-86FC-53D131F48D1B}"/>
                </a:ext>
              </a:extLst>
            </p:cNvPr>
            <p:cNvGrpSpPr/>
            <p:nvPr/>
          </p:nvGrpSpPr>
          <p:grpSpPr>
            <a:xfrm>
              <a:off x="351357" y="5133767"/>
              <a:ext cx="1307983" cy="599400"/>
              <a:chOff x="1175260" y="2967168"/>
              <a:chExt cx="1307983" cy="599400"/>
            </a:xfrm>
          </p:grpSpPr>
          <p:sp>
            <p:nvSpPr>
              <p:cNvPr id="29" name="Geschweifte Klammer rechts 28">
                <a:extLst>
                  <a:ext uri="{FF2B5EF4-FFF2-40B4-BE49-F238E27FC236}">
                    <a16:creationId xmlns:a16="http://schemas.microsoft.com/office/drawing/2014/main" id="{42675737-0544-4873-A6E6-D79B5F9E3AE3}"/>
                  </a:ext>
                </a:extLst>
              </p:cNvPr>
              <p:cNvSpPr/>
              <p:nvPr/>
            </p:nvSpPr>
            <p:spPr>
              <a:xfrm rot="5400000">
                <a:off x="1679401" y="2463027"/>
                <a:ext cx="299700" cy="130798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FBFD060-563E-4CC1-BBAF-37984F831884}"/>
                  </a:ext>
                </a:extLst>
              </p:cNvPr>
              <p:cNvSpPr/>
              <p:nvPr/>
            </p:nvSpPr>
            <p:spPr>
              <a:xfrm>
                <a:off x="1175260" y="3266867"/>
                <a:ext cx="1307983" cy="299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Category/Class</a:t>
                </a: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C8320887-3105-480D-AFF5-C1C8C7314E6B}"/>
                </a:ext>
              </a:extLst>
            </p:cNvPr>
            <p:cNvGrpSpPr/>
            <p:nvPr/>
          </p:nvGrpSpPr>
          <p:grpSpPr>
            <a:xfrm>
              <a:off x="1914090" y="5133767"/>
              <a:ext cx="1307983" cy="599400"/>
              <a:chOff x="1175260" y="2967168"/>
              <a:chExt cx="1307983" cy="599400"/>
            </a:xfrm>
          </p:grpSpPr>
          <p:sp>
            <p:nvSpPr>
              <p:cNvPr id="33" name="Geschweifte Klammer rechts 32">
                <a:extLst>
                  <a:ext uri="{FF2B5EF4-FFF2-40B4-BE49-F238E27FC236}">
                    <a16:creationId xmlns:a16="http://schemas.microsoft.com/office/drawing/2014/main" id="{4CDB9C4D-D1BF-48D2-9E10-754B7DF6FEE3}"/>
                  </a:ext>
                </a:extLst>
              </p:cNvPr>
              <p:cNvSpPr/>
              <p:nvPr/>
            </p:nvSpPr>
            <p:spPr>
              <a:xfrm rot="5400000">
                <a:off x="1679401" y="2463027"/>
                <a:ext cx="299700" cy="130798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551245F-583C-4558-B888-BC266163FFA2}"/>
                  </a:ext>
                </a:extLst>
              </p:cNvPr>
              <p:cNvSpPr/>
              <p:nvPr/>
            </p:nvSpPr>
            <p:spPr>
              <a:xfrm>
                <a:off x="1175260" y="3266867"/>
                <a:ext cx="1307983" cy="299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Category/Class</a:t>
                </a: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2F9E401A-8B9D-4BFC-82F0-6A4C0F1C647F}"/>
                </a:ext>
              </a:extLst>
            </p:cNvPr>
            <p:cNvGrpSpPr/>
            <p:nvPr/>
          </p:nvGrpSpPr>
          <p:grpSpPr>
            <a:xfrm>
              <a:off x="3476828" y="5133767"/>
              <a:ext cx="1307983" cy="599400"/>
              <a:chOff x="1175260" y="2967168"/>
              <a:chExt cx="1307983" cy="599400"/>
            </a:xfrm>
          </p:grpSpPr>
          <p:sp>
            <p:nvSpPr>
              <p:cNvPr id="36" name="Geschweifte Klammer rechts 35">
                <a:extLst>
                  <a:ext uri="{FF2B5EF4-FFF2-40B4-BE49-F238E27FC236}">
                    <a16:creationId xmlns:a16="http://schemas.microsoft.com/office/drawing/2014/main" id="{4FD8243F-E265-4429-8946-20B7F2D7AC27}"/>
                  </a:ext>
                </a:extLst>
              </p:cNvPr>
              <p:cNvSpPr/>
              <p:nvPr/>
            </p:nvSpPr>
            <p:spPr>
              <a:xfrm rot="5400000">
                <a:off x="1679401" y="2463027"/>
                <a:ext cx="299700" cy="130798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7B929128-5A80-4DD9-9A10-6D2F1CF39A2F}"/>
                  </a:ext>
                </a:extLst>
              </p:cNvPr>
              <p:cNvSpPr/>
              <p:nvPr/>
            </p:nvSpPr>
            <p:spPr>
              <a:xfrm>
                <a:off x="1175260" y="3266867"/>
                <a:ext cx="1307983" cy="299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Category/Class</a:t>
                </a:r>
              </a:p>
            </p:txBody>
          </p:sp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15A1036F-308C-422B-958C-7A6A56D735F2}"/>
                </a:ext>
              </a:extLst>
            </p:cNvPr>
            <p:cNvGrpSpPr/>
            <p:nvPr/>
          </p:nvGrpSpPr>
          <p:grpSpPr>
            <a:xfrm>
              <a:off x="5039560" y="5133767"/>
              <a:ext cx="1307983" cy="599400"/>
              <a:chOff x="1175260" y="2967168"/>
              <a:chExt cx="1307983" cy="599400"/>
            </a:xfrm>
          </p:grpSpPr>
          <p:sp>
            <p:nvSpPr>
              <p:cNvPr id="39" name="Geschweifte Klammer rechts 38">
                <a:extLst>
                  <a:ext uri="{FF2B5EF4-FFF2-40B4-BE49-F238E27FC236}">
                    <a16:creationId xmlns:a16="http://schemas.microsoft.com/office/drawing/2014/main" id="{5B45BF68-F268-43F8-AB8B-A24086A5ED1D}"/>
                  </a:ext>
                </a:extLst>
              </p:cNvPr>
              <p:cNvSpPr/>
              <p:nvPr/>
            </p:nvSpPr>
            <p:spPr>
              <a:xfrm rot="5400000">
                <a:off x="1679401" y="2463027"/>
                <a:ext cx="299700" cy="130798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B5873C89-2F3D-47E5-8A17-B34B12B4C77B}"/>
                  </a:ext>
                </a:extLst>
              </p:cNvPr>
              <p:cNvSpPr/>
              <p:nvPr/>
            </p:nvSpPr>
            <p:spPr>
              <a:xfrm>
                <a:off x="1175260" y="3266867"/>
                <a:ext cx="1307983" cy="299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Category/Class</a:t>
                </a:r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BC719AAE-E10D-4DD3-8683-101ACE9AC9D2}"/>
                </a:ext>
              </a:extLst>
            </p:cNvPr>
            <p:cNvGrpSpPr/>
            <p:nvPr/>
          </p:nvGrpSpPr>
          <p:grpSpPr>
            <a:xfrm>
              <a:off x="6522508" y="5133767"/>
              <a:ext cx="1307983" cy="599400"/>
              <a:chOff x="1175260" y="2967168"/>
              <a:chExt cx="1307983" cy="599400"/>
            </a:xfrm>
          </p:grpSpPr>
          <p:sp>
            <p:nvSpPr>
              <p:cNvPr id="42" name="Geschweifte Klammer rechts 41">
                <a:extLst>
                  <a:ext uri="{FF2B5EF4-FFF2-40B4-BE49-F238E27FC236}">
                    <a16:creationId xmlns:a16="http://schemas.microsoft.com/office/drawing/2014/main" id="{99B3032F-0C98-4CA3-A7BC-8DB6E65F0408}"/>
                  </a:ext>
                </a:extLst>
              </p:cNvPr>
              <p:cNvSpPr/>
              <p:nvPr/>
            </p:nvSpPr>
            <p:spPr>
              <a:xfrm rot="5400000">
                <a:off x="1679401" y="2463027"/>
                <a:ext cx="299700" cy="130798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2158DC8D-8C86-410A-B4DE-DE5799E122F0}"/>
                  </a:ext>
                </a:extLst>
              </p:cNvPr>
              <p:cNvSpPr/>
              <p:nvPr/>
            </p:nvSpPr>
            <p:spPr>
              <a:xfrm>
                <a:off x="1175260" y="3266867"/>
                <a:ext cx="1307983" cy="299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Category/Class</a:t>
                </a:r>
              </a:p>
            </p:txBody>
          </p:sp>
        </p:grpSp>
        <p:sp>
          <p:nvSpPr>
            <p:cNvPr id="44" name="Geschweifte Klammer rechts 43">
              <a:extLst>
                <a:ext uri="{FF2B5EF4-FFF2-40B4-BE49-F238E27FC236}">
                  <a16:creationId xmlns:a16="http://schemas.microsoft.com/office/drawing/2014/main" id="{293DC107-7003-48BA-9BB2-4910B865AFDB}"/>
                </a:ext>
              </a:extLst>
            </p:cNvPr>
            <p:cNvSpPr/>
            <p:nvPr/>
          </p:nvSpPr>
          <p:spPr>
            <a:xfrm rot="5400000">
              <a:off x="3941074" y="2143452"/>
              <a:ext cx="299700" cy="7479131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CEC849DE-E803-4209-B878-A38AC84B64EA}"/>
                </a:ext>
              </a:extLst>
            </p:cNvPr>
            <p:cNvSpPr/>
            <p:nvPr/>
          </p:nvSpPr>
          <p:spPr>
            <a:xfrm>
              <a:off x="3436930" y="6024448"/>
              <a:ext cx="1371756" cy="299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eSans UHH" panose="020B0502050302020203" pitchFamily="34" charset="0"/>
                </a:rPr>
                <a:t>Scale/Label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706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667FA17-1B90-4ACE-8F14-1B06D2D41D9A}"/>
              </a:ext>
            </a:extLst>
          </p:cNvPr>
          <p:cNvSpPr/>
          <p:nvPr/>
        </p:nvSpPr>
        <p:spPr>
          <a:xfrm>
            <a:off x="787085" y="1763319"/>
            <a:ext cx="5190154" cy="1424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37"/>
                </a:solidFill>
              </a:rPr>
              <a:t>Input Data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BBF41D1-49BB-4127-8DE3-A8210743B654}"/>
              </a:ext>
            </a:extLst>
          </p:cNvPr>
          <p:cNvSpPr/>
          <p:nvPr/>
        </p:nvSpPr>
        <p:spPr>
          <a:xfrm>
            <a:off x="8570097" y="1763318"/>
            <a:ext cx="2592859" cy="1424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37"/>
                </a:solidFill>
              </a:rPr>
              <a:t>Target Data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4BAD9A-507E-476B-B89F-39DEF2279E7D}"/>
              </a:ext>
            </a:extLst>
          </p:cNvPr>
          <p:cNvSpPr/>
          <p:nvPr/>
        </p:nvSpPr>
        <p:spPr>
          <a:xfrm>
            <a:off x="8570098" y="3598220"/>
            <a:ext cx="2592859" cy="44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37"/>
                </a:solidFill>
              </a:rPr>
              <a:t>good</a:t>
            </a:r>
            <a:endParaRPr lang="de-DE" dirty="0">
              <a:solidFill>
                <a:srgbClr val="002037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6CEDE7-7788-4A89-ABAC-13BC7AE3E01E}"/>
              </a:ext>
            </a:extLst>
          </p:cNvPr>
          <p:cNvSpPr/>
          <p:nvPr/>
        </p:nvSpPr>
        <p:spPr>
          <a:xfrm>
            <a:off x="8570098" y="4114551"/>
            <a:ext cx="2592859" cy="44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37"/>
                </a:solidFill>
              </a:rPr>
              <a:t>average</a:t>
            </a:r>
            <a:endParaRPr lang="de-DE" dirty="0">
              <a:solidFill>
                <a:srgbClr val="002037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267770A-E26F-4EAD-BC75-6B4867E48005}"/>
              </a:ext>
            </a:extLst>
          </p:cNvPr>
          <p:cNvSpPr/>
          <p:nvPr/>
        </p:nvSpPr>
        <p:spPr>
          <a:xfrm>
            <a:off x="8835276" y="3213359"/>
            <a:ext cx="2062499" cy="444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rgbClr val="002037"/>
                </a:solidFill>
              </a:rPr>
              <a:t>Categories</a:t>
            </a:r>
            <a:r>
              <a:rPr lang="de-DE" sz="1600" dirty="0">
                <a:solidFill>
                  <a:srgbClr val="002037"/>
                </a:solidFill>
              </a:rPr>
              <a:t>/</a:t>
            </a:r>
            <a:r>
              <a:rPr lang="de-DE" sz="1600" dirty="0" err="1">
                <a:solidFill>
                  <a:srgbClr val="002037"/>
                </a:solidFill>
              </a:rPr>
              <a:t>Classes</a:t>
            </a:r>
            <a:endParaRPr lang="de-DE" sz="1600" dirty="0">
              <a:solidFill>
                <a:srgbClr val="002037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984C1CD-F6A6-4DCB-88CE-13F2228CC9FA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5977238" y="4333264"/>
            <a:ext cx="2592860" cy="3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A1DCF73F-A609-4FAA-8FD8-93F7B4EF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84" y="3410097"/>
            <a:ext cx="5190154" cy="1846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443F539-3DC5-4F68-A644-79F3249C42DC}"/>
              </a:ext>
            </a:extLst>
          </p:cNvPr>
          <p:cNvSpPr/>
          <p:nvPr/>
        </p:nvSpPr>
        <p:spPr>
          <a:xfrm>
            <a:off x="8570097" y="4630882"/>
            <a:ext cx="2592859" cy="44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37"/>
                </a:solidFill>
              </a:rPr>
              <a:t>poor</a:t>
            </a:r>
            <a:endParaRPr lang="de-DE" dirty="0">
              <a:solidFill>
                <a:srgbClr val="002037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12C3F15-B00A-4FCA-8A19-156988279B71}"/>
              </a:ext>
            </a:extLst>
          </p:cNvPr>
          <p:cNvSpPr/>
          <p:nvPr/>
        </p:nvSpPr>
        <p:spPr>
          <a:xfrm rot="5400000">
            <a:off x="10354125" y="4068608"/>
            <a:ext cx="2062499" cy="444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rgbClr val="002037"/>
                </a:solidFill>
              </a:rPr>
              <a:t>Scale</a:t>
            </a:r>
            <a:r>
              <a:rPr lang="de-DE" sz="1600" dirty="0">
                <a:solidFill>
                  <a:srgbClr val="002037"/>
                </a:solidFill>
              </a:rPr>
              <a:t>/Label</a:t>
            </a:r>
          </a:p>
        </p:txBody>
      </p:sp>
    </p:spTree>
    <p:extLst>
      <p:ext uri="{BB962C8B-B14F-4D97-AF65-F5344CB8AC3E}">
        <p14:creationId xmlns:p14="http://schemas.microsoft.com/office/powerpoint/2010/main" val="108112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: gefaltete Ecke 14">
            <a:extLst>
              <a:ext uri="{FF2B5EF4-FFF2-40B4-BE49-F238E27FC236}">
                <a16:creationId xmlns:a16="http://schemas.microsoft.com/office/drawing/2014/main" id="{7957690E-3D48-43AC-8F4C-2BC4AE5F3B5B}"/>
              </a:ext>
            </a:extLst>
          </p:cNvPr>
          <p:cNvSpPr/>
          <p:nvPr/>
        </p:nvSpPr>
        <p:spPr>
          <a:xfrm>
            <a:off x="826705" y="1371798"/>
            <a:ext cx="817854" cy="1089891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-----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63C9EDE-BB0A-4360-A130-47036A67D741}"/>
              </a:ext>
            </a:extLst>
          </p:cNvPr>
          <p:cNvSpPr txBox="1"/>
          <p:nvPr/>
        </p:nvSpPr>
        <p:spPr>
          <a:xfrm>
            <a:off x="817469" y="193011"/>
            <a:ext cx="82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Coding Unit 1</a:t>
            </a:r>
          </a:p>
        </p:txBody>
      </p:sp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10A4F12A-8C90-41FD-988E-94EA1074A9ED}"/>
              </a:ext>
            </a:extLst>
          </p:cNvPr>
          <p:cNvSpPr/>
          <p:nvPr/>
        </p:nvSpPr>
        <p:spPr>
          <a:xfrm>
            <a:off x="1773426" y="1371798"/>
            <a:ext cx="817854" cy="1089891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-----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EA8E4D6-CD59-4E1E-9E3A-430BD0396CD8}"/>
              </a:ext>
            </a:extLst>
          </p:cNvPr>
          <p:cNvSpPr txBox="1"/>
          <p:nvPr/>
        </p:nvSpPr>
        <p:spPr>
          <a:xfrm>
            <a:off x="1764190" y="193011"/>
            <a:ext cx="82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Coding Unit 2</a:t>
            </a:r>
          </a:p>
        </p:txBody>
      </p:sp>
      <p:sp>
        <p:nvSpPr>
          <p:cNvPr id="11" name="Rechteck: gefaltete Ecke 10">
            <a:extLst>
              <a:ext uri="{FF2B5EF4-FFF2-40B4-BE49-F238E27FC236}">
                <a16:creationId xmlns:a16="http://schemas.microsoft.com/office/drawing/2014/main" id="{173C1600-1C17-45E6-8DAF-FD5DEBFF2976}"/>
              </a:ext>
            </a:extLst>
          </p:cNvPr>
          <p:cNvSpPr/>
          <p:nvPr/>
        </p:nvSpPr>
        <p:spPr>
          <a:xfrm>
            <a:off x="2716372" y="1371798"/>
            <a:ext cx="817854" cy="1089891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-----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-----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4BAFF1E-E157-48BC-9D4E-43100823BBA9}"/>
              </a:ext>
            </a:extLst>
          </p:cNvPr>
          <p:cNvSpPr txBox="1"/>
          <p:nvPr/>
        </p:nvSpPr>
        <p:spPr>
          <a:xfrm>
            <a:off x="2707136" y="193011"/>
            <a:ext cx="82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Coding Unit 3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BD7D8A6-F985-4321-B9FE-A376A1732AFF}"/>
              </a:ext>
            </a:extLst>
          </p:cNvPr>
          <p:cNvSpPr txBox="1"/>
          <p:nvPr/>
        </p:nvSpPr>
        <p:spPr>
          <a:xfrm>
            <a:off x="817469" y="731710"/>
            <a:ext cx="82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True Category</a:t>
            </a:r>
          </a:p>
          <a:p>
            <a:pPr algn="ctr"/>
            <a:r>
              <a:rPr lang="en-US" sz="1200" dirty="0"/>
              <a:t>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D3DC710-B930-4297-B4E1-2ED063BB92DE}"/>
              </a:ext>
            </a:extLst>
          </p:cNvPr>
          <p:cNvSpPr txBox="1"/>
          <p:nvPr/>
        </p:nvSpPr>
        <p:spPr>
          <a:xfrm>
            <a:off x="1773427" y="725467"/>
            <a:ext cx="82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True Category</a:t>
            </a:r>
          </a:p>
          <a:p>
            <a:pPr algn="ctr"/>
            <a:r>
              <a:rPr lang="en-US" sz="1200" dirty="0"/>
              <a:t>B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16A9F5A-8EE7-4B22-A3D4-43DAC9337716}"/>
              </a:ext>
            </a:extLst>
          </p:cNvPr>
          <p:cNvSpPr txBox="1"/>
          <p:nvPr/>
        </p:nvSpPr>
        <p:spPr>
          <a:xfrm>
            <a:off x="2707135" y="731710"/>
            <a:ext cx="82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True Category</a:t>
            </a:r>
          </a:p>
          <a:p>
            <a:pPr algn="ctr"/>
            <a:r>
              <a:rPr lang="en-US" sz="1200" dirty="0"/>
              <a:t>C</a:t>
            </a:r>
          </a:p>
        </p:txBody>
      </p: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3B7667EE-C06C-4D74-B246-A8A521747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11118"/>
              </p:ext>
            </p:extLst>
          </p:nvPr>
        </p:nvGraphicFramePr>
        <p:xfrm>
          <a:off x="7702246" y="915983"/>
          <a:ext cx="1773382" cy="2001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6691">
                  <a:extLst>
                    <a:ext uri="{9D8B030D-6E8A-4147-A177-3AD203B41FA5}">
                      <a16:colId xmlns:a16="http://schemas.microsoft.com/office/drawing/2014/main" val="3764404874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294254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Coding Unit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Data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05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Exam</a:t>
                      </a:r>
                      <a:r>
                        <a:rPr lang="de-DE" sz="14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good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1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Exam</a:t>
                      </a:r>
                      <a:r>
                        <a:rPr lang="de-DE" sz="1400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good</a:t>
                      </a:r>
                      <a:r>
                        <a:rPr lang="de-DE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9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Exam</a:t>
                      </a:r>
                      <a:r>
                        <a:rPr lang="de-DE" sz="1400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good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6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62777"/>
                  </a:ext>
                </a:extLst>
              </a:tr>
            </a:tbl>
          </a:graphicData>
        </a:graphic>
      </p:graphicFrame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6B329A3-ED01-41C2-861A-4051164173E0}"/>
              </a:ext>
            </a:extLst>
          </p:cNvPr>
          <p:cNvGrpSpPr/>
          <p:nvPr/>
        </p:nvGrpSpPr>
        <p:grpSpPr>
          <a:xfrm>
            <a:off x="3120680" y="4255909"/>
            <a:ext cx="4433455" cy="1373777"/>
            <a:chOff x="1018902" y="2055223"/>
            <a:chExt cx="5077098" cy="1373777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83006E1-0C19-437D-A708-D52EF911A8C7}"/>
                </a:ext>
              </a:extLst>
            </p:cNvPr>
            <p:cNvSpPr/>
            <p:nvPr/>
          </p:nvSpPr>
          <p:spPr>
            <a:xfrm>
              <a:off x="2808512" y="2383972"/>
              <a:ext cx="1497874" cy="1045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eSans UHH" panose="020B0502050302020203" pitchFamily="34" charset="0"/>
                </a:rPr>
                <a:t>Category B</a:t>
              </a:r>
              <a:br>
                <a:rPr lang="en-US" dirty="0">
                  <a:solidFill>
                    <a:schemeClr val="tx1"/>
                  </a:solidFill>
                  <a:latin typeface="TheSans UHH" panose="020B0502050302020203" pitchFamily="34" charset="0"/>
                </a:rPr>
              </a:br>
              <a:r>
                <a:rPr lang="en-US" dirty="0">
                  <a:solidFill>
                    <a:schemeClr val="tx1"/>
                  </a:solidFill>
                  <a:latin typeface="TheSans UHH" panose="020B0502050302020203" pitchFamily="34" charset="0"/>
                </a:rPr>
                <a:t>(average)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45C1A4EC-F3C0-40ED-8E93-1B7C7C95F6B6}"/>
                </a:ext>
              </a:extLst>
            </p:cNvPr>
            <p:cNvSpPr/>
            <p:nvPr/>
          </p:nvSpPr>
          <p:spPr>
            <a:xfrm>
              <a:off x="4598126" y="2383972"/>
              <a:ext cx="1497874" cy="1045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eSans UHH" panose="020B0502050302020203" pitchFamily="34" charset="0"/>
                </a:rPr>
                <a:t>Category C</a:t>
              </a:r>
              <a:br>
                <a:rPr lang="en-US" dirty="0">
                  <a:solidFill>
                    <a:schemeClr val="tx1"/>
                  </a:solidFill>
                  <a:latin typeface="TheSans UHH" panose="020B0502050302020203" pitchFamily="34" charset="0"/>
                </a:rPr>
              </a:br>
              <a:r>
                <a:rPr lang="en-US" dirty="0">
                  <a:solidFill>
                    <a:schemeClr val="tx1"/>
                  </a:solidFill>
                  <a:latin typeface="TheSans UHH" panose="020B0502050302020203" pitchFamily="34" charset="0"/>
                </a:rPr>
                <a:t>(poor)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687944F5-2A4D-4FF6-A3CF-BE256BF52EDE}"/>
                </a:ext>
              </a:extLst>
            </p:cNvPr>
            <p:cNvSpPr/>
            <p:nvPr/>
          </p:nvSpPr>
          <p:spPr>
            <a:xfrm>
              <a:off x="1018903" y="2383972"/>
              <a:ext cx="1497874" cy="1045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eSans UHH" panose="020B0502050302020203" pitchFamily="34" charset="0"/>
                </a:rPr>
                <a:t>Category A</a:t>
              </a:r>
              <a:br>
                <a:rPr lang="en-US" dirty="0">
                  <a:solidFill>
                    <a:schemeClr val="tx1"/>
                  </a:solidFill>
                  <a:latin typeface="TheSans UHH" panose="020B0502050302020203" pitchFamily="34" charset="0"/>
                </a:rPr>
              </a:br>
              <a:r>
                <a:rPr lang="en-US" dirty="0">
                  <a:solidFill>
                    <a:schemeClr val="tx1"/>
                  </a:solidFill>
                  <a:latin typeface="TheSans UHH" panose="020B0502050302020203" pitchFamily="34" charset="0"/>
                </a:rPr>
                <a:t>(good)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82E79698-C0D1-4FF8-B489-DAE56DFCB93A}"/>
                </a:ext>
              </a:extLst>
            </p:cNvPr>
            <p:cNvSpPr/>
            <p:nvPr/>
          </p:nvSpPr>
          <p:spPr>
            <a:xfrm>
              <a:off x="1018902" y="2055223"/>
              <a:ext cx="5077097" cy="1373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eSans UHH" panose="020B0502050302020203" pitchFamily="34" charset="0"/>
                </a:rPr>
                <a:t>Coding Scheme</a:t>
              </a:r>
            </a:p>
          </p:txBody>
        </p: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131CC6F1-A3A3-416B-B17F-66055A7E7910}"/>
              </a:ext>
            </a:extLst>
          </p:cNvPr>
          <p:cNvSpPr txBox="1"/>
          <p:nvPr/>
        </p:nvSpPr>
        <p:spPr>
          <a:xfrm>
            <a:off x="817469" y="2461689"/>
            <a:ext cx="827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Exam</a:t>
            </a:r>
            <a:r>
              <a:rPr lang="de-DE" sz="1400" dirty="0"/>
              <a:t> 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EA736B-788D-4944-8C47-E2F0F761655A}"/>
              </a:ext>
            </a:extLst>
          </p:cNvPr>
          <p:cNvSpPr txBox="1"/>
          <p:nvPr/>
        </p:nvSpPr>
        <p:spPr>
          <a:xfrm>
            <a:off x="1764190" y="2461689"/>
            <a:ext cx="827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Exam</a:t>
            </a:r>
            <a:r>
              <a:rPr lang="de-DE" sz="1400" dirty="0"/>
              <a:t> 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D408FA-58BC-4E66-9CCF-A7ED85D04CA9}"/>
              </a:ext>
            </a:extLst>
          </p:cNvPr>
          <p:cNvSpPr txBox="1"/>
          <p:nvPr/>
        </p:nvSpPr>
        <p:spPr>
          <a:xfrm>
            <a:off x="2707136" y="2461689"/>
            <a:ext cx="827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Exam</a:t>
            </a:r>
            <a:r>
              <a:rPr lang="de-DE" sz="1400" dirty="0"/>
              <a:t> 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D76292C-FFD4-4412-B928-33EF9360202F}"/>
              </a:ext>
            </a:extLst>
          </p:cNvPr>
          <p:cNvSpPr txBox="1"/>
          <p:nvPr/>
        </p:nvSpPr>
        <p:spPr>
          <a:xfrm>
            <a:off x="817469" y="2782669"/>
            <a:ext cx="82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True Category</a:t>
            </a:r>
          </a:p>
          <a:p>
            <a:pPr algn="ctr"/>
            <a:r>
              <a:rPr lang="en-US" sz="1200" dirty="0"/>
              <a:t>Good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81C873F-B4A0-46C8-9AB4-E0E0DE999E52}"/>
              </a:ext>
            </a:extLst>
          </p:cNvPr>
          <p:cNvSpPr txBox="1"/>
          <p:nvPr/>
        </p:nvSpPr>
        <p:spPr>
          <a:xfrm>
            <a:off x="1773427" y="2776426"/>
            <a:ext cx="82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True Category</a:t>
            </a:r>
          </a:p>
          <a:p>
            <a:pPr algn="ctr"/>
            <a:r>
              <a:rPr lang="en-US" sz="1200" dirty="0"/>
              <a:t>Average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5246D7A-E347-4907-892C-2A938A391C46}"/>
              </a:ext>
            </a:extLst>
          </p:cNvPr>
          <p:cNvSpPr txBox="1"/>
          <p:nvPr/>
        </p:nvSpPr>
        <p:spPr>
          <a:xfrm>
            <a:off x="2707135" y="2782669"/>
            <a:ext cx="82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True Category</a:t>
            </a:r>
          </a:p>
          <a:p>
            <a:pPr algn="ctr"/>
            <a:r>
              <a:rPr lang="en-US" sz="1200" dirty="0"/>
              <a:t>Poor</a:t>
            </a:r>
          </a:p>
        </p:txBody>
      </p: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034B66EC-AD42-491F-80C6-067E2EA2C9B5}"/>
              </a:ext>
            </a:extLst>
          </p:cNvPr>
          <p:cNvSpPr/>
          <p:nvPr/>
        </p:nvSpPr>
        <p:spPr>
          <a:xfrm rot="5400000">
            <a:off x="1914236" y="2306568"/>
            <a:ext cx="523221" cy="271675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F8F539E0-1647-4B60-97A9-91E010554CD5}"/>
              </a:ext>
            </a:extLst>
          </p:cNvPr>
          <p:cNvCxnSpPr>
            <a:cxnSpLocks/>
            <a:stCxn id="29" idx="1"/>
            <a:endCxn id="22" idx="1"/>
          </p:cNvCxnSpPr>
          <p:nvPr/>
        </p:nvCxnSpPr>
        <p:spPr>
          <a:xfrm rot="16200000" flipH="1">
            <a:off x="2140142" y="3962260"/>
            <a:ext cx="1016241" cy="944834"/>
          </a:xfrm>
          <a:prstGeom prst="bentConnector4">
            <a:avLst>
              <a:gd name="adj1" fmla="val 100047"/>
              <a:gd name="adj2" fmla="val 638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AC6FA53E-C46A-4CE2-846C-73BEAAEEA686}"/>
              </a:ext>
            </a:extLst>
          </p:cNvPr>
          <p:cNvCxnSpPr>
            <a:stCxn id="22" idx="3"/>
            <a:endCxn id="17" idx="2"/>
          </p:cNvCxnSpPr>
          <p:nvPr/>
        </p:nvCxnSpPr>
        <p:spPr>
          <a:xfrm flipV="1">
            <a:off x="7554134" y="2917503"/>
            <a:ext cx="1034803" cy="20252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schweifte Klammer rechts 37">
            <a:extLst>
              <a:ext uri="{FF2B5EF4-FFF2-40B4-BE49-F238E27FC236}">
                <a16:creationId xmlns:a16="http://schemas.microsoft.com/office/drawing/2014/main" id="{3123B5AA-C166-49A3-A3D1-4A25B84B1A91}"/>
              </a:ext>
            </a:extLst>
          </p:cNvPr>
          <p:cNvSpPr/>
          <p:nvPr/>
        </p:nvSpPr>
        <p:spPr>
          <a:xfrm>
            <a:off x="9475628" y="915983"/>
            <a:ext cx="382475" cy="16182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B7267EA-DF66-4412-8018-6FB8A08107FE}"/>
              </a:ext>
            </a:extLst>
          </p:cNvPr>
          <p:cNvSpPr txBox="1"/>
          <p:nvPr/>
        </p:nvSpPr>
        <p:spPr>
          <a:xfrm>
            <a:off x="9858103" y="1530441"/>
            <a:ext cx="82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labeled as “good”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CBBC8037-D5CD-4CAE-A26B-DBBF05EFABA7}"/>
              </a:ext>
            </a:extLst>
          </p:cNvPr>
          <p:cNvSpPr txBox="1"/>
          <p:nvPr/>
        </p:nvSpPr>
        <p:spPr>
          <a:xfrm>
            <a:off x="10005027" y="530715"/>
            <a:ext cx="82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Assigned category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B5562D80-87CC-4B18-8F0F-3665592CCCD8}"/>
              </a:ext>
            </a:extLst>
          </p:cNvPr>
          <p:cNvSpPr/>
          <p:nvPr/>
        </p:nvSpPr>
        <p:spPr>
          <a:xfrm>
            <a:off x="8605521" y="1445623"/>
            <a:ext cx="625562" cy="30480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F8AC139-0E0E-4C59-B898-F21681965EBF}"/>
              </a:ext>
            </a:extLst>
          </p:cNvPr>
          <p:cNvCxnSpPr>
            <a:cxnSpLocks/>
            <a:stCxn id="40" idx="2"/>
            <a:endCxn id="41" idx="3"/>
          </p:cNvCxnSpPr>
          <p:nvPr/>
        </p:nvCxnSpPr>
        <p:spPr>
          <a:xfrm flipH="1">
            <a:off x="9231083" y="992380"/>
            <a:ext cx="1187490" cy="6056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8AF39540-7AED-4543-8CD2-86C5BE46E9BA}"/>
              </a:ext>
            </a:extLst>
          </p:cNvPr>
          <p:cNvGrpSpPr/>
          <p:nvPr/>
        </p:nvGrpSpPr>
        <p:grpSpPr>
          <a:xfrm>
            <a:off x="4148423" y="5722090"/>
            <a:ext cx="2377964" cy="1069646"/>
            <a:chOff x="4539628" y="470706"/>
            <a:chExt cx="2377964" cy="1069646"/>
          </a:xfrm>
        </p:grpSpPr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1F1F4E29-E9E3-487B-BC3E-11990368B225}"/>
                </a:ext>
              </a:extLst>
            </p:cNvPr>
            <p:cNvGrpSpPr/>
            <p:nvPr/>
          </p:nvGrpSpPr>
          <p:grpSpPr>
            <a:xfrm>
              <a:off x="4539628" y="470706"/>
              <a:ext cx="794327" cy="1069646"/>
              <a:chOff x="475628" y="254132"/>
              <a:chExt cx="794327" cy="1069646"/>
            </a:xfrm>
          </p:grpSpPr>
          <p:grpSp>
            <p:nvGrpSpPr>
              <p:cNvPr id="67" name="Gruppieren 66">
                <a:extLst>
                  <a:ext uri="{FF2B5EF4-FFF2-40B4-BE49-F238E27FC236}">
                    <a16:creationId xmlns:a16="http://schemas.microsoft.com/office/drawing/2014/main" id="{03DEFBEA-87A8-4AB3-A6E1-29DFF7C3F3AF}"/>
                  </a:ext>
                </a:extLst>
              </p:cNvPr>
              <p:cNvGrpSpPr/>
              <p:nvPr/>
            </p:nvGrpSpPr>
            <p:grpSpPr>
              <a:xfrm>
                <a:off x="632647" y="254132"/>
                <a:ext cx="480291" cy="761869"/>
                <a:chOff x="918975" y="226423"/>
                <a:chExt cx="480291" cy="761869"/>
              </a:xfrm>
            </p:grpSpPr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9BEEFA65-9D87-4293-A073-C0A363712D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8902" y="226423"/>
                  <a:ext cx="288000" cy="28738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70" name="Rechteck 69">
                  <a:extLst>
                    <a:ext uri="{FF2B5EF4-FFF2-40B4-BE49-F238E27FC236}">
                      <a16:creationId xmlns:a16="http://schemas.microsoft.com/office/drawing/2014/main" id="{5DADBB57-34E5-4691-9F6B-5D9240396C51}"/>
                    </a:ext>
                  </a:extLst>
                </p:cNvPr>
                <p:cNvSpPr/>
                <p:nvPr/>
              </p:nvSpPr>
              <p:spPr>
                <a:xfrm>
                  <a:off x="1018902" y="556228"/>
                  <a:ext cx="288000" cy="432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id="{953EED66-1CAD-4D9E-A4E0-87931C03851A}"/>
                    </a:ext>
                  </a:extLst>
                </p:cNvPr>
                <p:cNvSpPr/>
                <p:nvPr/>
              </p:nvSpPr>
              <p:spPr>
                <a:xfrm>
                  <a:off x="918975" y="556228"/>
                  <a:ext cx="480291" cy="1087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CF77A71-ACF3-473A-BB17-9ABFC3F45B22}"/>
                  </a:ext>
                </a:extLst>
              </p:cNvPr>
              <p:cNvSpPr txBox="1"/>
              <p:nvPr/>
            </p:nvSpPr>
            <p:spPr>
              <a:xfrm>
                <a:off x="475628" y="1016001"/>
                <a:ext cx="79432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/>
                  <a:t>Rater A</a:t>
                </a:r>
              </a:p>
            </p:txBody>
          </p:sp>
        </p:grp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D461C6BD-B7F8-4CB1-A21D-A175D7ABFFB3}"/>
                </a:ext>
              </a:extLst>
            </p:cNvPr>
            <p:cNvGrpSpPr/>
            <p:nvPr/>
          </p:nvGrpSpPr>
          <p:grpSpPr>
            <a:xfrm>
              <a:off x="5333955" y="470706"/>
              <a:ext cx="794327" cy="1069646"/>
              <a:chOff x="475628" y="254132"/>
              <a:chExt cx="794327" cy="1069646"/>
            </a:xfrm>
          </p:grpSpPr>
          <p:grpSp>
            <p:nvGrpSpPr>
              <p:cNvPr id="62" name="Gruppieren 61">
                <a:extLst>
                  <a:ext uri="{FF2B5EF4-FFF2-40B4-BE49-F238E27FC236}">
                    <a16:creationId xmlns:a16="http://schemas.microsoft.com/office/drawing/2014/main" id="{62A5A68A-F58B-4048-8985-641BAE38818F}"/>
                  </a:ext>
                </a:extLst>
              </p:cNvPr>
              <p:cNvGrpSpPr/>
              <p:nvPr/>
            </p:nvGrpSpPr>
            <p:grpSpPr>
              <a:xfrm>
                <a:off x="632647" y="254132"/>
                <a:ext cx="480291" cy="761869"/>
                <a:chOff x="918975" y="226423"/>
                <a:chExt cx="480291" cy="761869"/>
              </a:xfrm>
            </p:grpSpPr>
            <p:sp>
              <p:nvSpPr>
                <p:cNvPr id="64" name="Ellipse 63">
                  <a:extLst>
                    <a:ext uri="{FF2B5EF4-FFF2-40B4-BE49-F238E27FC236}">
                      <a16:creationId xmlns:a16="http://schemas.microsoft.com/office/drawing/2014/main" id="{D264845B-3B26-4ED3-80FD-E550A6DE57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8902" y="226423"/>
                  <a:ext cx="288000" cy="28738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65" name="Rechteck 64">
                  <a:extLst>
                    <a:ext uri="{FF2B5EF4-FFF2-40B4-BE49-F238E27FC236}">
                      <a16:creationId xmlns:a16="http://schemas.microsoft.com/office/drawing/2014/main" id="{EC4601A5-DF7F-42E2-AFE5-B1A49048974B}"/>
                    </a:ext>
                  </a:extLst>
                </p:cNvPr>
                <p:cNvSpPr/>
                <p:nvPr/>
              </p:nvSpPr>
              <p:spPr>
                <a:xfrm>
                  <a:off x="1018902" y="556228"/>
                  <a:ext cx="288000" cy="432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D7674B5E-04FD-42E4-A764-6B13C78EFA23}"/>
                    </a:ext>
                  </a:extLst>
                </p:cNvPr>
                <p:cNvSpPr/>
                <p:nvPr/>
              </p:nvSpPr>
              <p:spPr>
                <a:xfrm>
                  <a:off x="918975" y="556228"/>
                  <a:ext cx="480291" cy="1087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D9E994AB-3AE0-47E9-9EC1-5EFD6DCFC1B8}"/>
                  </a:ext>
                </a:extLst>
              </p:cNvPr>
              <p:cNvSpPr txBox="1"/>
              <p:nvPr/>
            </p:nvSpPr>
            <p:spPr>
              <a:xfrm>
                <a:off x="475628" y="1016001"/>
                <a:ext cx="79432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/>
                  <a:t>Rater B</a:t>
                </a:r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EAEF421F-DDF4-476D-9D70-C12D686AE1B7}"/>
                </a:ext>
              </a:extLst>
            </p:cNvPr>
            <p:cNvGrpSpPr/>
            <p:nvPr/>
          </p:nvGrpSpPr>
          <p:grpSpPr>
            <a:xfrm>
              <a:off x="6123265" y="470706"/>
              <a:ext cx="794327" cy="1069646"/>
              <a:chOff x="475628" y="254132"/>
              <a:chExt cx="794327" cy="1069646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D5458040-ACDB-4363-BD11-568C49429C2C}"/>
                  </a:ext>
                </a:extLst>
              </p:cNvPr>
              <p:cNvGrpSpPr/>
              <p:nvPr/>
            </p:nvGrpSpPr>
            <p:grpSpPr>
              <a:xfrm>
                <a:off x="632647" y="254132"/>
                <a:ext cx="480291" cy="761869"/>
                <a:chOff x="918975" y="226423"/>
                <a:chExt cx="480291" cy="761869"/>
              </a:xfrm>
            </p:grpSpPr>
            <p:sp>
              <p:nvSpPr>
                <p:cNvPr id="54" name="Ellipse 53">
                  <a:extLst>
                    <a:ext uri="{FF2B5EF4-FFF2-40B4-BE49-F238E27FC236}">
                      <a16:creationId xmlns:a16="http://schemas.microsoft.com/office/drawing/2014/main" id="{D35C776E-A614-445C-A8CF-BAD62C8074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8902" y="226423"/>
                  <a:ext cx="288000" cy="28738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D63F8471-2892-41B4-ABCB-4B392C0D4469}"/>
                    </a:ext>
                  </a:extLst>
                </p:cNvPr>
                <p:cNvSpPr/>
                <p:nvPr/>
              </p:nvSpPr>
              <p:spPr>
                <a:xfrm>
                  <a:off x="1018902" y="556228"/>
                  <a:ext cx="288000" cy="432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6" name="Rechteck 55">
                  <a:extLst>
                    <a:ext uri="{FF2B5EF4-FFF2-40B4-BE49-F238E27FC236}">
                      <a16:creationId xmlns:a16="http://schemas.microsoft.com/office/drawing/2014/main" id="{0A083E65-D120-4CA5-BF36-3BFB8B604965}"/>
                    </a:ext>
                  </a:extLst>
                </p:cNvPr>
                <p:cNvSpPr/>
                <p:nvPr/>
              </p:nvSpPr>
              <p:spPr>
                <a:xfrm>
                  <a:off x="918975" y="556228"/>
                  <a:ext cx="480291" cy="10879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5DE71AE4-B278-4D57-BF7D-21B35E6F9E44}"/>
                  </a:ext>
                </a:extLst>
              </p:cNvPr>
              <p:cNvSpPr txBox="1"/>
              <p:nvPr/>
            </p:nvSpPr>
            <p:spPr>
              <a:xfrm>
                <a:off x="475628" y="1016001"/>
                <a:ext cx="79432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/>
                  <a:t>Rater C</a:t>
                </a:r>
              </a:p>
            </p:txBody>
          </p:sp>
        </p:grpSp>
      </p:grpSp>
      <p:graphicFrame>
        <p:nvGraphicFramePr>
          <p:cNvPr id="50" name="Tabelle 49">
            <a:extLst>
              <a:ext uri="{FF2B5EF4-FFF2-40B4-BE49-F238E27FC236}">
                <a16:creationId xmlns:a16="http://schemas.microsoft.com/office/drawing/2014/main" id="{B7AD1CA8-D667-45D0-B30E-A017E4B57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500129"/>
              </p:ext>
            </p:extLst>
          </p:nvPr>
        </p:nvGraphicFramePr>
        <p:xfrm>
          <a:off x="4731545" y="915983"/>
          <a:ext cx="1773382" cy="2001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6691">
                  <a:extLst>
                    <a:ext uri="{9D8B030D-6E8A-4147-A177-3AD203B41FA5}">
                      <a16:colId xmlns:a16="http://schemas.microsoft.com/office/drawing/2014/main" val="3764404874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294254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/>
                        <a:t>True Data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/>
                        <a:t>Labeled Data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05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good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91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average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good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79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poor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good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86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62777"/>
                  </a:ext>
                </a:extLst>
              </a:tr>
            </a:tbl>
          </a:graphicData>
        </a:graphic>
      </p:graphicFrame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095B5B4-20CC-48D9-848E-06ED5C9E4B36}"/>
              </a:ext>
            </a:extLst>
          </p:cNvPr>
          <p:cNvCxnSpPr>
            <a:stCxn id="11" idx="3"/>
            <a:endCxn id="50" idx="1"/>
          </p:cNvCxnSpPr>
          <p:nvPr/>
        </p:nvCxnSpPr>
        <p:spPr>
          <a:xfrm flipV="1">
            <a:off x="3534226" y="1916743"/>
            <a:ext cx="1197319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5696BCB7-6F2B-4F1B-BC60-9B92475730E1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>
            <a:off x="6504927" y="1916743"/>
            <a:ext cx="119731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75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16218CCC-98B7-4C70-A4CA-F223A1D1B99B}"/>
              </a:ext>
            </a:extLst>
          </p:cNvPr>
          <p:cNvSpPr/>
          <p:nvPr/>
        </p:nvSpPr>
        <p:spPr>
          <a:xfrm>
            <a:off x="1021915" y="1183957"/>
            <a:ext cx="1533996" cy="4449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DAF4943-31E5-47CC-81D9-DD9A232AA19B}"/>
              </a:ext>
            </a:extLst>
          </p:cNvPr>
          <p:cNvSpPr/>
          <p:nvPr/>
        </p:nvSpPr>
        <p:spPr>
          <a:xfrm>
            <a:off x="2555911" y="1183956"/>
            <a:ext cx="1232318" cy="4409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A0AD28C8-414C-4ABB-A459-DB0832237C81}"/>
                  </a:ext>
                </a:extLst>
              </p:cNvPr>
              <p:cNvSpPr/>
              <p:nvPr/>
            </p:nvSpPr>
            <p:spPr>
              <a:xfrm>
                <a:off x="1021915" y="317456"/>
                <a:ext cx="2766314" cy="4488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Category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A0AD28C8-414C-4ABB-A459-DB0832237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15" y="317456"/>
                <a:ext cx="2766314" cy="4488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BD277052-9FD0-4A67-AE18-1F63ACC491F1}"/>
                  </a:ext>
                </a:extLst>
              </p:cNvPr>
              <p:cNvSpPr/>
              <p:nvPr/>
            </p:nvSpPr>
            <p:spPr>
              <a:xfrm>
                <a:off x="1021915" y="1183959"/>
                <a:ext cx="2766314" cy="4488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Category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BD277052-9FD0-4A67-AE18-1F63ACC49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15" y="1183959"/>
                <a:ext cx="2766314" cy="4488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>
            <a:extLst>
              <a:ext uri="{FF2B5EF4-FFF2-40B4-BE49-F238E27FC236}">
                <a16:creationId xmlns:a16="http://schemas.microsoft.com/office/drawing/2014/main" id="{78394E79-3980-4EF8-93F7-BC38B5EB1A5E}"/>
              </a:ext>
            </a:extLst>
          </p:cNvPr>
          <p:cNvSpPr/>
          <p:nvPr/>
        </p:nvSpPr>
        <p:spPr>
          <a:xfrm>
            <a:off x="1021915" y="2120129"/>
            <a:ext cx="1533996" cy="4449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AFBF000-CBEB-45EA-A006-5C00033FA9CF}"/>
              </a:ext>
            </a:extLst>
          </p:cNvPr>
          <p:cNvSpPr/>
          <p:nvPr/>
        </p:nvSpPr>
        <p:spPr>
          <a:xfrm>
            <a:off x="2555911" y="2120926"/>
            <a:ext cx="1232318" cy="4409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9865FFA-1B9E-42DB-9E1D-F8C77898EFCB}"/>
                  </a:ext>
                </a:extLst>
              </p:cNvPr>
              <p:cNvSpPr/>
              <p:nvPr/>
            </p:nvSpPr>
            <p:spPr>
              <a:xfrm>
                <a:off x="1021915" y="2120131"/>
                <a:ext cx="2766314" cy="4488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Category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9865FFA-1B9E-42DB-9E1D-F8C77898E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15" y="2120131"/>
                <a:ext cx="2766314" cy="4488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8C6BD47D-2214-4935-8A71-C953782735E4}"/>
              </a:ext>
            </a:extLst>
          </p:cNvPr>
          <p:cNvSpPr/>
          <p:nvPr/>
        </p:nvSpPr>
        <p:spPr>
          <a:xfrm>
            <a:off x="3788229" y="2120129"/>
            <a:ext cx="1837510" cy="4496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Other Categories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4D6F50E-1032-4C8C-8516-A45CAB183381}"/>
              </a:ext>
            </a:extLst>
          </p:cNvPr>
          <p:cNvSpPr/>
          <p:nvPr/>
        </p:nvSpPr>
        <p:spPr>
          <a:xfrm>
            <a:off x="94452" y="317456"/>
            <a:ext cx="785114" cy="448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3E763A6-F4F2-4EF6-B069-0DAB06BECD41}"/>
              </a:ext>
            </a:extLst>
          </p:cNvPr>
          <p:cNvSpPr/>
          <p:nvPr/>
        </p:nvSpPr>
        <p:spPr>
          <a:xfrm>
            <a:off x="94452" y="1183959"/>
            <a:ext cx="785114" cy="448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61C2979-F1FF-4E0F-87CE-A540D1C4BF1C}"/>
              </a:ext>
            </a:extLst>
          </p:cNvPr>
          <p:cNvSpPr/>
          <p:nvPr/>
        </p:nvSpPr>
        <p:spPr>
          <a:xfrm>
            <a:off x="94452" y="2112221"/>
            <a:ext cx="785114" cy="448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3907B2C-F04C-484F-B8AB-67F50322F039}"/>
                  </a:ext>
                </a:extLst>
              </p:cNvPr>
              <p:cNvSpPr txBox="1"/>
              <p:nvPr/>
            </p:nvSpPr>
            <p:spPr>
              <a:xfrm>
                <a:off x="3859694" y="1632855"/>
                <a:ext cx="46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3907B2C-F04C-484F-B8AB-67F50322F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694" y="1632855"/>
                <a:ext cx="464101" cy="276999"/>
              </a:xfrm>
              <a:prstGeom prst="rect">
                <a:avLst/>
              </a:prstGeom>
              <a:blipFill>
                <a:blip r:embed="rId5"/>
                <a:stretch>
                  <a:fillRect l="-3947" r="-11842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5531DCE-EF7F-425B-9800-8B2C1D917DCB}"/>
                  </a:ext>
                </a:extLst>
              </p:cNvPr>
              <p:cNvSpPr txBox="1"/>
              <p:nvPr/>
            </p:nvSpPr>
            <p:spPr>
              <a:xfrm>
                <a:off x="1449269" y="1588101"/>
                <a:ext cx="513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𝐼𝑜𝑡𝑎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5531DCE-EF7F-425B-9800-8B2C1D917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69" y="1588101"/>
                <a:ext cx="513794" cy="276999"/>
              </a:xfrm>
              <a:prstGeom prst="rect">
                <a:avLst/>
              </a:prstGeom>
              <a:blipFill>
                <a:blip r:embed="rId6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EA46F19-3DC3-4EB4-9CB4-5A2B75228561}"/>
                  </a:ext>
                </a:extLst>
              </p:cNvPr>
              <p:cNvSpPr txBox="1"/>
              <p:nvPr/>
            </p:nvSpPr>
            <p:spPr>
              <a:xfrm>
                <a:off x="2563639" y="1624943"/>
                <a:ext cx="1096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𝐼𝑜𝑡𝑎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EA46F19-3DC3-4EB4-9CB4-5A2B75228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639" y="1624943"/>
                <a:ext cx="1096710" cy="276999"/>
              </a:xfrm>
              <a:prstGeom prst="rect">
                <a:avLst/>
              </a:prstGeom>
              <a:blipFill>
                <a:blip r:embed="rId7"/>
                <a:stretch>
                  <a:fillRect l="-2793" r="-2235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60805F7B-C2C0-490B-8374-2A936F0934E0}"/>
                  </a:ext>
                </a:extLst>
              </p:cNvPr>
              <p:cNvSpPr txBox="1"/>
              <p:nvPr/>
            </p:nvSpPr>
            <p:spPr>
              <a:xfrm>
                <a:off x="2188872" y="167331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60805F7B-C2C0-490B-8374-2A936F093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872" y="1673310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7304DFC-4E33-41EC-AA91-82B2E167C7E5}"/>
                  </a:ext>
                </a:extLst>
              </p:cNvPr>
              <p:cNvSpPr txBox="1"/>
              <p:nvPr/>
            </p:nvSpPr>
            <p:spPr>
              <a:xfrm>
                <a:off x="4107877" y="809790"/>
                <a:ext cx="226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7304DFC-4E33-41EC-AA91-82B2E167C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877" y="809790"/>
                <a:ext cx="226857" cy="276999"/>
              </a:xfrm>
              <a:prstGeom prst="rect">
                <a:avLst/>
              </a:prstGeom>
              <a:blipFill>
                <a:blip r:embed="rId9"/>
                <a:stretch>
                  <a:fillRect l="-27027" r="-21622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A458FC21-0D5C-4A76-9C2C-1B7582FFF5F1}"/>
                  </a:ext>
                </a:extLst>
              </p:cNvPr>
              <p:cNvSpPr txBox="1"/>
              <p:nvPr/>
            </p:nvSpPr>
            <p:spPr>
              <a:xfrm>
                <a:off x="5631899" y="2615538"/>
                <a:ext cx="184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𝐼𝑜𝑡𝑎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A458FC21-0D5C-4A76-9C2C-1B7582FFF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899" y="2615538"/>
                <a:ext cx="1847749" cy="276999"/>
              </a:xfrm>
              <a:prstGeom prst="rect">
                <a:avLst/>
              </a:prstGeom>
              <a:blipFill>
                <a:blip r:embed="rId10"/>
                <a:stretch>
                  <a:fillRect l="-990" r="-990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286DE2A-5801-40B9-82B0-EDA36371C42D}"/>
                  </a:ext>
                </a:extLst>
              </p:cNvPr>
              <p:cNvSpPr txBox="1"/>
              <p:nvPr/>
            </p:nvSpPr>
            <p:spPr>
              <a:xfrm>
                <a:off x="1441541" y="2539039"/>
                <a:ext cx="513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𝐼𝑜𝑡𝑎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A286DE2A-5801-40B9-82B0-EDA36371C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541" y="2539039"/>
                <a:ext cx="513794" cy="276999"/>
              </a:xfrm>
              <a:prstGeom prst="rect">
                <a:avLst/>
              </a:prstGeom>
              <a:blipFill>
                <a:blip r:embed="rId11"/>
                <a:stretch>
                  <a:fillRect l="-5882" r="-3529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FA3957F8-9AA9-4407-901E-709B79E70EE4}"/>
                  </a:ext>
                </a:extLst>
              </p:cNvPr>
              <p:cNvSpPr txBox="1"/>
              <p:nvPr/>
            </p:nvSpPr>
            <p:spPr>
              <a:xfrm>
                <a:off x="2555911" y="2575881"/>
                <a:ext cx="1096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𝐼𝑜𝑡𝑎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FA3957F8-9AA9-4407-901E-709B79E70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911" y="2575881"/>
                <a:ext cx="1096710" cy="276999"/>
              </a:xfrm>
              <a:prstGeom prst="rect">
                <a:avLst/>
              </a:prstGeom>
              <a:blipFill>
                <a:blip r:embed="rId12"/>
                <a:stretch>
                  <a:fillRect l="-2778" r="-1667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28E9414-77D4-4C79-AB4E-F114E919D48C}"/>
                  </a:ext>
                </a:extLst>
              </p:cNvPr>
              <p:cNvSpPr txBox="1"/>
              <p:nvPr/>
            </p:nvSpPr>
            <p:spPr>
              <a:xfrm>
                <a:off x="2181144" y="262424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28E9414-77D4-4C79-AB4E-F114E919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4" y="2624248"/>
                <a:ext cx="226023" cy="276999"/>
              </a:xfrm>
              <a:prstGeom prst="rect">
                <a:avLst/>
              </a:prstGeom>
              <a:blipFill>
                <a:blip r:embed="rId13"/>
                <a:stretch>
                  <a:fillRect l="-24324" r="-18919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D0509FDF-C098-41AF-9019-D80ABC3F342D}"/>
                  </a:ext>
                </a:extLst>
              </p:cNvPr>
              <p:cNvSpPr txBox="1"/>
              <p:nvPr/>
            </p:nvSpPr>
            <p:spPr>
              <a:xfrm>
                <a:off x="3837912" y="258070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D0509FDF-C098-41AF-9019-D80ABC3F3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912" y="2580701"/>
                <a:ext cx="226023" cy="276999"/>
              </a:xfrm>
              <a:prstGeom prst="rect">
                <a:avLst/>
              </a:prstGeom>
              <a:blipFill>
                <a:blip r:embed="rId14"/>
                <a:stretch>
                  <a:fillRect l="-24324" r="-18919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0FF9AE8D-478C-41EF-A608-5419C8DB8FD3}"/>
                  </a:ext>
                </a:extLst>
              </p:cNvPr>
              <p:cNvSpPr txBox="1"/>
              <p:nvPr/>
            </p:nvSpPr>
            <p:spPr>
              <a:xfrm>
                <a:off x="4123875" y="2587814"/>
                <a:ext cx="1160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𝐼𝑜𝑡𝑎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0FF9AE8D-478C-41EF-A608-5419C8DB8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875" y="2587814"/>
                <a:ext cx="1160831" cy="276999"/>
              </a:xfrm>
              <a:prstGeom prst="rect">
                <a:avLst/>
              </a:prstGeom>
              <a:blipFill>
                <a:blip r:embed="rId15"/>
                <a:stretch>
                  <a:fillRect l="-2618" r="-1571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33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FDA2D09-0FB7-42E0-8F93-C1F692E1D12C}"/>
              </a:ext>
            </a:extLst>
          </p:cNvPr>
          <p:cNvGrpSpPr/>
          <p:nvPr/>
        </p:nvGrpSpPr>
        <p:grpSpPr>
          <a:xfrm>
            <a:off x="4052498" y="3938047"/>
            <a:ext cx="4433455" cy="1373777"/>
            <a:chOff x="1018902" y="2055223"/>
            <a:chExt cx="5077098" cy="1373777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8DDAD30-7FD9-483D-86D4-BCD427164EB8}"/>
                </a:ext>
              </a:extLst>
            </p:cNvPr>
            <p:cNvSpPr/>
            <p:nvPr/>
          </p:nvSpPr>
          <p:spPr>
            <a:xfrm>
              <a:off x="2808512" y="2383972"/>
              <a:ext cx="1497874" cy="1045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eSans UHH" panose="020B0502050302020203" pitchFamily="34" charset="0"/>
                </a:rPr>
                <a:t>medium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E7DA388B-5167-4ABB-BD36-B8952C889F8C}"/>
                </a:ext>
              </a:extLst>
            </p:cNvPr>
            <p:cNvSpPr/>
            <p:nvPr/>
          </p:nvSpPr>
          <p:spPr>
            <a:xfrm>
              <a:off x="4598126" y="2383972"/>
              <a:ext cx="1497874" cy="1045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eSans UHH" panose="020B0502050302020203" pitchFamily="34" charset="0"/>
                </a:rPr>
                <a:t>high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DDD1543-03B1-43AD-98A1-9BBC675E0CF7}"/>
                </a:ext>
              </a:extLst>
            </p:cNvPr>
            <p:cNvSpPr/>
            <p:nvPr/>
          </p:nvSpPr>
          <p:spPr>
            <a:xfrm>
              <a:off x="1018903" y="2383972"/>
              <a:ext cx="1497874" cy="1045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eSans UHH" panose="020B0502050302020203" pitchFamily="34" charset="0"/>
                </a:rPr>
                <a:t>low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D558DE1-2DD1-4FBA-93AA-EFA69DD4B8A1}"/>
                </a:ext>
              </a:extLst>
            </p:cNvPr>
            <p:cNvSpPr/>
            <p:nvPr/>
          </p:nvSpPr>
          <p:spPr>
            <a:xfrm>
              <a:off x="1018902" y="2055223"/>
              <a:ext cx="5077097" cy="1373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eSans UHH" panose="020B0502050302020203" pitchFamily="34" charset="0"/>
                </a:rPr>
                <a:t>Confidence in abilities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5EA7E88-6396-4DA3-8E9F-5590197061FB}"/>
              </a:ext>
            </a:extLst>
          </p:cNvPr>
          <p:cNvGrpSpPr/>
          <p:nvPr/>
        </p:nvGrpSpPr>
        <p:grpSpPr>
          <a:xfrm>
            <a:off x="4052498" y="596132"/>
            <a:ext cx="4433455" cy="1373777"/>
            <a:chOff x="1018902" y="2055223"/>
            <a:chExt cx="5077098" cy="1373777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616921E-198F-414B-8409-0440ECEC46E2}"/>
                </a:ext>
              </a:extLst>
            </p:cNvPr>
            <p:cNvSpPr/>
            <p:nvPr/>
          </p:nvSpPr>
          <p:spPr>
            <a:xfrm>
              <a:off x="2808512" y="2383972"/>
              <a:ext cx="1497874" cy="1045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eSans UHH" panose="020B0502050302020203" pitchFamily="34" charset="0"/>
                </a:rPr>
                <a:t>average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C44541E-1CE6-41C5-851C-9C1457CF79E0}"/>
                </a:ext>
              </a:extLst>
            </p:cNvPr>
            <p:cNvSpPr/>
            <p:nvPr/>
          </p:nvSpPr>
          <p:spPr>
            <a:xfrm>
              <a:off x="4598126" y="2383972"/>
              <a:ext cx="1497874" cy="1045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eSans UHH" panose="020B0502050302020203" pitchFamily="34" charset="0"/>
                </a:rPr>
                <a:t>poor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A724996-5ED1-4A63-B736-9559FDA62D06}"/>
                </a:ext>
              </a:extLst>
            </p:cNvPr>
            <p:cNvSpPr/>
            <p:nvPr/>
          </p:nvSpPr>
          <p:spPr>
            <a:xfrm>
              <a:off x="1018903" y="2383972"/>
              <a:ext cx="1497874" cy="1045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eSans UHH" panose="020B0502050302020203" pitchFamily="34" charset="0"/>
                </a:rPr>
                <a:t>good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B9F9CCE-0EFB-45CB-A11B-F42DF64CD0FD}"/>
                </a:ext>
              </a:extLst>
            </p:cNvPr>
            <p:cNvSpPr/>
            <p:nvPr/>
          </p:nvSpPr>
          <p:spPr>
            <a:xfrm>
              <a:off x="1018902" y="2055223"/>
              <a:ext cx="5077097" cy="1373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eSans UHH" panose="020B0502050302020203" pitchFamily="34" charset="0"/>
                </a:rPr>
                <a:t>Performance in exams</a:t>
              </a:r>
            </a:p>
          </p:txBody>
        </p:sp>
      </p:grp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86E46B9-532F-4D47-B9D0-ED50529B0CE9}"/>
              </a:ext>
            </a:extLst>
          </p:cNvPr>
          <p:cNvCxnSpPr>
            <a:stCxn id="18" idx="2"/>
            <a:endCxn id="13" idx="0"/>
          </p:cNvCxnSpPr>
          <p:nvPr/>
        </p:nvCxnSpPr>
        <p:spPr>
          <a:xfrm>
            <a:off x="6269225" y="1969909"/>
            <a:ext cx="0" cy="19681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1ACDC52-45B4-4C15-A8B0-71E80CD2F892}"/>
              </a:ext>
            </a:extLst>
          </p:cNvPr>
          <p:cNvGrpSpPr/>
          <p:nvPr/>
        </p:nvGrpSpPr>
        <p:grpSpPr>
          <a:xfrm>
            <a:off x="1509991" y="2780343"/>
            <a:ext cx="480291" cy="761869"/>
            <a:chOff x="4305442" y="5722090"/>
            <a:chExt cx="480291" cy="761869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72FAC9DF-E95E-4D5A-BAEB-1269AA0B84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5369" y="5722090"/>
              <a:ext cx="288000" cy="2873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89BAF74-22ED-426D-87D1-A305967B7255}"/>
                </a:ext>
              </a:extLst>
            </p:cNvPr>
            <p:cNvSpPr/>
            <p:nvPr/>
          </p:nvSpPr>
          <p:spPr>
            <a:xfrm>
              <a:off x="4405369" y="6051895"/>
              <a:ext cx="288000" cy="4320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51A27C8-2B2F-4455-986A-B0B038604987}"/>
                </a:ext>
              </a:extLst>
            </p:cNvPr>
            <p:cNvSpPr/>
            <p:nvPr/>
          </p:nvSpPr>
          <p:spPr>
            <a:xfrm>
              <a:off x="4305442" y="6051895"/>
              <a:ext cx="480291" cy="1087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17C797C8-38B5-431A-BFF2-8064A320833D}"/>
              </a:ext>
            </a:extLst>
          </p:cNvPr>
          <p:cNvCxnSpPr>
            <a:stCxn id="22" idx="3"/>
            <a:endCxn id="18" idx="1"/>
          </p:cNvCxnSpPr>
          <p:nvPr/>
        </p:nvCxnSpPr>
        <p:spPr>
          <a:xfrm flipV="1">
            <a:off x="1990282" y="1283021"/>
            <a:ext cx="2062216" cy="1881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4BF32C0-E7C3-4BD2-B748-1197D49BBD46}"/>
              </a:ext>
            </a:extLst>
          </p:cNvPr>
          <p:cNvCxnSpPr>
            <a:stCxn id="22" idx="3"/>
            <a:endCxn id="13" idx="1"/>
          </p:cNvCxnSpPr>
          <p:nvPr/>
        </p:nvCxnSpPr>
        <p:spPr>
          <a:xfrm>
            <a:off x="1990282" y="3164543"/>
            <a:ext cx="2062216" cy="14603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FB2F0BF2-CAC8-41FC-933F-04F4D4327571}"/>
              </a:ext>
            </a:extLst>
          </p:cNvPr>
          <p:cNvSpPr txBox="1"/>
          <p:nvPr/>
        </p:nvSpPr>
        <p:spPr>
          <a:xfrm rot="19099472">
            <a:off x="1606959" y="1969578"/>
            <a:ext cx="2616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taking part in exams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55D40E4-EBC5-4FCA-8BD3-21BDB8665A4D}"/>
              </a:ext>
            </a:extLst>
          </p:cNvPr>
          <p:cNvSpPr txBox="1"/>
          <p:nvPr/>
        </p:nvSpPr>
        <p:spPr>
          <a:xfrm rot="2091520">
            <a:off x="1826609" y="3666601"/>
            <a:ext cx="2616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taking part in interviews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6E305F5-1368-45C7-8A14-B46F84DA7762}"/>
              </a:ext>
            </a:extLst>
          </p:cNvPr>
          <p:cNvSpPr txBox="1"/>
          <p:nvPr/>
        </p:nvSpPr>
        <p:spPr>
          <a:xfrm>
            <a:off x="445482" y="3497783"/>
            <a:ext cx="2616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Participants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632AFDC-B017-4A83-9FC9-E71B3293DCE6}"/>
              </a:ext>
            </a:extLst>
          </p:cNvPr>
          <p:cNvSpPr txBox="1"/>
          <p:nvPr/>
        </p:nvSpPr>
        <p:spPr>
          <a:xfrm>
            <a:off x="6363716" y="2356266"/>
            <a:ext cx="26168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Hypothesis:</a:t>
            </a:r>
          </a:p>
          <a:p>
            <a:r>
              <a:rPr lang="en-US" sz="1400" dirty="0"/>
              <a:t>The better participant’s performance</a:t>
            </a:r>
            <a:br>
              <a:rPr lang="en-US" sz="1400" dirty="0"/>
            </a:br>
            <a:r>
              <a:rPr lang="en-US" sz="1400" dirty="0"/>
              <a:t>the greater their </a:t>
            </a:r>
            <a:br>
              <a:rPr lang="en-US" sz="1400" dirty="0"/>
            </a:br>
            <a:r>
              <a:rPr lang="en-US" sz="1400" dirty="0"/>
              <a:t>confidence in their abilities</a:t>
            </a:r>
          </a:p>
        </p:txBody>
      </p:sp>
    </p:spTree>
    <p:extLst>
      <p:ext uri="{BB962C8B-B14F-4D97-AF65-F5344CB8AC3E}">
        <p14:creationId xmlns:p14="http://schemas.microsoft.com/office/powerpoint/2010/main" val="211116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Breitbild</PresentationFormat>
  <Paragraphs>117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TheSans UHH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Berding</dc:creator>
  <cp:lastModifiedBy>Florian Berding</cp:lastModifiedBy>
  <cp:revision>159</cp:revision>
  <dcterms:created xsi:type="dcterms:W3CDTF">2022-03-30T07:15:35Z</dcterms:created>
  <dcterms:modified xsi:type="dcterms:W3CDTF">2023-04-12T09:03:18Z</dcterms:modified>
</cp:coreProperties>
</file>