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5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4.xml"/><Relationship Id="rId5" Type="http://schemas.openxmlformats.org/officeDocument/2006/relationships/slide" Target="slides/slide1.xml"/><Relationship Id="rId12" Type="http://schemas.openxmlformats.org/officeDocument/2006/relationships/slide" Target="slides/slide8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17" Type="http://schemas.openxmlformats.org/officeDocument/2006/relationships/slide" Target="slides/slide13.xml"/><Relationship Id="rId4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7228-1D3A-4957-985D-C7294C9D3F6C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02ED-9804-43B1-90E4-20EC3D6BF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402ED-9804-43B1-90E4-20EC3D6BF7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6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9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73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63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4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1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1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8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1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4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31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F652-00F3-41ED-B097-5F68F15894E1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3036B0-B445-47C3-8137-9C6AF0E6D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3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87991EE-1E5D-4803-AE88-75453874267F}"/>
              </a:ext>
            </a:extLst>
          </p:cNvPr>
          <p:cNvSpPr txBox="1"/>
          <p:nvPr/>
        </p:nvSpPr>
        <p:spPr>
          <a:xfrm>
            <a:off x="940905" y="0"/>
            <a:ext cx="10853531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b="1" dirty="0">
              <a:cs typeface="Arial" pitchFamily="34" charset="0"/>
            </a:endParaRPr>
          </a:p>
          <a:p>
            <a:pPr algn="ctr"/>
            <a:r>
              <a:rPr lang="pt-BR" sz="2500" b="1" dirty="0">
                <a:cs typeface="Arial" pitchFamily="34" charset="0"/>
              </a:rPr>
              <a:t>FACULDADE DE TECNOLOGIA DE OURINHOS – FATEC</a:t>
            </a:r>
            <a:br>
              <a:rPr lang="pt-BR" sz="2500" b="1" dirty="0">
                <a:cs typeface="Arial" pitchFamily="34" charset="0"/>
              </a:rPr>
            </a:br>
            <a:r>
              <a:rPr lang="pt-BR" sz="2500" b="1" dirty="0">
                <a:cs typeface="Arial" pitchFamily="34" charset="0"/>
              </a:rPr>
              <a:t>ANÁLISE E DESENVOLVIMENTO DE SISTEMAS (ADS)</a:t>
            </a:r>
          </a:p>
          <a:p>
            <a:endParaRPr lang="pt-BR" sz="2500" b="1" dirty="0">
              <a:cs typeface="Arial" pitchFamily="34" charset="0"/>
            </a:endParaRPr>
          </a:p>
          <a:p>
            <a:pPr algn="ctr"/>
            <a:endParaRPr lang="pt-BR" sz="2500" b="1" dirty="0">
              <a:cs typeface="Arial" pitchFamily="34" charset="0"/>
            </a:endParaRPr>
          </a:p>
          <a:p>
            <a:pPr algn="ctr"/>
            <a:endParaRPr lang="pt-BR" sz="2500" b="1" dirty="0">
              <a:cs typeface="Arial" pitchFamily="34" charset="0"/>
            </a:endParaRPr>
          </a:p>
          <a:p>
            <a:pPr algn="ctr"/>
            <a:r>
              <a:rPr lang="pt-BR" sz="2500" b="1" dirty="0">
                <a:cs typeface="Arial" pitchFamily="34" charset="0"/>
              </a:rPr>
              <a:t>PROJETO </a:t>
            </a:r>
          </a:p>
          <a:p>
            <a:pPr algn="ctr"/>
            <a:r>
              <a:rPr lang="pt-BR" sz="2500" b="1" dirty="0">
                <a:cs typeface="Arial" pitchFamily="34" charset="0"/>
              </a:rPr>
              <a:t>APLICATIVO PARA GERENCIAMENTO DE LISTA DE COMPRAS</a:t>
            </a:r>
          </a:p>
          <a:p>
            <a:endParaRPr lang="pt-BR" sz="2500" b="1" dirty="0">
              <a:cs typeface="Arial" pitchFamily="34" charset="0"/>
            </a:endParaRPr>
          </a:p>
          <a:p>
            <a:endParaRPr lang="pt-BR" sz="2500" b="1" dirty="0">
              <a:cs typeface="Arial" pitchFamily="34" charset="0"/>
            </a:endParaRPr>
          </a:p>
          <a:p>
            <a:endParaRPr lang="pt-BR" sz="2500" b="1" dirty="0">
              <a:cs typeface="Arial" pitchFamily="34" charset="0"/>
            </a:endParaRPr>
          </a:p>
          <a:p>
            <a:pPr algn="ctr"/>
            <a:r>
              <a:rPr lang="pt-BR" sz="2500" b="1" dirty="0">
                <a:cs typeface="Arial" pitchFamily="34" charset="0"/>
              </a:rPr>
              <a:t>			</a:t>
            </a:r>
            <a:r>
              <a:rPr lang="pt-BR" sz="2500" b="1" dirty="0"/>
              <a:t>  </a:t>
            </a:r>
            <a:endParaRPr lang="pt-BR" sz="2500" dirty="0"/>
          </a:p>
          <a:p>
            <a:pPr algn="ctr"/>
            <a:r>
              <a:rPr lang="pt-BR" sz="2500" b="1" dirty="0"/>
              <a:t>CAROLINA RONCHI GIMENEZ</a:t>
            </a:r>
            <a:endParaRPr lang="pt-BR" sz="2500" dirty="0"/>
          </a:p>
          <a:p>
            <a:pPr algn="ctr"/>
            <a:r>
              <a:rPr lang="pt-BR" sz="2500" b="1" dirty="0"/>
              <a:t>DIOGO GABRIEL BARBOSA</a:t>
            </a:r>
            <a:endParaRPr lang="pt-BR" sz="2500" dirty="0"/>
          </a:p>
          <a:p>
            <a:pPr algn="ctr"/>
            <a:r>
              <a:rPr lang="pt-BR" sz="2500" b="1" dirty="0"/>
              <a:t>EDUARDO VINICIUS VITORINO</a:t>
            </a:r>
            <a:endParaRPr lang="pt-BR" sz="2500" dirty="0"/>
          </a:p>
          <a:p>
            <a:pPr algn="ctr"/>
            <a:r>
              <a:rPr lang="pt-BR" sz="2500" b="1" dirty="0"/>
              <a:t>EVELYN PEREIRA SANCHES</a:t>
            </a:r>
            <a:endParaRPr lang="pt-BR" sz="2500" dirty="0"/>
          </a:p>
          <a:p>
            <a:pPr algn="ctr"/>
            <a:r>
              <a:rPr lang="pt-BR" sz="2500" b="1" dirty="0"/>
              <a:t>FELIPE BERTANHA</a:t>
            </a:r>
            <a:endParaRPr lang="pt-BR" sz="2500" dirty="0"/>
          </a:p>
          <a:p>
            <a:pPr algn="just"/>
            <a:r>
              <a:rPr lang="pt-BR" sz="2500" b="1" dirty="0">
                <a:cs typeface="Arial" pitchFamily="34" charset="0"/>
              </a:rPr>
              <a:t>			  </a:t>
            </a:r>
          </a:p>
        </p:txBody>
      </p:sp>
    </p:spTree>
    <p:extLst>
      <p:ext uri="{BB962C8B-B14F-4D97-AF65-F5344CB8AC3E}">
        <p14:creationId xmlns:p14="http://schemas.microsoft.com/office/powerpoint/2010/main" val="263991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893CC-F2B4-4219-9EEA-C8930017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344557"/>
            <a:ext cx="10505661" cy="583240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tx1"/>
                </a:solidFill>
              </a:rPr>
              <a:t>    CADASTRAR CATEGORIAS DE PRODUTO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DC8E3-D6FF-40D9-B65C-48B6598731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272209"/>
            <a:ext cx="11993217" cy="5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0BCD1E9-A2D7-4ECA-9C33-52433022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CADASTRAR PRODUTO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F13F785-00C6-4DE5-8D3F-038D30FC05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192695"/>
            <a:ext cx="11993217" cy="5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44430-BB8F-4704-B558-204CD79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</a:rPr>
              <a:t>CADASTRAR CATEGORIAS DE LISTAS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E48B41-E288-4CF7-BFDB-37EA2ED5A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205948"/>
            <a:ext cx="11993217" cy="56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BE443-8A50-476B-8852-F78F3966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CADASTRAR LISTA DE COMPRAS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925C4BD-6385-46DB-958F-D451D74D51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1192696"/>
            <a:ext cx="12046226" cy="56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9713A-A210-4525-8B5F-FB7DA9B3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84923"/>
            <a:ext cx="10815499" cy="775251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1AFC6-6E92-4F15-83FE-5E386C97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1325217"/>
            <a:ext cx="10338421" cy="5367132"/>
          </a:xfrm>
        </p:spPr>
        <p:txBody>
          <a:bodyPr>
            <a:normAutofit/>
          </a:bodyPr>
          <a:lstStyle/>
          <a:p>
            <a:r>
              <a:rPr lang="pt-BR" sz="3600" dirty="0" err="1">
                <a:solidFill>
                  <a:schemeClr val="tx1"/>
                </a:solidFill>
              </a:rPr>
              <a:t>Android</a:t>
            </a:r>
            <a:r>
              <a:rPr lang="pt-BR" sz="3600" dirty="0">
                <a:solidFill>
                  <a:schemeClr val="tx1"/>
                </a:solidFill>
              </a:rPr>
              <a:t> Studio. 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Linguagem de programação Java.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Modelagem orientada a objetos, com base na UML (</a:t>
            </a:r>
            <a:r>
              <a:rPr lang="pt-BR" sz="3600" dirty="0" err="1">
                <a:solidFill>
                  <a:schemeClr val="tx1"/>
                </a:solidFill>
              </a:rPr>
              <a:t>Unified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Modeling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Language</a:t>
            </a:r>
            <a:r>
              <a:rPr lang="pt-BR" sz="36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 Banco de dados com o auxílio do </a:t>
            </a:r>
            <a:r>
              <a:rPr lang="pt-BR" sz="3600" dirty="0" err="1">
                <a:solidFill>
                  <a:schemeClr val="tx1"/>
                </a:solidFill>
              </a:rPr>
              <a:t>SQLite</a:t>
            </a:r>
            <a:r>
              <a:rPr lang="pt-BR" sz="3600" dirty="0">
                <a:solidFill>
                  <a:schemeClr val="tx1"/>
                </a:solidFill>
              </a:rPr>
              <a:t>. </a:t>
            </a:r>
          </a:p>
          <a:p>
            <a:r>
              <a:rPr lang="pt-BR" sz="3600" dirty="0">
                <a:solidFill>
                  <a:schemeClr val="tx1"/>
                </a:solidFill>
              </a:rPr>
              <a:t> GitHub </a:t>
            </a:r>
          </a:p>
          <a:p>
            <a:r>
              <a:rPr lang="pt-BR" sz="3600" dirty="0">
                <a:solidFill>
                  <a:schemeClr val="tx1"/>
                </a:solidFill>
              </a:rPr>
              <a:t>Trello para gerenciamento de tarefas. </a:t>
            </a:r>
          </a:p>
          <a:p>
            <a:endParaRPr lang="pt-BR" dirty="0"/>
          </a:p>
          <a:p>
            <a:pPr lvl="5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54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DAE1-41CC-4F83-BBAA-8300D1C7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1" y="624110"/>
            <a:ext cx="10033621" cy="128089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OBJETIVO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1A70F-5146-4AA0-8AE8-91A58E0C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749287"/>
            <a:ext cx="10961273" cy="4161935"/>
          </a:xfrm>
        </p:spPr>
        <p:txBody>
          <a:bodyPr/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Desenvolver um aplicativo para dispositivos móveis que tem como finalidade substituir as listas de compras em papel que são levadas no momento da compra.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 O aplicativo terá a mesma utilidade, porém com muitas melhorias em relação ao papel estático: gerenciamento de listas e cálculo de valores de uma 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8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D555-8CE1-4A7D-9A03-1898C3C1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24110"/>
            <a:ext cx="9993865" cy="1280890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chemeClr val="tx1"/>
                </a:solidFill>
              </a:rPr>
              <a:t>JUSTIFICATIVA DA ESCOLHA DO TEMA</a:t>
            </a:r>
            <a:r>
              <a:rPr lang="pt-BR" sz="44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45E56-ADC4-40FA-9D78-BCEBA12D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5"/>
            <a:ext cx="10749238" cy="4360718"/>
          </a:xfrm>
        </p:spPr>
        <p:txBody>
          <a:bodyPr/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Devido à falta de praticidade e a falta de uma ferramenta para demonstrar os gastos mensais em compras, o grupo interessou-se em construir um aplicativo que possa auxiliar nesta função, que poderá ser utilizado por qualquer tipo de usuário.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B3FA5-98D0-4B13-A958-CDA6CC6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</a:rPr>
              <a:t>COMO FOI DESENVOLVIDO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594D5-627A-4451-A8B1-FA267A9A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537253"/>
            <a:ext cx="10788994" cy="4373970"/>
          </a:xfrm>
        </p:spPr>
        <p:txBody>
          <a:bodyPr/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 sistema foi desenvolvido na linguagem de programação Java, com a utilização da ferramenta Android Studio. 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A modelagem utilizada foi orientada a objetos, com base na UML (</a:t>
            </a:r>
            <a:r>
              <a:rPr lang="pt-BR" sz="3200" dirty="0" err="1">
                <a:solidFill>
                  <a:schemeClr val="tx1"/>
                </a:solidFill>
              </a:rPr>
              <a:t>Unified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Modeling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Language</a:t>
            </a:r>
            <a:r>
              <a:rPr lang="pt-BR" sz="3200" dirty="0">
                <a:solidFill>
                  <a:schemeClr val="tx1"/>
                </a:solidFill>
              </a:rPr>
              <a:t>), e o banco de dados será com o auxílio do </a:t>
            </a:r>
            <a:r>
              <a:rPr lang="pt-BR" sz="3200" dirty="0" err="1">
                <a:solidFill>
                  <a:schemeClr val="tx1"/>
                </a:solidFill>
              </a:rPr>
              <a:t>SQLite</a:t>
            </a:r>
            <a:r>
              <a:rPr lang="pt-BR" sz="32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4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478B-DB01-41A5-A006-4D369F8F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730518" cy="128089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DISPONIBILIDADE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801AF-4C5D-40CD-BDC5-7D175C63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749287"/>
            <a:ext cx="10709482" cy="4161935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3600" dirty="0">
                <a:solidFill>
                  <a:schemeClr val="tx1"/>
                </a:solidFill>
              </a:rPr>
              <a:t>O aplicativo será disponibilizado para dispositivos móveis com sistema operacional Android na loja de aplicativos Google Play de forma gratuita. </a:t>
            </a:r>
          </a:p>
          <a:p>
            <a:pPr algn="just"/>
            <a:r>
              <a:rPr lang="pt-BR" sz="3600" dirty="0">
                <a:solidFill>
                  <a:schemeClr val="tx1"/>
                </a:solidFill>
              </a:rPr>
              <a:t>Os dados inseridos pelo usuário no aplicativo e os gerados pelo sistema serão armazenados no próprio dispositivo do usuário com o uso do banco de dados </a:t>
            </a:r>
            <a:r>
              <a:rPr lang="pt-BR" sz="3600" dirty="0" err="1">
                <a:solidFill>
                  <a:schemeClr val="tx1"/>
                </a:solidFill>
              </a:rPr>
              <a:t>SQLite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76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4F0A2-8520-4B8D-9128-A76EBFF0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4" y="357809"/>
            <a:ext cx="9737035" cy="18086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QUEM PODERÁ USAR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448A7-F802-4E65-B1A1-C245BE7D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6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sz="3900" dirty="0">
                <a:solidFill>
                  <a:schemeClr val="tx1"/>
                </a:solidFill>
              </a:rPr>
              <a:t>Qualquer tipo de usuário que desejar ter controle de maneira fácil e eficiente de suas compras.</a:t>
            </a:r>
          </a:p>
        </p:txBody>
      </p:sp>
    </p:spTree>
    <p:extLst>
      <p:ext uri="{BB962C8B-B14F-4D97-AF65-F5344CB8AC3E}">
        <p14:creationId xmlns:p14="http://schemas.microsoft.com/office/powerpoint/2010/main" val="4280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2AA4C-B489-464B-9576-4E0714DB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1" y="2040835"/>
            <a:ext cx="9889537" cy="117944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REQUISITOS  DO PROJETO</a:t>
            </a:r>
          </a:p>
        </p:txBody>
      </p:sp>
    </p:spTree>
    <p:extLst>
      <p:ext uri="{BB962C8B-B14F-4D97-AF65-F5344CB8AC3E}">
        <p14:creationId xmlns:p14="http://schemas.microsoft.com/office/powerpoint/2010/main" val="60973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55C0-1B96-4501-B7F1-59535457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853" y="556591"/>
            <a:ext cx="9357760" cy="134840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/>
                </a:solidFill>
              </a:rPr>
              <a:t>REQUISITOS FUNCIONAIS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BD4DA-D92E-4C85-9066-FA590066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CADASTRAR CATEGORIAS DE PRDUTOS</a:t>
            </a:r>
          </a:p>
          <a:p>
            <a:r>
              <a:rPr lang="pt-BR" sz="3600" dirty="0">
                <a:solidFill>
                  <a:schemeClr val="tx1"/>
                </a:solidFill>
              </a:rPr>
              <a:t>CADASTRAR PRODUTO</a:t>
            </a:r>
          </a:p>
          <a:p>
            <a:r>
              <a:rPr lang="pt-BR" sz="3600" dirty="0">
                <a:solidFill>
                  <a:schemeClr val="tx1"/>
                </a:solidFill>
              </a:rPr>
              <a:t>CADASTRAR CATEGORIAS DE LISTAS</a:t>
            </a:r>
          </a:p>
          <a:p>
            <a:r>
              <a:rPr lang="pt-BR" sz="3600" dirty="0">
                <a:solidFill>
                  <a:schemeClr val="tx1"/>
                </a:solidFill>
              </a:rPr>
              <a:t>CADASTRAR LISTA DE COMPRA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97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26765-4F5E-4D44-BBA0-A531CD7E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4" y="2305877"/>
            <a:ext cx="10041835" cy="1524001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</a:rPr>
              <a:t>MODELO DE CASO DE USO </a:t>
            </a:r>
          </a:p>
        </p:txBody>
      </p:sp>
    </p:spTree>
    <p:extLst>
      <p:ext uri="{BB962C8B-B14F-4D97-AF65-F5344CB8AC3E}">
        <p14:creationId xmlns:p14="http://schemas.microsoft.com/office/powerpoint/2010/main" val="248027396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