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1"/>
  </p:sldMasterIdLst>
  <p:notesMasterIdLst>
    <p:notesMasterId r:id="rId62"/>
  </p:notesMasterIdLst>
  <p:handoutMasterIdLst>
    <p:handoutMasterId r:id="rId63"/>
  </p:handoutMasterIdLst>
  <p:sldIdLst>
    <p:sldId id="256" r:id="rId2"/>
    <p:sldId id="309" r:id="rId3"/>
    <p:sldId id="335" r:id="rId4"/>
    <p:sldId id="313" r:id="rId5"/>
    <p:sldId id="314" r:id="rId6"/>
    <p:sldId id="315" r:id="rId7"/>
    <p:sldId id="316" r:id="rId8"/>
    <p:sldId id="317" r:id="rId9"/>
    <p:sldId id="365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6" r:id="rId18"/>
    <p:sldId id="327" r:id="rId19"/>
    <p:sldId id="328" r:id="rId20"/>
    <p:sldId id="329" r:id="rId21"/>
    <p:sldId id="330" r:id="rId22"/>
    <p:sldId id="331" r:id="rId23"/>
    <p:sldId id="366" r:id="rId24"/>
    <p:sldId id="364" r:id="rId25"/>
    <p:sldId id="333" r:id="rId26"/>
    <p:sldId id="336" r:id="rId27"/>
    <p:sldId id="337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7" r:id="rId39"/>
    <p:sldId id="368" r:id="rId40"/>
    <p:sldId id="369" r:id="rId41"/>
    <p:sldId id="370" r:id="rId42"/>
    <p:sldId id="371" r:id="rId43"/>
    <p:sldId id="338" r:id="rId44"/>
    <p:sldId id="341" r:id="rId45"/>
    <p:sldId id="339" r:id="rId46"/>
    <p:sldId id="340" r:id="rId47"/>
    <p:sldId id="342" r:id="rId48"/>
    <p:sldId id="344" r:id="rId49"/>
    <p:sldId id="343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72" r:id="rId60"/>
    <p:sldId id="373" r:id="rId61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1017F3-F05C-4474-8DF3-F465B1A857E6}">
          <p14:sldIdLst>
            <p14:sldId id="256"/>
            <p14:sldId id="309"/>
            <p14:sldId id="335"/>
            <p14:sldId id="313"/>
            <p14:sldId id="314"/>
            <p14:sldId id="315"/>
            <p14:sldId id="316"/>
            <p14:sldId id="317"/>
            <p14:sldId id="365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66"/>
            <p14:sldId id="364"/>
            <p14:sldId id="333"/>
            <p14:sldId id="336"/>
            <p14:sldId id="33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7"/>
            <p14:sldId id="368"/>
            <p14:sldId id="369"/>
            <p14:sldId id="370"/>
            <p14:sldId id="371"/>
            <p14:sldId id="338"/>
            <p14:sldId id="341"/>
            <p14:sldId id="339"/>
            <p14:sldId id="340"/>
            <p14:sldId id="342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8A"/>
    <a:srgbClr val="ADB5C0"/>
    <a:srgbClr val="01541F"/>
    <a:srgbClr val="03531E"/>
    <a:srgbClr val="666666"/>
    <a:srgbClr val="E85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9702" autoAdjust="0"/>
  </p:normalViewPr>
  <p:slideViewPr>
    <p:cSldViewPr snapToGrid="0" snapToObjects="1">
      <p:cViewPr varScale="1">
        <p:scale>
          <a:sx n="95" d="100"/>
          <a:sy n="95" d="100"/>
        </p:scale>
        <p:origin x="10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2A6B2-2191-1547-B671-820F01F78E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66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22" r:id="rId13"/>
    <p:sldLayoutId id="2147483927" r:id="rId14"/>
    <p:sldLayoutId id="21474839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vdschoot.com/wp-content/uploads/2012/12/SOAP-wsdl1.jp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vdschoot.com/wp-content/uploads/2012/12/SOAP-wsdl-mess-update.jp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vdschoot.com/wp-content/uploads/2012/12/SOAP-wsdl-mess-update2.jpg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things.com/nl/api" TargetMode="External"/><Relationship Id="rId2" Type="http://schemas.openxmlformats.org/officeDocument/2006/relationships/hyperlink" Target="http://developers.meethu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s.google.com/glass/v1/reference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docs.timdorr.apiary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edex.com/be_nederlands/ebusiness/webintegration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1326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nl-BE" dirty="0" smtClean="0"/>
              <a:t>Simple Object Access Protocol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Uitwisselen van informatie en data via </a:t>
            </a:r>
            <a:r>
              <a:rPr lang="nl-BE" dirty="0" err="1" smtClean="0"/>
              <a:t>webservices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Data formaat is XML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Kan zowel via HTTP als SMTP (mail protocol)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nl-BE" sz="2000" dirty="0" smtClean="0"/>
              <a:t>Beschrijving van </a:t>
            </a:r>
            <a:r>
              <a:rPr lang="nl-BE" sz="2000" dirty="0" err="1" smtClean="0"/>
              <a:t>webservice</a:t>
            </a:r>
            <a:endParaRPr lang="nl-BE" sz="2000" dirty="0" smtClean="0"/>
          </a:p>
          <a:p>
            <a:pPr marL="914400" lvl="1" indent="-457200">
              <a:buFontTx/>
              <a:buChar char="-"/>
            </a:pPr>
            <a:r>
              <a:rPr lang="nl-BE" sz="2000" dirty="0" smtClean="0"/>
              <a:t>WSDL (</a:t>
            </a:r>
            <a:r>
              <a:rPr lang="nl-BE" sz="2000" dirty="0" err="1" smtClean="0"/>
              <a:t>Webservice</a:t>
            </a:r>
            <a:r>
              <a:rPr lang="nl-BE" sz="2000" dirty="0" smtClean="0"/>
              <a:t> </a:t>
            </a:r>
            <a:r>
              <a:rPr lang="nl-BE" sz="2000" dirty="0" err="1" smtClean="0"/>
              <a:t>Description</a:t>
            </a:r>
            <a:r>
              <a:rPr lang="nl-BE" sz="2000" dirty="0" smtClean="0"/>
              <a:t> Language)</a:t>
            </a:r>
          </a:p>
          <a:p>
            <a:pPr marL="1600200" lvl="2" indent="-457200">
              <a:buFontTx/>
              <a:buChar char="-"/>
            </a:pPr>
            <a:r>
              <a:rPr lang="nl-BE" sz="2000" dirty="0" smtClean="0"/>
              <a:t>Berichten die je kan verzenden/ontvangen</a:t>
            </a:r>
          </a:p>
          <a:p>
            <a:pPr marL="1600200" lvl="2" indent="-457200">
              <a:buFontTx/>
              <a:buChar char="-"/>
            </a:pPr>
            <a:r>
              <a:rPr lang="nl-BE" sz="2000" dirty="0" smtClean="0"/>
              <a:t>Beschikbare operaties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2" y="3797810"/>
            <a:ext cx="6564589" cy="23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6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000" dirty="0" smtClean="0"/>
              <a:t>WSDL</a:t>
            </a:r>
          </a:p>
          <a:p>
            <a:pPr marL="457200" indent="-457200">
              <a:buFontTx/>
              <a:buChar char="-"/>
            </a:pPr>
            <a:r>
              <a:rPr lang="nl-BE" sz="1800" dirty="0" err="1" smtClean="0"/>
              <a:t>definitions</a:t>
            </a:r>
            <a:r>
              <a:rPr lang="nl-BE" sz="1800" dirty="0" smtClean="0"/>
              <a:t>: </a:t>
            </a:r>
          </a:p>
          <a:p>
            <a:pPr marL="914400" lvl="1" indent="-457200">
              <a:buFontTx/>
              <a:buChar char="-"/>
            </a:pPr>
            <a:r>
              <a:rPr lang="nl-BE" sz="1800" dirty="0" smtClean="0"/>
              <a:t>Naam van de </a:t>
            </a:r>
            <a:r>
              <a:rPr lang="nl-BE" sz="1800" dirty="0" err="1" smtClean="0"/>
              <a:t>webservice</a:t>
            </a:r>
            <a:endParaRPr lang="nl-BE" sz="1800" dirty="0" smtClean="0"/>
          </a:p>
          <a:p>
            <a:pPr marL="914400" lvl="1" indent="-457200">
              <a:buFontTx/>
              <a:buChar char="-"/>
            </a:pPr>
            <a:r>
              <a:rPr lang="nl-BE" sz="1800" dirty="0" smtClean="0"/>
              <a:t>Namespace</a:t>
            </a:r>
          </a:p>
          <a:p>
            <a:pPr marL="457200" indent="-457200">
              <a:buFontTx/>
              <a:buChar char="-"/>
            </a:pPr>
            <a:r>
              <a:rPr lang="nl-BE" sz="1800" dirty="0" smtClean="0"/>
              <a:t>Types</a:t>
            </a:r>
          </a:p>
          <a:p>
            <a:pPr marL="914400" lvl="1" indent="-457200">
              <a:buFontTx/>
              <a:buChar char="-"/>
            </a:pPr>
            <a:r>
              <a:rPr lang="nl-BE" sz="1800" dirty="0" smtClean="0"/>
              <a:t>De gebruikte datatypes binnen de berichten</a:t>
            </a:r>
          </a:p>
          <a:p>
            <a:pPr marL="457200" indent="-457200">
              <a:buFontTx/>
              <a:buChar char="-"/>
            </a:pPr>
            <a:r>
              <a:rPr lang="nl-BE" sz="1800" dirty="0" err="1" smtClean="0"/>
              <a:t>Messages</a:t>
            </a:r>
            <a:endParaRPr lang="nl-BE" sz="1800" dirty="0" smtClean="0"/>
          </a:p>
          <a:p>
            <a:pPr marL="914400" lvl="1" indent="-457200">
              <a:buFontTx/>
              <a:buChar char="-"/>
            </a:pPr>
            <a:r>
              <a:rPr lang="nl-BE" sz="1800" dirty="0" smtClean="0"/>
              <a:t>Beschrijving van de inhoud en structuur van de berichten</a:t>
            </a:r>
          </a:p>
          <a:p>
            <a:pPr marL="457200" indent="-457200">
              <a:buFontTx/>
              <a:buChar char="-"/>
            </a:pPr>
            <a:r>
              <a:rPr lang="nl-BE" sz="1800" dirty="0" err="1" smtClean="0"/>
              <a:t>PortType</a:t>
            </a:r>
            <a:endParaRPr lang="nl-BE" sz="1800" dirty="0" smtClean="0"/>
          </a:p>
          <a:p>
            <a:pPr marL="914400" lvl="1" indent="-457200">
              <a:buFontTx/>
              <a:buChar char="-"/>
            </a:pPr>
            <a:r>
              <a:rPr lang="nl-BE" sz="1800" dirty="0" smtClean="0"/>
              <a:t>Set van operatie die </a:t>
            </a:r>
            <a:r>
              <a:rPr lang="nl-BE" sz="1800" dirty="0" err="1" smtClean="0"/>
              <a:t>clients</a:t>
            </a:r>
            <a:r>
              <a:rPr lang="nl-BE" sz="1800" dirty="0" smtClean="0"/>
              <a:t> kunnen aanroepen</a:t>
            </a:r>
          </a:p>
          <a:p>
            <a:pPr marL="457200" indent="-457200">
              <a:buFontTx/>
              <a:buChar char="-"/>
            </a:pPr>
            <a:r>
              <a:rPr lang="nl-BE" sz="1800" dirty="0" smtClean="0"/>
              <a:t>Binding</a:t>
            </a:r>
          </a:p>
          <a:p>
            <a:pPr marL="914400" lvl="1" indent="-457200">
              <a:buFontTx/>
              <a:buChar char="-"/>
            </a:pPr>
            <a:r>
              <a:rPr lang="nl-BE" sz="1800" dirty="0" smtClean="0"/>
              <a:t>De gebruikte protocollen en dataformaten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Root WSDL beschrijving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30" name="Picture 6" descr="http://vdschoot.com/wp-content/uploads/2012/12/SOAP-wsdl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34443"/>
            <a:ext cx="62198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0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PortType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Input method update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Output method </a:t>
            </a:r>
            <a:r>
              <a:rPr lang="nl-BE" dirty="0" err="1" smtClean="0"/>
              <a:t>updateResponse</a:t>
            </a:r>
            <a:endParaRPr lang="nl-BE" dirty="0" smtClean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http://vdschoot.com/wp-content/uploads/2012/12/SOAP-wsdl-mess-updat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897933"/>
            <a:ext cx="53911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9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Beschrijving berichten structuur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Complex type update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Bevat primitieve datatypes (string, int, …)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Zal mappen met klasse in de gekozen taal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6" name="Picture 4" descr="http://vdschoot.com/wp-content/uploads/2012/12/SOAP-wsdl-mess-update2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02734"/>
            <a:ext cx="39719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7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Binnen .NET spreken we over ASMX </a:t>
            </a:r>
            <a:r>
              <a:rPr lang="nl-BE" dirty="0" err="1" smtClean="0"/>
              <a:t>webservices</a:t>
            </a:r>
            <a:r>
              <a:rPr lang="nl-BE" dirty="0" smtClean="0"/>
              <a:t>. Deze gebruiken SOAP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47" y="3161657"/>
            <a:ext cx="4309305" cy="3003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01617" y="5222513"/>
            <a:ext cx="2951922" cy="2291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04" y="1752600"/>
            <a:ext cx="6450828" cy="43735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5400000">
            <a:off x="3600834" y="1566448"/>
            <a:ext cx="190243" cy="3224947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42024" y="3293050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Attribuut</a:t>
            </a:r>
            <a:r>
              <a:rPr lang="en-US" dirty="0" smtClean="0"/>
              <a:t> [</a:t>
            </a:r>
            <a:r>
              <a:rPr lang="en-US" dirty="0" err="1" smtClean="0"/>
              <a:t>WebMethod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aanspreekbaar</a:t>
            </a:r>
            <a:r>
              <a:rPr lang="en-US" dirty="0" smtClean="0"/>
              <a:t> over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3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applicatie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WPF, </a:t>
            </a:r>
            <a:r>
              <a:rPr lang="en-US" dirty="0" err="1" smtClean="0"/>
              <a:t>Winfroms,Windows</a:t>
            </a:r>
            <a:r>
              <a:rPr lang="en-US" dirty="0" smtClean="0"/>
              <a:t> Phone,…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platformen</a:t>
            </a:r>
            <a:r>
              <a:rPr lang="en-US" dirty="0" smtClean="0"/>
              <a:t> die SOAP </a:t>
            </a:r>
            <a:r>
              <a:rPr lang="en-US" dirty="0" err="1" smtClean="0"/>
              <a:t>begrijpen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48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143" y="2368910"/>
            <a:ext cx="4304469" cy="3519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WPF </a:t>
            </a:r>
            <a:r>
              <a:rPr lang="en-US" dirty="0" err="1" smtClean="0"/>
              <a:t>Applicatie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69345"/>
              </p:ext>
            </p:extLst>
          </p:nvPr>
        </p:nvGraphicFramePr>
        <p:xfrm>
          <a:off x="457200" y="2377415"/>
          <a:ext cx="3261769" cy="176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Image" r:id="rId4" imgW="4291920" imgH="2323800" progId="Photoshop.Image.15">
                  <p:embed/>
                </p:oleObj>
              </mc:Choice>
              <mc:Fallback>
                <p:oleObj name="Image" r:id="rId4" imgW="4291920" imgH="2323800" progId="Photoshop.Image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377415"/>
                        <a:ext cx="3261769" cy="176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399216" y="3166647"/>
            <a:ext cx="1626282" cy="1595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1622" y="3056183"/>
            <a:ext cx="3240290" cy="2700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3013526">
            <a:off x="5964453" y="1943431"/>
            <a:ext cx="405036" cy="1242213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73898" y="187608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3153129" y="4707854"/>
            <a:ext cx="405036" cy="1408995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3141" y="422419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Aanspreekbare</a:t>
            </a:r>
            <a:r>
              <a:rPr lang="en-US" dirty="0" smtClean="0"/>
              <a:t> </a:t>
            </a:r>
            <a:r>
              <a:rPr lang="en-US" dirty="0" err="1" smtClean="0"/>
              <a:t>methodes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6200000">
            <a:off x="4887030" y="3242118"/>
            <a:ext cx="405036" cy="2301345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967" y="5208048"/>
            <a:ext cx="241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kiezen</a:t>
            </a:r>
            <a:r>
              <a:rPr lang="en-US" dirty="0" smtClean="0"/>
              <a:t> namespace </a:t>
            </a:r>
            <a:r>
              <a:rPr lang="en-US" dirty="0" err="1" smtClean="0"/>
              <a:t>webservice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webservices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toevoegen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 err="1" smtClean="0"/>
              <a:t>referentie</a:t>
            </a:r>
            <a:endParaRPr lang="en-US" dirty="0" smtClean="0"/>
          </a:p>
          <a:p>
            <a:r>
              <a:rPr lang="en-US" dirty="0" smtClean="0"/>
              <a:t>=&gt; </a:t>
            </a:r>
            <a:r>
              <a:rPr lang="en-US" dirty="0" err="1" smtClean="0"/>
              <a:t>Aanspreekbaar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 “</a:t>
            </a:r>
            <a:r>
              <a:rPr lang="en-US" dirty="0" err="1" smtClean="0"/>
              <a:t>gewoon</a:t>
            </a:r>
            <a:r>
              <a:rPr lang="en-US" dirty="0" smtClean="0"/>
              <a:t>” .NET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278174"/>
            <a:ext cx="5242170" cy="1678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4675"/>
            <a:ext cx="4427784" cy="27209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2151477">
            <a:off x="2759752" y="3224271"/>
            <a:ext cx="227066" cy="1591327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49948" y="358066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 van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4019678" y="4835887"/>
            <a:ext cx="1890169" cy="196381"/>
          </a:xfrm>
          <a:prstGeom prst="lef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3549" y="4731303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 err="1" smtClean="0"/>
              <a:t>aanroepen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77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WCF = Windows Communication Foundation</a:t>
            </a:r>
          </a:p>
          <a:p>
            <a:r>
              <a:rPr lang="en-US" dirty="0" err="1" smtClean="0"/>
              <a:t>Krachtige</a:t>
            </a:r>
            <a:r>
              <a:rPr lang="en-US" dirty="0"/>
              <a:t> </a:t>
            </a:r>
            <a:r>
              <a:rPr lang="en-US" dirty="0" err="1" smtClean="0"/>
              <a:t>communicatie</a:t>
            </a:r>
            <a:r>
              <a:rPr lang="en-US" dirty="0" smtClean="0"/>
              <a:t> stack in .NET</a:t>
            </a:r>
          </a:p>
          <a:p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integratie</a:t>
            </a:r>
            <a:r>
              <a:rPr lang="en-US" dirty="0" smtClean="0"/>
              <a:t> scenario’s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ASMX + </a:t>
            </a:r>
            <a:r>
              <a:rPr lang="en-US" dirty="0" err="1" smtClean="0"/>
              <a:t>veeeeeeel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ASMX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.NET </a:t>
            </a:r>
            <a:r>
              <a:rPr lang="en-US" dirty="0" err="1" smtClean="0"/>
              <a:t>Remoting</a:t>
            </a:r>
            <a:endParaRPr lang="en-US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MSMQ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0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Nadelen</a:t>
            </a:r>
            <a:r>
              <a:rPr lang="en-US" dirty="0" smtClean="0"/>
              <a:t> van ASMX</a:t>
            </a:r>
          </a:p>
          <a:p>
            <a:pPr marL="914400" lvl="1" indent="-457200">
              <a:buFontTx/>
              <a:buChar char="-"/>
            </a:pPr>
            <a:r>
              <a:rPr lang="en-US" dirty="0" err="1" smtClean="0"/>
              <a:t>Traag</a:t>
            </a:r>
            <a:endParaRPr lang="en-US" dirty="0" smtClean="0"/>
          </a:p>
          <a:p>
            <a:pPr marL="914400" lvl="1" indent="-457200">
              <a:buFontTx/>
              <a:buChar char="-"/>
            </a:pPr>
            <a:r>
              <a:rPr lang="en-US" dirty="0" err="1" smtClean="0"/>
              <a:t>Omwille</a:t>
            </a:r>
            <a:r>
              <a:rPr lang="en-US" dirty="0" smtClean="0"/>
              <a:t> van SOAP </a:t>
            </a:r>
            <a:r>
              <a:rPr lang="en-US" dirty="0" err="1" smtClean="0"/>
              <a:t>veel</a:t>
            </a:r>
            <a:r>
              <a:rPr lang="en-US" dirty="0" smtClean="0"/>
              <a:t> rand </a:t>
            </a:r>
            <a:r>
              <a:rPr lang="en-US" dirty="0" err="1" smtClean="0"/>
              <a:t>informatie</a:t>
            </a:r>
            <a:endParaRPr lang="en-US" dirty="0" smtClean="0"/>
          </a:p>
          <a:p>
            <a:pPr marL="914400" lvl="1" indent="-457200">
              <a:buFontTx/>
              <a:buChar char="-"/>
            </a:pPr>
            <a:r>
              <a:rPr lang="en-US" dirty="0" err="1" smtClean="0"/>
              <a:t>Moeilijker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implementeren</a:t>
            </a:r>
            <a:r>
              <a:rPr lang="en-US" dirty="0" smtClean="0"/>
              <a:t> op non-Microsoft </a:t>
            </a:r>
            <a:r>
              <a:rPr lang="en-US" dirty="0" err="1" smtClean="0"/>
              <a:t>platformen</a:t>
            </a:r>
            <a:r>
              <a:rPr lang="en-US" dirty="0" smtClean="0"/>
              <a:t> (iOS, Android,…)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62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76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2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Beschrijft</a:t>
            </a:r>
            <a:r>
              <a:rPr lang="en-US" dirty="0" smtClean="0"/>
              <a:t> </a:t>
            </a:r>
            <a:r>
              <a:rPr lang="en-US" dirty="0" err="1" smtClean="0"/>
              <a:t>aanral</a:t>
            </a:r>
            <a:r>
              <a:rPr lang="en-US" dirty="0" smtClean="0"/>
              <a:t> regels om data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versturen</a:t>
            </a:r>
            <a:r>
              <a:rPr lang="en-US" dirty="0" smtClean="0"/>
              <a:t> over HTTP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REST services </a:t>
            </a:r>
            <a:r>
              <a:rPr lang="en-US" dirty="0" err="1" smtClean="0"/>
              <a:t>zijn</a:t>
            </a:r>
            <a:r>
              <a:rPr lang="en-US" dirty="0" smtClean="0"/>
              <a:t> stateless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We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URI 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Service </a:t>
            </a:r>
            <a:r>
              <a:rPr lang="en-US" dirty="0" err="1" smtClean="0"/>
              <a:t>zal</a:t>
            </a:r>
            <a:r>
              <a:rPr lang="en-US" dirty="0" smtClean="0"/>
              <a:t> resource </a:t>
            </a:r>
            <a:r>
              <a:rPr lang="en-US" dirty="0" err="1" smtClean="0"/>
              <a:t>terugkeren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smtClean="0"/>
              <a:t>We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 http verbs (GET,PUT,DELETE,POST,…)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Zowel</a:t>
            </a:r>
            <a:r>
              <a:rPr lang="en-US" dirty="0" smtClean="0"/>
              <a:t> XML </a:t>
            </a:r>
            <a:r>
              <a:rPr lang="en-US" dirty="0" err="1" smtClean="0"/>
              <a:t>als</a:t>
            </a:r>
            <a:r>
              <a:rPr lang="en-US" dirty="0" smtClean="0"/>
              <a:t> JSON </a:t>
            </a:r>
            <a:r>
              <a:rPr lang="en-US" dirty="0" err="1" smtClean="0"/>
              <a:t>formaat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121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Snel</a:t>
            </a:r>
            <a:r>
              <a:rPr lang="en-US" dirty="0" smtClean="0"/>
              <a:t> en compact 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 in mobile </a:t>
            </a:r>
            <a:r>
              <a:rPr lang="en-US" dirty="0" err="1" smtClean="0"/>
              <a:t>wereld</a:t>
            </a: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err="1" smtClean="0"/>
              <a:t>Makkelijk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implementeren</a:t>
            </a:r>
            <a:r>
              <a:rPr lang="en-US" dirty="0" smtClean="0"/>
              <a:t> op </a:t>
            </a:r>
            <a:r>
              <a:rPr lang="en-US" dirty="0" err="1" smtClean="0"/>
              <a:t>Windows,iOS,Android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0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HTTP </a:t>
            </a:r>
            <a:r>
              <a:rPr lang="nl-BE" dirty="0" err="1"/>
              <a:t>Methods</a:t>
            </a:r>
            <a:endParaRPr lang="nl-BE" dirty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/>
              <a:t>GET (Safe =&gt; wijzigt niks op server) (SELECT)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/>
              <a:t>POST Toevoegen </a:t>
            </a:r>
            <a:r>
              <a:rPr lang="nl-BE" dirty="0" err="1"/>
              <a:t>datan</a:t>
            </a:r>
            <a:r>
              <a:rPr lang="nl-BE" dirty="0"/>
              <a:t> (INSERT)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/>
              <a:t>PUT (Idempotent =&gt; meerdere </a:t>
            </a:r>
            <a:r>
              <a:rPr lang="nl-BE" dirty="0" err="1"/>
              <a:t>request</a:t>
            </a:r>
            <a:r>
              <a:rPr lang="nl-BE" dirty="0"/>
              <a:t> =&gt; zelfde effect) (UPDATE)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/>
              <a:t>DELETE (Idempotent =&gt; meerdere </a:t>
            </a:r>
            <a:r>
              <a:rPr lang="nl-BE" dirty="0" err="1"/>
              <a:t>request</a:t>
            </a:r>
            <a:r>
              <a:rPr lang="nl-BE" dirty="0"/>
              <a:t> =&gt; zelfde effect) (DELETE)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06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Status Codes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/>
              <a:t>HTTP/1.1 200 OK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/>
              <a:t>HTTP/1.1 404 </a:t>
            </a:r>
            <a:r>
              <a:rPr lang="nl-BE" dirty="0" err="1"/>
              <a:t>requested</a:t>
            </a:r>
            <a:r>
              <a:rPr lang="nl-BE" dirty="0"/>
              <a:t> resource </a:t>
            </a:r>
            <a:r>
              <a:rPr lang="nl-BE" dirty="0" err="1"/>
              <a:t>not</a:t>
            </a:r>
            <a:r>
              <a:rPr lang="nl-BE" dirty="0"/>
              <a:t> found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82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Status codes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1xx: informatief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2xx: </a:t>
            </a:r>
            <a:r>
              <a:rPr lang="nl-BE" dirty="0" err="1" smtClean="0"/>
              <a:t>success</a:t>
            </a:r>
            <a:endParaRPr lang="nl-BE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3xx: </a:t>
            </a:r>
            <a:r>
              <a:rPr lang="nl-BE" dirty="0" err="1" smtClean="0"/>
              <a:t>redirection</a:t>
            </a:r>
            <a:endParaRPr lang="nl-BE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4xx: </a:t>
            </a:r>
            <a:r>
              <a:rPr lang="nl-BE" dirty="0" err="1" smtClean="0"/>
              <a:t>client</a:t>
            </a:r>
            <a:r>
              <a:rPr lang="nl-BE" dirty="0" smtClean="0"/>
              <a:t> error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5xx: server error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413338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A Web service, in very broad terms, is a method of communication between two applications or electronic devices over the World Wide Web (WWW). </a:t>
            </a:r>
            <a:endParaRPr lang="en-US" i="1" dirty="0" smtClean="0"/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Web </a:t>
            </a:r>
            <a:r>
              <a:rPr lang="en-US" i="1" dirty="0"/>
              <a:t>services are of two kinds: Simple Object Access Protocol (SOAP) and Representational State Transfer (REST).</a:t>
            </a:r>
          </a:p>
        </p:txBody>
      </p:sp>
    </p:spTree>
    <p:extLst>
      <p:ext uri="{BB962C8B-B14F-4D97-AF65-F5344CB8AC3E}">
        <p14:creationId xmlns:p14="http://schemas.microsoft.com/office/powerpoint/2010/main" val="2638028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Wat bevat REST niet: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Sessies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nl-BE" dirty="0" err="1" smtClean="0"/>
              <a:t>Stateless</a:t>
            </a:r>
            <a:r>
              <a:rPr lang="nl-BE" dirty="0" smtClean="0"/>
              <a:t> werken of cookies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err="1" smtClean="0"/>
              <a:t>Encryption</a:t>
            </a:r>
            <a:endParaRPr lang="nl-BE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nl-BE" dirty="0" err="1" smtClean="0"/>
              <a:t>Https</a:t>
            </a:r>
            <a:endParaRPr lang="nl-BE" dirty="0" smtClean="0"/>
          </a:p>
          <a:p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34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REST is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Geen PRODUCT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Van NIEMAND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Geen STANDAARD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endParaRPr lang="nl-BE" dirty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nl-BE" dirty="0" smtClean="0"/>
          </a:p>
          <a:p>
            <a:pPr algn="ctr"/>
            <a:r>
              <a:rPr lang="nl-BE" dirty="0" smtClean="0"/>
              <a:t>Architectuur voor netwerk </a:t>
            </a:r>
            <a:r>
              <a:rPr lang="nl-BE" dirty="0" err="1" smtClean="0"/>
              <a:t>based</a:t>
            </a:r>
            <a:r>
              <a:rPr lang="nl-BE" dirty="0" smtClean="0"/>
              <a:t> </a:t>
            </a:r>
            <a:r>
              <a:rPr lang="nl-BE" dirty="0" err="1" smtClean="0"/>
              <a:t>applications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50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Een web </a:t>
            </a:r>
            <a:r>
              <a:rPr lang="nl-BE" dirty="0" err="1" smtClean="0"/>
              <a:t>application</a:t>
            </a:r>
            <a:r>
              <a:rPr lang="nl-BE" dirty="0" smtClean="0"/>
              <a:t> bevat naast pagina’s nu ook een API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nl-BE" dirty="0" smtClean="0"/>
              <a:t>IMDB, </a:t>
            </a:r>
            <a:r>
              <a:rPr lang="nl-BE" dirty="0" err="1" smtClean="0"/>
              <a:t>Twitter,Facebook</a:t>
            </a:r>
            <a:endParaRPr lang="nl-BE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Applications bevatten ook REST API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nl-BE" dirty="0" err="1" smtClean="0"/>
              <a:t>NetFlix</a:t>
            </a:r>
            <a:r>
              <a:rPr lang="nl-BE" dirty="0" smtClean="0"/>
              <a:t>, </a:t>
            </a:r>
            <a:r>
              <a:rPr lang="nl-BE" dirty="0" err="1" smtClean="0"/>
              <a:t>Spotify</a:t>
            </a:r>
            <a:r>
              <a:rPr lang="nl-BE" dirty="0" smtClean="0"/>
              <a:t>, </a:t>
            </a:r>
            <a:r>
              <a:rPr lang="nl-BE" dirty="0" err="1" smtClean="0"/>
              <a:t>DropBox</a:t>
            </a:r>
            <a:r>
              <a:rPr lang="nl-BE" dirty="0" smtClean="0"/>
              <a:t>,…</a:t>
            </a:r>
          </a:p>
          <a:p>
            <a:endParaRPr lang="nl-BE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/>
              <a:t>Internet Of </a:t>
            </a:r>
            <a:r>
              <a:rPr lang="nl-BE" dirty="0" err="1" smtClean="0"/>
              <a:t>Things</a:t>
            </a:r>
            <a:endParaRPr lang="nl-BE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nl-BE" dirty="0" smtClean="0"/>
              <a:t>Philips </a:t>
            </a:r>
            <a:r>
              <a:rPr lang="nl-BE" dirty="0" err="1" smtClean="0"/>
              <a:t>Hue</a:t>
            </a:r>
            <a:r>
              <a:rPr lang="nl-BE" dirty="0" smtClean="0"/>
              <a:t> API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nl-BE" dirty="0">
                <a:hlinkClick r:id="rId2"/>
              </a:rPr>
              <a:t>http://developers.meethue.com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nl-BE" dirty="0" err="1" smtClean="0"/>
              <a:t>Withings</a:t>
            </a:r>
            <a:r>
              <a:rPr lang="nl-BE" dirty="0" smtClean="0"/>
              <a:t> 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nl-BE" dirty="0" smtClean="0"/>
              <a:t>Weegschaal, bloedrukmeters, </a:t>
            </a:r>
            <a:r>
              <a:rPr lang="nl-BE" dirty="0" err="1" smtClean="0"/>
              <a:t>etc</a:t>
            </a:r>
            <a:r>
              <a:rPr lang="nl-BE" dirty="0" smtClean="0"/>
              <a:t>…	</a:t>
            </a:r>
          </a:p>
          <a:p>
            <a:pPr marL="1600200" lvl="2" indent="-457200">
              <a:buFont typeface="Symbol" panose="05050102010706020507" pitchFamily="18" charset="2"/>
              <a:buChar char="Þ"/>
            </a:pP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www.withings.com/nl/api</a:t>
            </a:r>
            <a:endParaRPr lang="nl-BE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endParaRPr lang="nl-BE" dirty="0" smtClean="0"/>
          </a:p>
          <a:p>
            <a:pPr marL="1600200" lvl="2" indent="-457200">
              <a:buFont typeface="Symbol" panose="05050102010706020507" pitchFamily="18" charset="2"/>
              <a:buChar char="Þ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026" name="Picture 2" descr="http://media.engadget.com/img/products/473/a5np/a5np-80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63" y="577298"/>
            <a:ext cx="2829763" cy="21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3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2718"/>
            <a:ext cx="3374945" cy="562491"/>
          </a:xfrm>
        </p:spPr>
        <p:txBody>
          <a:bodyPr/>
          <a:lstStyle/>
          <a:p>
            <a:r>
              <a:rPr lang="nl-BE" dirty="0" smtClean="0"/>
              <a:t>REST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Parrot AR </a:t>
            </a:r>
            <a:r>
              <a:rPr lang="nl-BE" dirty="0" err="1" smtClean="0"/>
              <a:t>Drone</a:t>
            </a:r>
            <a:endParaRPr lang="nl-BE" dirty="0" smtClean="0"/>
          </a:p>
          <a:p>
            <a:r>
              <a:rPr lang="nl-BE" dirty="0"/>
              <a:t>=&gt; https://github.com/andrew/ar-drone-rest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098" name="Picture 2" descr="http://images.bit-tech.net/content_images/2010/07/parrot-ar-drone-review/AR.Drone-06-b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6" y="3283674"/>
            <a:ext cx="2635560" cy="192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63528"/>
            <a:ext cx="3028950" cy="2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64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Google </a:t>
            </a:r>
            <a:r>
              <a:rPr lang="nl-BE" dirty="0" err="1" smtClean="0"/>
              <a:t>Glass</a:t>
            </a:r>
            <a:endParaRPr lang="nl-BE" dirty="0" smtClean="0"/>
          </a:p>
          <a:p>
            <a:r>
              <a:rPr lang="nl-BE" dirty="0">
                <a:hlinkClick r:id="rId2"/>
              </a:rPr>
              <a:t>https://developers.google.com/glass/v1/reference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78359"/>
            <a:ext cx="4171950" cy="2520083"/>
          </a:xfrm>
          <a:prstGeom prst="rect">
            <a:avLst/>
          </a:prstGeom>
        </p:spPr>
      </p:pic>
      <p:pic>
        <p:nvPicPr>
          <p:cNvPr id="9" name="Picture 28" descr="http://media.npr.org/assets/img/2013/02/20/google-glass2-b910424100ec7c2fc4b6efd0f280d51613e864db-s6-c3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429000"/>
            <a:ext cx="3457574" cy="258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28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Tesla Model S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nl-BE" dirty="0" smtClean="0">
                <a:hlinkClick r:id="rId2"/>
              </a:rPr>
              <a:t>http</a:t>
            </a:r>
            <a:r>
              <a:rPr lang="nl-BE" dirty="0">
                <a:hlinkClick r:id="rId2"/>
              </a:rPr>
              <a:t>://docs.timdorr.apiary.io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052" name="Picture 4" descr="http://image.motortrend.com/f/oftheyear/car/1301_2013_motor_trend_car_of_the_year_tesla_model_s/41007800/2013-Tesla-Model-S-front-three-quarter-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8" y="3200401"/>
            <a:ext cx="3799867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618" y="3230563"/>
            <a:ext cx="3822607" cy="23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74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Het web is </a:t>
            </a:r>
            <a:r>
              <a:rPr lang="en-US" b="1" dirty="0" err="1" smtClean="0"/>
              <a:t>meer</a:t>
            </a:r>
            <a:r>
              <a:rPr lang="en-US" b="1" dirty="0" smtClean="0"/>
              <a:t> dan </a:t>
            </a:r>
            <a:r>
              <a:rPr lang="en-US" b="1" smtClean="0"/>
              <a:t>pagina’s</a:t>
            </a:r>
            <a:endParaRPr lang="nl-B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122" name="Picture 2" descr="http://autoweek.com/storyimage/CW/20130513/CARNEWS/130519937/AR/0/2013-Tesla-Model-S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68" y="4416654"/>
            <a:ext cx="2419350" cy="14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media.engadget.com/img/products/473/a5np/a5np-8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59" y="305626"/>
            <a:ext cx="1736017" cy="13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withings.com/images/bodyanalyzer/ws-50-background-lb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97" y="1677226"/>
            <a:ext cx="2253021" cy="149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fitbit force front A Brief Look at The Fitbit Force Personal Tracke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67" y="3528945"/>
            <a:ext cx="2406427" cy="17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encrypted-tbn3.gstatic.com/images?q=tbn:ANd9GcSN4GPjI1EQykzS-qjOnuTt__rtfppAkzK5DO2J7UaDOzG2_2DXm4Yh1TH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2" y="4292829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ttps://s3.amazonaws.com/ksr/projects/642526/photo-main.jpg?1376059179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3" y="588922"/>
            <a:ext cx="2494389" cy="18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6" descr="data:image/jpeg;base64,/9j/4AAQSkZJRgABAQAAAQABAAD/2wCEAAkGBxAPDw8NDg8ODw4ODQ8ODRAODw8QEA8PFRQWFhQRFRQYHSggGBolHRQUITEhJSksLi8uFx8zODMsNygtLisBCgoKDg0OFxAQFywcHyQsLCwsLywsLCwvLCwsLCwsLCwsLCwsLCwsLCwsLCwsLCwsLCwsLCwsLCwsLCwsLCwsLP/AABEIALcBEwMBEQACEQEDEQH/xAAbAAACAwEBAQAAAAAAAAAAAAAAAQIEBQMGB//EAEIQAAEDAgMEBgUJCAIDAQAAAAEAAgMEEQUhMQYSQVETImFxgZEyQlKh0RQWIzNTYpKxwQcVQ2NygpPwg+FUovEk/8QAGgEBAQEBAQEBAAAAAAAAAAAAAAECAwQFBv/EADMRAQACAgAEBAQEBQUBAAAAAAABAgMRBBIhMRMUQVEiMmGRcYGh0QVSseHwIzNCwfEk/9oADAMBAAIRAxEAPwD6uGrKJBqqpAIJWQOyAsgdkBZAWQOyAsgLICyAsgLICyBKgQCAUAgEAgECQCBIAKhlBAoEEU0BdEJAlFSARErIHZA7IHZAWQFkDsgLICyB2QFkBZAkAgFQIEgLIBAXUC3hzHmgiZG+0PNAumb7TfMIDpm+03zCA6RvMeaB3HNAKgUESFQkU0CsgECUHQBESsgdkDsg4vqo2mzntB5EhSbRDUUtPaEPl8P2jPxBTnr7teFf2Hy+H7Rn4gpz19zwr+0pCti+0Z5hXmr7p4V/ZMVLDo9vmE3CclvZMSNOhHmqmpSuqhoBAIBAlQIEgECc24I0QYUmzznEk1VRYm9g4ADs0U0F81metPUn/lf8VNB/NSDi6c980nxV0H81ab+Z/kf8VNBHZWm/mf5H/FOVdonZSDg+dvdNJ8U0bQOzJH1dXUt73735poL91VrPq6zf7JYwfysmpDFdWw/XQNlbxdCc/wAJTcnRoYfisU+TTZw9JjhZw7wVYk0u2VAgECUAg6gIiVkDsgFBTqcKgldvSRtc7mQs2x1t1mHWmfJSNVnTl+4aX7Fn4Qs+DT2a81l/mkfuGl+xj/CE8Gnseay/zSRwCl+xZ5BPAp7L5rL/ADSidnabhGB3EhTwMfsvm8v8yB2ch9V0rf6ZXj9VPL1+v3XzmT11P5I/uN7fq6qdveQ4e8J4Mx2tLXmqz81IkxT1sfoyxyjk9pafMfBOXLHaYk5uHt3rNfwTjxZzCG1MTouG8Oszz4eKRmmOl40k8NFo3jtv6erVY4EXBuDou7yzGjRAqBAkAgEAgECUAqEoBAlQkCQZ2JYSyXrt+jmbm17cjft5hSYXaGDVzn78MotNEbO5OHBwSJJaaoRQJA1B2ARDUDVAgEAgEAgEAgaAQQkjDgQ4Ag6gpMb7rEzE7hQp4+gf0f8ACf6H3T7PcuVY5J16O97eJXm9Y7rNfWsgYZJTutHFdXnVsMxmCpH0bxfkcj5INFUCAQCBIBAkCQJAIEgSAQJBiT9XEIrfxIHh3bYi35lZ9V9G0tIECRRdQWEQ0AgaAQCBIBAIBAIGgSCnipswHiHtt5rN/R1xev4OG0FH09LIziWXb38Fqezk+TR1L4nXBLXNOoNiCucS29rs9tje0dT3CQfqtxZmYe0ila8BzSCDoQtImgEESgSAQCgV0BdAlQIEgSDCpD01fJIM208YiB+8cz+inqvo3FQIhKKSC0iGgaAQK6BXQCAQNAIBAIBUZmLP3nRQjVzwT3Bc7dZiHanSlrfkvv0t2WXRxfOtqdmHlzpoNSSXM59y5zCxLxDpXRuLSC1w1BWWm9s7tTJTuAuXM9Zmot2clqLJMPpmE47BUtBjeN7i0mzh4Le2WoCqGgECQFkCsgRagW6gVlBFUZe0OKCmhJGcj+pE0aucVJlYhHZikMVM3f8ArZLySk6lzsykEtVVAiooBQWgUEkQIBAWQFkCsgLICyAQCAQQkkDQXONgBcpM6WtZtOoZGDv6eWSoN7NO5HflxIWKRvcuuWYjVY9GyQujirzQAqDzeN7Mw1IO+2zuDm5EKTBtS2c2cFKXAhslzk5wF7ckiNLtsPweMnfYxrHnUgWurMIiJKmHQ7zeT+s38WoU6wvRagx9mkzXR/e9Jn4hp4qxY01YZmvG8xzXA8QQVUdEAgECQJAkFDGMVipYzJK63BrRm5zuAA4qTOjTBwuimqJ/llUA27PoIjn0bTxP3ipDUvTiwFhwWmRdFBKBIBQeN2d2oLAGTbzo9A7Ut+K+Rw/FzTpfrD9Dxn8Prk+LH0n2e2pKuOVodG9rgeRX1aXreN1nb4OTFfHOrRpYC05mgEAgEAgEAgLIE7LM6IRG3nMQqzUydDHfoWuHTOHrfdHNc/mn6PR/tx9f6NuliDW2aLDgOxdIed2VAUEHRgoOBgsbhTQm0KhTR3a5oyuCLoPkGITV2Gyua4uLC4lpd1mPH6LlMaaW8O2uiJvI19O/i+E2ae9uiu5Hr8O2je4Askiqm8gejlt3aH3K8yabeH4zHM7ow2Rklr7jmH8xktRJpok8NO/JVAUFWsxCGFpdLLGwDUucAmx5521ZqSY8MidUHQzOBbA3+7j4LO/ZdJUOzjul+UVj/lM59EnKOHsa39U0behdDYA27ydVpCKDnvKKkFRIBA7KDGwrCeiiERa1wGuQzXHHirWvLp6cvEWvfm27Owu2cfVtpbqkdxCThr6dEjiLx3nf4l8uqIbB1pG6dfqu8HDIrG8tPq6R4GTv8M/ouQY7EcpN6J3KQWHg7RajiK9rdPxZtwd9bp8UfRpMeHC7SCOw3XeJiezyzWY7wmiBAIBAIOdRUMjaXvcGtGpJSZiO7VazbswpZ5a3qxXjpibOkOTnj7o5Ln1t+DpuKdustSlp2sY1rWhrWA27TzXSI05bd81UMFA0EOlb7TfMK6lNwOlb7TfMJqTcDeaeLfMJqTcIkciPNTSszE8LZOC2VoeDzUmB4jF/2etN3U7yw+y7NqzNV28jXYHWUhuY3gD147ke5Z0uxR7V1sJBZMbjLra910gdq/bjEZrZsc5os128WkeVldyO2D49VzOLcQqqqFhPU+ShpuONy66o3WyYTGd90NTWSjMGqcXi/OzjYeSdDUoVm2NQSBAI6aJhBDI2g3A4E8k2vK9jsltOyvjk3G3ng3RNb0Be9nX8CtbZmNNChqZXSvdI0GLd3WOvYb3MDiO1XSO0kt8goJMaqrqAiHZAKK6tZZRUrKoyNpsLdUwFkbi17SHNzsCRwK4Z8c3rqJ1L1cJmriybtG4fPHYrVUrjFKL2yLZBcHuK+dOXJT4bxt9uOEw5Y58VuWfov0O0kQ+0p3c43XZ+HRbpkxz2may45OHz1+aIyR+r0lDtFIbWfDUN7+jf5aL1VyZI9rPBfFgnvuk/Xs3qbE2PbvOG5lmHFpI8l6K33G5jTx3x6tqJ2k3FIDpLH+IJGSs+pODJHoqV209FALyVEQ7N4EpN6rGG8+jM+dE1T1cPo5pAf404MMI7buzI7gVOeZ7Q14Va/NKxR4WJHb9ZO2olbmYmH6Jh/p4+KViJnvuWcnNEdtQ3bi1iN1o8F1cSjLSLtzboECcUDCCQCDIq9mKaV7pHCQOcbu3JXtF+dgV6K8VkrGol5r8JitO5j9XD5n0v8/8AzyfFa85k+n2Z8li+v3kvmdS+1Uf53p5zJ9PseSxfX7l8z4OEtUO6dyvnL+0fY8lj95+4OybfVqqxv/Lf9FPN29ax9jydfS0/dE7NSj0K+oH9Qa5PM19aQeVt6ZJcpMDrR6NXHIOUkOvkVfFwz3xng547ZPvDDxLZOaTOWlpJT7UT3ROTXC294T/6q+0sKq2NYPSp6yHtjcydvla/vU8tit8uT7rHEZa/Pj+zKqNmphY0tQyRzTfo5AYJO4B2R8wuV+EyVjcdY+jpTi8dukzqfqw67EaiBxjmYWPGrZGlptz7R2rzPVt56qx+aVxjzDRlZuV1dJt9D/ZK+SnFQ5xIE4YDGb7p3b2J5nNaidJMPpzKxzwLNJ9wU2NCCM2uQtIstaglZAIEoq1ZBEsQc5GFQhl4hg8UwtIwO7xmsWpFu8O2PNak7rOnlcR2GbmYHlh9l2YXjvwdZ7dH08P8VvHS8beZrsBqoLkxuIHrRkn8s15bYMuPs+jTjOHzRq36s41kw6omlaRwJ08Cs+Yy16bbngeHv1iv2cXxSS+lWSjsvu/knmsixwGGPR6rA69sDRuU9GXjIydFd5txJvqtxxt49IcL/wAMxzPzS0KzaCokFnSbjeIjAYLd+q534vLfpvX4N4uAwY+sV3+Lzkm1QpHh8B35Wn+08weazhm9bc0O2bHTJTktD6hNUfKoonwSDdlja8yeo0EX6o4lfdieaIl+StXktMSs0NO2FnRsLnZklzjcknUrTEztbY1VHQBBKyAQCAQCBIBAkCIQRLAgqVeGRSiz2Nd3jMdxW65LU+WdMXx1vGrRtg4ps00tzY2oib/DlAc9g47hP5Lvz0y9Lxqfdw8O+LrSdx7fsq4dslQP68dPE0jWzRcLz3xzSdS9FLxeNw3aXA4Y9GjwCxppoMga3QBUTsgEAgSBKKtohoCyCJaioOiCaNuL6YHgpprbMr9noJvrImO7bZ+a52xVt3h2x8Tkx/LbTzWIfs/jNzDI+M8Aes34ry34Ks9uj6OL+LZK/NG3narY2tiLizdkGo3HFrvIrz24O8dur3Y/4rit36PLbQYRiJbuMiqA6+eRdl2WWsGDlt8dWeK4ut6axZNSeD7K10m4JInNAtvF+Rd4Lv4G53p4542K1iu9z7vsmDUcjIo4wzdDGhoHAAcl7KxqNPk5Lc1pluU9O4ZuK05rTWKiVkAgECQCBIBAIEgSAQCBIMbFIjA4VUQyv9K0aOB1/wB52Xek+JXlnvHZwtHJbmjtPf8AdrMeHAOabhwBB5g5grg7mgSBIBAkUlBcRAgEAgFQIFZAFqLtB0IPBTRtyNI08E0bZdZWtieY2xglpG8Xce5evFw0WruZeLNxc0tyxDToatko6uRGrTqFxyYrUnq748tckbhasubqEAgECQJAIEgECQCBIBAkCQV69t4pAfYd7hddMU6vDGWN0lT2clLqWO/qmRngx7mj3ALNo1aY+rVZ3ES0llQgSAQJAlFXEQIGgEAgEAqEgEDQef2lp7ObKOI3T3jRe3hb/wDF4OMx9rMiGoLSC0lrhoQvZMRaNS8NbTSdw9LheKCXqPs2T3O7u3sXzs2CadY7PqYOIjJ0npLRuvO9IQCCJQK6BXQF0BdAIBAkAgSBIKmKSbsMhPskeeX6rphjd4c80/BKpsw3/wDHA77Rrph3SOLx7nBc5nc7biNRpqIpIEgEAgSiriIEDQCoEAoBUCAQCqKuIxCRhjOh93at0tyzuGMlYtXUvGV9M+F1naH0XDQ/9r6eO8Xjo+Rlxzjnr2coqq1r+BHBdJq5xbT0eEYuXERym9/Qfln2H4rw5+H18VX0eH4nm+G33bgK8T3GgECIQKyBWQFkCsgEAgSAQJB5ja+cymHD4z16mQMcRq1hBL3dlmB5793musfDSZ9+n7uU/FeI9uv7PSMYGgNaLNaAGgcANAuTqaBFAkCQCKSguohhAIBUCAQCAQCBqo5SsurBKjVUzXgtcAQdQVutpidw52pFo1LyuK4S+G72XfHrYAlzfAar6GLiaz0t0fMy8LavWnWHPCKJ8zOkje0A6NcHZ9/JL8TSJ1rbWPg7zG96btBXzRkxzRucGi9wWl27zGd3D8l5slcV5+G2perHfLSNXruG1S1TJBdjg7mOI7wvNalq9Jh6aZK3j4Zd1hsIBAIEgLIFZArIFZBEoKmJVggjMrrWGu8bDmc1qleadMXtyxt5nZalfUVDsUmvZzXtpmkWLY3Zb5HAusTbgNzil781unaOy0ryx17+r16y0ECKCKAQJAlFXgiGgEAqBAIBAIGiBAKjlJHdUVZYldppyp6doJyAvyU2Q6zUbXizhfkdCDzB4KT1aZlVhcjTvsJeRoQd2UeOj/ce1dKZrV6d49pcb4K2nfafeHOlxiVlw8CZrbh1spGW13h/14rrFcWT5Z5Z9pcefLi+aOaPeGxR4jFL6Dhvey7J3lx8FyvhtTvDvjzUv2lbXJ1CAQJAIEgSDlUTNjaXvIa0ak/l3rVazadQza0VjcvDVM78VkcW5UMLt1o/8qb1YhzYCN554gW0Bvb2iI5a/wDv9maVmZ5rfl9P7va73IC3DuWHQ95A7oESgSAQJAKC8gaAQCoaAQJA0AgEAgFUQcy6Di6OyCbSgCEV8+xvD5qSUyMLxGXXZI3TPg7kV9SnhZ66tHV8nJGXh7TNZ6fo4Q40D9cy5+0jyd3kcfee1ZnDmx/JPNHtJXNhyfNHLPvDew/HH2HRyNnZwa49fuHM9xK88+FedT8EvTE5qRuPjht0mNRSZE9G7k/IX79Fzvw969Y6utOJpbp2lo3XB6AgEAgyMb2hp6NpdLIN7MNYDdxdysMyewXPYtcvrbpDE39K9ZedFBWYr9LUh1NRjOOA3EtQPv29Bh7LkjsNkm/TVekf1Ip15p6z/T8HpqCnbEN1sUTCBZvRjJrNA0GwNrLMQ3tYAI1QBKBXQCAQNAioEgvoGgEAqBQCoaBIGgEAgEAgRCog5iI5m4QUK6LpAWuzacrcFqJ12ZmN93k8S2YIu6A2+47TwPBe7Fxkx0t1eDNwUW606POVEL4nWe18b9L6X8dHe9ev/SzR16vF/rYJ9liPGZm2Dw2Vo52D7cOIv4FvcvPPCXp1xW/KXoji6X6Za/nDRottoacbrw9ueV5TGfKQbh8PNeXLXNv4qPZhth18F/1/6XG/tKp2DekMRFvUeL+64WJpWY6RMfk6Re8T1193Jn7SJJ3blFhtXOTbdeyN74nAgEHfAsBms8ld/wCR+7XNbX+T+zt0GPVv1joMMhOuYmmA7m9X8S1E0r/b92Zi89/1/ZGiw6goH9KDJiNbkHTTP3wzPRp9FoHAC5HNda8PfJ1mOWP8/NwvxWPF0ieafp/mnrKSt+UtvEd0D0gfTB7QuGTFbHOrPTizVyxurhX4m2Bp6zSRlfUX/UrlETPZ0lbppg+NkntsDs8tRdWehHZFzrrKpNVFKsfIHWa7dbYWyBv26IOPSTe3/wCo+CCElRM3V/dkPggtRzPAaCd5xOenkoq6g0FUJQNAKgUAqBAIBA0AgEAgSAQIhBzfECqivJTq7TShV0LXgte0OadQ4Ahai0x2SaxPd5nEdkgbugeWH2HXczz1HvXsx8ZaOlurw5eCpbrXo81XUE0FxNGQ32gN6M+PDxXux8RS/aXz8vDZKd46KHyKlf8AWQRnta1t12mHKLTHaZhs4U9sLmsp6iWJobdsbJpI2nOx6l7ZXHmuN8dZ71j7OtMt46xafu1ZZXvFnySyDk+R7h5EqVpWvaNJfJe3e0yp1lZFA3ele1g4X1PYBqVtjW+zDw3a2Q19KIbxxGojjcCetI17t2zuQz07Fxz1i2OdvVw8TS8S+lxU8Ydvylsrw4ljALsZyJ9o+7818ebekPtRC46oLjnksKnEqLDQg51MW83LUZj4IOdLLfL/AG6Cm5/SyF59CPJvaef+9iCxSsvd545NUVYQaaqFZAIBAIBAKAVAgEDQCAQCBIBAIIkIIOjBVRxfTps0rSUvYrtNMHEtlYJbkMMTz60XV8xofJenHxV6eu3mycLjv3jTyuJ7JVLCHRFkzRvAi+4+xHI5HMDivZTjqT80aeK/A2iJ5Z281Wx1ENw+Ooj/ALZLeYyXpjPjn/lDzeXyR3rLyFX8okqN4Oe5gIs1ofc9jri3PVeHJefE5ufp7Q+hixx4euXrPu9ZspRSxytmcy507QDrY8FxzZ+eNO+LDFJfS6aSR2TG7o8yvFL1Nego3DNxJPag02R2VHSyAQUKhm66/qu170HFsekbdNSoL1rCw0GiBXRWmiBAKgQNAKAVAgEAgEAgEAgECQCBIEgECIRESwIOL6YFXZpUloAeATaaU34Kwn0G+QU3K6dIsFYOA8kXS/FTNboAoOu6gLIBAig5TRhwLT/8KDlDBuXzuTxtbJBJxQRug//Z"/>
          <p:cNvSpPr>
            <a:spLocks noChangeAspect="1" noChangeArrowheads="1"/>
          </p:cNvSpPr>
          <p:nvPr/>
        </p:nvSpPr>
        <p:spPr bwMode="auto">
          <a:xfrm>
            <a:off x="194103" y="4854574"/>
            <a:ext cx="59601" cy="5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148" name="Picture 28" descr="http://media.npr.org/assets/img/2013/02/20/google-glass2-b910424100ec7c2fc4b6efd0f280d51613e864db-s6-c30.jp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3" y="1752600"/>
            <a:ext cx="1765667" cy="13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65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 REST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0581"/>
            <a:ext cx="5057775" cy="3657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2786062"/>
            <a:ext cx="39433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43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REST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HTTP/HTTPS , SOAP </a:t>
            </a:r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transport layers (</a:t>
            </a:r>
            <a:r>
              <a:rPr lang="en-US" dirty="0" err="1" smtClean="0"/>
              <a:t>vb</a:t>
            </a:r>
            <a:r>
              <a:rPr lang="en-US" dirty="0" smtClean="0"/>
              <a:t>: SMTP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REST is </a:t>
            </a:r>
            <a:r>
              <a:rPr lang="en-US" dirty="0" err="1" smtClean="0"/>
              <a:t>statless</a:t>
            </a:r>
            <a:r>
              <a:rPr lang="en-US" dirty="0" smtClean="0"/>
              <a:t>, SOAP </a:t>
            </a:r>
            <a:r>
              <a:rPr lang="en-US" dirty="0" err="1" smtClean="0"/>
              <a:t>ondersteunt</a:t>
            </a:r>
            <a:r>
              <a:rPr lang="en-US" dirty="0" smtClean="0"/>
              <a:t> state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SOAP </a:t>
            </a:r>
            <a:r>
              <a:rPr lang="en-US" dirty="0" err="1" smtClean="0"/>
              <a:t>gebruikt</a:t>
            </a:r>
            <a:r>
              <a:rPr lang="en-US" dirty="0" smtClean="0"/>
              <a:t> </a:t>
            </a:r>
            <a:r>
              <a:rPr lang="en-US" dirty="0" err="1" smtClean="0"/>
              <a:t>contracten</a:t>
            </a:r>
            <a:r>
              <a:rPr lang="en-US" dirty="0" smtClean="0"/>
              <a:t> om service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beschrijven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 WSDL , REST services </a:t>
            </a:r>
            <a:r>
              <a:rPr lang="en-US" dirty="0" err="1" smtClean="0">
                <a:sym typeface="Wingdings" panose="05000000000000000000" pitchFamily="2" charset="2"/>
              </a:rPr>
              <a:t>hebben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enkel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documentatie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REST is </a:t>
            </a:r>
            <a:r>
              <a:rPr lang="en-US" dirty="0" err="1" smtClean="0">
                <a:sym typeface="Wingdings" panose="05000000000000000000" pitchFamily="2" charset="2"/>
              </a:rPr>
              <a:t>veel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lichter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geen</a:t>
            </a:r>
            <a:r>
              <a:rPr lang="en-US" dirty="0" smtClean="0">
                <a:sym typeface="Wingdings" panose="05000000000000000000" pitchFamily="2" charset="2"/>
              </a:rPr>
              <a:t> XML </a:t>
            </a:r>
            <a:r>
              <a:rPr lang="en-US" dirty="0" err="1" smtClean="0">
                <a:sym typeface="Wingdings" panose="05000000000000000000" pitchFamily="2" charset="2"/>
              </a:rPr>
              <a:t>rond</a:t>
            </a:r>
            <a:r>
              <a:rPr lang="en-US" dirty="0" smtClean="0">
                <a:sym typeface="Wingdings" panose="05000000000000000000" pitchFamily="2" charset="2"/>
              </a:rPr>
              <a:t> de informative  mobile </a:t>
            </a:r>
            <a:r>
              <a:rPr lang="en-US" dirty="0" err="1" smtClean="0">
                <a:sym typeface="Wingdings" panose="05000000000000000000" pitchFamily="2" charset="2"/>
              </a:rPr>
              <a:t>wereld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belangrijk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1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Webservices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800" dirty="0" smtClean="0"/>
              <a:t>Wat ?</a:t>
            </a:r>
          </a:p>
          <a:p>
            <a:pPr marL="457200" indent="-457200">
              <a:buFontTx/>
              <a:buChar char="-"/>
            </a:pPr>
            <a:r>
              <a:rPr lang="nl-BE" sz="1800" dirty="0" smtClean="0"/>
              <a:t>Applicaties die aanspreekbaar zijn via het internet</a:t>
            </a:r>
          </a:p>
          <a:p>
            <a:pPr marL="457200" indent="-457200">
              <a:buFontTx/>
              <a:buChar char="-"/>
            </a:pPr>
            <a:r>
              <a:rPr lang="nl-BE" sz="1800" dirty="0" smtClean="0"/>
              <a:t>Applicaties kunnen aangeroepen worden via </a:t>
            </a:r>
            <a:r>
              <a:rPr lang="nl-BE" sz="1800" dirty="0" err="1" smtClean="0"/>
              <a:t>webprotocollen</a:t>
            </a:r>
            <a:r>
              <a:rPr lang="nl-BE" sz="1800" dirty="0" smtClean="0"/>
              <a:t> (http)</a:t>
            </a:r>
          </a:p>
          <a:p>
            <a:pPr marL="457200" indent="-457200">
              <a:buFontTx/>
              <a:buChar char="-"/>
            </a:pPr>
            <a:r>
              <a:rPr lang="nl-BE" sz="1800" dirty="0" smtClean="0"/>
              <a:t>Technologie onafhankelijk (</a:t>
            </a:r>
            <a:r>
              <a:rPr lang="nl-BE" sz="1800" dirty="0" err="1" smtClean="0"/>
              <a:t>Java,C#,PHP</a:t>
            </a:r>
            <a:r>
              <a:rPr lang="nl-BE" sz="1800" dirty="0" smtClean="0"/>
              <a:t>,…)</a:t>
            </a:r>
          </a:p>
          <a:p>
            <a:pPr marL="457200" indent="-457200">
              <a:buFontTx/>
              <a:buChar char="-"/>
            </a:pPr>
            <a:r>
              <a:rPr lang="nl-BE" sz="1800" dirty="0" smtClean="0"/>
              <a:t>Platform onafhankelijk (Windows, Linux,…)</a:t>
            </a:r>
          </a:p>
          <a:p>
            <a:pPr marL="457200" indent="-457200">
              <a:buFontTx/>
              <a:buChar char="-"/>
            </a:pPr>
            <a:r>
              <a:rPr lang="nl-BE" sz="1800" dirty="0" smtClean="0"/>
              <a:t>Communicatie via </a:t>
            </a:r>
          </a:p>
          <a:p>
            <a:pPr marL="914400" lvl="1" indent="-457200">
              <a:buFontTx/>
              <a:buChar char="-"/>
            </a:pPr>
            <a:r>
              <a:rPr lang="nl-BE" sz="1800" dirty="0" smtClean="0"/>
              <a:t>XML</a:t>
            </a:r>
          </a:p>
          <a:p>
            <a:pPr marL="914400" lvl="1" indent="-457200">
              <a:buFontTx/>
              <a:buChar char="-"/>
            </a:pPr>
            <a:r>
              <a:rPr lang="nl-BE" sz="1800" dirty="0" smtClean="0"/>
              <a:t>JSON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18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vs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SOAP </a:t>
            </a:r>
            <a:r>
              <a:rPr lang="en-US" dirty="0" err="1" smtClean="0">
                <a:sym typeface="Wingdings" panose="05000000000000000000" pitchFamily="2" charset="2"/>
              </a:rPr>
              <a:t>enkel</a:t>
            </a:r>
            <a:r>
              <a:rPr lang="en-US" dirty="0" smtClean="0">
                <a:sym typeface="Wingdings" panose="05000000000000000000" pitchFamily="2" charset="2"/>
              </a:rPr>
              <a:t> XML </a:t>
            </a:r>
            <a:r>
              <a:rPr lang="en-US" dirty="0" err="1" smtClean="0">
                <a:sym typeface="Wingdings" panose="05000000000000000000" pitchFamily="2" charset="2"/>
              </a:rPr>
              <a:t>als</a:t>
            </a:r>
            <a:r>
              <a:rPr lang="en-US" dirty="0" smtClean="0">
                <a:sym typeface="Wingdings" panose="05000000000000000000" pitchFamily="2" charset="2"/>
              </a:rPr>
              <a:t> message </a:t>
            </a:r>
            <a:r>
              <a:rPr lang="en-US" dirty="0" err="1" smtClean="0">
                <a:sym typeface="Wingdings" panose="05000000000000000000" pitchFamily="2" charset="2"/>
              </a:rPr>
              <a:t>formaat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bij</a:t>
            </a:r>
            <a:r>
              <a:rPr lang="en-US" dirty="0" smtClean="0">
                <a:sym typeface="Wingdings" panose="05000000000000000000" pitchFamily="2" charset="2"/>
              </a:rPr>
              <a:t> REST JSON en XML</a:t>
            </a:r>
          </a:p>
          <a:p>
            <a:pPr marL="457200" indent="-4572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REST is </a:t>
            </a:r>
            <a:r>
              <a:rPr lang="en-US" dirty="0" err="1" smtClean="0">
                <a:sym typeface="Wingdings" panose="05000000000000000000" pitchFamily="2" charset="2"/>
              </a:rPr>
              <a:t>eenvoudiger</a:t>
            </a:r>
            <a:r>
              <a:rPr lang="en-US" dirty="0" smtClean="0">
                <a:sym typeface="Wingdings" panose="05000000000000000000" pitchFamily="2" charset="2"/>
              </a:rPr>
              <a:t> in </a:t>
            </a:r>
            <a:r>
              <a:rPr lang="en-US" dirty="0" err="1" smtClean="0">
                <a:sym typeface="Wingdings" panose="05000000000000000000" pitchFamily="2" charset="2"/>
              </a:rPr>
              <a:t>gebruik</a:t>
            </a:r>
            <a:r>
              <a:rPr lang="en-US" dirty="0" smtClean="0">
                <a:sym typeface="Wingdings" panose="05000000000000000000" pitchFamily="2" charset="2"/>
              </a:rPr>
              <a:t> en </a:t>
            </a:r>
            <a:r>
              <a:rPr lang="en-US" dirty="0" err="1" smtClean="0">
                <a:sym typeface="Wingdings" panose="05000000000000000000" pitchFamily="2" charset="2"/>
              </a:rPr>
              <a:t>ontwikkeling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en-US" dirty="0" smtClean="0">
                <a:sym typeface="Wingdings" panose="05000000000000000000" pitchFamily="2" charset="2"/>
              </a:rPr>
              <a:t>Browsers </a:t>
            </a:r>
            <a:r>
              <a:rPr lang="en-US" dirty="0" err="1" smtClean="0">
                <a:sym typeface="Wingdings" panose="05000000000000000000" pitchFamily="2" charset="2"/>
              </a:rPr>
              <a:t>kunnen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makkelijk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overweg</a:t>
            </a:r>
            <a:r>
              <a:rPr lang="en-US" dirty="0" smtClean="0">
                <a:sym typeface="Wingdings" panose="05000000000000000000" pitchFamily="2" charset="2"/>
              </a:rPr>
              <a:t> met REST, minder </a:t>
            </a:r>
            <a:r>
              <a:rPr lang="en-US" dirty="0" err="1" smtClean="0">
                <a:sym typeface="Wingdings" panose="05000000000000000000" pitchFamily="2" charset="2"/>
              </a:rPr>
              <a:t>goed</a:t>
            </a:r>
            <a:r>
              <a:rPr lang="en-US" dirty="0" smtClean="0">
                <a:sym typeface="Wingdings" panose="05000000000000000000" pitchFamily="2" charset="2"/>
              </a:rPr>
              <a:t> met SOAP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86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Waneer</a:t>
            </a:r>
            <a:r>
              <a:rPr lang="en-US" dirty="0" smtClean="0"/>
              <a:t> SOAP </a:t>
            </a:r>
            <a:r>
              <a:rPr lang="en-US" dirty="0" err="1" smtClean="0"/>
              <a:t>gebruiken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2000" dirty="0" err="1" smtClean="0"/>
              <a:t>Complexe</a:t>
            </a:r>
            <a:r>
              <a:rPr lang="en-US" sz="2000" dirty="0" smtClean="0"/>
              <a:t> business application</a:t>
            </a:r>
          </a:p>
          <a:p>
            <a:pPr marL="914400" lvl="1" indent="-457200">
              <a:buFontTx/>
              <a:buChar char="-"/>
            </a:pPr>
            <a:r>
              <a:rPr lang="en-US" sz="2000" dirty="0" err="1" smtClean="0"/>
              <a:t>Complexe</a:t>
            </a:r>
            <a:r>
              <a:rPr lang="en-US" sz="2000" dirty="0" smtClean="0"/>
              <a:t> security </a:t>
            </a:r>
            <a:r>
              <a:rPr lang="en-US" sz="2000" dirty="0" err="1" smtClean="0"/>
              <a:t>mechanismen</a:t>
            </a:r>
            <a:endParaRPr lang="en-US" sz="2000" dirty="0" smtClean="0"/>
          </a:p>
          <a:p>
            <a:pPr marL="1600200" lvl="2" indent="-457200">
              <a:buFontTx/>
              <a:buChar char="-"/>
            </a:pPr>
            <a:r>
              <a:rPr lang="en-US" sz="2000" dirty="0" err="1" smtClean="0"/>
              <a:t>Ws</a:t>
            </a:r>
            <a:r>
              <a:rPr lang="en-US" sz="2000" dirty="0" smtClean="0"/>
              <a:t>-security, Kerberos, etc..</a:t>
            </a:r>
          </a:p>
          <a:p>
            <a:pPr marL="914400" lvl="1" indent="-457200">
              <a:buFontTx/>
              <a:buChar char="-"/>
            </a:pPr>
            <a:r>
              <a:rPr lang="en-US" sz="2000" dirty="0" smtClean="0"/>
              <a:t>Reliable messaging</a:t>
            </a:r>
          </a:p>
          <a:p>
            <a:pPr marL="1600200" lvl="2" indent="-457200">
              <a:buFontTx/>
              <a:buChar char="-"/>
            </a:pPr>
            <a:r>
              <a:rPr lang="en-US" sz="2000" dirty="0" err="1" smtClean="0"/>
              <a:t>Wanneer</a:t>
            </a:r>
            <a:r>
              <a:rPr lang="en-US" sz="2000" dirty="0" smtClean="0"/>
              <a:t> je ZEKER </a:t>
            </a:r>
            <a:r>
              <a:rPr lang="en-US" sz="2000" dirty="0" err="1" smtClean="0"/>
              <a:t>wil</a:t>
            </a:r>
            <a:r>
              <a:rPr lang="en-US" sz="2000" dirty="0" smtClean="0"/>
              <a:t> </a:t>
            </a:r>
            <a:r>
              <a:rPr lang="en-US" sz="2000" dirty="0" err="1" smtClean="0"/>
              <a:t>zijn</a:t>
            </a:r>
            <a:r>
              <a:rPr lang="en-US" sz="2000" dirty="0" smtClean="0"/>
              <a:t> </a:t>
            </a:r>
            <a:r>
              <a:rPr lang="en-US" sz="2000" dirty="0" err="1" smtClean="0"/>
              <a:t>dat</a:t>
            </a:r>
            <a:r>
              <a:rPr lang="en-US" sz="2000" dirty="0" smtClean="0"/>
              <a:t> </a:t>
            </a:r>
            <a:r>
              <a:rPr lang="en-US" sz="2000" dirty="0" err="1" smtClean="0"/>
              <a:t>bericht</a:t>
            </a:r>
            <a:r>
              <a:rPr lang="en-US" sz="2000" dirty="0" smtClean="0"/>
              <a:t> is </a:t>
            </a:r>
            <a:r>
              <a:rPr lang="en-US" sz="2000" dirty="0" err="1" smtClean="0"/>
              <a:t>aangekomen</a:t>
            </a:r>
            <a:endParaRPr lang="en-US" sz="2000" dirty="0" smtClean="0"/>
          </a:p>
          <a:p>
            <a:pPr marL="914400" lvl="1" indent="-457200">
              <a:buFontTx/>
              <a:buChar char="-"/>
            </a:pPr>
            <a:r>
              <a:rPr lang="en-US" sz="2000" dirty="0" smtClean="0"/>
              <a:t>Transactional messaging</a:t>
            </a:r>
          </a:p>
          <a:p>
            <a:pPr marL="914400" lvl="1" indent="-457200">
              <a:buFontTx/>
              <a:buChar char="-"/>
            </a:pPr>
            <a:r>
              <a:rPr lang="en-US" sz="2000" dirty="0" err="1" smtClean="0"/>
              <a:t>Wanneer</a:t>
            </a:r>
            <a:r>
              <a:rPr lang="en-US" sz="2000" dirty="0" smtClean="0"/>
              <a:t> </a:t>
            </a:r>
            <a:r>
              <a:rPr lang="en-US" sz="2000" dirty="0" err="1" smtClean="0"/>
              <a:t>beide</a:t>
            </a:r>
            <a:r>
              <a:rPr lang="en-US" sz="2000" dirty="0" smtClean="0"/>
              <a:t> </a:t>
            </a:r>
            <a:r>
              <a:rPr lang="en-US" sz="2000" dirty="0" err="1" smtClean="0"/>
              <a:t>applicaties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specifieke</a:t>
            </a:r>
            <a:r>
              <a:rPr lang="en-US" sz="2000" dirty="0" smtClean="0"/>
              <a:t> </a:t>
            </a:r>
            <a:r>
              <a:rPr lang="en-US" sz="2000" dirty="0" err="1" smtClean="0"/>
              <a:t>afspraken</a:t>
            </a:r>
            <a:r>
              <a:rPr lang="en-US" sz="2000" dirty="0" smtClean="0"/>
              <a:t> </a:t>
            </a:r>
            <a:r>
              <a:rPr lang="en-US" sz="2000" dirty="0" err="1" smtClean="0"/>
              <a:t>hebben</a:t>
            </a:r>
            <a:r>
              <a:rPr lang="en-US" sz="2000" dirty="0" smtClean="0"/>
              <a:t> over het </a:t>
            </a:r>
            <a:r>
              <a:rPr lang="en-US" sz="2000" dirty="0" err="1" smtClean="0"/>
              <a:t>formaat</a:t>
            </a:r>
            <a:r>
              <a:rPr lang="en-US" sz="2000" dirty="0" smtClean="0"/>
              <a:t> van data </a:t>
            </a:r>
            <a:r>
              <a:rPr lang="en-US" sz="2000" dirty="0" err="1" smtClean="0"/>
              <a:t>uitwisseling</a:t>
            </a:r>
            <a:endParaRPr lang="en-US" sz="2000" dirty="0" smtClean="0"/>
          </a:p>
          <a:p>
            <a:pPr marL="914400" lvl="1" indent="-457200">
              <a:buFontTx/>
              <a:buChar char="-"/>
            </a:pPr>
            <a:r>
              <a:rPr lang="en-US" sz="2000" dirty="0" smtClean="0"/>
              <a:t>SOAP </a:t>
            </a:r>
            <a:r>
              <a:rPr lang="en-US" sz="2000" dirty="0" err="1" smtClean="0"/>
              <a:t>gebruikt</a:t>
            </a:r>
            <a:r>
              <a:rPr lang="en-US" sz="2000" dirty="0" smtClean="0"/>
              <a:t> men </a:t>
            </a:r>
            <a:r>
              <a:rPr lang="en-US" sz="2000" dirty="0" err="1" smtClean="0"/>
              <a:t>zeer</a:t>
            </a:r>
            <a:r>
              <a:rPr lang="en-US" sz="2000" dirty="0" smtClean="0"/>
              <a:t> </a:t>
            </a:r>
            <a:r>
              <a:rPr lang="en-US" sz="2000" dirty="0" err="1" smtClean="0"/>
              <a:t>veel</a:t>
            </a:r>
            <a:r>
              <a:rPr lang="en-US" sz="2000" dirty="0" smtClean="0"/>
              <a:t> in de </a:t>
            </a:r>
            <a:r>
              <a:rPr lang="en-US" sz="2000" dirty="0" err="1" smtClean="0"/>
              <a:t>integratie</a:t>
            </a:r>
            <a:r>
              <a:rPr lang="en-US" sz="2000" dirty="0" smtClean="0"/>
              <a:t> </a:t>
            </a:r>
            <a:r>
              <a:rPr lang="en-US" sz="2000" dirty="0" err="1" smtClean="0"/>
              <a:t>wereld</a:t>
            </a:r>
            <a:r>
              <a:rPr lang="en-US" sz="2000" dirty="0" smtClean="0"/>
              <a:t>: </a:t>
            </a:r>
          </a:p>
          <a:p>
            <a:pPr marL="1600200" lvl="2" indent="-457200">
              <a:buFontTx/>
              <a:buChar char="-"/>
            </a:pPr>
            <a:r>
              <a:rPr lang="en-US" sz="1600" dirty="0" err="1" smtClean="0"/>
              <a:t>Vb</a:t>
            </a:r>
            <a:r>
              <a:rPr lang="en-US" sz="1600" dirty="0" smtClean="0"/>
              <a:t>: </a:t>
            </a:r>
            <a:r>
              <a:rPr lang="en-US" sz="1600" dirty="0" err="1" smtClean="0"/>
              <a:t>wanneer</a:t>
            </a:r>
            <a:r>
              <a:rPr lang="en-US" sz="1600" dirty="0" smtClean="0"/>
              <a:t> je 2 </a:t>
            </a:r>
            <a:r>
              <a:rPr lang="en-US" sz="1600" dirty="0" err="1" smtClean="0"/>
              <a:t>bedrijfssystemen</a:t>
            </a:r>
            <a:r>
              <a:rPr lang="en-US" sz="1600" dirty="0" smtClean="0"/>
              <a:t> </a:t>
            </a:r>
            <a:r>
              <a:rPr lang="en-US" sz="1600" dirty="0" err="1" smtClean="0"/>
              <a:t>koppelt</a:t>
            </a:r>
            <a:r>
              <a:rPr lang="en-US" sz="1600" dirty="0" smtClean="0"/>
              <a:t>, </a:t>
            </a:r>
            <a:r>
              <a:rPr lang="en-US" sz="1600" dirty="0" err="1" smtClean="0"/>
              <a:t>facturatie</a:t>
            </a:r>
            <a:r>
              <a:rPr lang="en-US" sz="1600" dirty="0" smtClean="0"/>
              <a:t> </a:t>
            </a:r>
            <a:r>
              <a:rPr lang="en-US" sz="1600" dirty="0" err="1" smtClean="0"/>
              <a:t>leverancier</a:t>
            </a:r>
            <a:r>
              <a:rPr lang="en-US" sz="1600" dirty="0" smtClean="0"/>
              <a:t> met </a:t>
            </a:r>
            <a:r>
              <a:rPr lang="en-US" sz="1600" dirty="0" err="1" smtClean="0"/>
              <a:t>eigen</a:t>
            </a:r>
            <a:r>
              <a:rPr lang="en-US" sz="1600" dirty="0" smtClean="0"/>
              <a:t> </a:t>
            </a:r>
            <a:r>
              <a:rPr lang="en-US" sz="1600" dirty="0" err="1" smtClean="0"/>
              <a:t>facturatie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29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Waneer</a:t>
            </a:r>
            <a:r>
              <a:rPr lang="en-US" dirty="0" smtClean="0"/>
              <a:t> REST </a:t>
            </a:r>
            <a:r>
              <a:rPr lang="en-US" dirty="0" err="1" smtClean="0"/>
              <a:t>gebruiken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Wanneer</a:t>
            </a:r>
            <a:r>
              <a:rPr lang="en-US" dirty="0" smtClean="0"/>
              <a:t> SOAP </a:t>
            </a:r>
            <a:r>
              <a:rPr lang="en-US" dirty="0" err="1" smtClean="0"/>
              <a:t>te</a:t>
            </a:r>
            <a:r>
              <a:rPr lang="en-US" dirty="0" smtClean="0"/>
              <a:t> heavy is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toepassing</a:t>
            </a:r>
            <a:endParaRPr lang="en-US" dirty="0" smtClean="0"/>
          </a:p>
          <a:p>
            <a:pPr marL="914400" lvl="1" indent="-457200">
              <a:buFontTx/>
              <a:buChar char="-"/>
            </a:pP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transacties</a:t>
            </a:r>
            <a:r>
              <a:rPr lang="en-US" dirty="0" smtClean="0"/>
              <a:t>, </a:t>
            </a:r>
            <a:r>
              <a:rPr lang="en-US" dirty="0" err="1" smtClean="0"/>
              <a:t>geen</a:t>
            </a:r>
            <a:r>
              <a:rPr lang="en-US" dirty="0" smtClean="0"/>
              <a:t> reliable messaging,…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mobile is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iOS, Android, Windows Phone, …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Single Page Application is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AngularJS, </a:t>
            </a:r>
            <a:r>
              <a:rPr lang="en-US" dirty="0" err="1" smtClean="0"/>
              <a:t>BackboneJs</a:t>
            </a:r>
            <a:r>
              <a:rPr lang="en-US" dirty="0" smtClean="0"/>
              <a:t>, …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92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36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 smtClean="0"/>
              <a:t>Onderdeel</a:t>
            </a:r>
            <a:r>
              <a:rPr lang="en-US" dirty="0" smtClean="0"/>
              <a:t> MVC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bouwen</a:t>
            </a:r>
            <a:r>
              <a:rPr lang="en-US" dirty="0" smtClean="0"/>
              <a:t> van REST service (</a:t>
            </a:r>
            <a:r>
              <a:rPr lang="en-US" dirty="0" err="1" smtClean="0"/>
              <a:t>geen</a:t>
            </a:r>
            <a:r>
              <a:rPr lang="en-US" dirty="0" smtClean="0"/>
              <a:t> SOAP)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Bouwt</a:t>
            </a:r>
            <a:r>
              <a:rPr lang="en-US" dirty="0" smtClean="0"/>
              <a:t> </a:t>
            </a:r>
            <a:r>
              <a:rPr lang="en-US" dirty="0" err="1" smtClean="0"/>
              <a:t>verder</a:t>
            </a:r>
            <a:r>
              <a:rPr lang="en-US" dirty="0" smtClean="0"/>
              <a:t> op ASP.NET MVC </a:t>
            </a:r>
            <a:r>
              <a:rPr lang="en-US" dirty="0" err="1" smtClean="0"/>
              <a:t>concepten</a:t>
            </a:r>
            <a:endParaRPr lang="en-US" dirty="0" smtClean="0"/>
          </a:p>
          <a:p>
            <a:pPr marL="914400" lvl="1" indent="-457200">
              <a:buFontTx/>
              <a:buChar char="-"/>
            </a:pPr>
            <a:r>
              <a:rPr lang="en-US" dirty="0" smtClean="0"/>
              <a:t>Actions</a:t>
            </a:r>
          </a:p>
          <a:p>
            <a:pPr marL="914400" lvl="1" indent="-457200">
              <a:buFontTx/>
              <a:buChar char="-"/>
            </a:pPr>
            <a:r>
              <a:rPr lang="en-US" dirty="0" smtClean="0"/>
              <a:t>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95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800" y="1752600"/>
            <a:ext cx="5800399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50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en-US" dirty="0" err="1" smtClean="0"/>
              <a:t>toevoegen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00" y="2577257"/>
            <a:ext cx="6354199" cy="27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94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</a:t>
            </a:r>
            <a:r>
              <a:rPr lang="en-US" dirty="0" err="1" smtClean="0"/>
              <a:t>erft</a:t>
            </a:r>
            <a:r>
              <a:rPr lang="en-US" dirty="0" smtClean="0"/>
              <a:t> van </a:t>
            </a:r>
            <a:r>
              <a:rPr lang="en-US" dirty="0" err="1" smtClean="0"/>
              <a:t>APIController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719209"/>
            <a:ext cx="61436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4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Toevoegen</a:t>
            </a:r>
            <a:r>
              <a:rPr lang="en-US" dirty="0" smtClean="0"/>
              <a:t> action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550459"/>
            <a:ext cx="5869956" cy="2445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161" y="4536184"/>
            <a:ext cx="3055701" cy="1376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8958" y="418204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5400000">
            <a:off x="4170031" y="2513066"/>
            <a:ext cx="184108" cy="1172151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64503" y="2914475"/>
            <a:ext cx="121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1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Aanroepen</a:t>
            </a:r>
            <a:r>
              <a:rPr lang="en-US" dirty="0" smtClean="0"/>
              <a:t> via browser</a:t>
            </a:r>
          </a:p>
          <a:p>
            <a:r>
              <a:rPr lang="en-US" dirty="0"/>
              <a:t>=&gt; http://</a:t>
            </a:r>
            <a:r>
              <a:rPr lang="en-US" dirty="0" smtClean="0"/>
              <a:t>localhost:60528/api/serverprocess/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1" y="4472966"/>
            <a:ext cx="2760940" cy="1056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17477" y="2485450"/>
            <a:ext cx="484816" cy="3191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05597" y="2478290"/>
            <a:ext cx="2161215" cy="3191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8816763">
            <a:off x="4261369" y="2903976"/>
            <a:ext cx="625965" cy="25775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6918" y="3163686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WebApi.config</a:t>
            </a:r>
            <a:r>
              <a:rPr lang="en-US" dirty="0" smtClean="0"/>
              <a:t> </a:t>
            </a:r>
            <a:r>
              <a:rPr lang="en-US" dirty="0" err="1" smtClean="0"/>
              <a:t>beschrijft</a:t>
            </a:r>
            <a:r>
              <a:rPr lang="en-US" dirty="0" smtClean="0"/>
              <a:t> route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27953" y="314466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 </a:t>
            </a:r>
            <a:r>
              <a:rPr lang="en-US" dirty="0" err="1" smtClean="0"/>
              <a:t>naam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5549304" y="2963141"/>
            <a:ext cx="625965" cy="25775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597" y="4472966"/>
            <a:ext cx="2431049" cy="14145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5731" y="393938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Chrome default XML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05597" y="394412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IE JSON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3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Webservices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Voorbeeld </a:t>
            </a:r>
            <a:r>
              <a:rPr lang="nl-BE" dirty="0" err="1" smtClean="0"/>
              <a:t>webservice</a:t>
            </a:r>
            <a:r>
              <a:rPr lang="nl-BE" dirty="0" smtClean="0"/>
              <a:t> </a:t>
            </a:r>
            <a:r>
              <a:rPr lang="nl-BE" dirty="0" smtClean="0"/>
              <a:t>aanbieder:</a:t>
            </a:r>
            <a:endParaRPr lang="nl-BE" dirty="0" smtClean="0"/>
          </a:p>
          <a:p>
            <a:r>
              <a:rPr lang="nl-BE" dirty="0" smtClean="0"/>
              <a:t>Hotels bieden kamers aan via </a:t>
            </a:r>
            <a:r>
              <a:rPr lang="nl-BE" dirty="0" err="1" smtClean="0"/>
              <a:t>webservices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Prijzen van kamers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Boeken van </a:t>
            </a:r>
            <a:r>
              <a:rPr lang="nl-BE" dirty="0" smtClean="0"/>
              <a:t>kamer</a:t>
            </a:r>
          </a:p>
          <a:p>
            <a:pPr marL="457200" indent="-457200">
              <a:buFontTx/>
              <a:buChar char="-"/>
            </a:pPr>
            <a:r>
              <a:rPr lang="nl-BE" dirty="0"/>
              <a:t>Overzicht beschikbare kamers</a:t>
            </a:r>
          </a:p>
          <a:p>
            <a:endParaRPr lang="nl-BE" dirty="0" smtClean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92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673979"/>
          </a:xfrm>
        </p:spPr>
        <p:txBody>
          <a:bodyPr/>
          <a:lstStyle/>
          <a:p>
            <a:r>
              <a:rPr lang="en-US" sz="2000" dirty="0" err="1" smtClean="0"/>
              <a:t>Waarom</a:t>
            </a:r>
            <a:r>
              <a:rPr lang="en-US" sz="2000" dirty="0" smtClean="0"/>
              <a:t> </a:t>
            </a:r>
            <a:r>
              <a:rPr lang="en-US" sz="2000" dirty="0" err="1" smtClean="0"/>
              <a:t>verschillend</a:t>
            </a:r>
            <a:r>
              <a:rPr lang="en-US" sz="2000" dirty="0" smtClean="0"/>
              <a:t> </a:t>
            </a:r>
            <a:r>
              <a:rPr lang="en-US" sz="2000" dirty="0" err="1" smtClean="0"/>
              <a:t>formaat</a:t>
            </a:r>
            <a:r>
              <a:rPr lang="en-US" sz="2000" dirty="0" smtClean="0"/>
              <a:t> (xml of JSON)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Web API </a:t>
            </a:r>
            <a:r>
              <a:rPr lang="en-US" sz="2000" dirty="0" err="1" smtClean="0"/>
              <a:t>zal</a:t>
            </a:r>
            <a:r>
              <a:rPr lang="en-US" sz="2000" dirty="0" smtClean="0"/>
              <a:t> </a:t>
            </a:r>
            <a:r>
              <a:rPr lang="en-US" sz="2000" dirty="0" err="1" smtClean="0"/>
              <a:t>bepalen</a:t>
            </a:r>
            <a:r>
              <a:rPr lang="en-US" sz="2000" dirty="0" smtClean="0"/>
              <a:t> </a:t>
            </a:r>
            <a:r>
              <a:rPr lang="en-US" sz="2000" dirty="0" err="1" smtClean="0"/>
              <a:t>welk</a:t>
            </a:r>
            <a:r>
              <a:rPr lang="en-US" sz="2000" dirty="0" smtClean="0"/>
              <a:t> </a:t>
            </a:r>
            <a:r>
              <a:rPr lang="en-US" sz="2000" dirty="0" err="1" smtClean="0"/>
              <a:t>formaat</a:t>
            </a:r>
            <a:endParaRPr lang="en-US" sz="2000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Maakt</a:t>
            </a:r>
            <a:r>
              <a:rPr lang="en-US" sz="2000" dirty="0" smtClean="0"/>
              <a:t> </a:t>
            </a:r>
            <a:r>
              <a:rPr lang="en-US" sz="2000" dirty="0" err="1" smtClean="0"/>
              <a:t>gebruik</a:t>
            </a:r>
            <a:r>
              <a:rPr lang="en-US" sz="2000" dirty="0" smtClean="0"/>
              <a:t> van HTTP Accept header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Via Accept Header </a:t>
            </a:r>
            <a:r>
              <a:rPr lang="en-US" sz="2000" dirty="0" err="1" smtClean="0"/>
              <a:t>zal</a:t>
            </a:r>
            <a:r>
              <a:rPr lang="en-US" sz="2000" dirty="0" smtClean="0"/>
              <a:t> “client” </a:t>
            </a:r>
            <a:r>
              <a:rPr lang="en-US" sz="2000" dirty="0" err="1" smtClean="0"/>
              <a:t>formaat</a:t>
            </a:r>
            <a:r>
              <a:rPr lang="en-US" sz="2000" dirty="0" smtClean="0"/>
              <a:t> van return value </a:t>
            </a:r>
            <a:r>
              <a:rPr lang="en-US" sz="2000" dirty="0" err="1" smtClean="0"/>
              <a:t>bepalen</a:t>
            </a:r>
            <a:endParaRPr lang="en-US" sz="2000" dirty="0" smtClean="0"/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en-US" sz="2000" dirty="0" err="1" smtClean="0"/>
              <a:t>Enkel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http GET request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2000" dirty="0" smtClean="0"/>
              <a:t>Browser </a:t>
            </a:r>
            <a:r>
              <a:rPr lang="en-US" sz="2000" dirty="0" err="1" smtClean="0"/>
              <a:t>vraagt</a:t>
            </a:r>
            <a:r>
              <a:rPr lang="en-US" sz="2000" dirty="0" smtClean="0"/>
              <a:t> </a:t>
            </a:r>
            <a:r>
              <a:rPr lang="en-US" sz="2000" dirty="0" err="1" smtClean="0"/>
              <a:t>meestal</a:t>
            </a:r>
            <a:r>
              <a:rPr lang="en-US" sz="2000" dirty="0" smtClean="0"/>
              <a:t> text/html </a:t>
            </a:r>
            <a:r>
              <a:rPr lang="en-US" sz="2000" dirty="0" err="1" smtClean="0"/>
              <a:t>gevolg</a:t>
            </a:r>
            <a:r>
              <a:rPr lang="en-US" sz="2000" dirty="0" smtClean="0"/>
              <a:t> door </a:t>
            </a:r>
            <a:r>
              <a:rPr lang="en-US" sz="2000" dirty="0" err="1" smtClean="0"/>
              <a:t>andere</a:t>
            </a:r>
            <a:r>
              <a:rPr lang="en-US" sz="2000" dirty="0" smtClean="0"/>
              <a:t> types</a:t>
            </a:r>
          </a:p>
          <a:p>
            <a:pPr lvl="1" indent="0" algn="ctr">
              <a:buNone/>
            </a:pPr>
            <a:r>
              <a:rPr lang="en-US" b="1" dirty="0" smtClean="0"/>
              <a:t>We </a:t>
            </a:r>
            <a:r>
              <a:rPr lang="en-US" b="1" dirty="0" err="1" smtClean="0"/>
              <a:t>noemen</a:t>
            </a:r>
            <a:r>
              <a:rPr lang="en-US" b="1" dirty="0" smtClean="0"/>
              <a:t> </a:t>
            </a:r>
            <a:r>
              <a:rPr lang="en-US" b="1" dirty="0" err="1" smtClean="0"/>
              <a:t>dit</a:t>
            </a:r>
            <a:r>
              <a:rPr lang="en-US" b="1" dirty="0" smtClean="0"/>
              <a:t> “Content Negotiation”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68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2559994"/>
            <a:ext cx="8229600" cy="7248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75281"/>
            <a:ext cx="9153525" cy="49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1956987"/>
            <a:ext cx="809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Chrome: </a:t>
            </a:r>
            <a:r>
              <a:rPr lang="en-US" dirty="0" err="1" smtClean="0"/>
              <a:t>bevat</a:t>
            </a:r>
            <a:r>
              <a:rPr lang="en-US" dirty="0" smtClean="0"/>
              <a:t> application/xml Accept type =&gt; Web API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hiervoor</a:t>
            </a:r>
            <a:r>
              <a:rPr lang="en-US" dirty="0" smtClean="0"/>
              <a:t> </a:t>
            </a:r>
            <a:r>
              <a:rPr lang="en-US" dirty="0" err="1" smtClean="0"/>
              <a:t>ondersteuning</a:t>
            </a:r>
            <a:r>
              <a:rPr lang="en-US" dirty="0" smtClean="0"/>
              <a:t> =&gt; xml </a:t>
            </a:r>
            <a:r>
              <a:rPr lang="en-US" dirty="0" err="1" smtClean="0"/>
              <a:t>terugkeren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373010"/>
            <a:ext cx="809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IE: </a:t>
            </a:r>
            <a:r>
              <a:rPr lang="en-US" dirty="0" err="1" smtClean="0"/>
              <a:t>bevat</a:t>
            </a:r>
            <a:r>
              <a:rPr lang="en-US" dirty="0" smtClean="0"/>
              <a:t> GEEN Accept types die Web API supports =&gt; </a:t>
            </a:r>
            <a:r>
              <a:rPr lang="en-US" dirty="0" err="1" smtClean="0"/>
              <a:t>zal</a:t>
            </a:r>
            <a:r>
              <a:rPr lang="en-US" dirty="0" smtClean="0"/>
              <a:t> default JSON </a:t>
            </a:r>
            <a:r>
              <a:rPr lang="en-US" dirty="0" err="1" smtClean="0"/>
              <a:t>terugkeren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199" y="4646071"/>
            <a:ext cx="822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API </a:t>
            </a:r>
            <a:r>
              <a:rPr lang="en-US" dirty="0" err="1" smtClean="0"/>
              <a:t>zal</a:t>
            </a:r>
            <a:r>
              <a:rPr lang="en-US" dirty="0" smtClean="0"/>
              <a:t> default JSON </a:t>
            </a:r>
            <a:r>
              <a:rPr lang="en-US" dirty="0" err="1" smtClean="0"/>
              <a:t>terugkeren</a:t>
            </a:r>
            <a:r>
              <a:rPr lang="en-US" dirty="0" smtClean="0"/>
              <a:t>, </a:t>
            </a:r>
            <a:r>
              <a:rPr lang="en-US" dirty="0" err="1" smtClean="0"/>
              <a:t>behalve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ander</a:t>
            </a:r>
            <a:r>
              <a:rPr lang="en-US" dirty="0" smtClean="0"/>
              <a:t> Accept Type </a:t>
            </a:r>
            <a:r>
              <a:rPr lang="en-US" dirty="0" err="1" smtClean="0"/>
              <a:t>aanwezig</a:t>
            </a:r>
            <a:r>
              <a:rPr lang="en-US" dirty="0" smtClean="0"/>
              <a:t> is </a:t>
            </a:r>
            <a:r>
              <a:rPr lang="en-US" dirty="0" err="1" smtClean="0"/>
              <a:t>dat</a:t>
            </a:r>
            <a:r>
              <a:rPr lang="en-US" dirty="0" smtClean="0"/>
              <a:t> Web API </a:t>
            </a:r>
            <a:r>
              <a:rPr lang="en-US" dirty="0" err="1" smtClean="0"/>
              <a:t>kent</a:t>
            </a:r>
            <a:r>
              <a:rPr lang="en-US" dirty="0" smtClean="0"/>
              <a:t> (</a:t>
            </a:r>
            <a:r>
              <a:rPr lang="en-US" dirty="0" err="1" smtClean="0"/>
              <a:t>vb</a:t>
            </a:r>
            <a:r>
              <a:rPr lang="en-US" dirty="0" smtClean="0"/>
              <a:t>: application/xml)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2778" y="5508605"/>
            <a:ext cx="822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Één</a:t>
            </a:r>
            <a:r>
              <a:rPr lang="en-US" dirty="0" smtClean="0"/>
              <a:t> method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formaten</a:t>
            </a:r>
            <a:r>
              <a:rPr lang="en-US" dirty="0" smtClean="0"/>
              <a:t> </a:t>
            </a:r>
            <a:r>
              <a:rPr lang="en-US" dirty="0" err="1" smtClean="0"/>
              <a:t>terugkeren</a:t>
            </a:r>
            <a:r>
              <a:rPr lang="en-US" dirty="0" smtClean="0"/>
              <a:t>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063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kunnen</a:t>
            </a:r>
            <a:r>
              <a:rPr lang="en-US" dirty="0" smtClean="0"/>
              <a:t> we service </a:t>
            </a:r>
            <a:r>
              <a:rPr lang="en-US" dirty="0" err="1" smtClean="0"/>
              <a:t>aanroepen</a:t>
            </a:r>
            <a:r>
              <a:rPr lang="en-US" dirty="0" smtClean="0"/>
              <a:t> ?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err="1" smtClean="0"/>
              <a:t>Jquery</a:t>
            </a:r>
            <a:endParaRPr lang="en-US" dirty="0" smtClean="0"/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HttpClient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…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HTTP </a:t>
            </a:r>
            <a:r>
              <a:rPr lang="en-US" dirty="0" err="1" smtClean="0"/>
              <a:t>begrijpt</a:t>
            </a:r>
            <a:r>
              <a:rPr lang="en-US" dirty="0" smtClean="0"/>
              <a:t> (</a:t>
            </a:r>
            <a:r>
              <a:rPr lang="en-US" dirty="0" err="1" smtClean="0"/>
              <a:t>ook</a:t>
            </a:r>
            <a:r>
              <a:rPr lang="en-US" dirty="0" smtClean="0"/>
              <a:t> iOS, Android,…)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49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029743"/>
            <a:ext cx="85153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60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Client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dirty="0" smtClean="0"/>
              <a:t>WPF</a:t>
            </a:r>
            <a:r>
              <a:rPr lang="en-US" dirty="0" smtClean="0"/>
              <a:t>, Windows </a:t>
            </a:r>
            <a:r>
              <a:rPr lang="en-US" dirty="0" smtClean="0"/>
              <a:t>Store, Windows Phone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19" y="2978277"/>
            <a:ext cx="4743539" cy="31478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36307" y="3273039"/>
            <a:ext cx="2230452" cy="41019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972" y="1915200"/>
            <a:ext cx="6605744" cy="43735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05571" y="2890362"/>
            <a:ext cx="2973936" cy="41019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0951" y="1174307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JSON.NET </a:t>
            </a:r>
            <a:r>
              <a:rPr lang="en-US" dirty="0" err="1" smtClean="0"/>
              <a:t>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87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5118"/>
            <a:ext cx="7703596" cy="270081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19131790">
            <a:off x="4613774" y="3039031"/>
            <a:ext cx="1480584" cy="247653"/>
          </a:xfrm>
          <a:prstGeom prst="lef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4545" y="239792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Aanroepen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334937" y="3870585"/>
            <a:ext cx="2689608" cy="247653"/>
          </a:xfrm>
          <a:prstGeom prst="lef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29791" y="374161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Aanroep</a:t>
            </a:r>
            <a:r>
              <a:rPr lang="en-US" dirty="0" smtClean="0"/>
              <a:t> </a:t>
            </a:r>
            <a:r>
              <a:rPr lang="en-US" dirty="0" err="1" smtClean="0"/>
              <a:t>gelukt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5231071" y="4250147"/>
            <a:ext cx="798720" cy="247653"/>
          </a:xfrm>
          <a:prstGeom prst="lef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24545" y="41360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uitlezen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 rot="3890433">
            <a:off x="3916341" y="4903946"/>
            <a:ext cx="798720" cy="247653"/>
          </a:xfrm>
          <a:prstGeom prst="lef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57529" y="550202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Omzetten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lijst</a:t>
            </a:r>
            <a:r>
              <a:rPr lang="en-US" dirty="0" smtClean="0"/>
              <a:t> </a:t>
            </a:r>
            <a:r>
              <a:rPr lang="en-US" dirty="0" err="1" smtClean="0"/>
              <a:t>objecten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20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Tip: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Plaats</a:t>
            </a:r>
            <a:r>
              <a:rPr lang="en-US" sz="1600" dirty="0" smtClean="0"/>
              <a:t> models in APART project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Zo</a:t>
            </a:r>
            <a:r>
              <a:rPr lang="en-US" sz="1600" dirty="0" smtClean="0"/>
              <a:t> </a:t>
            </a:r>
            <a:r>
              <a:rPr lang="en-US" sz="1600" dirty="0" err="1" smtClean="0"/>
              <a:t>kan</a:t>
            </a:r>
            <a:r>
              <a:rPr lang="en-US" sz="1600" dirty="0" smtClean="0"/>
              <a:t> je </a:t>
            </a:r>
            <a:r>
              <a:rPr lang="en-US" sz="1600" dirty="0" err="1" smtClean="0"/>
              <a:t>ze</a:t>
            </a:r>
            <a:r>
              <a:rPr lang="en-US" sz="1600" dirty="0" smtClean="0"/>
              <a:t> </a:t>
            </a:r>
            <a:r>
              <a:rPr lang="en-US" sz="1600" dirty="0" err="1" smtClean="0"/>
              <a:t>hergebruiken</a:t>
            </a:r>
            <a:r>
              <a:rPr lang="en-US" sz="1600" dirty="0" smtClean="0"/>
              <a:t> 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1600" dirty="0" err="1" smtClean="0"/>
              <a:t>Indien</a:t>
            </a:r>
            <a:r>
              <a:rPr lang="en-US" sz="1600" dirty="0" smtClean="0"/>
              <a:t> </a:t>
            </a:r>
            <a:r>
              <a:rPr lang="en-US" sz="1600" dirty="0" err="1" smtClean="0"/>
              <a:t>mogelijk</a:t>
            </a:r>
            <a:r>
              <a:rPr lang="en-US" sz="1600" dirty="0" smtClean="0"/>
              <a:t> </a:t>
            </a:r>
            <a:r>
              <a:rPr lang="en-US" sz="1600" dirty="0" err="1" smtClean="0"/>
              <a:t>kies</a:t>
            </a:r>
            <a:r>
              <a:rPr lang="en-US" sz="1600" dirty="0" smtClean="0"/>
              <a:t> </a:t>
            </a:r>
            <a:r>
              <a:rPr lang="en-US" sz="1600" dirty="0" err="1" smtClean="0"/>
              <a:t>voor</a:t>
            </a:r>
            <a:r>
              <a:rPr lang="en-US" sz="1600" dirty="0"/>
              <a:t> </a:t>
            </a:r>
            <a:r>
              <a:rPr lang="en-US" sz="1600" dirty="0" smtClean="0"/>
              <a:t>“Portable Class Library”</a:t>
            </a:r>
          </a:p>
          <a:p>
            <a:pPr marL="457200" indent="-457200">
              <a:buFont typeface="Symbol" panose="05050102010706020507" pitchFamily="18" charset="2"/>
              <a:buChar char="Þ"/>
            </a:pPr>
            <a:r>
              <a:rPr lang="en-US" sz="1600" dirty="0" smtClean="0"/>
              <a:t>Je </a:t>
            </a:r>
            <a:r>
              <a:rPr lang="en-US" sz="1600" dirty="0" err="1" smtClean="0"/>
              <a:t>kan</a:t>
            </a:r>
            <a:r>
              <a:rPr lang="en-US" sz="1600" dirty="0" smtClean="0"/>
              <a:t> models </a:t>
            </a:r>
            <a:r>
              <a:rPr lang="en-US" sz="1600" dirty="0" err="1" smtClean="0"/>
              <a:t>hergebruiken</a:t>
            </a:r>
            <a:r>
              <a:rPr lang="en-US" sz="1600" dirty="0" smtClean="0"/>
              <a:t> over </a:t>
            </a:r>
            <a:r>
              <a:rPr lang="en-US" sz="1600" dirty="0" err="1" smtClean="0"/>
              <a:t>verschillende</a:t>
            </a:r>
            <a:r>
              <a:rPr lang="en-US" sz="1600" dirty="0" smtClean="0"/>
              <a:t> </a:t>
            </a:r>
            <a:r>
              <a:rPr lang="en-US" sz="1600" dirty="0" err="1" smtClean="0"/>
              <a:t>platformen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3" y="3718646"/>
            <a:ext cx="4037737" cy="2794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4668" y="4639506"/>
            <a:ext cx="2190878" cy="18410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410" y="3718646"/>
            <a:ext cx="2470826" cy="26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7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(Insert)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48472"/>
            <a:ext cx="7295028" cy="2837829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3467585">
            <a:off x="4524934" y="1512536"/>
            <a:ext cx="282388" cy="963425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5400000">
            <a:off x="6432175" y="3316475"/>
            <a:ext cx="282388" cy="963425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291643">
            <a:off x="5950462" y="4803202"/>
            <a:ext cx="282388" cy="963425"/>
          </a:xfrm>
          <a:prstGeom prst="down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9782" y="5782173"/>
            <a:ext cx="49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Bij</a:t>
            </a:r>
            <a:r>
              <a:rPr lang="en-US" dirty="0" smtClean="0"/>
              <a:t> exception</a:t>
            </a:r>
          </a:p>
          <a:p>
            <a:r>
              <a:rPr lang="en-US" dirty="0" smtClean="0"/>
              <a:t>HTTP Internal Server Error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89462" y="4007118"/>
            <a:ext cx="341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Toevoegen</a:t>
            </a:r>
            <a:r>
              <a:rPr lang="en-US" dirty="0" smtClean="0"/>
              <a:t> </a:t>
            </a:r>
            <a:r>
              <a:rPr lang="en-US" dirty="0" err="1" smtClean="0"/>
              <a:t>gelukt</a:t>
            </a:r>
            <a:r>
              <a:rPr lang="en-US" dirty="0" smtClean="0"/>
              <a:t> HTTP 200 ok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2943" y="1043102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Modelbindig</a:t>
            </a:r>
            <a:r>
              <a:rPr lang="en-US" dirty="0" smtClean="0"/>
              <a:t> =&gt; </a:t>
            </a:r>
            <a:r>
              <a:rPr lang="en-US" dirty="0" err="1" smtClean="0"/>
              <a:t>json</a:t>
            </a:r>
            <a:r>
              <a:rPr lang="en-US" dirty="0" smtClean="0"/>
              <a:t> string client in object </a:t>
            </a:r>
            <a:r>
              <a:rPr lang="en-US" dirty="0" err="1" smtClean="0"/>
              <a:t>vorm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67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(Update)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84892"/>
            <a:ext cx="8108576" cy="35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6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Voorbeeld </a:t>
            </a:r>
            <a:r>
              <a:rPr lang="nl-BE" dirty="0" err="1" smtClean="0"/>
              <a:t>webservice</a:t>
            </a:r>
            <a:r>
              <a:rPr lang="nl-BE" dirty="0" smtClean="0"/>
              <a:t> </a:t>
            </a:r>
            <a:r>
              <a:rPr lang="nl-BE" dirty="0" err="1" smtClean="0"/>
              <a:t>consumer</a:t>
            </a:r>
            <a:endParaRPr lang="nl-BE" dirty="0" smtClean="0"/>
          </a:p>
          <a:p>
            <a:r>
              <a:rPr lang="nl-BE" dirty="0" smtClean="0"/>
              <a:t>Booking.com kan </a:t>
            </a:r>
            <a:r>
              <a:rPr lang="nl-BE" dirty="0"/>
              <a:t>deze </a:t>
            </a:r>
            <a:r>
              <a:rPr lang="nl-BE" dirty="0" err="1"/>
              <a:t>webservice</a:t>
            </a:r>
            <a:r>
              <a:rPr lang="nl-BE" dirty="0"/>
              <a:t> gebruiken in zijn website </a:t>
            </a:r>
            <a:r>
              <a:rPr lang="nl-BE" dirty="0" smtClean="0"/>
              <a:t>zodat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Bezoeker beschikbare kamer ziet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De prijzen kan raadplegen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Eventueel </a:t>
            </a:r>
            <a:r>
              <a:rPr lang="nl-BE" dirty="0" smtClean="0"/>
              <a:t>kamer kan boeken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err="1" smtClean="0"/>
              <a:t>Webservices</a:t>
            </a:r>
            <a:r>
              <a:rPr lang="nl-BE" dirty="0" smtClean="0"/>
              <a:t> integreren verschillende systeme</a:t>
            </a:r>
            <a:r>
              <a:rPr lang="nl-BE" dirty="0"/>
              <a:t>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878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699217"/>
            <a:ext cx="86201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1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Webservices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Voorbeeld 2:</a:t>
            </a:r>
          </a:p>
          <a:p>
            <a:pPr marL="457200" indent="-457200">
              <a:buFontTx/>
              <a:buChar char="-"/>
            </a:pPr>
            <a:r>
              <a:rPr lang="nl-BE" dirty="0" smtClean="0"/>
              <a:t>FedEx</a:t>
            </a:r>
          </a:p>
          <a:p>
            <a:pPr marL="914400" lvl="1" indent="-457200">
              <a:buFontTx/>
              <a:buChar char="-"/>
            </a:pPr>
            <a:r>
              <a:rPr lang="nl-BE" dirty="0" smtClean="0"/>
              <a:t>Integreren van pakjes tracking binnen applicaties</a:t>
            </a:r>
          </a:p>
          <a:p>
            <a:pPr marL="457200" indent="-457200">
              <a:buFontTx/>
              <a:buChar char="-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www.fedex.com/be_nederlands/ebusiness/webintegration.html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Soorten </a:t>
            </a:r>
            <a:r>
              <a:rPr lang="nl-BE" dirty="0" err="1" smtClean="0"/>
              <a:t>Webservices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48550" y="6513513"/>
            <a:ext cx="1695450" cy="241300"/>
          </a:xfrm>
          <a:prstGeom prst="rect">
            <a:avLst/>
          </a:prstGeom>
        </p:spPr>
        <p:txBody>
          <a:bodyPr/>
          <a:lstStyle/>
          <a:p>
            <a:fld id="{80DBCD4E-D6F6-174C-8E8A-F21DB8B4B6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4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Server Side Development</Template>
  <TotalTime>0</TotalTime>
  <Words>1178</Words>
  <Application>Microsoft Office PowerPoint</Application>
  <PresentationFormat>On-screen Show (4:3)</PresentationFormat>
  <Paragraphs>321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Symbol</vt:lpstr>
      <vt:lpstr>Tahoma</vt:lpstr>
      <vt:lpstr>Ubuntu</vt:lpstr>
      <vt:lpstr>Wingdings</vt:lpstr>
      <vt:lpstr>Essential</vt:lpstr>
      <vt:lpstr>Image</vt:lpstr>
      <vt:lpstr>ASP.NET WEB API</vt:lpstr>
      <vt:lpstr>Wat zijn webservices?</vt:lpstr>
      <vt:lpstr>Webservices</vt:lpstr>
      <vt:lpstr>Webservices</vt:lpstr>
      <vt:lpstr>Webservices</vt:lpstr>
      <vt:lpstr>Webservices</vt:lpstr>
      <vt:lpstr>Webservices</vt:lpstr>
      <vt:lpstr>Soorten Webservices</vt:lpstr>
      <vt:lpstr>SOAP</vt:lpstr>
      <vt:lpstr>SOAP</vt:lpstr>
      <vt:lpstr>SOAP</vt:lpstr>
      <vt:lpstr>SOAP</vt:lpstr>
      <vt:lpstr>SOAP</vt:lpstr>
      <vt:lpstr>SOAP</vt:lpstr>
      <vt:lpstr>SOAP</vt:lpstr>
      <vt:lpstr>SOAP</vt:lpstr>
      <vt:lpstr>SOAP</vt:lpstr>
      <vt:lpstr>SOAP</vt:lpstr>
      <vt:lpstr>SOAP</vt:lpstr>
      <vt:lpstr>SOAP</vt:lpstr>
      <vt:lpstr>WCF</vt:lpstr>
      <vt:lpstr>SOAP</vt:lpstr>
      <vt:lpstr>SOAP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REST</vt:lpstr>
      <vt:lpstr>PowerPoint Presentation</vt:lpstr>
      <vt:lpstr>SOAP vs REST</vt:lpstr>
      <vt:lpstr>SOAP vs REST</vt:lpstr>
      <vt:lpstr>SOAP vs REST</vt:lpstr>
      <vt:lpstr>Waneer SOAP gebruiken</vt:lpstr>
      <vt:lpstr>Waneer REST gebruiken</vt:lpstr>
      <vt:lpstr>ASP.NET 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  <vt:lpstr>Web API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MVC Basis</cp:keywords>
  <cp:lastModifiedBy/>
  <cp:revision>1</cp:revision>
  <dcterms:created xsi:type="dcterms:W3CDTF">2013-09-18T12:45:34Z</dcterms:created>
  <dcterms:modified xsi:type="dcterms:W3CDTF">2014-10-10T10:10:04Z</dcterms:modified>
  <cp:category>ASP.NET MVC</cp:category>
</cp:coreProperties>
</file>