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6" r:id="rId3"/>
    <p:sldId id="277" r:id="rId4"/>
    <p:sldId id="278" r:id="rId5"/>
    <p:sldId id="27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79" r:id="rId16"/>
    <p:sldId id="280" r:id="rId17"/>
    <p:sldId id="281" r:id="rId18"/>
    <p:sldId id="282" r:id="rId19"/>
    <p:sldId id="286" r:id="rId20"/>
    <p:sldId id="288" r:id="rId21"/>
    <p:sldId id="290" r:id="rId22"/>
    <p:sldId id="284" r:id="rId23"/>
    <p:sldId id="283" r:id="rId24"/>
    <p:sldId id="289" r:id="rId25"/>
    <p:sldId id="285" r:id="rId26"/>
    <p:sldId id="291" r:id="rId27"/>
    <p:sldId id="298" r:id="rId28"/>
    <p:sldId id="294" r:id="rId29"/>
    <p:sldId id="295" r:id="rId30"/>
    <p:sldId id="300" r:id="rId31"/>
    <p:sldId id="293" r:id="rId32"/>
    <p:sldId id="296" r:id="rId33"/>
    <p:sldId id="297" r:id="rId34"/>
    <p:sldId id="301" r:id="rId35"/>
    <p:sldId id="302" r:id="rId36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48A"/>
    <a:srgbClr val="ADB5C0"/>
    <a:srgbClr val="01541F"/>
    <a:srgbClr val="03531E"/>
    <a:srgbClr val="666666"/>
    <a:srgbClr val="E85E00"/>
    <a:srgbClr val="E14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9" autoAdjust="0"/>
    <p:restoredTop sz="99702" autoAdjust="0"/>
  </p:normalViewPr>
  <p:slideViewPr>
    <p:cSldViewPr snapToGrid="0" snapToObjects="1">
      <p:cViewPr varScale="1">
        <p:scale>
          <a:sx n="70" d="100"/>
          <a:sy n="70" d="100"/>
        </p:scale>
        <p:origin x="60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3512" y="-104"/>
      </p:cViewPr>
      <p:guideLst>
        <p:guide orient="horz" pos="3127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756D72-FC11-4D67-A41A-0DAB85CCE20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2FBD5EE-8543-4B9F-85A1-22EE9CA7022B}">
      <dgm:prSet phldrT="[Text]"/>
      <dgm:spPr/>
      <dgm:t>
        <a:bodyPr/>
        <a:lstStyle/>
        <a:p>
          <a:r>
            <a:rPr lang="nl-BE">
              <a:latin typeface="Ubuntu" pitchFamily="34" charset="0"/>
            </a:rPr>
            <a:t>Http Request</a:t>
          </a:r>
        </a:p>
      </dgm:t>
    </dgm:pt>
    <dgm:pt modelId="{299B505B-235B-4242-81A3-9391B58302D2}" type="parTrans" cxnId="{E2CEB05E-3ABC-4402-8375-EB37E2F59665}">
      <dgm:prSet/>
      <dgm:spPr/>
      <dgm:t>
        <a:bodyPr/>
        <a:lstStyle/>
        <a:p>
          <a:endParaRPr lang="nl-BE">
            <a:latin typeface="Ubuntu" pitchFamily="34" charset="0"/>
          </a:endParaRPr>
        </a:p>
      </dgm:t>
    </dgm:pt>
    <dgm:pt modelId="{B88247F5-E1D9-452E-9C78-300B05982CCA}" type="sibTrans" cxnId="{E2CEB05E-3ABC-4402-8375-EB37E2F59665}">
      <dgm:prSet/>
      <dgm:spPr/>
      <dgm:t>
        <a:bodyPr/>
        <a:lstStyle/>
        <a:p>
          <a:endParaRPr lang="nl-BE">
            <a:latin typeface="Ubuntu" pitchFamily="34" charset="0"/>
          </a:endParaRPr>
        </a:p>
      </dgm:t>
    </dgm:pt>
    <dgm:pt modelId="{808DE357-0A3A-4AA5-AD6A-FA785DC5F3D4}">
      <dgm:prSet phldrT="[Text]"/>
      <dgm:spPr/>
      <dgm:t>
        <a:bodyPr/>
        <a:lstStyle/>
        <a:p>
          <a:r>
            <a:rPr lang="nl-BE">
              <a:latin typeface="Ubuntu" pitchFamily="34" charset="0"/>
            </a:rPr>
            <a:t>Routing</a:t>
          </a:r>
        </a:p>
      </dgm:t>
    </dgm:pt>
    <dgm:pt modelId="{19EE6DD8-34CA-4A55-9C64-02E57430D8A8}" type="parTrans" cxnId="{B87EC757-1AA5-4E71-A641-B8A433C504A4}">
      <dgm:prSet/>
      <dgm:spPr/>
      <dgm:t>
        <a:bodyPr/>
        <a:lstStyle/>
        <a:p>
          <a:endParaRPr lang="nl-BE">
            <a:latin typeface="Ubuntu" pitchFamily="34" charset="0"/>
          </a:endParaRPr>
        </a:p>
      </dgm:t>
    </dgm:pt>
    <dgm:pt modelId="{447C8DCC-9AC9-41C6-8F9A-AD8D03AD21BD}" type="sibTrans" cxnId="{B87EC757-1AA5-4E71-A641-B8A433C504A4}">
      <dgm:prSet/>
      <dgm:spPr/>
      <dgm:t>
        <a:bodyPr/>
        <a:lstStyle/>
        <a:p>
          <a:endParaRPr lang="nl-BE">
            <a:latin typeface="Ubuntu" pitchFamily="34" charset="0"/>
          </a:endParaRPr>
        </a:p>
      </dgm:t>
    </dgm:pt>
    <dgm:pt modelId="{39133B2F-9F7F-4BA2-A944-D485A4EE6AB0}">
      <dgm:prSet phldrT="[Text]"/>
      <dgm:spPr/>
      <dgm:t>
        <a:bodyPr/>
        <a:lstStyle/>
        <a:p>
          <a:r>
            <a:rPr lang="nl-BE">
              <a:latin typeface="Ubuntu" pitchFamily="34" charset="0"/>
            </a:rPr>
            <a:t>Controller</a:t>
          </a:r>
        </a:p>
      </dgm:t>
    </dgm:pt>
    <dgm:pt modelId="{07FF5B3F-E232-41D1-A74B-53F2FB943F47}" type="parTrans" cxnId="{C1E394B9-63D2-44A3-AC36-5998A50232B1}">
      <dgm:prSet/>
      <dgm:spPr/>
      <dgm:t>
        <a:bodyPr/>
        <a:lstStyle/>
        <a:p>
          <a:endParaRPr lang="nl-BE">
            <a:latin typeface="Ubuntu" pitchFamily="34" charset="0"/>
          </a:endParaRPr>
        </a:p>
      </dgm:t>
    </dgm:pt>
    <dgm:pt modelId="{B90FA54A-601B-4C4D-9C53-AE7032F5FE46}" type="sibTrans" cxnId="{C1E394B9-63D2-44A3-AC36-5998A50232B1}">
      <dgm:prSet/>
      <dgm:spPr/>
      <dgm:t>
        <a:bodyPr/>
        <a:lstStyle/>
        <a:p>
          <a:endParaRPr lang="nl-BE">
            <a:latin typeface="Ubuntu" pitchFamily="34" charset="0"/>
          </a:endParaRPr>
        </a:p>
      </dgm:t>
    </dgm:pt>
    <dgm:pt modelId="{19C68220-1D34-49CA-AACE-F302FA74027E}">
      <dgm:prSet phldrT="[Text]"/>
      <dgm:spPr/>
      <dgm:t>
        <a:bodyPr/>
        <a:lstStyle/>
        <a:p>
          <a:r>
            <a:rPr lang="nl-BE">
              <a:latin typeface="Ubuntu" pitchFamily="34" charset="0"/>
            </a:rPr>
            <a:t>Action result</a:t>
          </a:r>
        </a:p>
      </dgm:t>
    </dgm:pt>
    <dgm:pt modelId="{8B49012F-54B3-436A-868D-88C1E9E16DEA}" type="parTrans" cxnId="{D6004AF0-7B9B-44F0-AE78-ED7741AFE408}">
      <dgm:prSet/>
      <dgm:spPr/>
      <dgm:t>
        <a:bodyPr/>
        <a:lstStyle/>
        <a:p>
          <a:endParaRPr lang="nl-BE">
            <a:latin typeface="Ubuntu" pitchFamily="34" charset="0"/>
          </a:endParaRPr>
        </a:p>
      </dgm:t>
    </dgm:pt>
    <dgm:pt modelId="{ABEBF09B-24A3-4E69-9DBE-50D269C58774}" type="sibTrans" cxnId="{D6004AF0-7B9B-44F0-AE78-ED7741AFE408}">
      <dgm:prSet/>
      <dgm:spPr/>
      <dgm:t>
        <a:bodyPr/>
        <a:lstStyle/>
        <a:p>
          <a:endParaRPr lang="nl-BE">
            <a:latin typeface="Ubuntu" pitchFamily="34" charset="0"/>
          </a:endParaRPr>
        </a:p>
      </dgm:t>
    </dgm:pt>
    <dgm:pt modelId="{AC385516-B8EB-47A8-A52A-A628E94024B6}">
      <dgm:prSet phldrT="[Text]"/>
      <dgm:spPr/>
      <dgm:t>
        <a:bodyPr/>
        <a:lstStyle/>
        <a:p>
          <a:r>
            <a:rPr lang="nl-BE">
              <a:latin typeface="Ubuntu" pitchFamily="34" charset="0"/>
            </a:rPr>
            <a:t>View engine</a:t>
          </a:r>
        </a:p>
      </dgm:t>
    </dgm:pt>
    <dgm:pt modelId="{13BE2559-5803-46C8-B1CC-FDA3B86AC650}" type="parTrans" cxnId="{EB7ABB5A-ABB9-44A6-B588-9B5168179F1E}">
      <dgm:prSet/>
      <dgm:spPr/>
      <dgm:t>
        <a:bodyPr/>
        <a:lstStyle/>
        <a:p>
          <a:endParaRPr lang="nl-BE">
            <a:latin typeface="Ubuntu" pitchFamily="34" charset="0"/>
          </a:endParaRPr>
        </a:p>
      </dgm:t>
    </dgm:pt>
    <dgm:pt modelId="{55013318-3A0F-4F71-AA0D-346011C68D4C}" type="sibTrans" cxnId="{EB7ABB5A-ABB9-44A6-B588-9B5168179F1E}">
      <dgm:prSet/>
      <dgm:spPr/>
      <dgm:t>
        <a:bodyPr/>
        <a:lstStyle/>
        <a:p>
          <a:endParaRPr lang="nl-BE">
            <a:latin typeface="Ubuntu" pitchFamily="34" charset="0"/>
          </a:endParaRPr>
        </a:p>
      </dgm:t>
    </dgm:pt>
    <dgm:pt modelId="{7411DA15-4F8E-4E6A-817F-34C09BB7804A}">
      <dgm:prSet phldrT="[Text]"/>
      <dgm:spPr/>
      <dgm:t>
        <a:bodyPr/>
        <a:lstStyle/>
        <a:p>
          <a:r>
            <a:rPr lang="nl-BE">
              <a:latin typeface="Ubuntu" pitchFamily="34" charset="0"/>
            </a:rPr>
            <a:t>View</a:t>
          </a:r>
        </a:p>
      </dgm:t>
    </dgm:pt>
    <dgm:pt modelId="{A40B08C2-B200-477E-9D42-968BF9FD82C1}" type="parTrans" cxnId="{EA5FAA8A-7E5B-497D-95ED-27E589D9B4B4}">
      <dgm:prSet/>
      <dgm:spPr/>
      <dgm:t>
        <a:bodyPr/>
        <a:lstStyle/>
        <a:p>
          <a:endParaRPr lang="nl-BE">
            <a:latin typeface="Ubuntu" pitchFamily="34" charset="0"/>
          </a:endParaRPr>
        </a:p>
      </dgm:t>
    </dgm:pt>
    <dgm:pt modelId="{EC42AE5B-5FA4-4FB0-8845-7A1C4DA5B73E}" type="sibTrans" cxnId="{EA5FAA8A-7E5B-497D-95ED-27E589D9B4B4}">
      <dgm:prSet/>
      <dgm:spPr/>
      <dgm:t>
        <a:bodyPr/>
        <a:lstStyle/>
        <a:p>
          <a:endParaRPr lang="nl-BE">
            <a:latin typeface="Ubuntu" pitchFamily="34" charset="0"/>
          </a:endParaRPr>
        </a:p>
      </dgm:t>
    </dgm:pt>
    <dgm:pt modelId="{7854B650-A141-4BB4-8ED3-D72175C72264}">
      <dgm:prSet phldrT="[Text]"/>
      <dgm:spPr/>
      <dgm:t>
        <a:bodyPr/>
        <a:lstStyle/>
        <a:p>
          <a:r>
            <a:rPr lang="nl-BE">
              <a:latin typeface="Ubuntu" pitchFamily="34" charset="0"/>
            </a:rPr>
            <a:t>Response </a:t>
          </a:r>
        </a:p>
      </dgm:t>
    </dgm:pt>
    <dgm:pt modelId="{35021B72-CAD1-4BAA-B333-8D4B5CFEE762}" type="parTrans" cxnId="{2A72899A-252D-428D-8D7B-440868E002CB}">
      <dgm:prSet/>
      <dgm:spPr/>
      <dgm:t>
        <a:bodyPr/>
        <a:lstStyle/>
        <a:p>
          <a:endParaRPr lang="nl-BE">
            <a:latin typeface="Ubuntu" pitchFamily="34" charset="0"/>
          </a:endParaRPr>
        </a:p>
      </dgm:t>
    </dgm:pt>
    <dgm:pt modelId="{39AA2D77-DD9B-47E7-A036-559E05392317}" type="sibTrans" cxnId="{2A72899A-252D-428D-8D7B-440868E002CB}">
      <dgm:prSet/>
      <dgm:spPr/>
      <dgm:t>
        <a:bodyPr/>
        <a:lstStyle/>
        <a:p>
          <a:endParaRPr lang="nl-BE">
            <a:latin typeface="Ubuntu" pitchFamily="34" charset="0"/>
          </a:endParaRPr>
        </a:p>
      </dgm:t>
    </dgm:pt>
    <dgm:pt modelId="{4F2982E4-F11B-44C9-994A-7595927522C6}" type="pres">
      <dgm:prSet presAssocID="{0F756D72-FC11-4D67-A41A-0DAB85CCE206}" presName="Name0" presStyleCnt="0">
        <dgm:presLayoutVars>
          <dgm:dir/>
          <dgm:animLvl val="lvl"/>
          <dgm:resizeHandles val="exact"/>
        </dgm:presLayoutVars>
      </dgm:prSet>
      <dgm:spPr/>
    </dgm:pt>
    <dgm:pt modelId="{7AC645CE-CF7F-4E56-8E67-0B01348A9789}" type="pres">
      <dgm:prSet presAssocID="{62FBD5EE-8543-4B9F-85A1-22EE9CA7022B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E5B52721-F330-4170-B37A-52637C89F533}" type="pres">
      <dgm:prSet presAssocID="{B88247F5-E1D9-452E-9C78-300B05982CCA}" presName="parTxOnlySpace" presStyleCnt="0"/>
      <dgm:spPr/>
    </dgm:pt>
    <dgm:pt modelId="{B305B3AE-C230-4207-90A1-982B957F7AAA}" type="pres">
      <dgm:prSet presAssocID="{808DE357-0A3A-4AA5-AD6A-FA785DC5F3D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9929CC36-0CBE-4983-94F9-2F72396927CD}" type="pres">
      <dgm:prSet presAssocID="{447C8DCC-9AC9-41C6-8F9A-AD8D03AD21BD}" presName="parTxOnlySpace" presStyleCnt="0"/>
      <dgm:spPr/>
    </dgm:pt>
    <dgm:pt modelId="{DEB49C6B-1FF6-4CAB-A195-FF2342E59893}" type="pres">
      <dgm:prSet presAssocID="{39133B2F-9F7F-4BA2-A944-D485A4EE6AB0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BCE32CB2-E38B-489D-B618-597B28D7025F}" type="pres">
      <dgm:prSet presAssocID="{B90FA54A-601B-4C4D-9C53-AE7032F5FE46}" presName="parTxOnlySpace" presStyleCnt="0"/>
      <dgm:spPr/>
    </dgm:pt>
    <dgm:pt modelId="{70D7C2C3-FA68-474A-9717-28C39C6457A2}" type="pres">
      <dgm:prSet presAssocID="{19C68220-1D34-49CA-AACE-F302FA74027E}" presName="parTxOnly" presStyleLbl="node1" presStyleIdx="3" presStyleCnt="7" custLinFactNeighborX="10361" custLinFactNeighborY="15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A39F75D7-1692-44AA-8BCC-90B817E3FDA2}" type="pres">
      <dgm:prSet presAssocID="{ABEBF09B-24A3-4E69-9DBE-50D269C58774}" presName="parTxOnlySpace" presStyleCnt="0"/>
      <dgm:spPr/>
    </dgm:pt>
    <dgm:pt modelId="{421E9688-7F9D-40A1-87FA-D5D1D0C4C4D2}" type="pres">
      <dgm:prSet presAssocID="{AC385516-B8EB-47A8-A52A-A628E94024B6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C90AFDC8-6C02-4B03-ADA0-212E7EB9B9F4}" type="pres">
      <dgm:prSet presAssocID="{55013318-3A0F-4F71-AA0D-346011C68D4C}" presName="parTxOnlySpace" presStyleCnt="0"/>
      <dgm:spPr/>
    </dgm:pt>
    <dgm:pt modelId="{92F13F6A-1ADA-43B1-B408-670CAD7363BD}" type="pres">
      <dgm:prSet presAssocID="{7411DA15-4F8E-4E6A-817F-34C09BB7804A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15917305-4249-4BEE-BC4C-09586943F61C}" type="pres">
      <dgm:prSet presAssocID="{EC42AE5B-5FA4-4FB0-8845-7A1C4DA5B73E}" presName="parTxOnlySpace" presStyleCnt="0"/>
      <dgm:spPr/>
    </dgm:pt>
    <dgm:pt modelId="{AB77CDCD-02D7-4B70-96F8-5918DCDCB259}" type="pres">
      <dgm:prSet presAssocID="{7854B650-A141-4BB4-8ED3-D72175C72264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09C89EE9-E525-43C3-BB5A-44EA1E345DB8}" type="presOf" srcId="{19C68220-1D34-49CA-AACE-F302FA74027E}" destId="{70D7C2C3-FA68-474A-9717-28C39C6457A2}" srcOrd="0" destOrd="0" presId="urn:microsoft.com/office/officeart/2005/8/layout/chevron1"/>
    <dgm:cxn modelId="{2A72899A-252D-428D-8D7B-440868E002CB}" srcId="{0F756D72-FC11-4D67-A41A-0DAB85CCE206}" destId="{7854B650-A141-4BB4-8ED3-D72175C72264}" srcOrd="6" destOrd="0" parTransId="{35021B72-CAD1-4BAA-B333-8D4B5CFEE762}" sibTransId="{39AA2D77-DD9B-47E7-A036-559E05392317}"/>
    <dgm:cxn modelId="{EB7ABB5A-ABB9-44A6-B588-9B5168179F1E}" srcId="{0F756D72-FC11-4D67-A41A-0DAB85CCE206}" destId="{AC385516-B8EB-47A8-A52A-A628E94024B6}" srcOrd="4" destOrd="0" parTransId="{13BE2559-5803-46C8-B1CC-FDA3B86AC650}" sibTransId="{55013318-3A0F-4F71-AA0D-346011C68D4C}"/>
    <dgm:cxn modelId="{E2CEB05E-3ABC-4402-8375-EB37E2F59665}" srcId="{0F756D72-FC11-4D67-A41A-0DAB85CCE206}" destId="{62FBD5EE-8543-4B9F-85A1-22EE9CA7022B}" srcOrd="0" destOrd="0" parTransId="{299B505B-235B-4242-81A3-9391B58302D2}" sibTransId="{B88247F5-E1D9-452E-9C78-300B05982CCA}"/>
    <dgm:cxn modelId="{4A1E44E2-7264-4412-9BB3-39B7FF17DCED}" type="presOf" srcId="{0F756D72-FC11-4D67-A41A-0DAB85CCE206}" destId="{4F2982E4-F11B-44C9-994A-7595927522C6}" srcOrd="0" destOrd="0" presId="urn:microsoft.com/office/officeart/2005/8/layout/chevron1"/>
    <dgm:cxn modelId="{4905237F-CEA0-4C4B-9AF5-DEC78B88C7B6}" type="presOf" srcId="{39133B2F-9F7F-4BA2-A944-D485A4EE6AB0}" destId="{DEB49C6B-1FF6-4CAB-A195-FF2342E59893}" srcOrd="0" destOrd="0" presId="urn:microsoft.com/office/officeart/2005/8/layout/chevron1"/>
    <dgm:cxn modelId="{B87EC757-1AA5-4E71-A641-B8A433C504A4}" srcId="{0F756D72-FC11-4D67-A41A-0DAB85CCE206}" destId="{808DE357-0A3A-4AA5-AD6A-FA785DC5F3D4}" srcOrd="1" destOrd="0" parTransId="{19EE6DD8-34CA-4A55-9C64-02E57430D8A8}" sibTransId="{447C8DCC-9AC9-41C6-8F9A-AD8D03AD21BD}"/>
    <dgm:cxn modelId="{D6004AF0-7B9B-44F0-AE78-ED7741AFE408}" srcId="{0F756D72-FC11-4D67-A41A-0DAB85CCE206}" destId="{19C68220-1D34-49CA-AACE-F302FA74027E}" srcOrd="3" destOrd="0" parTransId="{8B49012F-54B3-436A-868D-88C1E9E16DEA}" sibTransId="{ABEBF09B-24A3-4E69-9DBE-50D269C58774}"/>
    <dgm:cxn modelId="{1D903759-8D29-4F52-AC44-E7F1BB224ADF}" type="presOf" srcId="{7411DA15-4F8E-4E6A-817F-34C09BB7804A}" destId="{92F13F6A-1ADA-43B1-B408-670CAD7363BD}" srcOrd="0" destOrd="0" presId="urn:microsoft.com/office/officeart/2005/8/layout/chevron1"/>
    <dgm:cxn modelId="{28186515-F95C-450A-AF25-F7B91E06CE92}" type="presOf" srcId="{808DE357-0A3A-4AA5-AD6A-FA785DC5F3D4}" destId="{B305B3AE-C230-4207-90A1-982B957F7AAA}" srcOrd="0" destOrd="0" presId="urn:microsoft.com/office/officeart/2005/8/layout/chevron1"/>
    <dgm:cxn modelId="{EA5FAA8A-7E5B-497D-95ED-27E589D9B4B4}" srcId="{0F756D72-FC11-4D67-A41A-0DAB85CCE206}" destId="{7411DA15-4F8E-4E6A-817F-34C09BB7804A}" srcOrd="5" destOrd="0" parTransId="{A40B08C2-B200-477E-9D42-968BF9FD82C1}" sibTransId="{EC42AE5B-5FA4-4FB0-8845-7A1C4DA5B73E}"/>
    <dgm:cxn modelId="{C1E394B9-63D2-44A3-AC36-5998A50232B1}" srcId="{0F756D72-FC11-4D67-A41A-0DAB85CCE206}" destId="{39133B2F-9F7F-4BA2-A944-D485A4EE6AB0}" srcOrd="2" destOrd="0" parTransId="{07FF5B3F-E232-41D1-A74B-53F2FB943F47}" sibTransId="{B90FA54A-601B-4C4D-9C53-AE7032F5FE46}"/>
    <dgm:cxn modelId="{46F746DC-2D94-4433-A241-55E7DF163885}" type="presOf" srcId="{62FBD5EE-8543-4B9F-85A1-22EE9CA7022B}" destId="{7AC645CE-CF7F-4E56-8E67-0B01348A9789}" srcOrd="0" destOrd="0" presId="urn:microsoft.com/office/officeart/2005/8/layout/chevron1"/>
    <dgm:cxn modelId="{2A08CE18-BFBF-4701-9822-E1EE4BA29080}" type="presOf" srcId="{AC385516-B8EB-47A8-A52A-A628E94024B6}" destId="{421E9688-7F9D-40A1-87FA-D5D1D0C4C4D2}" srcOrd="0" destOrd="0" presId="urn:microsoft.com/office/officeart/2005/8/layout/chevron1"/>
    <dgm:cxn modelId="{E29872DC-416A-48D7-8AA1-3CE69B407FF1}" type="presOf" srcId="{7854B650-A141-4BB4-8ED3-D72175C72264}" destId="{AB77CDCD-02D7-4B70-96F8-5918DCDCB259}" srcOrd="0" destOrd="0" presId="urn:microsoft.com/office/officeart/2005/8/layout/chevron1"/>
    <dgm:cxn modelId="{BB1EBB04-30FD-4FDE-840D-B636BBD60DE2}" type="presParOf" srcId="{4F2982E4-F11B-44C9-994A-7595927522C6}" destId="{7AC645CE-CF7F-4E56-8E67-0B01348A9789}" srcOrd="0" destOrd="0" presId="urn:microsoft.com/office/officeart/2005/8/layout/chevron1"/>
    <dgm:cxn modelId="{45A1D41E-EEDD-4EC5-B3B3-B698529190EB}" type="presParOf" srcId="{4F2982E4-F11B-44C9-994A-7595927522C6}" destId="{E5B52721-F330-4170-B37A-52637C89F533}" srcOrd="1" destOrd="0" presId="urn:microsoft.com/office/officeart/2005/8/layout/chevron1"/>
    <dgm:cxn modelId="{BF75E6DB-86DC-4E35-B94D-C846112DE159}" type="presParOf" srcId="{4F2982E4-F11B-44C9-994A-7595927522C6}" destId="{B305B3AE-C230-4207-90A1-982B957F7AAA}" srcOrd="2" destOrd="0" presId="urn:microsoft.com/office/officeart/2005/8/layout/chevron1"/>
    <dgm:cxn modelId="{CCC0DB53-0C97-49F7-9144-D7B218409BC8}" type="presParOf" srcId="{4F2982E4-F11B-44C9-994A-7595927522C6}" destId="{9929CC36-0CBE-4983-94F9-2F72396927CD}" srcOrd="3" destOrd="0" presId="urn:microsoft.com/office/officeart/2005/8/layout/chevron1"/>
    <dgm:cxn modelId="{E414305C-2253-47E6-89DD-DDEE74A375A5}" type="presParOf" srcId="{4F2982E4-F11B-44C9-994A-7595927522C6}" destId="{DEB49C6B-1FF6-4CAB-A195-FF2342E59893}" srcOrd="4" destOrd="0" presId="urn:microsoft.com/office/officeart/2005/8/layout/chevron1"/>
    <dgm:cxn modelId="{DC1FD3AD-4736-4A97-9629-0B85B362A693}" type="presParOf" srcId="{4F2982E4-F11B-44C9-994A-7595927522C6}" destId="{BCE32CB2-E38B-489D-B618-597B28D7025F}" srcOrd="5" destOrd="0" presId="urn:microsoft.com/office/officeart/2005/8/layout/chevron1"/>
    <dgm:cxn modelId="{96AAC99B-CF0B-40B2-AF6F-6C159AB41D11}" type="presParOf" srcId="{4F2982E4-F11B-44C9-994A-7595927522C6}" destId="{70D7C2C3-FA68-474A-9717-28C39C6457A2}" srcOrd="6" destOrd="0" presId="urn:microsoft.com/office/officeart/2005/8/layout/chevron1"/>
    <dgm:cxn modelId="{24F7D9C7-6BCA-4A40-B5B7-5B8E391333A5}" type="presParOf" srcId="{4F2982E4-F11B-44C9-994A-7595927522C6}" destId="{A39F75D7-1692-44AA-8BCC-90B817E3FDA2}" srcOrd="7" destOrd="0" presId="urn:microsoft.com/office/officeart/2005/8/layout/chevron1"/>
    <dgm:cxn modelId="{FF7E152A-7501-4F21-9A22-0ED1ACE8559D}" type="presParOf" srcId="{4F2982E4-F11B-44C9-994A-7595927522C6}" destId="{421E9688-7F9D-40A1-87FA-D5D1D0C4C4D2}" srcOrd="8" destOrd="0" presId="urn:microsoft.com/office/officeart/2005/8/layout/chevron1"/>
    <dgm:cxn modelId="{C41E5A09-B194-4A10-B8D4-CCFBF4FD069B}" type="presParOf" srcId="{4F2982E4-F11B-44C9-994A-7595927522C6}" destId="{C90AFDC8-6C02-4B03-ADA0-212E7EB9B9F4}" srcOrd="9" destOrd="0" presId="urn:microsoft.com/office/officeart/2005/8/layout/chevron1"/>
    <dgm:cxn modelId="{9EEBC785-5713-47BC-9ADF-C0617B3EACAF}" type="presParOf" srcId="{4F2982E4-F11B-44C9-994A-7595927522C6}" destId="{92F13F6A-1ADA-43B1-B408-670CAD7363BD}" srcOrd="10" destOrd="0" presId="urn:microsoft.com/office/officeart/2005/8/layout/chevron1"/>
    <dgm:cxn modelId="{0C08323A-130C-40B0-909C-A3D24FA18796}" type="presParOf" srcId="{4F2982E4-F11B-44C9-994A-7595927522C6}" destId="{15917305-4249-4BEE-BC4C-09586943F61C}" srcOrd="11" destOrd="0" presId="urn:microsoft.com/office/officeart/2005/8/layout/chevron1"/>
    <dgm:cxn modelId="{7BF8E3E1-1FB5-4FD4-B8FC-7793DAA5AB4D}" type="presParOf" srcId="{4F2982E4-F11B-44C9-994A-7595927522C6}" destId="{AB77CDCD-02D7-4B70-96F8-5918DCDCB259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8790-331E-5848-9E86-B245D743BB96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B765-C2C4-7740-9A5B-EA5F5374B3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77F28-EBDF-DC4F-8E47-CBCCE1B1E0B2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2A6B2-2191-1547-B671-820F01F78E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33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136252"/>
            <a:ext cx="2987925" cy="1530913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3253954"/>
            <a:ext cx="9144000" cy="1715186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024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titel toe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5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afbeeldingen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524102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566815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41790" y="0"/>
            <a:ext cx="4502209" cy="25574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41790" y="2675172"/>
            <a:ext cx="4502210" cy="252463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9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afbeeldingen met titel en 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5918690"/>
            <a:ext cx="8153400" cy="355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Beschrijving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41791" y="0"/>
            <a:ext cx="4502210" cy="51998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382268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baseline="0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-2738" y="0"/>
            <a:ext cx="4526839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3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m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12504"/>
            <a:ext cx="8229599" cy="2561912"/>
          </a:xfrm>
          <a:prstGeom prst="rect">
            <a:avLst/>
          </a:prstGeom>
        </p:spPr>
        <p:txBody>
          <a:bodyPr anchor="b" anchorCtr="0"/>
          <a:lstStyle>
            <a:lvl1pPr>
              <a:defRPr lang="en-US" sz="2400" b="0" dirty="0"/>
            </a:lvl1pPr>
          </a:lstStyle>
          <a:p>
            <a:pPr lvl="0"/>
            <a:r>
              <a:rPr lang="nl-BE" dirty="0" smtClean="0"/>
              <a:t>Plaats voor tekst</a:t>
            </a:r>
            <a:endParaRPr lang="en-US" dirty="0"/>
          </a:p>
        </p:txBody>
      </p:sp>
      <p:pic>
        <p:nvPicPr>
          <p:cNvPr id="7" name="Picture 6" descr="Circle-oranj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9144001" cy="87930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-186110" y="0"/>
            <a:ext cx="9330111" cy="879301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3724" t="4078" r="3724" b="81682"/>
          <a:stretch/>
        </p:blipFill>
        <p:spPr>
          <a:xfrm>
            <a:off x="-1" y="-2"/>
            <a:ext cx="9144001" cy="87930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868352"/>
            <a:ext cx="9144002" cy="171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8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ze of andere m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603713"/>
            <a:ext cx="8229600" cy="7957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 cap="all" baseline="0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PAUZE</a:t>
            </a:r>
            <a:endParaRPr lang="en-US" dirty="0"/>
          </a:p>
        </p:txBody>
      </p:sp>
      <p:pic>
        <p:nvPicPr>
          <p:cNvPr id="17" name="Picture 16" descr="Circle-oranj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"/>
            <a:ext cx="9144001" cy="519981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29900" y="-2"/>
            <a:ext cx="9373899" cy="5199813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3724" t="4079" r="3724" b="11713"/>
          <a:stretch/>
        </p:blipFill>
        <p:spPr>
          <a:xfrm>
            <a:off x="-1" y="-2"/>
            <a:ext cx="9144001" cy="519981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5170370"/>
            <a:ext cx="9144002" cy="171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6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na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1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136252"/>
            <a:ext cx="2987925" cy="1530913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3253954"/>
            <a:ext cx="9144000" cy="1715186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3841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titel 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700152"/>
            <a:ext cx="8229598" cy="484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US" sz="2400" cap="none" spc="-80" baseline="0" dirty="0">
                <a:solidFill>
                  <a:schemeClr val="bg1"/>
                </a:solidFill>
                <a:latin typeface="Ubuntu"/>
                <a:ea typeface="+mj-ea"/>
                <a:cs typeface="Ubuntu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nl-BE" dirty="0" smtClean="0"/>
              <a:t>Plaats voor een subtitel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52718"/>
            <a:ext cx="8229598" cy="1371600"/>
          </a:xfrm>
          <a:prstGeom prst="rect">
            <a:avLst/>
          </a:prstGeom>
        </p:spPr>
        <p:txBody>
          <a:bodyPr anchor="b" anchorCtr="0"/>
          <a:lstStyle/>
          <a:p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/>
          <a:lstStyle>
            <a:lvl1pPr>
              <a:defRPr sz="2800" b="0"/>
            </a:lvl1pPr>
            <a:lvl2pPr>
              <a:buClr>
                <a:srgbClr val="E85E00"/>
              </a:buClr>
              <a:defRPr sz="2800" b="0"/>
            </a:lvl2pPr>
            <a:lvl3pPr>
              <a:buClr>
                <a:srgbClr val="E85E00"/>
              </a:buClr>
              <a:defRPr sz="2400" b="0"/>
            </a:lvl3pPr>
            <a:lvl4pPr>
              <a:buClr>
                <a:srgbClr val="E85E00"/>
              </a:buClr>
              <a:defRPr sz="2400" b="0"/>
            </a:lvl4pPr>
            <a:lvl5pPr>
              <a:buClr>
                <a:srgbClr val="E85E00"/>
              </a:buClr>
              <a:defRPr sz="2400" b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/>
            <a:r>
              <a:rPr lang="nl-BE" dirty="0" smtClean="0"/>
              <a:t>Tweede level</a:t>
            </a:r>
          </a:p>
          <a:p>
            <a:pPr lvl="2"/>
            <a:r>
              <a:rPr lang="nl-BE" dirty="0" smtClean="0"/>
              <a:t>Derde level</a:t>
            </a:r>
          </a:p>
          <a:p>
            <a:pPr lvl="3"/>
            <a:r>
              <a:rPr lang="nl-BE" dirty="0" smtClean="0"/>
              <a:t>Vierde level</a:t>
            </a:r>
          </a:p>
          <a:p>
            <a:pPr lvl="4"/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2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337" y="1752600"/>
            <a:ext cx="3947512" cy="4348163"/>
          </a:xfrm>
          <a:prstGeom prst="rect">
            <a:avLst/>
          </a:prstGeom>
        </p:spPr>
        <p:txBody>
          <a:bodyPr/>
          <a:lstStyle>
            <a:lvl1pPr>
              <a:defRPr lang="nl-BE" sz="2400" b="0" dirty="0" smtClean="0"/>
            </a:lvl1pPr>
            <a:lvl2pPr>
              <a:defRPr lang="nl-BE" sz="2400" b="0" dirty="0" smtClean="0"/>
            </a:lvl2pPr>
            <a:lvl3pPr>
              <a:defRPr lang="nl-BE" sz="2000" b="0" dirty="0" smtClean="0"/>
            </a:lvl3pPr>
            <a:lvl4pPr>
              <a:defRPr lang="nl-BE" sz="2000" b="0" dirty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>
              <a:buClr>
                <a:srgbClr val="E85E00"/>
              </a:buClr>
            </a:pPr>
            <a:r>
              <a:rPr lang="nl-BE" dirty="0" smtClean="0"/>
              <a:t>Tweede level</a:t>
            </a:r>
          </a:p>
          <a:p>
            <a:pPr lvl="2">
              <a:buClr>
                <a:srgbClr val="E85E00"/>
              </a:buClr>
            </a:pPr>
            <a:r>
              <a:rPr lang="nl-BE" dirty="0" smtClean="0"/>
              <a:t>Derde level</a:t>
            </a:r>
          </a:p>
          <a:p>
            <a:pPr lvl="3">
              <a:buClr>
                <a:srgbClr val="E85E00"/>
              </a:buClr>
            </a:pPr>
            <a:r>
              <a:rPr lang="nl-BE" dirty="0" smtClean="0"/>
              <a:t>Vierde level</a:t>
            </a:r>
          </a:p>
          <a:p>
            <a:pPr lvl="4">
              <a:buClr>
                <a:srgbClr val="E85E00"/>
              </a:buClr>
            </a:pPr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43645" y="1752600"/>
            <a:ext cx="3943154" cy="4348163"/>
          </a:xfrm>
          <a:prstGeom prst="rect">
            <a:avLst/>
          </a:prstGeom>
        </p:spPr>
        <p:txBody>
          <a:bodyPr/>
          <a:lstStyle>
            <a:lvl1pPr>
              <a:defRPr lang="nl-BE" sz="2400" b="0" smtClean="0"/>
            </a:lvl1pPr>
            <a:lvl2pPr>
              <a:defRPr lang="nl-BE" sz="2400" b="0" smtClean="0"/>
            </a:lvl2pPr>
            <a:lvl3pPr>
              <a:defRPr lang="nl-BE" sz="2000" b="0" smtClean="0"/>
            </a:lvl3pPr>
            <a:lvl4pPr>
              <a:defRPr lang="nl-BE" sz="2000" b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>
              <a:buClr>
                <a:srgbClr val="E85E00"/>
              </a:buClr>
            </a:pPr>
            <a:r>
              <a:rPr lang="nl-BE" dirty="0" smtClean="0"/>
              <a:t>Tweede level</a:t>
            </a:r>
          </a:p>
          <a:p>
            <a:pPr lvl="2">
              <a:buClr>
                <a:srgbClr val="E85E00"/>
              </a:buClr>
            </a:pPr>
            <a:r>
              <a:rPr lang="nl-BE" dirty="0" smtClean="0"/>
              <a:t>Derde level</a:t>
            </a:r>
          </a:p>
          <a:p>
            <a:pPr lvl="3">
              <a:buClr>
                <a:srgbClr val="E85E00"/>
              </a:buClr>
            </a:pPr>
            <a:r>
              <a:rPr lang="nl-BE" dirty="0" smtClean="0"/>
              <a:t>Vierde level</a:t>
            </a:r>
          </a:p>
          <a:p>
            <a:pPr lvl="4">
              <a:buClr>
                <a:srgbClr val="E85E00"/>
              </a:buClr>
            </a:pPr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4049124"/>
            <a:ext cx="9144000" cy="920016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3841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sectie 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700152"/>
            <a:ext cx="8229598" cy="484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US" sz="2400" cap="none" spc="-80" baseline="0" dirty="0">
                <a:solidFill>
                  <a:schemeClr val="bg1"/>
                </a:solidFill>
                <a:latin typeface="Ubuntu"/>
                <a:ea typeface="+mj-ea"/>
                <a:cs typeface="Ubuntu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nl-BE" dirty="0" smtClean="0"/>
              <a:t>Plaats voor een subtitel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6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uitl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1752600"/>
            <a:ext cx="5111750" cy="4328160"/>
          </a:xfrm>
          <a:prstGeom prst="rect">
            <a:avLst/>
          </a:prstGeom>
        </p:spPr>
        <p:txBody>
          <a:bodyPr/>
          <a:lstStyle>
            <a:lvl1pPr>
              <a:defRPr lang="nl-BE" sz="2400" b="0" smtClean="0"/>
            </a:lvl1pPr>
            <a:lvl2pPr>
              <a:defRPr lang="nl-BE" sz="2400" b="0" smtClean="0"/>
            </a:lvl2pPr>
            <a:lvl3pPr>
              <a:defRPr lang="nl-BE" sz="2000" b="0" smtClean="0"/>
            </a:lvl3pPr>
            <a:lvl4pPr>
              <a:defRPr lang="nl-BE" sz="2000" b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Object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752600"/>
            <a:ext cx="3008313" cy="4328160"/>
          </a:xfrm>
          <a:prstGeom prst="rect">
            <a:avLst/>
          </a:prstGeom>
        </p:spPr>
        <p:txBody>
          <a:bodyPr/>
          <a:lstStyle>
            <a:lvl1pPr>
              <a:defRPr lang="nl-BE" sz="2000" b="0" smtClean="0"/>
            </a:lvl1pPr>
          </a:lstStyle>
          <a:p>
            <a:pPr lvl="0"/>
            <a:r>
              <a:rPr lang="nl-BE" dirty="0" smtClean="0"/>
              <a:t>Uitleg over het object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44001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566815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titel en 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5918690"/>
            <a:ext cx="8153400" cy="355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Beschrijving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44001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382268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baseline="0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3" r:id="rId2"/>
    <p:sldLayoutId id="2147483914" r:id="rId3"/>
    <p:sldLayoutId id="2147483916" r:id="rId4"/>
    <p:sldLayoutId id="2147483918" r:id="rId5"/>
    <p:sldLayoutId id="2147483928" r:id="rId6"/>
    <p:sldLayoutId id="2147483920" r:id="rId7"/>
    <p:sldLayoutId id="2147483925" r:id="rId8"/>
    <p:sldLayoutId id="2147483921" r:id="rId9"/>
    <p:sldLayoutId id="2147483929" r:id="rId10"/>
    <p:sldLayoutId id="2147483930" r:id="rId11"/>
    <p:sldLayoutId id="2147483926" r:id="rId12"/>
    <p:sldLayoutId id="2147483922" r:id="rId13"/>
    <p:sldLayoutId id="2147483927" r:id="rId14"/>
    <p:sldLayoutId id="2147483919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cap="none" spc="-80" baseline="0" dirty="0">
          <a:solidFill>
            <a:schemeClr val="tx1"/>
          </a:solidFill>
          <a:latin typeface="Ubuntu"/>
          <a:ea typeface="+mj-ea"/>
          <a:cs typeface="Ubuntu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Tahoma"/>
          <a:ea typeface="+mn-ea"/>
          <a:cs typeface="Tahoma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Tahoma"/>
          <a:ea typeface="+mn-ea"/>
          <a:cs typeface="Tahoma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Tahoma"/>
          <a:ea typeface="+mn-ea"/>
          <a:cs typeface="Tahoma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Tahoma"/>
          <a:ea typeface="+mn-ea"/>
          <a:cs typeface="Tahoma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Tahoma"/>
          <a:ea typeface="+mn-ea"/>
          <a:cs typeface="Tahoma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msdn.microsoft.com/en-us/library/1t3y8s4s.asp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l.wikipedia.org/wiki/Convention_over_configuration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Introductie</a:t>
            </a:r>
            <a:r>
              <a:rPr lang="en-US" dirty="0" smtClean="0"/>
              <a:t> 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br>
              <a:rPr lang="en-US" dirty="0" smtClean="0"/>
            </a:br>
            <a:r>
              <a:rPr lang="en-US" dirty="0" smtClean="0"/>
              <a:t>Het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9620" y="2091689"/>
            <a:ext cx="2385060" cy="1242060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03220" y="3733800"/>
            <a:ext cx="2385060" cy="1242060"/>
          </a:xfrm>
          <a:prstGeom prst="roundRect">
            <a:avLst/>
          </a:prstGeom>
          <a:solidFill>
            <a:schemeClr val="accent1">
              <a:satMod val="110000"/>
              <a:alpha val="1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74420" y="5402580"/>
            <a:ext cx="1638300" cy="1110754"/>
          </a:xfrm>
          <a:prstGeom prst="can">
            <a:avLst/>
          </a:prstGeom>
          <a:solidFill>
            <a:schemeClr val="accent1">
              <a:satMod val="11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Bent-Up Arrow 8"/>
          <p:cNvSpPr/>
          <p:nvPr/>
        </p:nvSpPr>
        <p:spPr>
          <a:xfrm rot="16200000">
            <a:off x="2739389" y="2625090"/>
            <a:ext cx="1516380" cy="1097280"/>
          </a:xfrm>
          <a:prstGeom prst="bentUpArrow">
            <a:avLst>
              <a:gd name="adj1" fmla="val 23052"/>
              <a:gd name="adj2" fmla="val 25000"/>
              <a:gd name="adj3" fmla="val 25000"/>
            </a:avLst>
          </a:prstGeom>
          <a:solidFill>
            <a:schemeClr val="lt1"/>
          </a:solidFill>
          <a:ln>
            <a:solidFill>
              <a:schemeClr val="accent5">
                <a:alpha val="26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-Up Arrow 9"/>
          <p:cNvSpPr/>
          <p:nvPr/>
        </p:nvSpPr>
        <p:spPr>
          <a:xfrm rot="16200000" flipV="1">
            <a:off x="3973829" y="2640330"/>
            <a:ext cx="1516380" cy="1066800"/>
          </a:xfrm>
          <a:prstGeom prst="bentUpArrow">
            <a:avLst>
              <a:gd name="adj1" fmla="val 23052"/>
              <a:gd name="adj2" fmla="val 25000"/>
              <a:gd name="adj3" fmla="val 2500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1929765" y="3371529"/>
            <a:ext cx="1283969" cy="1059181"/>
          </a:xfrm>
          <a:prstGeom prst="bentUpArrow">
            <a:avLst>
              <a:gd name="adj1" fmla="val 23052"/>
              <a:gd name="adj2" fmla="val 25000"/>
              <a:gd name="adj3" fmla="val 25000"/>
            </a:avLst>
          </a:prstGeom>
          <a:ln>
            <a:solidFill>
              <a:schemeClr val="accent5">
                <a:alpha val="26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/>
          <p:cNvSpPr/>
          <p:nvPr/>
        </p:nvSpPr>
        <p:spPr>
          <a:xfrm rot="5400000" flipV="1">
            <a:off x="5034916" y="3316604"/>
            <a:ext cx="1283969" cy="1173481"/>
          </a:xfrm>
          <a:prstGeom prst="bentUpArrow">
            <a:avLst>
              <a:gd name="adj1" fmla="val 23052"/>
              <a:gd name="adj2" fmla="val 25000"/>
              <a:gd name="adj3" fmla="val 2500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926" y="3706234"/>
            <a:ext cx="3952873" cy="28071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3871816"/>
            <a:ext cx="2819400" cy="12763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1" y="5313748"/>
            <a:ext cx="3400425" cy="10382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81400" y="1600210"/>
            <a:ext cx="5558781" cy="286232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Een</a:t>
            </a:r>
            <a:r>
              <a:rPr lang="en-US" dirty="0" smtClean="0"/>
              <a:t> reeks classes:</a:t>
            </a:r>
          </a:p>
          <a:p>
            <a:pPr marL="285750" indent="-285750">
              <a:buFontTx/>
              <a:buChar char="-"/>
            </a:pPr>
            <a:r>
              <a:rPr lang="en-US" u="sng" dirty="0" smtClean="0"/>
              <a:t>Data objects </a:t>
            </a:r>
            <a:r>
              <a:rPr lang="en-US" dirty="0" smtClean="0"/>
              <a:t>: die data </a:t>
            </a:r>
            <a:r>
              <a:rPr lang="en-US" dirty="0" err="1" smtClean="0"/>
              <a:t>beschrijven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u="sng" dirty="0" smtClean="0"/>
              <a:t>Business Logics</a:t>
            </a:r>
            <a:r>
              <a:rPr lang="en-US" dirty="0" smtClean="0"/>
              <a:t>:  </a:t>
            </a:r>
            <a:r>
              <a:rPr lang="en-US" dirty="0" err="1" smtClean="0"/>
              <a:t>Een</a:t>
            </a:r>
            <a:r>
              <a:rPr lang="en-US" dirty="0" smtClean="0"/>
              <a:t> business layer, </a:t>
            </a:r>
            <a:br>
              <a:rPr lang="en-US" dirty="0" smtClean="0"/>
            </a:b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logische</a:t>
            </a:r>
            <a:r>
              <a:rPr lang="en-US" dirty="0" smtClean="0"/>
              <a:t> </a:t>
            </a:r>
            <a:r>
              <a:rPr lang="en-US" dirty="0" err="1" smtClean="0"/>
              <a:t>componenten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berekeningen</a:t>
            </a:r>
            <a:r>
              <a:rPr lang="en-US" dirty="0" smtClean="0"/>
              <a:t>…</a:t>
            </a:r>
          </a:p>
          <a:p>
            <a:pPr marL="285750" indent="-285750">
              <a:buFontTx/>
              <a:buChar char="-"/>
            </a:pPr>
            <a:r>
              <a:rPr lang="en-US" u="sng" dirty="0" smtClean="0"/>
              <a:t>Data Access layers</a:t>
            </a:r>
            <a:r>
              <a:rPr lang="en-US" dirty="0" smtClean="0"/>
              <a:t>: </a:t>
            </a:r>
            <a:r>
              <a:rPr lang="en-US" dirty="0" err="1" smtClean="0"/>
              <a:t>om</a:t>
            </a:r>
            <a:r>
              <a:rPr lang="en-US" dirty="0" smtClean="0"/>
              <a:t> data </a:t>
            </a:r>
            <a:r>
              <a:rPr lang="en-US" dirty="0" err="1" smtClean="0"/>
              <a:t>uit</a:t>
            </a:r>
            <a:r>
              <a:rPr lang="en-US" dirty="0" smtClean="0"/>
              <a:t> de </a:t>
            </a:r>
            <a:br>
              <a:rPr lang="en-US" dirty="0" smtClean="0"/>
            </a:br>
            <a:r>
              <a:rPr lang="en-US" dirty="0" smtClean="0"/>
              <a:t>store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halen</a:t>
            </a:r>
            <a:r>
              <a:rPr lang="en-US" dirty="0" smtClean="0"/>
              <a:t> of </a:t>
            </a:r>
            <a:r>
              <a:rPr lang="en-US" dirty="0" err="1" smtClean="0"/>
              <a:t>weg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schrijven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err="1" smtClean="0"/>
              <a:t>vb</a:t>
            </a:r>
            <a:r>
              <a:rPr lang="en-US" dirty="0" smtClean="0"/>
              <a:t>: API </a:t>
            </a:r>
            <a:r>
              <a:rPr lang="en-US" dirty="0" err="1" smtClean="0"/>
              <a:t>naar</a:t>
            </a:r>
            <a:r>
              <a:rPr lang="en-US" dirty="0" smtClean="0"/>
              <a:t> SQL, </a:t>
            </a:r>
            <a:r>
              <a:rPr lang="en-US" dirty="0" err="1" smtClean="0"/>
              <a:t>naar</a:t>
            </a:r>
            <a:r>
              <a:rPr lang="en-US" dirty="0" smtClean="0"/>
              <a:t> MySQL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p-Down Arrow 19"/>
          <p:cNvSpPr/>
          <p:nvPr/>
        </p:nvSpPr>
        <p:spPr>
          <a:xfrm>
            <a:off x="1717794" y="3743774"/>
            <a:ext cx="420130" cy="1759190"/>
          </a:xfrm>
          <a:prstGeom prst="upDownArrow">
            <a:avLst/>
          </a:prstGeom>
          <a:solidFill>
            <a:schemeClr val="lt1"/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090160" y="2065020"/>
            <a:ext cx="2385060" cy="1242060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br>
              <a:rPr lang="en-US" dirty="0" smtClean="0"/>
            </a:br>
            <a:r>
              <a:rPr lang="en-US" dirty="0" smtClean="0"/>
              <a:t>De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9620" y="2091689"/>
            <a:ext cx="2385060" cy="1242060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03220" y="3733800"/>
            <a:ext cx="2385060" cy="1242060"/>
          </a:xfrm>
          <a:prstGeom prst="roundRect">
            <a:avLst/>
          </a:prstGeom>
          <a:solidFill>
            <a:schemeClr val="accent1">
              <a:satMod val="110000"/>
              <a:alpha val="1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74420" y="5402580"/>
            <a:ext cx="1638300" cy="1110754"/>
          </a:xfrm>
          <a:prstGeom prst="can">
            <a:avLst/>
          </a:prstGeom>
          <a:solidFill>
            <a:schemeClr val="accent1">
              <a:satMod val="11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Bent-Up Arrow 8"/>
          <p:cNvSpPr/>
          <p:nvPr/>
        </p:nvSpPr>
        <p:spPr>
          <a:xfrm rot="16200000">
            <a:off x="2739389" y="2625090"/>
            <a:ext cx="1516380" cy="1097280"/>
          </a:xfrm>
          <a:prstGeom prst="bentUpArrow">
            <a:avLst>
              <a:gd name="adj1" fmla="val 23052"/>
              <a:gd name="adj2" fmla="val 25000"/>
              <a:gd name="adj3" fmla="val 25000"/>
            </a:avLst>
          </a:prstGeom>
          <a:solidFill>
            <a:schemeClr val="lt1"/>
          </a:solidFill>
          <a:ln>
            <a:solidFill>
              <a:schemeClr val="accent5">
                <a:alpha val="26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-Up Arrow 9"/>
          <p:cNvSpPr/>
          <p:nvPr/>
        </p:nvSpPr>
        <p:spPr>
          <a:xfrm rot="16200000" flipV="1">
            <a:off x="3973829" y="2640330"/>
            <a:ext cx="1516380" cy="1066800"/>
          </a:xfrm>
          <a:prstGeom prst="bentUpArrow">
            <a:avLst>
              <a:gd name="adj1" fmla="val 23052"/>
              <a:gd name="adj2" fmla="val 25000"/>
              <a:gd name="adj3" fmla="val 25000"/>
            </a:avLst>
          </a:prstGeom>
          <a:ln>
            <a:solidFill>
              <a:schemeClr val="accent5">
                <a:alpha val="14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1929765" y="3371529"/>
            <a:ext cx="1283969" cy="1059181"/>
          </a:xfrm>
          <a:prstGeom prst="bentUpArrow">
            <a:avLst>
              <a:gd name="adj1" fmla="val 23052"/>
              <a:gd name="adj2" fmla="val 25000"/>
              <a:gd name="adj3" fmla="val 25000"/>
            </a:avLst>
          </a:prstGeom>
          <a:ln>
            <a:solidFill>
              <a:schemeClr val="accent5">
                <a:alpha val="26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/>
          <p:cNvSpPr/>
          <p:nvPr/>
        </p:nvSpPr>
        <p:spPr>
          <a:xfrm rot="5400000" flipV="1">
            <a:off x="5034916" y="3316604"/>
            <a:ext cx="1283969" cy="1173481"/>
          </a:xfrm>
          <a:prstGeom prst="bentUpArrow">
            <a:avLst>
              <a:gd name="adj1" fmla="val 23052"/>
              <a:gd name="adj2" fmla="val 25000"/>
              <a:gd name="adj3" fmla="val 25000"/>
            </a:avLst>
          </a:prstGeom>
          <a:ln>
            <a:solidFill>
              <a:schemeClr val="accent5">
                <a:alpha val="39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77963" y="3954779"/>
            <a:ext cx="3864057" cy="233172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5459" y="1902941"/>
            <a:ext cx="4222015" cy="277615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4130040"/>
            <a:ext cx="3566111" cy="19876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0"/>
          <a:stretch/>
        </p:blipFill>
        <p:spPr>
          <a:xfrm rot="21322867" flipH="1">
            <a:off x="2381753" y="2082928"/>
            <a:ext cx="2327035" cy="2820511"/>
          </a:xfrm>
          <a:prstGeom prst="rect">
            <a:avLst/>
          </a:prstGeom>
          <a:effectLst>
            <a:softEdge rad="266700"/>
          </a:effectLst>
        </p:spPr>
      </p:pic>
      <p:sp>
        <p:nvSpPr>
          <p:cNvPr id="3" name="TextBox 2"/>
          <p:cNvSpPr txBox="1"/>
          <p:nvPr/>
        </p:nvSpPr>
        <p:spPr>
          <a:xfrm>
            <a:off x="710925" y="2142856"/>
            <a:ext cx="4003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</a:t>
            </a:r>
            <a:r>
              <a:rPr lang="en-US" dirty="0"/>
              <a:t>user interface in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mogelijke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vormen</a:t>
            </a:r>
            <a:r>
              <a:rPr lang="en-US" dirty="0" smtClean="0"/>
              <a:t>, van </a:t>
            </a:r>
            <a:r>
              <a:rPr lang="en-US" dirty="0" err="1"/>
              <a:t>eenvoudige</a:t>
            </a:r>
            <a:r>
              <a:rPr lang="en-US" dirty="0"/>
              <a:t> GUI </a:t>
            </a:r>
            <a:r>
              <a:rPr lang="en-US" dirty="0" smtClean="0"/>
              <a:t>tot </a:t>
            </a:r>
            <a:r>
              <a:rPr lang="en-US" dirty="0" err="1"/>
              <a:t>complexe</a:t>
            </a:r>
            <a:r>
              <a:rPr lang="en-US" dirty="0"/>
              <a:t> </a:t>
            </a:r>
            <a:r>
              <a:rPr lang="en-US" dirty="0" smtClean="0"/>
              <a:t>en </a:t>
            </a:r>
            <a:r>
              <a:rPr lang="en-US" dirty="0" err="1" smtClean="0"/>
              <a:t>interactieve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RIA.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p-Down Arrow 19"/>
          <p:cNvSpPr/>
          <p:nvPr/>
        </p:nvSpPr>
        <p:spPr>
          <a:xfrm>
            <a:off x="1717794" y="3743774"/>
            <a:ext cx="420130" cy="1759190"/>
          </a:xfrm>
          <a:prstGeom prst="upDownArrow">
            <a:avLst/>
          </a:prstGeom>
          <a:solidFill>
            <a:schemeClr val="lt1"/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090160" y="2065020"/>
            <a:ext cx="2385060" cy="1242060"/>
          </a:xfrm>
          <a:prstGeom prst="roundRect">
            <a:avLst/>
          </a:prstGeom>
          <a:solidFill>
            <a:schemeClr val="accent1">
              <a:satMod val="110000"/>
              <a:alpha val="1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br>
              <a:rPr lang="en-US" dirty="0" smtClean="0"/>
            </a:br>
            <a:r>
              <a:rPr lang="en-US" dirty="0" smtClean="0"/>
              <a:t>De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9620" y="2091689"/>
            <a:ext cx="2385060" cy="1242060"/>
          </a:xfrm>
          <a:prstGeom prst="roundRect">
            <a:avLst/>
          </a:prstGeom>
          <a:solidFill>
            <a:schemeClr val="accent1">
              <a:satMod val="110000"/>
              <a:alpha val="1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03220" y="3733800"/>
            <a:ext cx="2385060" cy="1242060"/>
          </a:xfrm>
          <a:prstGeom prst="roundRect">
            <a:avLst/>
          </a:prstGeom>
          <a:solidFill>
            <a:schemeClr val="accent1">
              <a:satMod val="110000"/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74420" y="5402580"/>
            <a:ext cx="1638300" cy="1110754"/>
          </a:xfrm>
          <a:prstGeom prst="can">
            <a:avLst/>
          </a:prstGeom>
          <a:solidFill>
            <a:schemeClr val="accent1">
              <a:satMod val="11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Bent-Up Arrow 8"/>
          <p:cNvSpPr/>
          <p:nvPr/>
        </p:nvSpPr>
        <p:spPr>
          <a:xfrm rot="16200000">
            <a:off x="2739389" y="2625090"/>
            <a:ext cx="1516380" cy="1097280"/>
          </a:xfrm>
          <a:prstGeom prst="bentUpArrow">
            <a:avLst>
              <a:gd name="adj1" fmla="val 23052"/>
              <a:gd name="adj2" fmla="val 25000"/>
              <a:gd name="adj3" fmla="val 25000"/>
            </a:avLst>
          </a:prstGeom>
          <a:solidFill>
            <a:schemeClr val="lt1"/>
          </a:solidFill>
          <a:ln>
            <a:solidFill>
              <a:schemeClr val="accent5">
                <a:alpha val="26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-Up Arrow 9"/>
          <p:cNvSpPr/>
          <p:nvPr/>
        </p:nvSpPr>
        <p:spPr>
          <a:xfrm rot="16200000" flipV="1">
            <a:off x="3973829" y="2640330"/>
            <a:ext cx="1516380" cy="1066800"/>
          </a:xfrm>
          <a:prstGeom prst="bentUpArrow">
            <a:avLst>
              <a:gd name="adj1" fmla="val 23052"/>
              <a:gd name="adj2" fmla="val 25000"/>
              <a:gd name="adj3" fmla="val 25000"/>
            </a:avLst>
          </a:prstGeom>
          <a:ln>
            <a:solidFill>
              <a:schemeClr val="accent5">
                <a:alpha val="14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1929765" y="3371529"/>
            <a:ext cx="1283969" cy="1059181"/>
          </a:xfrm>
          <a:prstGeom prst="bentUpArrow">
            <a:avLst>
              <a:gd name="adj1" fmla="val 23052"/>
              <a:gd name="adj2" fmla="val 25000"/>
              <a:gd name="adj3" fmla="val 25000"/>
            </a:avLst>
          </a:prstGeom>
          <a:ln>
            <a:solidFill>
              <a:schemeClr val="accent5">
                <a:alpha val="26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/>
          <p:cNvSpPr/>
          <p:nvPr/>
        </p:nvSpPr>
        <p:spPr>
          <a:xfrm rot="5400000" flipV="1">
            <a:off x="5034916" y="3316604"/>
            <a:ext cx="1283969" cy="1173481"/>
          </a:xfrm>
          <a:prstGeom prst="bentUpArrow">
            <a:avLst>
              <a:gd name="adj1" fmla="val 23052"/>
              <a:gd name="adj2" fmla="val 25000"/>
              <a:gd name="adj3" fmla="val 25000"/>
            </a:avLst>
          </a:prstGeom>
          <a:ln>
            <a:solidFill>
              <a:schemeClr val="accent5">
                <a:alpha val="39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http://upload.wikimedia.org/wikipedia/commons/0/04/Chp_controlroom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291"/>
          <a:stretch/>
        </p:blipFill>
        <p:spPr bwMode="auto">
          <a:xfrm>
            <a:off x="-203358" y="1572575"/>
            <a:ext cx="9879479" cy="294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828253" y="3931919"/>
            <a:ext cx="4190798" cy="252888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6352" y="3918228"/>
            <a:ext cx="4190793" cy="252888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Verantwoordelijk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voor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</a:rPr>
              <a:t>Communicatie</a:t>
            </a:r>
            <a:r>
              <a:rPr lang="en-US" dirty="0" smtClean="0">
                <a:solidFill>
                  <a:schemeClr val="tx1"/>
                </a:solidFill>
              </a:rPr>
              <a:t> met View, Model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tx1"/>
                </a:solidFill>
              </a:rPr>
              <a:t>Instructies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voor</a:t>
            </a:r>
            <a:r>
              <a:rPr lang="en-US" dirty="0" smtClean="0">
                <a:solidFill>
                  <a:schemeClr val="tx1"/>
                </a:solidFill>
              </a:rPr>
              <a:t> het </a:t>
            </a:r>
            <a:r>
              <a:rPr lang="en-US" dirty="0" err="1" smtClean="0">
                <a:solidFill>
                  <a:schemeClr val="tx1"/>
                </a:solidFill>
              </a:rPr>
              <a:t>managen</a:t>
            </a:r>
            <a:r>
              <a:rPr lang="en-US" dirty="0" smtClean="0">
                <a:solidFill>
                  <a:schemeClr val="tx1"/>
                </a:solidFill>
              </a:rPr>
              <a:t> van data </a:t>
            </a:r>
            <a:r>
              <a:rPr lang="en-US" dirty="0" err="1" smtClean="0">
                <a:solidFill>
                  <a:schemeClr val="tx1"/>
                </a:solidFill>
              </a:rPr>
              <a:t>volgens</a:t>
            </a:r>
            <a:r>
              <a:rPr lang="en-US" dirty="0" smtClean="0">
                <a:solidFill>
                  <a:schemeClr val="tx1"/>
                </a:solidFill>
              </a:rPr>
              <a:t> het </a:t>
            </a:r>
            <a:r>
              <a:rPr lang="en-US" dirty="0" err="1" smtClean="0">
                <a:solidFill>
                  <a:schemeClr val="tx1"/>
                </a:solidFill>
              </a:rPr>
              <a:t>opgelegde</a:t>
            </a:r>
            <a:r>
              <a:rPr lang="en-US" dirty="0" smtClean="0">
                <a:solidFill>
                  <a:schemeClr val="tx1"/>
                </a:solidFill>
              </a:rPr>
              <a:t> Model.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De flow van de requests  </a:t>
            </a:r>
            <a:r>
              <a:rPr lang="en-US" dirty="0" err="1" smtClean="0">
                <a:solidFill>
                  <a:schemeClr val="tx1"/>
                </a:solidFill>
              </a:rPr>
              <a:t>aansturen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volgens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opgelegde</a:t>
            </a:r>
            <a:r>
              <a:rPr lang="en-US" dirty="0" smtClean="0">
                <a:solidFill>
                  <a:schemeClr val="tx1"/>
                </a:solidFill>
              </a:rPr>
              <a:t> routing.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b="27669"/>
          <a:stretch/>
        </p:blipFill>
        <p:spPr>
          <a:xfrm>
            <a:off x="5261610" y="4080109"/>
            <a:ext cx="3373488" cy="221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br>
              <a:rPr lang="en-US" dirty="0" smtClean="0"/>
            </a:br>
            <a:r>
              <a:rPr lang="en-US" dirty="0" err="1" smtClean="0"/>
              <a:t>Proces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" y="3377512"/>
            <a:ext cx="1302549" cy="130254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284086" y="3485919"/>
            <a:ext cx="3404784" cy="465518"/>
          </a:xfrm>
          <a:prstGeom prst="rightArrow">
            <a:avLst/>
          </a:prstGeom>
          <a:solidFill>
            <a:schemeClr val="accent1">
              <a:satMod val="110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4770602" y="3473316"/>
            <a:ext cx="964010" cy="1259223"/>
          </a:xfrm>
          <a:prstGeom prst="roundRect">
            <a:avLst/>
          </a:prstGeom>
          <a:solidFill>
            <a:schemeClr val="accent1">
              <a:satMod val="110000"/>
              <a:alpha val="9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CTRL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267140" y="3473316"/>
            <a:ext cx="1005548" cy="1259223"/>
          </a:xfrm>
          <a:prstGeom prst="roundRect">
            <a:avLst/>
          </a:prstGeom>
          <a:solidFill>
            <a:schemeClr val="accent1">
              <a:satMod val="1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936702" y="3951437"/>
            <a:ext cx="940998" cy="802766"/>
          </a:xfrm>
          <a:prstGeom prst="roundRect">
            <a:avLst/>
          </a:prstGeom>
          <a:solidFill>
            <a:schemeClr val="accent1">
              <a:satMod val="1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VIEW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860296" y="3455130"/>
            <a:ext cx="940998" cy="1277409"/>
          </a:xfrm>
          <a:prstGeom prst="roundRect">
            <a:avLst/>
          </a:prstGeom>
          <a:solidFill>
            <a:schemeClr val="accent1">
              <a:satMod val="110000"/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DAL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1324550" y="3973219"/>
            <a:ext cx="1498571" cy="411183"/>
          </a:xfrm>
          <a:prstGeom prst="leftArrow">
            <a:avLst/>
          </a:prstGeom>
          <a:solidFill>
            <a:schemeClr val="accent1">
              <a:satMod val="11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HTML</a:t>
            </a:r>
            <a:endParaRPr lang="en-US" sz="1400" dirty="0"/>
          </a:p>
        </p:txBody>
      </p:sp>
      <p:sp>
        <p:nvSpPr>
          <p:cNvPr id="16" name="Left Arrow 15"/>
          <p:cNvSpPr/>
          <p:nvPr/>
        </p:nvSpPr>
        <p:spPr>
          <a:xfrm>
            <a:off x="3906691" y="3989858"/>
            <a:ext cx="782179" cy="400835"/>
          </a:xfrm>
          <a:prstGeom prst="leftArrow">
            <a:avLst/>
          </a:prstGeom>
          <a:solidFill>
            <a:schemeClr val="accent1">
              <a:satMod val="110000"/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39375" y="3262176"/>
            <a:ext cx="953454" cy="276999"/>
          </a:xfrm>
          <a:prstGeom prst="rect">
            <a:avLst/>
          </a:prstGeom>
          <a:solidFill>
            <a:schemeClr val="accent3">
              <a:alpha val="9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REQUEST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54094" y="4324905"/>
            <a:ext cx="1078112" cy="276999"/>
          </a:xfrm>
          <a:prstGeom prst="rect">
            <a:avLst/>
          </a:prstGeom>
          <a:solidFill>
            <a:schemeClr val="accent3">
              <a:alpha val="97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RESPONSE</a:t>
            </a:r>
          </a:p>
        </p:txBody>
      </p:sp>
      <p:sp>
        <p:nvSpPr>
          <p:cNvPr id="19" name="Can 18"/>
          <p:cNvSpPr/>
          <p:nvPr/>
        </p:nvSpPr>
        <p:spPr>
          <a:xfrm>
            <a:off x="7860296" y="5175905"/>
            <a:ext cx="1109877" cy="916184"/>
          </a:xfrm>
          <a:prstGeom prst="can">
            <a:avLst/>
          </a:prstGeom>
          <a:solidFill>
            <a:schemeClr val="accent1">
              <a:satMod val="110000"/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20" name="Left-Right Arrow 19"/>
          <p:cNvSpPr/>
          <p:nvPr/>
        </p:nvSpPr>
        <p:spPr>
          <a:xfrm>
            <a:off x="5724624" y="3904785"/>
            <a:ext cx="555090" cy="374814"/>
          </a:xfrm>
          <a:prstGeom prst="leftRightArrow">
            <a:avLst/>
          </a:prstGeom>
          <a:solidFill>
            <a:schemeClr val="accent1">
              <a:satMod val="110000"/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7284828" y="3897323"/>
            <a:ext cx="555090" cy="374814"/>
          </a:xfrm>
          <a:prstGeom prst="leftRightArrow">
            <a:avLst/>
          </a:prstGeom>
          <a:solidFill>
            <a:schemeClr val="accent1">
              <a:satMod val="110000"/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 rot="5400000">
            <a:off x="8095791" y="4783393"/>
            <a:ext cx="597944" cy="347952"/>
          </a:xfrm>
          <a:prstGeom prst="leftRightArrow">
            <a:avLst/>
          </a:prstGeom>
          <a:solidFill>
            <a:schemeClr val="accent1">
              <a:satMod val="110000"/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902688677"/>
              </p:ext>
            </p:extLst>
          </p:nvPr>
        </p:nvGraphicFramePr>
        <p:xfrm>
          <a:off x="518982" y="1839149"/>
          <a:ext cx="8442953" cy="862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266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get Started.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eenvoudig</a:t>
            </a:r>
            <a:r>
              <a:rPr lang="en-US" dirty="0" smtClean="0"/>
              <a:t> basis </a:t>
            </a:r>
            <a:r>
              <a:rPr lang="en-US" dirty="0" err="1" smtClean="0"/>
              <a:t>mvc</a:t>
            </a:r>
            <a:r>
              <a:rPr lang="en-US" dirty="0" smtClean="0"/>
              <a:t>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0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nl-BE" dirty="0" smtClean="0"/>
              <a:t>Regelen flow van de applicatie</a:t>
            </a:r>
          </a:p>
          <a:p>
            <a:pPr marL="914400" lvl="1" indent="-457200">
              <a:buFontTx/>
              <a:buChar char="-"/>
            </a:pPr>
            <a:r>
              <a:rPr lang="nl-BE" dirty="0" smtClean="0"/>
              <a:t>Ontvangen </a:t>
            </a:r>
            <a:r>
              <a:rPr lang="nl-BE" dirty="0" err="1" smtClean="0"/>
              <a:t>request</a:t>
            </a:r>
            <a:endParaRPr lang="nl-BE" dirty="0" smtClean="0"/>
          </a:p>
          <a:p>
            <a:pPr marL="1600200" lvl="2" indent="-457200">
              <a:buFontTx/>
              <a:buChar char="-"/>
            </a:pPr>
            <a:r>
              <a:rPr lang="nl-BE" dirty="0" smtClean="0"/>
              <a:t>GET,POST,PUT</a:t>
            </a:r>
          </a:p>
          <a:p>
            <a:pPr marL="914400" lvl="1" indent="-457200">
              <a:buFontTx/>
              <a:buChar char="-"/>
            </a:pPr>
            <a:r>
              <a:rPr lang="nl-BE" dirty="0" smtClean="0"/>
              <a:t>Uitlezen van input</a:t>
            </a:r>
          </a:p>
          <a:p>
            <a:pPr marL="1600200" lvl="2" indent="-457200">
              <a:buFontTx/>
              <a:buChar char="-"/>
            </a:pPr>
            <a:r>
              <a:rPr lang="nl-BE" dirty="0" err="1" smtClean="0"/>
              <a:t>QueryString,Form</a:t>
            </a:r>
            <a:endParaRPr lang="nl-BE" dirty="0" smtClean="0"/>
          </a:p>
          <a:p>
            <a:pPr marL="914400" lvl="1" indent="-457200">
              <a:buFontTx/>
              <a:buChar char="-"/>
            </a:pPr>
            <a:r>
              <a:rPr lang="nl-BE" dirty="0" smtClean="0"/>
              <a:t>Verwerken of doorsturen input</a:t>
            </a:r>
          </a:p>
          <a:p>
            <a:pPr marL="914400" lvl="1" indent="-457200">
              <a:buFontTx/>
              <a:buChar char="-"/>
            </a:pPr>
            <a:r>
              <a:rPr lang="nl-BE" dirty="0" smtClean="0"/>
              <a:t>Resultaat opstellen en terugsturen (HTML)</a:t>
            </a:r>
          </a:p>
          <a:p>
            <a:pPr marL="1600200" lvl="2" indent="-457200">
              <a:buFontTx/>
              <a:buChar char="-"/>
            </a:pPr>
            <a:r>
              <a:rPr lang="nl-BE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78578"/>
            <a:ext cx="4448175" cy="2133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185920" y="2245360"/>
            <a:ext cx="1554480" cy="43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02032" y="2024262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Erven van Controller base class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28135" y="3464719"/>
            <a:ext cx="1612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87568" y="3222178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Actie waar we naar surfen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854960" y="4074160"/>
            <a:ext cx="2357120" cy="98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12080" y="4875014"/>
            <a:ext cx="2685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Return waarde van actie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Html (View)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JSON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File (download)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1" y="2451486"/>
            <a:ext cx="3267622" cy="1567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893" y="1622722"/>
            <a:ext cx="3905250" cy="533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078518" y="2156122"/>
            <a:ext cx="798282" cy="48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76800" y="2061065"/>
            <a:ext cx="930823" cy="99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372" y="5158899"/>
            <a:ext cx="5502292" cy="112477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2245360" y="3591560"/>
            <a:ext cx="863600" cy="151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783" y="1416819"/>
            <a:ext cx="2361565" cy="317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6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Request</a:t>
            </a:r>
            <a:r>
              <a:rPr lang="nl-BE" dirty="0" smtClean="0"/>
              <a:t> GET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550040"/>
            <a:ext cx="8404412" cy="8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ASP.NET Versies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3 versies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ASP (</a:t>
            </a:r>
            <a:r>
              <a:rPr lang="nl-BE" dirty="0" err="1" smtClean="0"/>
              <a:t>old</a:t>
            </a:r>
            <a:r>
              <a:rPr lang="nl-BE" dirty="0" smtClean="0"/>
              <a:t>, </a:t>
            </a:r>
            <a:r>
              <a:rPr lang="nl-BE" dirty="0" err="1" smtClean="0"/>
              <a:t>very</a:t>
            </a:r>
            <a:r>
              <a:rPr lang="nl-BE" dirty="0" smtClean="0"/>
              <a:t> </a:t>
            </a:r>
            <a:r>
              <a:rPr lang="nl-BE" dirty="0" err="1" smtClean="0"/>
              <a:t>old</a:t>
            </a:r>
            <a:r>
              <a:rPr lang="nl-BE" dirty="0" smtClean="0"/>
              <a:t>)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ASP.NET </a:t>
            </a:r>
            <a:r>
              <a:rPr lang="nl-BE" dirty="0" err="1" smtClean="0"/>
              <a:t>Webforms</a:t>
            </a:r>
            <a:endParaRPr lang="nl-BE" dirty="0" smtClean="0"/>
          </a:p>
          <a:p>
            <a:pPr marL="457200" indent="-457200">
              <a:buFontTx/>
              <a:buChar char="-"/>
            </a:pPr>
            <a:r>
              <a:rPr lang="nl-BE" dirty="0" smtClean="0"/>
              <a:t>ASP.NET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Response is: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View in HTML</a:t>
            </a:r>
          </a:p>
          <a:p>
            <a:pPr marL="914400" lvl="1" indent="-457200">
              <a:buFontTx/>
              <a:buChar char="-"/>
            </a:pPr>
            <a:r>
              <a:rPr lang="nl-BE" dirty="0" smtClean="0"/>
              <a:t>Na uitvoeren </a:t>
            </a:r>
            <a:r>
              <a:rPr lang="nl-BE" dirty="0" err="1" smtClean="0"/>
              <a:t>Razor</a:t>
            </a:r>
            <a:r>
              <a:rPr lang="nl-BE" dirty="0" smtClean="0"/>
              <a:t> code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JSON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653" y="3483829"/>
            <a:ext cx="4542687" cy="321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 dirty="0" smtClean="0"/>
              <a:t>Hoe kunnen we data doorgeven ?</a:t>
            </a:r>
          </a:p>
          <a:p>
            <a:pPr marL="457200" indent="-457200">
              <a:buFontTx/>
              <a:buChar char="-"/>
            </a:pPr>
            <a:r>
              <a:rPr lang="nl-BE" sz="2400" dirty="0" err="1" smtClean="0"/>
              <a:t>ViewBag</a:t>
            </a:r>
            <a:endParaRPr lang="nl-BE" sz="2400" dirty="0"/>
          </a:p>
          <a:p>
            <a:pPr marL="914400" lvl="1" indent="-457200">
              <a:buFontTx/>
              <a:buChar char="-"/>
            </a:pPr>
            <a:r>
              <a:rPr lang="nl-BE" sz="2400" dirty="0" smtClean="0"/>
              <a:t>Controller =&gt; View</a:t>
            </a:r>
          </a:p>
          <a:p>
            <a:pPr marL="457200" indent="-457200">
              <a:buFontTx/>
              <a:buChar char="-"/>
            </a:pPr>
            <a:r>
              <a:rPr lang="nl-BE" sz="2400" dirty="0" err="1" smtClean="0"/>
              <a:t>QueryString</a:t>
            </a:r>
            <a:endParaRPr lang="nl-BE" sz="2400" dirty="0"/>
          </a:p>
          <a:p>
            <a:pPr marL="914400" lvl="1" indent="-457200">
              <a:buFontTx/>
              <a:buChar char="-"/>
            </a:pPr>
            <a:r>
              <a:rPr lang="nl-BE" sz="2400" dirty="0" smtClean="0"/>
              <a:t>Browser =&gt; Controller</a:t>
            </a:r>
          </a:p>
          <a:p>
            <a:pPr marL="457200" indent="-457200">
              <a:buFontTx/>
              <a:buChar char="-"/>
            </a:pPr>
            <a:r>
              <a:rPr lang="nl-BE" sz="2400" dirty="0" err="1" smtClean="0"/>
              <a:t>Hidden</a:t>
            </a:r>
            <a:r>
              <a:rPr lang="nl-BE" sz="2400" dirty="0" smtClean="0"/>
              <a:t> Field</a:t>
            </a:r>
          </a:p>
          <a:p>
            <a:pPr marL="914400" lvl="1" indent="-457200">
              <a:buFontTx/>
              <a:buChar char="-"/>
            </a:pPr>
            <a:r>
              <a:rPr lang="nl-BE" sz="2400" dirty="0" smtClean="0"/>
              <a:t>Controller </a:t>
            </a:r>
            <a:r>
              <a:rPr lang="nl-BE" sz="2400" dirty="0" smtClean="0">
                <a:sym typeface="Wingdings" panose="05000000000000000000" pitchFamily="2" charset="2"/>
              </a:rPr>
              <a:t></a:t>
            </a:r>
            <a:r>
              <a:rPr lang="nl-BE" sz="2400" dirty="0" smtClean="0"/>
              <a:t> View</a:t>
            </a:r>
            <a:endParaRPr lang="nl-BE" sz="2400" dirty="0"/>
          </a:p>
          <a:p>
            <a:pPr marL="457200" indent="-457200">
              <a:buFontTx/>
              <a:buChar char="-"/>
            </a:pPr>
            <a:r>
              <a:rPr lang="nl-BE" sz="2400" dirty="0" smtClean="0"/>
              <a:t>Form</a:t>
            </a:r>
          </a:p>
          <a:p>
            <a:pPr marL="914400" lvl="1" indent="-457200">
              <a:buFontTx/>
              <a:buChar char="-"/>
            </a:pPr>
            <a:r>
              <a:rPr lang="nl-BE" sz="2400" dirty="0" smtClean="0"/>
              <a:t>Controller </a:t>
            </a:r>
            <a:r>
              <a:rPr lang="nl-BE" sz="2400" dirty="0" smtClean="0">
                <a:sym typeface="Wingdings" panose="05000000000000000000" pitchFamily="2" charset="2"/>
              </a:rPr>
              <a:t> View</a:t>
            </a:r>
            <a:endParaRPr lang="nl-BE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ViewBag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nl-BE" sz="2400" dirty="0"/>
              <a:t>Doorgeven van waarden tussen controller &amp; view</a:t>
            </a:r>
          </a:p>
          <a:p>
            <a:pPr marL="457200" indent="-457200">
              <a:buFontTx/>
              <a:buChar char="-"/>
            </a:pPr>
            <a:r>
              <a:rPr lang="nl-BE" sz="2400" dirty="0" err="1"/>
              <a:t>Dynamic</a:t>
            </a:r>
            <a:r>
              <a:rPr lang="nl-BE" sz="2400" dirty="0"/>
              <a:t> object =&gt; geen </a:t>
            </a:r>
            <a:r>
              <a:rPr lang="nl-BE" sz="2400" dirty="0" smtClean="0"/>
              <a:t>properties =&gt; zelf bepalen</a:t>
            </a:r>
            <a:endParaRPr lang="nl-BE" sz="2400" dirty="0"/>
          </a:p>
          <a:p>
            <a:r>
              <a:rPr lang="nl-BE" sz="2000" dirty="0" smtClean="0"/>
              <a:t>Strings:</a:t>
            </a:r>
          </a:p>
          <a:p>
            <a:pPr lvl="1"/>
            <a:r>
              <a:rPr lang="nl-BE" sz="2000" dirty="0" err="1" smtClean="0"/>
              <a:t>ViewBag.Naam</a:t>
            </a:r>
            <a:r>
              <a:rPr lang="nl-BE" sz="2000" dirty="0" smtClean="0"/>
              <a:t> = “Dieter”;</a:t>
            </a:r>
          </a:p>
          <a:p>
            <a:r>
              <a:rPr lang="nl-BE" sz="2000" dirty="0" smtClean="0"/>
              <a:t>Getallen:</a:t>
            </a:r>
          </a:p>
          <a:p>
            <a:pPr lvl="1"/>
            <a:r>
              <a:rPr lang="nl-BE" sz="2000" dirty="0" err="1" smtClean="0"/>
              <a:t>ViewBag.Age</a:t>
            </a:r>
            <a:r>
              <a:rPr lang="nl-BE" sz="2000" dirty="0" smtClean="0"/>
              <a:t> = 20;</a:t>
            </a:r>
          </a:p>
          <a:p>
            <a:r>
              <a:rPr lang="nl-BE" sz="2000" dirty="0" smtClean="0"/>
              <a:t>Objecten:</a:t>
            </a:r>
          </a:p>
          <a:p>
            <a:pPr lvl="1"/>
            <a:r>
              <a:rPr lang="nl-BE" sz="2000" dirty="0" smtClean="0"/>
              <a:t>Person </a:t>
            </a:r>
            <a:r>
              <a:rPr lang="nl-BE" sz="2000" dirty="0" err="1" smtClean="0"/>
              <a:t>person</a:t>
            </a:r>
            <a:r>
              <a:rPr lang="nl-BE" sz="2000" dirty="0" smtClean="0"/>
              <a:t> = new Person();</a:t>
            </a:r>
          </a:p>
          <a:p>
            <a:pPr lvl="1"/>
            <a:r>
              <a:rPr lang="nl-BE" sz="2000" dirty="0" err="1" smtClean="0"/>
              <a:t>ViewBag.Person</a:t>
            </a:r>
            <a:r>
              <a:rPr lang="nl-BE" sz="2000" dirty="0" smtClean="0"/>
              <a:t> = person;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ViewBag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8784" y="210516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6169827" y="2177909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View</a:t>
            </a:r>
            <a:endParaRPr lang="nl-B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27" y="2515583"/>
            <a:ext cx="5342285" cy="1423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485" y="2934412"/>
            <a:ext cx="3148450" cy="55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QueryString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Parameters meegeven via URL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Zelfde concept als bij PHP</a:t>
            </a:r>
          </a:p>
          <a:p>
            <a:pPr marL="457200" indent="-457200">
              <a:buFontTx/>
              <a:buChar char="-"/>
            </a:pPr>
            <a:r>
              <a:rPr lang="nl-BE" dirty="0"/>
              <a:t>Opgepast: </a:t>
            </a:r>
            <a:r>
              <a:rPr lang="nl-BE" dirty="0" err="1"/>
              <a:t>Strongly</a:t>
            </a:r>
            <a:r>
              <a:rPr lang="nl-BE" dirty="0"/>
              <a:t> </a:t>
            </a:r>
            <a:r>
              <a:rPr lang="nl-BE" dirty="0" err="1"/>
              <a:t>Typed</a:t>
            </a:r>
            <a:endParaRPr lang="nl-BE" dirty="0"/>
          </a:p>
          <a:p>
            <a:pPr marL="457200" indent="-457200">
              <a:buFontTx/>
              <a:buChar char="-"/>
            </a:pPr>
            <a:endParaRPr lang="nl-BE" dirty="0" smtClean="0"/>
          </a:p>
          <a:p>
            <a:pPr marL="457200" indent="-457200">
              <a:buFontTx/>
              <a:buChar char="-"/>
            </a:pPr>
            <a:endParaRPr lang="nl-BE" dirty="0"/>
          </a:p>
          <a:p>
            <a:pPr marL="457200" indent="-457200">
              <a:buFontTx/>
              <a:buChar char="-"/>
            </a:pPr>
            <a:endParaRPr lang="nl-BE" dirty="0" smtClean="0"/>
          </a:p>
          <a:p>
            <a:pPr marL="457200" indent="-457200">
              <a:buFontTx/>
              <a:buChar char="-"/>
            </a:pPr>
            <a:endParaRPr lang="nl-BE" dirty="0"/>
          </a:p>
          <a:p>
            <a:pPr marL="457200" indent="-457200">
              <a:buFontTx/>
              <a:buChar char="-"/>
            </a:pPr>
            <a:endParaRPr lang="nl-BE" dirty="0" smtClean="0"/>
          </a:p>
          <a:p>
            <a:pPr marL="457200" indent="-457200">
              <a:buFontTx/>
              <a:buChar char="-"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93" y="4381328"/>
            <a:ext cx="621030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87" y="5092349"/>
            <a:ext cx="4400550" cy="12573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010395" y="4816283"/>
            <a:ext cx="166254" cy="4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930734" y="4750130"/>
            <a:ext cx="905864" cy="51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724304" y="4750130"/>
            <a:ext cx="1177732" cy="51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8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QueryString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als je één parameter niet invult 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35" y="2273135"/>
            <a:ext cx="5229225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965106"/>
            <a:ext cx="13581655" cy="15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1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QueryString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Oplossing:</a:t>
            </a:r>
          </a:p>
          <a:p>
            <a:r>
              <a:rPr lang="nl-BE" dirty="0" err="1" smtClean="0"/>
              <a:t>Nullable</a:t>
            </a:r>
            <a:r>
              <a:rPr lang="nl-BE" dirty="0" smtClean="0"/>
              <a:t> parameters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Meer info voor thuis (te kennen): </a:t>
            </a:r>
          </a:p>
          <a:p>
            <a:r>
              <a:rPr lang="nl-BE" sz="1800" dirty="0" smtClean="0">
                <a:hlinkClick r:id="rId2"/>
              </a:rPr>
              <a:t>http</a:t>
            </a:r>
            <a:r>
              <a:rPr lang="nl-BE" sz="1800" dirty="0">
                <a:hlinkClick r:id="rId2"/>
              </a:rPr>
              <a:t>://</a:t>
            </a:r>
            <a:r>
              <a:rPr lang="nl-BE" sz="1800" dirty="0" smtClean="0">
                <a:hlinkClick r:id="rId2"/>
              </a:rPr>
              <a:t>msdn.microsoft.com/en-us/library/1t3y8s4s.aspx</a:t>
            </a:r>
            <a:endParaRPr lang="nl-BE" sz="1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69190"/>
            <a:ext cx="4657725" cy="12477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512623" y="2671948"/>
            <a:ext cx="397824" cy="75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17324" y="228480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int? </a:t>
            </a:r>
            <a:r>
              <a:rPr lang="nl-BE" dirty="0" err="1" smtClean="0"/>
              <a:t>age</a:t>
            </a:r>
            <a:endParaRPr lang="nl-B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718" y="4144055"/>
            <a:ext cx="53435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Controleren van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ALTIJD !!!!!</a:t>
            </a:r>
          </a:p>
          <a:p>
            <a:r>
              <a:rPr lang="nl-BE" dirty="0" smtClean="0"/>
              <a:t>String</a:t>
            </a:r>
          </a:p>
          <a:p>
            <a:r>
              <a:rPr lang="nl-BE" dirty="0" smtClean="0"/>
              <a:t>- </a:t>
            </a:r>
            <a:r>
              <a:rPr lang="nl-BE" dirty="0" err="1" smtClean="0"/>
              <a:t>String.IsNullOrEmpty</a:t>
            </a:r>
            <a:endParaRPr lang="nl-BE" dirty="0" smtClean="0"/>
          </a:p>
          <a:p>
            <a:r>
              <a:rPr lang="nl-BE" dirty="0" smtClean="0"/>
              <a:t>Value Types</a:t>
            </a:r>
          </a:p>
          <a:p>
            <a:pPr marL="457200" indent="-457200">
              <a:buFontTx/>
              <a:buChar char="-"/>
            </a:pPr>
            <a:r>
              <a:rPr lang="nl-BE" dirty="0" err="1" smtClean="0"/>
              <a:t>Nullable</a:t>
            </a:r>
            <a:r>
              <a:rPr lang="nl-BE" dirty="0" smtClean="0"/>
              <a:t> maken</a:t>
            </a:r>
          </a:p>
          <a:p>
            <a:pPr marL="457200" indent="-457200">
              <a:buFontTx/>
              <a:buChar char="-"/>
            </a:pPr>
            <a:r>
              <a:rPr lang="nl-BE" dirty="0" err="1" smtClean="0"/>
              <a:t>HasValue</a:t>
            </a:r>
            <a:endParaRPr lang="nl-BE" dirty="0" smtClean="0"/>
          </a:p>
          <a:p>
            <a:pPr marL="457200" indent="-457200"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317" y="1911489"/>
            <a:ext cx="4672723" cy="1248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317" y="3823850"/>
            <a:ext cx="4825902" cy="96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Post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Concept zelfde als </a:t>
            </a:r>
            <a:r>
              <a:rPr lang="nl-BE" dirty="0"/>
              <a:t>in </a:t>
            </a:r>
            <a:r>
              <a:rPr lang="nl-BE" dirty="0" smtClean="0"/>
              <a:t>PHP</a:t>
            </a:r>
            <a:endParaRPr lang="nl-BE" dirty="0"/>
          </a:p>
          <a:p>
            <a:r>
              <a:rPr lang="nl-BE" dirty="0" smtClean="0"/>
              <a:t>HTML </a:t>
            </a:r>
            <a:r>
              <a:rPr lang="nl-BE" dirty="0"/>
              <a:t>Form </a:t>
            </a:r>
            <a:r>
              <a:rPr lang="nl-BE" dirty="0" smtClean="0"/>
              <a:t>opstellen</a:t>
            </a:r>
          </a:p>
          <a:p>
            <a:r>
              <a:rPr lang="nl-BE" dirty="0" smtClean="0"/>
              <a:t>2 actions nodig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Weergeven View (HTTP GET)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Wegschrijven data (HTTP POST)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Post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50" y="1701006"/>
            <a:ext cx="2914650" cy="1371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324225"/>
            <a:ext cx="4795837" cy="274514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1609725" y="1524318"/>
            <a:ext cx="3076575" cy="39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52975" y="1165741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Niet verplicht bij GET, maar wel duidelijk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336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ASP.NET </a:t>
            </a:r>
            <a:r>
              <a:rPr lang="nl-BE" dirty="0" err="1" smtClean="0"/>
              <a:t>Webforms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nl-BE" dirty="0" smtClean="0"/>
              <a:t>Voordelen</a:t>
            </a:r>
          </a:p>
          <a:p>
            <a:pPr marL="914400" lvl="1" indent="-457200">
              <a:buFontTx/>
              <a:buChar char="-"/>
            </a:pPr>
            <a:r>
              <a:rPr lang="nl-BE" dirty="0" err="1" smtClean="0"/>
              <a:t>Drag</a:t>
            </a:r>
            <a:r>
              <a:rPr lang="nl-BE" dirty="0" smtClean="0"/>
              <a:t> en drop van controls</a:t>
            </a:r>
          </a:p>
          <a:p>
            <a:pPr marL="914400" lvl="1" indent="-457200">
              <a:buFontTx/>
              <a:buChar char="-"/>
            </a:pPr>
            <a:r>
              <a:rPr lang="nl-BE" dirty="0" smtClean="0"/>
              <a:t>Leunt aan tegen Windows Forms/WPF</a:t>
            </a:r>
          </a:p>
          <a:p>
            <a:pPr marL="914400" lvl="1" indent="-457200">
              <a:buFontTx/>
              <a:buChar char="-"/>
            </a:pPr>
            <a:r>
              <a:rPr lang="nl-BE" dirty="0" smtClean="0"/>
              <a:t>Zeer snel resultaat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Nadelen</a:t>
            </a:r>
          </a:p>
          <a:p>
            <a:pPr marL="914400" lvl="1" indent="-457200">
              <a:buFontTx/>
              <a:buChar char="-"/>
            </a:pPr>
            <a:r>
              <a:rPr lang="nl-BE" dirty="0" smtClean="0"/>
              <a:t>Minder controle op HTML/CSS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Nog veel gebruikt voor Intranet applicaties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Korte 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Post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HTTP POST opvangen in controller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14" y="4363063"/>
            <a:ext cx="7229475" cy="18288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073960" y="2714625"/>
            <a:ext cx="983441" cy="172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2342813"/>
            <a:ext cx="365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Verplicht anders geen verschil tussen GET en POST actions</a:t>
            </a:r>
            <a:endParaRPr lang="nl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714" y="2558272"/>
            <a:ext cx="3697488" cy="2116450"/>
          </a:xfrm>
          <a:prstGeom prst="rect">
            <a:avLst/>
          </a:prstGeom>
        </p:spPr>
      </p:pic>
      <p:cxnSp>
        <p:nvCxnSpPr>
          <p:cNvPr id="11" name="Elbow Connector 10"/>
          <p:cNvCxnSpPr/>
          <p:nvPr/>
        </p:nvCxnSpPr>
        <p:spPr>
          <a:xfrm rot="5400000" flipH="1" flipV="1">
            <a:off x="3838574" y="3059186"/>
            <a:ext cx="1792204" cy="1699836"/>
          </a:xfrm>
          <a:prstGeom prst="bentConnector3">
            <a:avLst>
              <a:gd name="adj1" fmla="val 100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 flipH="1" flipV="1">
            <a:off x="4745973" y="3996031"/>
            <a:ext cx="1248896" cy="369460"/>
          </a:xfrm>
          <a:prstGeom prst="bentConnector3">
            <a:avLst>
              <a:gd name="adj1" fmla="val 100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 flipH="1" flipV="1">
            <a:off x="6794295" y="4166788"/>
            <a:ext cx="694060" cy="630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05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6" y="3924050"/>
            <a:ext cx="5257800" cy="2381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Post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HTTP POST opvangen in controller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190561" y="2714625"/>
            <a:ext cx="866841" cy="105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2342813"/>
            <a:ext cx="365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Verplicht anders geen verschil tussen GET en POST actions</a:t>
            </a:r>
            <a:endParaRPr lang="nl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714" y="2558272"/>
            <a:ext cx="3697488" cy="2116450"/>
          </a:xfrm>
          <a:prstGeom prst="rect">
            <a:avLst/>
          </a:prstGeom>
        </p:spPr>
      </p:pic>
      <p:cxnSp>
        <p:nvCxnSpPr>
          <p:cNvPr id="11" name="Elbow Connector 10"/>
          <p:cNvCxnSpPr/>
          <p:nvPr/>
        </p:nvCxnSpPr>
        <p:spPr>
          <a:xfrm flipV="1">
            <a:off x="3203468" y="3013002"/>
            <a:ext cx="2270658" cy="1930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3884758" y="3536149"/>
            <a:ext cx="1589368" cy="15354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3203468" y="4023098"/>
            <a:ext cx="2270658" cy="1223900"/>
          </a:xfrm>
          <a:prstGeom prst="bentConnector3">
            <a:avLst>
              <a:gd name="adj1" fmla="val 74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Post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Via attribuut </a:t>
            </a:r>
            <a:r>
              <a:rPr lang="nl-BE" dirty="0" err="1" smtClean="0"/>
              <a:t>ActionName</a:t>
            </a:r>
            <a:r>
              <a:rPr lang="nl-BE" dirty="0" smtClean="0"/>
              <a:t>() kan je afwijken van methode naam.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24287"/>
            <a:ext cx="7038975" cy="1990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57487"/>
            <a:ext cx="5019675" cy="447675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rot="10800000" flipV="1">
            <a:off x="2600326" y="3205162"/>
            <a:ext cx="1971675" cy="947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3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Beschrijven entiteiten binnen onze applicatie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dirty="0" smtClean="0"/>
              <a:t>product, klant, order,…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dirty="0" smtClean="0"/>
              <a:t>We plaatsen deze in mapje “Models”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862387"/>
            <a:ext cx="4543425" cy="1876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670" y="4018867"/>
            <a:ext cx="20097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 willen lijst doorgeven aan view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dirty="0" err="1" smtClean="0"/>
              <a:t>ViewBag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48797"/>
            <a:ext cx="6283699" cy="277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66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Weergeven lijst binnen view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We kunnen C# code schrijven binnen view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Code gaat vooraf door @ symbool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We kunnen deze code mixen met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4507285"/>
            <a:ext cx="3980329" cy="11763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341" y="4507285"/>
            <a:ext cx="1912128" cy="99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6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nl-BE" dirty="0" smtClean="0"/>
              <a:t>Voordelen</a:t>
            </a:r>
          </a:p>
          <a:p>
            <a:pPr marL="914400" lvl="1" indent="-457200">
              <a:buFontTx/>
              <a:buChar char="-"/>
            </a:pPr>
            <a:r>
              <a:rPr lang="nl-BE" dirty="0" smtClean="0"/>
              <a:t>HTML/CSS  volledige controle</a:t>
            </a:r>
          </a:p>
          <a:p>
            <a:pPr marL="914400" lvl="1" indent="-457200">
              <a:buFontTx/>
              <a:buChar char="-"/>
            </a:pPr>
            <a:r>
              <a:rPr lang="nl-BE" dirty="0" smtClean="0"/>
              <a:t>Volledige controle over HTTP stack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Nadelen</a:t>
            </a:r>
          </a:p>
          <a:p>
            <a:pPr marL="914400" lvl="1" indent="-457200">
              <a:buFontTx/>
              <a:buChar char="-"/>
            </a:pPr>
            <a:r>
              <a:rPr lang="nl-BE" dirty="0" smtClean="0"/>
              <a:t>Geen </a:t>
            </a:r>
            <a:r>
              <a:rPr lang="nl-BE" dirty="0" err="1" smtClean="0"/>
              <a:t>drag</a:t>
            </a:r>
            <a:r>
              <a:rPr lang="nl-BE" dirty="0" smtClean="0"/>
              <a:t>/drop verhaal</a:t>
            </a:r>
          </a:p>
          <a:p>
            <a:pPr marL="914400" lvl="1" indent="-457200">
              <a:buFontTx/>
              <a:buChar char="-"/>
            </a:pPr>
            <a:r>
              <a:rPr lang="nl-BE" dirty="0" smtClean="0"/>
              <a:t>Leercurve is hoger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Ideaal voor publieke websites maar ook Intranet applicaties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MVC: </a:t>
            </a:r>
            <a:r>
              <a:rPr lang="en-US" dirty="0" err="1" smtClean="0"/>
              <a:t>Wat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1" y="1737717"/>
            <a:ext cx="1280901" cy="10631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2883710"/>
            <a:ext cx="8229600" cy="33424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rgbClr val="E85E00"/>
              </a:buClr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85E00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85E00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85E00"/>
              </a:buClr>
              <a:buFont typeface="Arial" pitchFamily="34" charset="0"/>
              <a:buChar char="•"/>
              <a:defRPr sz="2400" b="0" kern="1200" baseline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106544"/>
              </p:ext>
            </p:extLst>
          </p:nvPr>
        </p:nvGraphicFramePr>
        <p:xfrm>
          <a:off x="1694908" y="1867990"/>
          <a:ext cx="7103103" cy="971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Image" r:id="rId4" imgW="9104760" imgH="1244160" progId="Photoshop.Image.13">
                  <p:embed/>
                </p:oleObj>
              </mc:Choice>
              <mc:Fallback>
                <p:oleObj name="Image" r:id="rId4" imgW="9104760" imgH="12441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4908" y="1867990"/>
                        <a:ext cx="7103103" cy="971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568411" y="3400281"/>
            <a:ext cx="8229600" cy="27338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rgbClr val="E85E00"/>
              </a:buClr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85E00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85E00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85E00"/>
              </a:buClr>
              <a:buFont typeface="Arial" pitchFamily="34" charset="0"/>
              <a:buChar char="•"/>
              <a:defRPr sz="2400" b="0" kern="1200" baseline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“ A </a:t>
            </a:r>
            <a:r>
              <a:rPr lang="en-US" dirty="0">
                <a:solidFill>
                  <a:schemeClr val="tx2"/>
                </a:solidFill>
              </a:rPr>
              <a:t>Software Design Pattern </a:t>
            </a:r>
            <a:r>
              <a:rPr lang="en-US" dirty="0" smtClean="0"/>
              <a:t>names, abstracts, and identifies the </a:t>
            </a:r>
            <a:r>
              <a:rPr lang="en-US" b="1" dirty="0" smtClean="0"/>
              <a:t>key aspects </a:t>
            </a:r>
            <a:r>
              <a:rPr lang="en-US" dirty="0" smtClean="0"/>
              <a:t>of an common </a:t>
            </a:r>
            <a:r>
              <a:rPr lang="en-US" b="1" dirty="0" smtClean="0"/>
              <a:t>design structure </a:t>
            </a:r>
            <a:r>
              <a:rPr lang="en-US" dirty="0" smtClean="0"/>
              <a:t>that makes it useful for creating a </a:t>
            </a:r>
            <a:r>
              <a:rPr lang="en-US" b="1" dirty="0" smtClean="0"/>
              <a:t>reusable </a:t>
            </a:r>
            <a:r>
              <a:rPr lang="en-US" dirty="0" smtClean="0"/>
              <a:t>object-oriented design.”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				               	</a:t>
            </a:r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Juan Francisco Silva </a:t>
            </a:r>
            <a:r>
              <a:rPr lang="en-US" sz="1400" i="1" dirty="0" err="1" smtClean="0">
                <a:solidFill>
                  <a:schemeClr val="bg1">
                    <a:lumMod val="75000"/>
                  </a:schemeClr>
                </a:solidFill>
              </a:rPr>
              <a:t>Logorno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9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</a:t>
            </a:r>
            <a:r>
              <a:rPr lang="en-US" dirty="0" err="1" smtClean="0"/>
              <a:t>Hoofd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edoeling</a:t>
            </a:r>
            <a:r>
              <a:rPr lang="en-US" dirty="0" smtClean="0"/>
              <a:t> 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1. 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342421"/>
          </a:xfrm>
        </p:spPr>
        <p:txBody>
          <a:bodyPr/>
          <a:lstStyle/>
          <a:p>
            <a:r>
              <a:rPr lang="en-US" dirty="0"/>
              <a:t>DATA = </a:t>
            </a:r>
            <a:r>
              <a:rPr lang="en-US" u="sng" dirty="0"/>
              <a:t>M</a:t>
            </a:r>
            <a:r>
              <a:rPr lang="en-US" dirty="0"/>
              <a:t>odel = data </a:t>
            </a:r>
            <a:r>
              <a:rPr lang="en-US" dirty="0" err="1"/>
              <a:t>klasses</a:t>
            </a:r>
            <a:r>
              <a:rPr lang="en-US" dirty="0"/>
              <a:t> + business </a:t>
            </a:r>
            <a:r>
              <a:rPr lang="en-US" dirty="0" err="1"/>
              <a:t>logica</a:t>
            </a:r>
            <a:r>
              <a:rPr lang="en-US" dirty="0"/>
              <a:t> +</a:t>
            </a:r>
            <a:br>
              <a:rPr lang="en-US" dirty="0"/>
            </a:br>
            <a:r>
              <a:rPr lang="en-US" dirty="0"/>
              <a:t> 			data access + </a:t>
            </a:r>
            <a:r>
              <a:rPr lang="en-US" dirty="0" err="1" smtClean="0"/>
              <a:t>validatie</a:t>
            </a:r>
            <a:endParaRPr lang="en-US" dirty="0" smtClean="0"/>
          </a:p>
          <a:p>
            <a:r>
              <a:rPr lang="en-US" dirty="0" smtClean="0"/>
              <a:t>GUI   = </a:t>
            </a:r>
            <a:r>
              <a:rPr lang="en-US" u="sng" dirty="0" smtClean="0"/>
              <a:t>V</a:t>
            </a:r>
            <a:r>
              <a:rPr lang="en-US" dirty="0" smtClean="0"/>
              <a:t>iew </a:t>
            </a:r>
            <a:r>
              <a:rPr lang="en-US" dirty="0"/>
              <a:t>= </a:t>
            </a:r>
            <a:r>
              <a:rPr lang="en-US" dirty="0" smtClean="0"/>
              <a:t>HTML + CSS + JS </a:t>
            </a:r>
          </a:p>
          <a:p>
            <a:r>
              <a:rPr lang="en-US" dirty="0" smtClean="0"/>
              <a:t>FLOW= </a:t>
            </a:r>
            <a:r>
              <a:rPr lang="en-US" u="sng" dirty="0" smtClean="0"/>
              <a:t>C</a:t>
            </a:r>
            <a:r>
              <a:rPr lang="en-US" dirty="0" smtClean="0"/>
              <a:t>ontroller </a:t>
            </a:r>
            <a:r>
              <a:rPr lang="en-US" dirty="0"/>
              <a:t>=  	</a:t>
            </a:r>
            <a:r>
              <a:rPr lang="en-US" dirty="0" err="1"/>
              <a:t>ontvangt</a:t>
            </a:r>
            <a:r>
              <a:rPr lang="en-US" dirty="0"/>
              <a:t> of </a:t>
            </a:r>
            <a:r>
              <a:rPr lang="en-US" dirty="0" err="1"/>
              <a:t>weigert</a:t>
            </a:r>
            <a:r>
              <a:rPr lang="en-US" dirty="0"/>
              <a:t> request</a:t>
            </a:r>
            <a:br>
              <a:rPr lang="en-US" dirty="0"/>
            </a:br>
            <a:r>
              <a:rPr lang="en-US" dirty="0"/>
              <a:t> 				</a:t>
            </a:r>
            <a:r>
              <a:rPr lang="en-US" dirty="0" err="1"/>
              <a:t>volgt</a:t>
            </a:r>
            <a:r>
              <a:rPr lang="en-US" dirty="0"/>
              <a:t> de routing regels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haalt</a:t>
            </a:r>
            <a:r>
              <a:rPr lang="en-US" dirty="0"/>
              <a:t> data op</a:t>
            </a:r>
            <a:br>
              <a:rPr lang="en-US" dirty="0"/>
            </a:br>
            <a:r>
              <a:rPr lang="en-US" dirty="0"/>
              <a:t> 				</a:t>
            </a:r>
            <a:r>
              <a:rPr lang="en-US" dirty="0" err="1"/>
              <a:t>stuurt</a:t>
            </a:r>
            <a:r>
              <a:rPr lang="en-US" dirty="0"/>
              <a:t> view </a:t>
            </a:r>
            <a:r>
              <a:rPr lang="en-US" dirty="0" err="1"/>
              <a:t>aan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5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dirty="0" err="1" smtClean="0"/>
              <a:t>Bijkomende</a:t>
            </a:r>
            <a:r>
              <a:rPr lang="en-US" dirty="0" smtClean="0"/>
              <a:t> </a:t>
            </a:r>
            <a:r>
              <a:rPr lang="en-US" dirty="0" err="1" smtClean="0"/>
              <a:t>bedoelingen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2. DRY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26720" y="1538734"/>
            <a:ext cx="8229600" cy="4373563"/>
          </a:xfrm>
        </p:spPr>
        <p:txBody>
          <a:bodyPr/>
          <a:lstStyle/>
          <a:p>
            <a:r>
              <a:rPr lang="en-US" dirty="0" err="1" smtClean="0"/>
              <a:t>Kleine</a:t>
            </a:r>
            <a:r>
              <a:rPr lang="en-US" dirty="0" smtClean="0"/>
              <a:t>, </a:t>
            </a:r>
            <a:r>
              <a:rPr lang="en-US" dirty="0" err="1" smtClean="0"/>
              <a:t>zelfstandige</a:t>
            </a:r>
            <a:r>
              <a:rPr lang="en-US" dirty="0" smtClean="0"/>
              <a:t> maar </a:t>
            </a:r>
            <a:r>
              <a:rPr lang="en-US" dirty="0" err="1" smtClean="0"/>
              <a:t>testbare</a:t>
            </a:r>
            <a:r>
              <a:rPr lang="en-US" dirty="0" smtClean="0"/>
              <a:t> modules </a:t>
            </a:r>
            <a:r>
              <a:rPr lang="en-US" dirty="0" err="1" smtClean="0"/>
              <a:t>gebruiken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het </a:t>
            </a:r>
            <a:r>
              <a:rPr lang="en-US" dirty="0" err="1" smtClean="0"/>
              <a:t>verhogen</a:t>
            </a:r>
            <a:r>
              <a:rPr lang="en-US" dirty="0" smtClean="0"/>
              <a:t> van</a:t>
            </a:r>
          </a:p>
          <a:p>
            <a:pPr marL="914400" lvl="1" indent="-457200"/>
            <a:r>
              <a:rPr lang="en-US" dirty="0" err="1" smtClean="0"/>
              <a:t>Onderhoudbaarheid</a:t>
            </a:r>
            <a:r>
              <a:rPr lang="en-US" dirty="0" smtClean="0"/>
              <a:t> </a:t>
            </a:r>
          </a:p>
          <a:p>
            <a:pPr marL="914400" lvl="1" indent="-457200"/>
            <a:r>
              <a:rPr lang="en-US" dirty="0" err="1" smtClean="0"/>
              <a:t>Uitbreidbaarheid</a:t>
            </a:r>
            <a:endParaRPr lang="en-US" dirty="0" smtClean="0"/>
          </a:p>
          <a:p>
            <a:pPr marL="914400" lvl="1" indent="-457200"/>
            <a:r>
              <a:rPr lang="en-US" dirty="0" err="1"/>
              <a:t>K</a:t>
            </a:r>
            <a:r>
              <a:rPr lang="en-US" dirty="0" err="1" smtClean="0"/>
              <a:t>waliteit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9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dirty="0" err="1"/>
              <a:t>Bijkomende</a:t>
            </a:r>
            <a:r>
              <a:rPr lang="en-US" dirty="0"/>
              <a:t> </a:t>
            </a:r>
            <a:r>
              <a:rPr lang="en-US" dirty="0" err="1"/>
              <a:t>bedoelingen</a:t>
            </a:r>
            <a:r>
              <a:rPr lang="en-US" dirty="0"/>
              <a:t>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3. </a:t>
            </a:r>
            <a:r>
              <a:rPr lang="en-US" dirty="0" err="1" smtClean="0"/>
              <a:t>Conventie</a:t>
            </a:r>
            <a:r>
              <a:rPr lang="en-US" dirty="0" smtClean="0"/>
              <a:t> over </a:t>
            </a:r>
            <a:r>
              <a:rPr lang="en-US" dirty="0" err="1" smtClean="0"/>
              <a:t>Configuratie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457199" y="1752600"/>
            <a:ext cx="8439665" cy="43735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rgbClr val="E85E00"/>
              </a:buClr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85E00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85E00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85E00"/>
              </a:buClr>
              <a:buFont typeface="Arial" pitchFamily="34" charset="0"/>
              <a:buChar char="•"/>
              <a:defRPr sz="2400" b="0" kern="1200" baseline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Regels </a:t>
            </a:r>
            <a:r>
              <a:rPr lang="en-US" dirty="0" err="1" smtClean="0"/>
              <a:t>voor</a:t>
            </a:r>
            <a:r>
              <a:rPr lang="en-US" dirty="0" smtClean="0"/>
              <a:t> het </a:t>
            </a:r>
            <a:r>
              <a:rPr lang="en-US" dirty="0" err="1" smtClean="0"/>
              <a:t>coderen</a:t>
            </a:r>
            <a:r>
              <a:rPr lang="en-US" dirty="0" smtClean="0"/>
              <a:t> en </a:t>
            </a:r>
            <a:r>
              <a:rPr lang="en-US" dirty="0" err="1" smtClean="0"/>
              <a:t>formateren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Regels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eenvoud</a:t>
            </a:r>
            <a:r>
              <a:rPr lang="en-US" dirty="0" smtClean="0"/>
              <a:t> en minder </a:t>
            </a:r>
            <a:r>
              <a:rPr lang="en-US" dirty="0" err="1" smtClean="0"/>
              <a:t>discussie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Regels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sneller</a:t>
            </a:r>
            <a:r>
              <a:rPr lang="en-US" dirty="0" smtClean="0"/>
              <a:t> </a:t>
            </a:r>
            <a:r>
              <a:rPr lang="en-US" dirty="0" err="1" smtClean="0"/>
              <a:t>resultaat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 </a:t>
            </a:r>
            <a:r>
              <a:rPr lang="en-US" dirty="0" err="1" smtClean="0"/>
              <a:t>toch</a:t>
            </a:r>
            <a:r>
              <a:rPr lang="en-US" dirty="0" smtClean="0"/>
              <a:t> </a:t>
            </a:r>
            <a:r>
              <a:rPr lang="en-US" dirty="0" err="1" smtClean="0"/>
              <a:t>flexibel</a:t>
            </a:r>
            <a:r>
              <a:rPr lang="en-US" dirty="0" smtClean="0"/>
              <a:t>  </a:t>
            </a:r>
            <a:r>
              <a:rPr lang="en-US" dirty="0" err="1" smtClean="0"/>
              <a:t>blijven</a:t>
            </a:r>
            <a:r>
              <a:rPr lang="en-US" dirty="0" smtClean="0"/>
              <a:t> (= het software </a:t>
            </a:r>
            <a:r>
              <a:rPr lang="en-US" dirty="0" err="1" smtClean="0">
                <a:hlinkClick r:id="rId2"/>
              </a:rPr>
              <a:t>paradigma</a:t>
            </a:r>
            <a:r>
              <a:rPr lang="en-US" dirty="0" smtClean="0"/>
              <a:t>)</a:t>
            </a:r>
          </a:p>
          <a:p>
            <a:r>
              <a:rPr lang="nl-BE" dirty="0" err="1" smtClean="0"/>
              <a:t>Vb</a:t>
            </a:r>
            <a:r>
              <a:rPr lang="nl-BE" dirty="0" smtClean="0"/>
              <a:t>: structuur van MVC project is volgende bepaalde regels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2917740" y="4063848"/>
            <a:ext cx="2385060" cy="1242060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 </a:t>
            </a:r>
            <a:r>
              <a:rPr lang="en-US" dirty="0" err="1" smtClean="0"/>
              <a:t>dus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9620" y="2091689"/>
            <a:ext cx="2385060" cy="1242060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90160" y="2065020"/>
            <a:ext cx="2385060" cy="1242060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33449" y="4889815"/>
            <a:ext cx="1638300" cy="1110754"/>
          </a:xfrm>
          <a:prstGeom prst="can">
            <a:avLst/>
          </a:prstGeom>
          <a:solidFill>
            <a:schemeClr val="accent1">
              <a:satMod val="110000"/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641" y="1686635"/>
            <a:ext cx="1397157" cy="1544634"/>
          </a:xfrm>
          <a:prstGeom prst="rect">
            <a:avLst/>
          </a:prstGeom>
        </p:spPr>
      </p:pic>
      <p:sp>
        <p:nvSpPr>
          <p:cNvPr id="15" name="Up-Down Arrow 14"/>
          <p:cNvSpPr/>
          <p:nvPr/>
        </p:nvSpPr>
        <p:spPr>
          <a:xfrm>
            <a:off x="1404859" y="3216670"/>
            <a:ext cx="420130" cy="1759190"/>
          </a:xfrm>
          <a:prstGeom prst="upDownArrow">
            <a:avLst/>
          </a:prstGeom>
          <a:solidFill>
            <a:schemeClr val="lt1"/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2"/>
          <p:cNvSpPr/>
          <p:nvPr/>
        </p:nvSpPr>
        <p:spPr>
          <a:xfrm>
            <a:off x="2998573" y="2254417"/>
            <a:ext cx="2232454" cy="601362"/>
          </a:xfrm>
          <a:prstGeom prst="left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7541886">
            <a:off x="4203748" y="3398117"/>
            <a:ext cx="1502420" cy="601362"/>
          </a:xfrm>
          <a:prstGeom prst="left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7" name="Left-Right Arrow 16"/>
          <p:cNvSpPr/>
          <p:nvPr/>
        </p:nvSpPr>
        <p:spPr>
          <a:xfrm rot="13728689">
            <a:off x="2528857" y="3360730"/>
            <a:ext cx="1565730" cy="601362"/>
          </a:xfrm>
          <a:prstGeom prst="left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E85E00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NMCT Server Side Development</Template>
  <TotalTime>0</TotalTime>
  <Words>655</Words>
  <Application>Microsoft Office PowerPoint</Application>
  <PresentationFormat>Diavoorstelling (4:3)</PresentationFormat>
  <Paragraphs>223</Paragraphs>
  <Slides>35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43" baseType="lpstr">
      <vt:lpstr>Arial</vt:lpstr>
      <vt:lpstr>Calibri</vt:lpstr>
      <vt:lpstr>Symbol</vt:lpstr>
      <vt:lpstr>Tahoma</vt:lpstr>
      <vt:lpstr>Ubuntu</vt:lpstr>
      <vt:lpstr>Wingdings</vt:lpstr>
      <vt:lpstr>Essential</vt:lpstr>
      <vt:lpstr>Image</vt:lpstr>
      <vt:lpstr>Introductie ASP.NET MVC</vt:lpstr>
      <vt:lpstr>ASP.NET Versies</vt:lpstr>
      <vt:lpstr>ASP.NET Webforms</vt:lpstr>
      <vt:lpstr>ASP.NET MVC</vt:lpstr>
      <vt:lpstr>MVC: Wat?</vt:lpstr>
      <vt:lpstr>MVC Hoofd bedoeling : 1. Separation of concerns</vt:lpstr>
      <vt:lpstr>MVC Bijkomende bedoelingen: 2. DRY</vt:lpstr>
      <vt:lpstr>MVC Bijkomende bedoelingen : 3. Conventie over Configuratie</vt:lpstr>
      <vt:lpstr>Model View Controller dus…</vt:lpstr>
      <vt:lpstr>Model View Controller Het Model</vt:lpstr>
      <vt:lpstr>Model View Controller De View</vt:lpstr>
      <vt:lpstr>Model View Controller De Controller</vt:lpstr>
      <vt:lpstr>Model View Controller Proces flow</vt:lpstr>
      <vt:lpstr>Let’s get Started.</vt:lpstr>
      <vt:lpstr>Controllers</vt:lpstr>
      <vt:lpstr>Controller</vt:lpstr>
      <vt:lpstr>Controller</vt:lpstr>
      <vt:lpstr>Controller</vt:lpstr>
      <vt:lpstr>Controller</vt:lpstr>
      <vt:lpstr>Controller</vt:lpstr>
      <vt:lpstr>Controller</vt:lpstr>
      <vt:lpstr>ViewBag</vt:lpstr>
      <vt:lpstr>ViewBag</vt:lpstr>
      <vt:lpstr>QueryString</vt:lpstr>
      <vt:lpstr>QueryString</vt:lpstr>
      <vt:lpstr>QueryString</vt:lpstr>
      <vt:lpstr>Controleren van data</vt:lpstr>
      <vt:lpstr>Post</vt:lpstr>
      <vt:lpstr>Post</vt:lpstr>
      <vt:lpstr>Post</vt:lpstr>
      <vt:lpstr>Post</vt:lpstr>
      <vt:lpstr>Post</vt:lpstr>
      <vt:lpstr>Models</vt:lpstr>
      <vt:lpstr>Models</vt:lpstr>
      <vt:lpstr>Models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MVC Basis</cp:keywords>
  <cp:lastModifiedBy/>
  <cp:revision>1</cp:revision>
  <dcterms:created xsi:type="dcterms:W3CDTF">2013-09-18T12:45:34Z</dcterms:created>
  <dcterms:modified xsi:type="dcterms:W3CDTF">2014-09-30T09:05:03Z</dcterms:modified>
  <cp:category>ASP.NET MVC</cp:category>
</cp:coreProperties>
</file>