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1"/>
  </p:sldMasterIdLst>
  <p:notesMasterIdLst>
    <p:notesMasterId r:id="rId45"/>
  </p:notesMasterIdLst>
  <p:handoutMasterIdLst>
    <p:handoutMasterId r:id="rId46"/>
  </p:handoutMasterIdLst>
  <p:sldIdLst>
    <p:sldId id="256" r:id="rId2"/>
    <p:sldId id="312" r:id="rId3"/>
    <p:sldId id="291" r:id="rId4"/>
    <p:sldId id="317" r:id="rId5"/>
    <p:sldId id="278" r:id="rId6"/>
    <p:sldId id="281" r:id="rId7"/>
    <p:sldId id="282" r:id="rId8"/>
    <p:sldId id="283" r:id="rId9"/>
    <p:sldId id="285" r:id="rId10"/>
    <p:sldId id="286" r:id="rId11"/>
    <p:sldId id="284" r:id="rId12"/>
    <p:sldId id="287" r:id="rId13"/>
    <p:sldId id="279" r:id="rId14"/>
    <p:sldId id="318" r:id="rId15"/>
    <p:sldId id="288" r:id="rId16"/>
    <p:sldId id="331" r:id="rId17"/>
    <p:sldId id="319" r:id="rId18"/>
    <p:sldId id="332" r:id="rId19"/>
    <p:sldId id="333" r:id="rId20"/>
    <p:sldId id="280" r:id="rId21"/>
    <p:sldId id="334" r:id="rId22"/>
    <p:sldId id="320" r:id="rId23"/>
    <p:sldId id="321" r:id="rId24"/>
    <p:sldId id="289" r:id="rId25"/>
    <p:sldId id="322" r:id="rId26"/>
    <p:sldId id="323" r:id="rId27"/>
    <p:sldId id="324" r:id="rId28"/>
    <p:sldId id="325" r:id="rId29"/>
    <p:sldId id="326" r:id="rId30"/>
    <p:sldId id="329" r:id="rId31"/>
    <p:sldId id="327" r:id="rId32"/>
    <p:sldId id="330" r:id="rId33"/>
    <p:sldId id="335" r:id="rId34"/>
    <p:sldId id="292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8A"/>
    <a:srgbClr val="ADB5C0"/>
    <a:srgbClr val="01541F"/>
    <a:srgbClr val="03531E"/>
    <a:srgbClr val="666666"/>
    <a:srgbClr val="E85E00"/>
    <a:srgbClr val="E1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6" autoAdjust="0"/>
    <p:restoredTop sz="99702" autoAdjust="0"/>
  </p:normalViewPr>
  <p:slideViewPr>
    <p:cSldViewPr snapToGrid="0" snapToObjects="1">
      <p:cViewPr varScale="1">
        <p:scale>
          <a:sx n="95" d="100"/>
          <a:sy n="95" d="100"/>
        </p:scale>
        <p:origin x="10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512" y="-104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8790-331E-5848-9E86-B245D743BB96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B765-C2C4-7740-9A5B-EA5F5374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7F28-EBDF-DC4F-8E47-CBCCE1B1E0B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2A6B2-2191-1547-B671-820F01F7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024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24102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1790" y="0"/>
            <a:ext cx="4502209" cy="2557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1790" y="2675172"/>
            <a:ext cx="4502210" cy="2524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41791" y="0"/>
            <a:ext cx="4502210" cy="51998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-2738" y="0"/>
            <a:ext cx="4526839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m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12504"/>
            <a:ext cx="8229599" cy="2561912"/>
          </a:xfrm>
          <a:prstGeom prst="rect">
            <a:avLst/>
          </a:prstGeom>
        </p:spPr>
        <p:txBody>
          <a:bodyPr anchor="b" anchorCtr="0"/>
          <a:lstStyle>
            <a:lvl1pPr>
              <a:defRPr lang="en-US" sz="2400" b="0" dirty="0"/>
            </a:lvl1pPr>
          </a:lstStyle>
          <a:p>
            <a:pPr lvl="0"/>
            <a:r>
              <a:rPr lang="nl-BE" dirty="0" smtClean="0"/>
              <a:t>Plaats voor tekst</a:t>
            </a:r>
            <a:endParaRPr lang="en-US" dirty="0"/>
          </a:p>
        </p:txBody>
      </p:sp>
      <p:pic>
        <p:nvPicPr>
          <p:cNvPr id="7" name="Picture 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144001" cy="8793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86110" y="0"/>
            <a:ext cx="9330111" cy="879301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8" r="3724" b="81682"/>
          <a:stretch/>
        </p:blipFill>
        <p:spPr>
          <a:xfrm>
            <a:off x="-1" y="-2"/>
            <a:ext cx="9144001" cy="8793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68352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ze of andere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3713"/>
            <a:ext cx="8229600" cy="7957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PAUZE</a:t>
            </a:r>
            <a:endParaRPr lang="en-US" dirty="0"/>
          </a:p>
        </p:txBody>
      </p:sp>
      <p:pic>
        <p:nvPicPr>
          <p:cNvPr id="17" name="Picture 1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"/>
            <a:ext cx="9144001" cy="519981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29900" y="-2"/>
            <a:ext cx="9373899" cy="5199813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9" r="3724" b="11713"/>
          <a:stretch/>
        </p:blipFill>
        <p:spPr>
          <a:xfrm>
            <a:off x="-1" y="-2"/>
            <a:ext cx="9144001" cy="5199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170370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na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52718"/>
            <a:ext cx="8229598" cy="1371600"/>
          </a:xfrm>
          <a:prstGeom prst="rect">
            <a:avLst/>
          </a:prstGeom>
        </p:spPr>
        <p:txBody>
          <a:bodyPr anchor="b" anchorCtr="0"/>
          <a:lstStyle/>
          <a:p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  <a:lvl2pPr>
              <a:buClr>
                <a:srgbClr val="E85E00"/>
              </a:buClr>
              <a:defRPr sz="2800" b="0"/>
            </a:lvl2pPr>
            <a:lvl3pPr>
              <a:buClr>
                <a:srgbClr val="E85E00"/>
              </a:buClr>
              <a:defRPr sz="2400" b="0"/>
            </a:lvl3pPr>
            <a:lvl4pPr>
              <a:buClr>
                <a:srgbClr val="E85E00"/>
              </a:buClr>
              <a:defRPr sz="2400" b="0"/>
            </a:lvl4pPr>
            <a:lvl5pPr>
              <a:buClr>
                <a:srgbClr val="E85E00"/>
              </a:buClr>
              <a:defRPr sz="2400" b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/>
            <a:r>
              <a:rPr lang="nl-BE" dirty="0" smtClean="0"/>
              <a:t>Tweede level</a:t>
            </a:r>
          </a:p>
          <a:p>
            <a:pPr lvl="2"/>
            <a:r>
              <a:rPr lang="nl-BE" dirty="0" smtClean="0"/>
              <a:t>Derde level</a:t>
            </a:r>
          </a:p>
          <a:p>
            <a:pPr lvl="3"/>
            <a:r>
              <a:rPr lang="nl-BE" dirty="0" smtClean="0"/>
              <a:t>Vierde level</a:t>
            </a:r>
          </a:p>
          <a:p>
            <a:pPr lvl="4"/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2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337" y="1752600"/>
            <a:ext cx="3947512" cy="4348163"/>
          </a:xfrm>
          <a:prstGeom prst="rect">
            <a:avLst/>
          </a:prstGeom>
        </p:spPr>
        <p:txBody>
          <a:bodyPr/>
          <a:lstStyle>
            <a:lvl1pPr>
              <a:defRPr lang="nl-BE" sz="2400" b="0" dirty="0" smtClean="0"/>
            </a:lvl1pPr>
            <a:lvl2pPr>
              <a:defRPr lang="nl-BE" sz="2400" b="0" dirty="0" smtClean="0"/>
            </a:lvl2pPr>
            <a:lvl3pPr>
              <a:defRPr lang="nl-BE" sz="2000" b="0" dirty="0" smtClean="0"/>
            </a:lvl3pPr>
            <a:lvl4pPr>
              <a:defRPr lang="nl-BE" sz="2000" b="0" dirty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43645" y="1752600"/>
            <a:ext cx="3943154" cy="4348163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49124"/>
            <a:ext cx="9144000" cy="92001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sectie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752600"/>
            <a:ext cx="5111750" cy="4328160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752600"/>
            <a:ext cx="3008313" cy="4328160"/>
          </a:xfrm>
          <a:prstGeom prst="rect">
            <a:avLst/>
          </a:prstGeom>
        </p:spPr>
        <p:txBody>
          <a:bodyPr/>
          <a:lstStyle>
            <a:lvl1pPr>
              <a:defRPr lang="nl-BE" sz="2000" b="0" smtClean="0"/>
            </a:lvl1pPr>
          </a:lstStyle>
          <a:p>
            <a:pPr lvl="0"/>
            <a:r>
              <a:rPr lang="nl-BE" dirty="0" smtClean="0"/>
              <a:t>Uitleg over het object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6" r:id="rId4"/>
    <p:sldLayoutId id="2147483918" r:id="rId5"/>
    <p:sldLayoutId id="2147483928" r:id="rId6"/>
    <p:sldLayoutId id="2147483920" r:id="rId7"/>
    <p:sldLayoutId id="2147483925" r:id="rId8"/>
    <p:sldLayoutId id="2147483921" r:id="rId9"/>
    <p:sldLayoutId id="2147483929" r:id="rId10"/>
    <p:sldLayoutId id="2147483930" r:id="rId11"/>
    <p:sldLayoutId id="2147483926" r:id="rId12"/>
    <p:sldLayoutId id="2147483922" r:id="rId13"/>
    <p:sldLayoutId id="2147483927" r:id="rId14"/>
    <p:sldLayoutId id="214748391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cap="none" spc="-80" baseline="0" dirty="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Tahoma"/>
          <a:ea typeface="+mn-ea"/>
          <a:cs typeface="Tahom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/>
          <a:ea typeface="+mn-ea"/>
          <a:cs typeface="Tahom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eerste validatie kan op het model gebeuren</a:t>
            </a:r>
          </a:p>
          <a:p>
            <a:r>
              <a:rPr lang="nl-BE" dirty="0" smtClean="0"/>
              <a:t>We maken gebruik van attributen op de properties</a:t>
            </a:r>
          </a:p>
          <a:p>
            <a:pPr marL="914400" lvl="1" indent="-457200"/>
            <a:r>
              <a:rPr lang="nl-BE" sz="2000" dirty="0" smtClean="0"/>
              <a:t>[</a:t>
            </a:r>
            <a:r>
              <a:rPr lang="nl-BE" sz="2000" dirty="0" err="1" smtClean="0"/>
              <a:t>Required</a:t>
            </a:r>
            <a:r>
              <a:rPr lang="nl-BE" sz="2000" dirty="0" smtClean="0"/>
              <a:t>]</a:t>
            </a:r>
            <a:endParaRPr lang="en-US" sz="2000" dirty="0" smtClean="0"/>
          </a:p>
          <a:p>
            <a:pPr marL="914400" lvl="1" indent="-457200"/>
            <a:r>
              <a:rPr lang="nl-BE" sz="2000" dirty="0" smtClean="0"/>
              <a:t>[</a:t>
            </a:r>
            <a:r>
              <a:rPr lang="nl-BE" sz="2000" dirty="0" err="1" smtClean="0"/>
              <a:t>MaxLength</a:t>
            </a:r>
            <a:r>
              <a:rPr lang="nl-BE" sz="2000" dirty="0" smtClean="0"/>
              <a:t>]</a:t>
            </a:r>
          </a:p>
          <a:p>
            <a:pPr marL="914400" lvl="1" indent="-457200"/>
            <a:r>
              <a:rPr lang="nl-BE" sz="2000" dirty="0" smtClean="0"/>
              <a:t>[Range]</a:t>
            </a:r>
          </a:p>
          <a:p>
            <a:pPr marL="914400" lvl="1" indent="-457200"/>
            <a:r>
              <a:rPr lang="nl-BE" sz="2000" dirty="0" smtClean="0"/>
              <a:t>[</a:t>
            </a:r>
            <a:r>
              <a:rPr lang="nl-BE" sz="2000" dirty="0" err="1" smtClean="0"/>
              <a:t>StringLength</a:t>
            </a:r>
            <a:r>
              <a:rPr lang="nl-BE" sz="2000" dirty="0" smtClean="0"/>
              <a:t>]</a:t>
            </a:r>
          </a:p>
          <a:p>
            <a:pPr marL="914400" lvl="1" indent="-457200"/>
            <a:r>
              <a:rPr lang="nl-BE" sz="2000" dirty="0" smtClean="0"/>
              <a:t>[Url]</a:t>
            </a:r>
          </a:p>
          <a:p>
            <a:pPr marL="914400" lvl="1" indent="-457200"/>
            <a:r>
              <a:rPr lang="nl-BE" sz="2000" dirty="0" smtClean="0"/>
              <a:t>[</a:t>
            </a:r>
            <a:r>
              <a:rPr lang="nl-BE" sz="2000" dirty="0" err="1" smtClean="0"/>
              <a:t>EmailAddress</a:t>
            </a:r>
            <a:r>
              <a:rPr lang="nl-BE" sz="2000" dirty="0" smtClean="0"/>
              <a:t>]</a:t>
            </a:r>
          </a:p>
          <a:p>
            <a:pPr marL="914400" lvl="1" indent="-457200"/>
            <a:r>
              <a:rPr lang="nl-BE" sz="2000" dirty="0" smtClean="0"/>
              <a:t>[</a:t>
            </a:r>
            <a:r>
              <a:rPr lang="nl-BE" sz="2000" dirty="0" err="1" smtClean="0"/>
              <a:t>RegularExpression</a:t>
            </a:r>
            <a:r>
              <a:rPr lang="nl-BE" sz="20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Formatting</a:t>
            </a:r>
            <a:r>
              <a:rPr lang="nl-BE" dirty="0" smtClean="0"/>
              <a:t> </a:t>
            </a:r>
            <a:r>
              <a:rPr lang="nl-BE" dirty="0" err="1" smtClean="0"/>
              <a:t>Attributes</a:t>
            </a:r>
            <a:endParaRPr lang="nl-BE" dirty="0" smtClean="0"/>
          </a:p>
          <a:p>
            <a:pPr lvl="1"/>
            <a:r>
              <a:rPr lang="nl-BE" dirty="0" smtClean="0"/>
              <a:t>[</a:t>
            </a:r>
            <a:r>
              <a:rPr lang="nl-BE" dirty="0" err="1" smtClean="0"/>
              <a:t>DataType</a:t>
            </a:r>
            <a:r>
              <a:rPr lang="nl-BE" dirty="0" smtClean="0"/>
              <a:t>(</a:t>
            </a:r>
            <a:r>
              <a:rPr lang="nl-BE" dirty="0" err="1" smtClean="0"/>
              <a:t>DataType.EmailAddress</a:t>
            </a:r>
            <a:r>
              <a:rPr lang="nl-BE" dirty="0" smtClean="0"/>
              <a:t>)]</a:t>
            </a:r>
          </a:p>
          <a:p>
            <a:pPr lvl="1"/>
            <a:r>
              <a:rPr lang="nl-BE" dirty="0"/>
              <a:t>[</a:t>
            </a:r>
            <a:r>
              <a:rPr lang="nl-BE" dirty="0" err="1" smtClean="0"/>
              <a:t>DataType</a:t>
            </a:r>
            <a:r>
              <a:rPr lang="nl-BE" dirty="0" smtClean="0"/>
              <a:t>(</a:t>
            </a:r>
            <a:r>
              <a:rPr lang="nl-BE" dirty="0" err="1" smtClean="0"/>
              <a:t>DataType.Currency</a:t>
            </a:r>
            <a:r>
              <a:rPr lang="nl-BE" dirty="0" smtClean="0"/>
              <a:t>)]</a:t>
            </a:r>
            <a:endParaRPr lang="nl-BE" dirty="0"/>
          </a:p>
          <a:p>
            <a:pPr lvl="1"/>
            <a:r>
              <a:rPr lang="nl-BE" dirty="0" smtClean="0"/>
              <a:t>[</a:t>
            </a:r>
            <a:r>
              <a:rPr lang="nl-BE" dirty="0" err="1" smtClean="0"/>
              <a:t>DataType</a:t>
            </a:r>
            <a:r>
              <a:rPr lang="nl-BE" dirty="0" smtClean="0"/>
              <a:t>(</a:t>
            </a:r>
            <a:r>
              <a:rPr lang="nl-BE" dirty="0" err="1" smtClean="0"/>
              <a:t>DataType.Url</a:t>
            </a:r>
            <a:r>
              <a:rPr lang="nl-BE" dirty="0" smtClean="0"/>
              <a:t>)]</a:t>
            </a:r>
          </a:p>
          <a:p>
            <a:pPr lvl="1"/>
            <a:r>
              <a:rPr lang="nl-BE" dirty="0"/>
              <a:t>[</a:t>
            </a:r>
            <a:r>
              <a:rPr lang="nl-BE" dirty="0" err="1" smtClean="0"/>
              <a:t>DataType</a:t>
            </a:r>
            <a:r>
              <a:rPr lang="nl-BE" dirty="0" smtClean="0"/>
              <a:t>(</a:t>
            </a:r>
            <a:r>
              <a:rPr lang="nl-BE" dirty="0" err="1" smtClean="0"/>
              <a:t>DataType.PhoneNumber</a:t>
            </a:r>
            <a:r>
              <a:rPr lang="nl-BE" dirty="0" smtClean="0"/>
              <a:t>)]</a:t>
            </a:r>
          </a:p>
          <a:p>
            <a:pPr lvl="1"/>
            <a:r>
              <a:rPr lang="nl-BE" dirty="0"/>
              <a:t>[</a:t>
            </a:r>
            <a:r>
              <a:rPr lang="nl-BE" dirty="0" err="1" smtClean="0"/>
              <a:t>DataType</a:t>
            </a:r>
            <a:r>
              <a:rPr lang="nl-BE" dirty="0" smtClean="0"/>
              <a:t>(</a:t>
            </a:r>
            <a:r>
              <a:rPr lang="nl-BE" dirty="0" err="1" smtClean="0"/>
              <a:t>DataType.Date</a:t>
            </a:r>
            <a:r>
              <a:rPr lang="nl-BE" dirty="0" smtClean="0"/>
              <a:t>)]</a:t>
            </a:r>
          </a:p>
          <a:p>
            <a:pPr lvl="1"/>
            <a:r>
              <a:rPr lang="nl-BE" dirty="0" smtClean="0"/>
              <a:t>[</a:t>
            </a:r>
            <a:r>
              <a:rPr lang="nl-BE" dirty="0" err="1" smtClean="0"/>
              <a:t>DisplayName</a:t>
            </a:r>
            <a:r>
              <a:rPr lang="nl-BE" dirty="0" smtClean="0"/>
              <a:t>]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482" y="1752600"/>
            <a:ext cx="4261035" cy="43735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1686052"/>
            <a:ext cx="4386712" cy="4790948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rot="10800000">
            <a:off x="3234907" y="2803586"/>
            <a:ext cx="25534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23160" y="1590866"/>
            <a:ext cx="2625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DisplayName</a:t>
            </a:r>
            <a:r>
              <a:rPr lang="en-US" dirty="0" smtClean="0"/>
              <a:t>]: </a:t>
            </a:r>
          </a:p>
          <a:p>
            <a:r>
              <a:rPr lang="en-US" dirty="0" err="1" smtClean="0"/>
              <a:t>Waarde</a:t>
            </a:r>
            <a:r>
              <a:rPr lang="en-US" dirty="0" smtClean="0"/>
              <a:t> in label op form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10800000" flipV="1">
            <a:off x="3372929" y="2965321"/>
            <a:ext cx="2377703" cy="519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26" y="2374902"/>
            <a:ext cx="2600552" cy="19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Add</a:t>
            </a:r>
            <a:r>
              <a:rPr lang="nl-BE" dirty="0" smtClean="0"/>
              <a:t> View en direct binding toepassen</a:t>
            </a:r>
          </a:p>
          <a:p>
            <a:r>
              <a:rPr lang="nl-BE" dirty="0" smtClean="0"/>
              <a:t>=&gt; Rechtermuis =&gt; </a:t>
            </a:r>
            <a:r>
              <a:rPr lang="nl-BE" dirty="0" err="1" smtClean="0"/>
              <a:t>Add</a:t>
            </a:r>
            <a:r>
              <a:rPr lang="nl-BE" dirty="0" smtClean="0"/>
              <a:t>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3" y="3237847"/>
            <a:ext cx="4625788" cy="26752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096436" y="3650876"/>
            <a:ext cx="759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8562" y="3426028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Naam View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5096436" y="3879478"/>
            <a:ext cx="759758" cy="58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56194" y="3724835"/>
            <a:ext cx="1924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Welke soort view</a:t>
            </a:r>
          </a:p>
          <a:p>
            <a:pPr marL="285750" indent="-285750">
              <a:buFontTx/>
              <a:buChar char="-"/>
            </a:pPr>
            <a:r>
              <a:rPr lang="nl-BE" dirty="0" err="1" smtClean="0"/>
              <a:t>Create</a:t>
            </a:r>
            <a:endParaRPr lang="nl-BE" dirty="0" smtClean="0"/>
          </a:p>
          <a:p>
            <a:pPr marL="285750" indent="-285750">
              <a:buFontTx/>
              <a:buChar char="-"/>
            </a:pPr>
            <a:r>
              <a:rPr lang="nl-BE" dirty="0" smtClean="0"/>
              <a:t>Delete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Details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…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096435" y="4168588"/>
            <a:ext cx="621109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44671" y="5371447"/>
            <a:ext cx="3053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Welke model wensen we te </a:t>
            </a:r>
          </a:p>
          <a:p>
            <a:r>
              <a:rPr lang="nl-BE" dirty="0" smtClean="0"/>
              <a:t>gebruiken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969068"/>
            <a:ext cx="3657600" cy="36099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400000">
            <a:off x="4811943" y="1763629"/>
            <a:ext cx="276045" cy="184924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0607" y="2226586"/>
            <a:ext cx="182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Aanmaken</a:t>
            </a:r>
            <a:r>
              <a:rPr lang="en-US" dirty="0" smtClean="0"/>
              <a:t> object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doorgeven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4811942" y="3951172"/>
            <a:ext cx="276045" cy="184924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70606" y="4414129"/>
            <a:ext cx="1820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Via </a:t>
            </a:r>
            <a:r>
              <a:rPr lang="en-US" dirty="0" err="1" smtClean="0"/>
              <a:t>ModelState</a:t>
            </a:r>
            <a:r>
              <a:rPr lang="en-US" dirty="0" smtClean="0"/>
              <a:t> </a:t>
            </a:r>
            <a:r>
              <a:rPr lang="en-US" dirty="0" err="1" smtClean="0"/>
              <a:t>controlleren</a:t>
            </a:r>
            <a:r>
              <a:rPr lang="en-US" dirty="0" smtClean="0"/>
              <a:t> of het object al dan </a:t>
            </a:r>
            <a:r>
              <a:rPr lang="en-US" dirty="0" err="1" smtClean="0"/>
              <a:t>niet</a:t>
            </a:r>
            <a:r>
              <a:rPr lang="en-US" dirty="0" smtClean="0"/>
              <a:t> valid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7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45" y="1891506"/>
            <a:ext cx="4533900" cy="4095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valideren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Op de client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Op de server</a:t>
            </a:r>
          </a:p>
          <a:p>
            <a:r>
              <a:rPr lang="en-US" dirty="0" smtClean="0"/>
              <a:t>ASP.NET MVC </a:t>
            </a:r>
            <a:r>
              <a:rPr lang="en-US" dirty="0" err="1" smtClean="0"/>
              <a:t>maakt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Jquery</a:t>
            </a:r>
            <a:r>
              <a:rPr lang="en-US" dirty="0" smtClean="0"/>
              <a:t> validate </a:t>
            </a:r>
            <a:r>
              <a:rPr lang="en-US" dirty="0" err="1" smtClean="0"/>
              <a:t>voor</a:t>
            </a:r>
            <a:r>
              <a:rPr lang="en-US" dirty="0" smtClean="0"/>
              <a:t> client side validation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9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validatie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Default in project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aanmaak</a:t>
            </a:r>
            <a:r>
              <a:rPr lang="en-US" dirty="0" smtClean="0"/>
              <a:t> MVC Project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NIET </a:t>
            </a:r>
            <a:r>
              <a:rPr lang="en-US" dirty="0" err="1" smtClean="0"/>
              <a:t>aanwezig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Empty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2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Instelling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validate &amp; ASP.NET</a:t>
            </a:r>
          </a:p>
          <a:p>
            <a:r>
              <a:rPr lang="en-US" dirty="0" smtClean="0"/>
              <a:t>web.config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4" y="2996732"/>
            <a:ext cx="6057900" cy="1590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035" y="3765176"/>
            <a:ext cx="5768789" cy="5177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Instelling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validate &amp; ASP.NET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layoutPage.cshtml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9" y="3527331"/>
            <a:ext cx="7172325" cy="122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1" y="3527332"/>
            <a:ext cx="6857999" cy="8362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6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</a:p>
          <a:p>
            <a:r>
              <a:rPr lang="en-US" dirty="0" smtClean="0"/>
              <a:t>Razor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Session State</a:t>
            </a:r>
          </a:p>
        </p:txBody>
      </p:sp>
    </p:spTree>
    <p:extLst>
      <p:ext uri="{BB962C8B-B14F-4D97-AF65-F5344CB8AC3E}">
        <p14:creationId xmlns:p14="http://schemas.microsoft.com/office/powerpoint/2010/main" val="22179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063034" y="2732508"/>
            <a:ext cx="541867" cy="1024467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8605276">
            <a:off x="2767611" y="5283955"/>
            <a:ext cx="281660" cy="715872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60782" y="5402465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Afkomstig</a:t>
            </a:r>
            <a:r>
              <a:rPr lang="en-US" dirty="0" smtClean="0"/>
              <a:t> van JQuery validation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7" y="3836669"/>
            <a:ext cx="4362450" cy="2209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734503"/>
            <a:ext cx="84010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jquery.validate.unobtrusive.js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502537"/>
            <a:ext cx="73152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3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616989"/>
            <a:ext cx="5743575" cy="314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2871319" y="1931314"/>
            <a:ext cx="329082" cy="1024467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5259558" y="1931315"/>
            <a:ext cx="329082" cy="1024467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12431" y="3199798"/>
            <a:ext cx="203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property is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foutmelding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66253" y="3195685"/>
            <a:ext cx="215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property met</a:t>
            </a:r>
          </a:p>
          <a:p>
            <a:r>
              <a:rPr lang="en-US" dirty="0" err="1" smtClean="0"/>
              <a:t>kleur</a:t>
            </a:r>
            <a:r>
              <a:rPr lang="en-US" dirty="0" smtClean="0"/>
              <a:t> </a:t>
            </a:r>
            <a:r>
              <a:rPr lang="en-US" dirty="0" err="1" smtClean="0"/>
              <a:t>foutmelding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2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Overzicht</a:t>
            </a:r>
            <a:r>
              <a:rPr lang="en-US" dirty="0" smtClean="0"/>
              <a:t> </a:t>
            </a:r>
            <a:r>
              <a:rPr lang="en-US" dirty="0" err="1" smtClean="0"/>
              <a:t>HtmlHelpers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 smtClean="0"/>
              <a:t>Html.BeginForm</a:t>
            </a:r>
            <a:r>
              <a:rPr lang="en-US" sz="1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Html.</a:t>
            </a:r>
            <a:r>
              <a:rPr lang="en-US" sz="1800" dirty="0" err="1" smtClean="0"/>
              <a:t>EndForm</a:t>
            </a:r>
            <a:r>
              <a:rPr lang="en-US" sz="1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Html.</a:t>
            </a:r>
            <a:r>
              <a:rPr lang="en-US" sz="1800" dirty="0" err="1" smtClean="0"/>
              <a:t>TextArea</a:t>
            </a:r>
            <a:r>
              <a:rPr lang="en-US" sz="1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Html.</a:t>
            </a:r>
            <a:r>
              <a:rPr lang="en-US" sz="1800" dirty="0" err="1" smtClean="0"/>
              <a:t>TextBox</a:t>
            </a:r>
            <a:r>
              <a:rPr lang="en-US" sz="1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Html.</a:t>
            </a:r>
            <a:r>
              <a:rPr lang="en-US" sz="1800" dirty="0" err="1" smtClean="0"/>
              <a:t>CheckBox</a:t>
            </a:r>
            <a:r>
              <a:rPr lang="en-US" sz="1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Html.</a:t>
            </a:r>
            <a:r>
              <a:rPr lang="en-US" sz="1800" dirty="0" err="1" smtClean="0"/>
              <a:t>RadioButton</a:t>
            </a:r>
            <a:r>
              <a:rPr lang="en-US" sz="1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Html.</a:t>
            </a:r>
            <a:r>
              <a:rPr lang="en-US" sz="1800" dirty="0" err="1" smtClean="0"/>
              <a:t>ListBox</a:t>
            </a:r>
            <a:r>
              <a:rPr lang="en-US" sz="1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Html.</a:t>
            </a:r>
            <a:r>
              <a:rPr lang="en-US" sz="1800" dirty="0" err="1" smtClean="0"/>
              <a:t>DropDownList</a:t>
            </a:r>
            <a:r>
              <a:rPr lang="en-US" sz="1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Html.</a:t>
            </a:r>
            <a:r>
              <a:rPr lang="en-US" sz="1800" dirty="0" err="1" smtClean="0"/>
              <a:t>Hidden</a:t>
            </a:r>
            <a:r>
              <a:rPr lang="en-US" sz="1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Html.</a:t>
            </a:r>
            <a:r>
              <a:rPr lang="en-US" sz="1800" dirty="0" err="1" smtClean="0"/>
              <a:t>Password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3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000" dirty="0" smtClean="0"/>
              <a:t>HTML Helpers met </a:t>
            </a:r>
            <a:r>
              <a:rPr lang="nl-BE" sz="2000" dirty="0" err="1" smtClean="0"/>
              <a:t>Lambda</a:t>
            </a:r>
            <a:endParaRPr lang="nl-BE" sz="2000" dirty="0" smtClean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nl-BE" sz="2000" dirty="0" smtClean="0"/>
              <a:t>Aanduiden welke property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nl-BE" sz="2000" dirty="0" err="1" smtClean="0"/>
              <a:t>Html.LabelFor</a:t>
            </a:r>
            <a:r>
              <a:rPr lang="nl-BE" sz="2000" dirty="0" smtClean="0"/>
              <a:t>(model =&gt; </a:t>
            </a:r>
            <a:r>
              <a:rPr lang="nl-BE" sz="2000" dirty="0" err="1" smtClean="0"/>
              <a:t>model.Propertyname</a:t>
            </a:r>
            <a:r>
              <a:rPr lang="nl-BE" sz="2000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nl-BE" sz="2000" dirty="0" smtClean="0"/>
              <a:t>HTML Label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nl-BE" sz="2000" dirty="0" err="1" smtClean="0"/>
              <a:t>Html.EditorFor</a:t>
            </a:r>
            <a:r>
              <a:rPr lang="nl-BE" sz="2000" dirty="0" smtClean="0"/>
              <a:t>(model =&gt; </a:t>
            </a:r>
            <a:r>
              <a:rPr lang="nl-BE" sz="2000" dirty="0" err="1" smtClean="0"/>
              <a:t>model.PropertyName</a:t>
            </a:r>
            <a:r>
              <a:rPr lang="nl-BE" sz="2000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nl-BE" sz="2000" dirty="0" err="1" smtClean="0"/>
              <a:t>TextBox</a:t>
            </a:r>
            <a:r>
              <a:rPr lang="nl-BE" sz="2000" dirty="0" smtClean="0"/>
              <a:t> &lt;input type=“tekst”/&gt;</a:t>
            </a:r>
          </a:p>
          <a:p>
            <a:pPr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Wat</a:t>
            </a:r>
            <a:r>
              <a:rPr lang="en-US" sz="2000" dirty="0" smtClean="0"/>
              <a:t> met complex </a:t>
            </a:r>
            <a:r>
              <a:rPr lang="en-US" sz="2000" dirty="0" err="1" smtClean="0"/>
              <a:t>formulieren</a:t>
            </a:r>
            <a:r>
              <a:rPr lang="en-US" sz="2000" dirty="0" smtClean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Gebruiker</a:t>
            </a:r>
            <a:r>
              <a:rPr lang="en-US" sz="2000" dirty="0" smtClean="0"/>
              <a:t> </a:t>
            </a:r>
            <a:r>
              <a:rPr lang="en-US" sz="2000" dirty="0" err="1" smtClean="0"/>
              <a:t>moet</a:t>
            </a:r>
            <a:r>
              <a:rPr lang="en-US" sz="2000" dirty="0" smtClean="0"/>
              <a:t> </a:t>
            </a:r>
            <a:r>
              <a:rPr lang="en-US" sz="2000" dirty="0" err="1" smtClean="0"/>
              <a:t>gegevens</a:t>
            </a:r>
            <a:r>
              <a:rPr lang="en-US" sz="2000" dirty="0" smtClean="0"/>
              <a:t> </a:t>
            </a:r>
            <a:r>
              <a:rPr lang="en-US" sz="2000" dirty="0" err="1" smtClean="0"/>
              <a:t>invullen</a:t>
            </a:r>
            <a:endParaRPr lang="en-US" sz="2000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Gebruiker</a:t>
            </a:r>
            <a:r>
              <a:rPr lang="en-US" sz="2000" dirty="0" smtClean="0"/>
              <a:t> </a:t>
            </a:r>
            <a:r>
              <a:rPr lang="en-US" sz="2000" dirty="0" err="1" smtClean="0"/>
              <a:t>moet</a:t>
            </a:r>
            <a:r>
              <a:rPr lang="en-US" sz="2000" dirty="0" smtClean="0"/>
              <a:t> </a:t>
            </a:r>
            <a:r>
              <a:rPr lang="en-US" sz="2000" dirty="0" err="1" smtClean="0"/>
              <a:t>selectie</a:t>
            </a:r>
            <a:r>
              <a:rPr lang="en-US" sz="2000" dirty="0" smtClean="0"/>
              <a:t> </a:t>
            </a:r>
            <a:r>
              <a:rPr lang="en-US" sz="2000" dirty="0" err="1" smtClean="0"/>
              <a:t>maken</a:t>
            </a:r>
            <a:r>
              <a:rPr lang="en-US" sz="2000" dirty="0" smtClean="0"/>
              <a:t> </a:t>
            </a:r>
            <a:r>
              <a:rPr lang="en-US" sz="2000" dirty="0" err="1" smtClean="0"/>
              <a:t>uit</a:t>
            </a:r>
            <a:r>
              <a:rPr lang="en-US" sz="2000" dirty="0" smtClean="0"/>
              <a:t> </a:t>
            </a:r>
            <a:r>
              <a:rPr lang="en-US" sz="2000" dirty="0" err="1" smtClean="0"/>
              <a:t>listbox</a:t>
            </a:r>
            <a:endParaRPr lang="en-US" sz="2000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Aanvinken</a:t>
            </a:r>
            <a:r>
              <a:rPr lang="en-US" sz="2000" dirty="0" smtClean="0"/>
              <a:t> van </a:t>
            </a:r>
            <a:r>
              <a:rPr lang="en-US" sz="2000" dirty="0" err="1" smtClean="0"/>
              <a:t>keuzes</a:t>
            </a:r>
            <a:endParaRPr lang="en-US" sz="2000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15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Formulier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GEEN</a:t>
            </a:r>
            <a:r>
              <a:rPr lang="en-US" sz="2400" dirty="0" smtClean="0"/>
              <a:t> 1 op 1 </a:t>
            </a:r>
          </a:p>
          <a:p>
            <a:r>
              <a:rPr lang="en-US" sz="2400" dirty="0" smtClean="0"/>
              <a:t>met Registration </a:t>
            </a:r>
            <a:r>
              <a:rPr lang="en-US" sz="2400" dirty="0" err="1" smtClean="0"/>
              <a:t>klasse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34" y="99538"/>
            <a:ext cx="2895600" cy="653415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6200000">
            <a:off x="3999025" y="3826772"/>
            <a:ext cx="329082" cy="2650943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1" y="456602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Dropdownlist</a:t>
            </a:r>
            <a:r>
              <a:rPr lang="en-US" dirty="0" smtClean="0"/>
              <a:t> data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controller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563" y="241780"/>
            <a:ext cx="4581236" cy="627155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>
            <a:off x="3428788" y="4907430"/>
            <a:ext cx="329082" cy="1024467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1" y="4370760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van de </a:t>
            </a:r>
            <a:r>
              <a:rPr lang="en-US" dirty="0" err="1" smtClean="0"/>
              <a:t>geselecteerde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5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“Presentation Model”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/>
              <a:t>Model die </a:t>
            </a:r>
            <a:r>
              <a:rPr lang="en-US" dirty="0" err="1"/>
              <a:t>alle</a:t>
            </a:r>
            <a:r>
              <a:rPr lang="en-US" dirty="0"/>
              <a:t> data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weergave</a:t>
            </a:r>
            <a:r>
              <a:rPr lang="en-US" dirty="0"/>
              <a:t> </a:t>
            </a:r>
            <a:r>
              <a:rPr lang="en-US" dirty="0" err="1"/>
              <a:t>formulier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3762375" cy="200025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2572434">
            <a:off x="4360893" y="3784772"/>
            <a:ext cx="329082" cy="1025876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18519" y="375471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met </a:t>
            </a:r>
            <a:r>
              <a:rPr lang="en-US" dirty="0" err="1" smtClean="0"/>
              <a:t>ingevulde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4482452" y="4488941"/>
            <a:ext cx="329082" cy="1025876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18519" y="4773288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Lijsten</a:t>
            </a:r>
            <a:r>
              <a:rPr lang="en-US" dirty="0" smtClean="0"/>
              <a:t> met </a:t>
            </a:r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dropdown</a:t>
            </a:r>
          </a:p>
          <a:p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moeten</a:t>
            </a:r>
            <a:r>
              <a:rPr lang="en-US" dirty="0" smtClean="0"/>
              <a:t> van type </a:t>
            </a:r>
            <a:r>
              <a:rPr lang="en-US" dirty="0" err="1" smtClean="0"/>
              <a:t>SelectListItem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zijn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77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Belangrijk</a:t>
            </a:r>
            <a:r>
              <a:rPr lang="en-US" dirty="0" smtClean="0">
                <a:solidFill>
                  <a:srgbClr val="FF0000"/>
                </a:solidFill>
              </a:rPr>
              <a:t> 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5" y="2860195"/>
            <a:ext cx="3762375" cy="2000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9728" y="4106174"/>
            <a:ext cx="3355676" cy="241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4374239" y="3735922"/>
            <a:ext cx="369779" cy="982042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54903" y="3072781"/>
            <a:ext cx="1866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Naam</a:t>
            </a:r>
            <a:r>
              <a:rPr lang="en-US" dirty="0" smtClean="0"/>
              <a:t> property mag </a:t>
            </a:r>
            <a:r>
              <a:rPr lang="en-US" dirty="0" smtClean="0">
                <a:solidFill>
                  <a:srgbClr val="FF0000"/>
                </a:solidFill>
              </a:rPr>
              <a:t>NIET</a:t>
            </a:r>
            <a:r>
              <a:rPr lang="en-US" dirty="0" smtClean="0"/>
              <a:t> </a:t>
            </a:r>
            <a:r>
              <a:rPr lang="en-US" dirty="0" err="1" smtClean="0"/>
              <a:t>zelfde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databinding</a:t>
            </a:r>
            <a:r>
              <a:rPr lang="en-US" dirty="0" smtClean="0"/>
              <a:t> NIET </a:t>
            </a:r>
            <a:r>
              <a:rPr lang="en-US" dirty="0" err="1" smtClean="0"/>
              <a:t>werken</a:t>
            </a:r>
            <a:r>
              <a:rPr lang="en-US" dirty="0" smtClean="0"/>
              <a:t> =&gt; bug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833" y="2043702"/>
            <a:ext cx="3238500" cy="4381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5050150" y="1630391"/>
            <a:ext cx="1944000" cy="126000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2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02" y="2222616"/>
            <a:ext cx="3895725" cy="4448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353" y="1004170"/>
            <a:ext cx="4777647" cy="110969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>
            <a:off x="3749590" y="2688449"/>
            <a:ext cx="329082" cy="1025876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492" y="2719597"/>
            <a:ext cx="3065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Aanmaken</a:t>
            </a:r>
            <a:r>
              <a:rPr lang="en-US" dirty="0" smtClean="0"/>
              <a:t> presentation object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opvullen</a:t>
            </a:r>
            <a:r>
              <a:rPr lang="en-US" dirty="0" smtClean="0"/>
              <a:t> met </a:t>
            </a:r>
            <a:r>
              <a:rPr lang="en-US" dirty="0" err="1" smtClean="0"/>
              <a:t>sessies</a:t>
            </a:r>
            <a:endParaRPr lang="en-US" dirty="0" smtClean="0"/>
          </a:p>
        </p:txBody>
      </p:sp>
      <p:sp>
        <p:nvSpPr>
          <p:cNvPr id="9" name="Down Arrow 8"/>
          <p:cNvSpPr/>
          <p:nvPr/>
        </p:nvSpPr>
        <p:spPr>
          <a:xfrm rot="16200000">
            <a:off x="3660816" y="4626517"/>
            <a:ext cx="329082" cy="1025876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6492" y="4328629"/>
            <a:ext cx="3065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Voor</a:t>
            </a:r>
            <a:r>
              <a:rPr lang="en-US" dirty="0" smtClean="0"/>
              <a:t> we </a:t>
            </a:r>
            <a:r>
              <a:rPr lang="en-US" dirty="0" err="1" smtClean="0"/>
              <a:t>controleren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object valid is </a:t>
            </a:r>
          </a:p>
          <a:p>
            <a:r>
              <a:rPr lang="en-US" dirty="0" err="1" smtClean="0"/>
              <a:t>eerst</a:t>
            </a:r>
            <a:r>
              <a:rPr lang="en-US" dirty="0" smtClean="0"/>
              <a:t> de </a:t>
            </a:r>
            <a:r>
              <a:rPr lang="en-US" dirty="0" err="1" smtClean="0"/>
              <a:t>sessies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invullen</a:t>
            </a:r>
            <a:r>
              <a:rPr lang="en-US" dirty="0" smtClean="0"/>
              <a:t>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0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formulier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72893"/>
            <a:ext cx="3495675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305968"/>
            <a:ext cx="10934700" cy="126682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3716134">
            <a:off x="3455561" y="1844149"/>
            <a:ext cx="329082" cy="2650943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7134" y="230129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Dropdownlist</a:t>
            </a:r>
            <a:r>
              <a:rPr lang="en-US" dirty="0" smtClean="0"/>
              <a:t> </a:t>
            </a:r>
            <a:r>
              <a:rPr lang="en-US" dirty="0" err="1" smtClean="0"/>
              <a:t>weergeven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0186769">
            <a:off x="6969250" y="3972527"/>
            <a:ext cx="329082" cy="1280671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3119" y="538599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</a:t>
            </a:r>
            <a:r>
              <a:rPr lang="en-US" dirty="0" err="1" smtClean="0"/>
              <a:t>waaraan</a:t>
            </a:r>
            <a:r>
              <a:rPr lang="en-US" dirty="0" smtClean="0"/>
              <a:t> we </a:t>
            </a:r>
            <a:r>
              <a:rPr lang="en-US" dirty="0" err="1" smtClean="0"/>
              <a:t>wensen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koppelen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1408023">
            <a:off x="4406135" y="3947314"/>
            <a:ext cx="329082" cy="1419296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1480" y="5241009"/>
            <a:ext cx="25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</a:t>
            </a:r>
            <a:r>
              <a:rPr lang="en-US" dirty="0" err="1" smtClean="0"/>
              <a:t>sessies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1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50"/>
            <a:ext cx="8229598" cy="1371600"/>
          </a:xfrm>
        </p:spPr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Dropdownlist</a:t>
            </a:r>
            <a:r>
              <a:rPr lang="en-US" dirty="0" smtClean="0"/>
              <a:t> </a:t>
            </a:r>
            <a:r>
              <a:rPr lang="en-US" dirty="0" err="1" smtClean="0"/>
              <a:t>tweede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93576"/>
            <a:ext cx="2553681" cy="1190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31" y="2541502"/>
            <a:ext cx="7097806" cy="894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842306"/>
            <a:ext cx="5876365" cy="938632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9398043">
            <a:off x="4830225" y="4354483"/>
            <a:ext cx="329082" cy="1370239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39784" y="5074016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Omzetten</a:t>
            </a:r>
            <a:r>
              <a:rPr lang="en-US" dirty="0" smtClean="0"/>
              <a:t> session </a:t>
            </a:r>
            <a:r>
              <a:rPr lang="en-US" dirty="0" err="1" smtClean="0"/>
              <a:t>objecten</a:t>
            </a:r>
            <a:r>
              <a:rPr lang="en-US" dirty="0" smtClean="0"/>
              <a:t> in </a:t>
            </a:r>
          </a:p>
          <a:p>
            <a:r>
              <a:rPr lang="en-US" dirty="0" err="1" smtClean="0"/>
              <a:t>SelectListItem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4677599">
            <a:off x="5961559" y="3422479"/>
            <a:ext cx="329082" cy="1138948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17370" y="3596893"/>
            <a:ext cx="2450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Welke</a:t>
            </a:r>
            <a:r>
              <a:rPr lang="en-US" dirty="0" smtClean="0"/>
              <a:t> property is </a:t>
            </a:r>
            <a:r>
              <a:rPr lang="en-US" dirty="0" err="1" smtClean="0"/>
              <a:t>mijn</a:t>
            </a:r>
            <a:endParaRPr lang="en-US" dirty="0" smtClean="0"/>
          </a:p>
          <a:p>
            <a:r>
              <a:rPr lang="en-US" dirty="0" smtClean="0"/>
              <a:t>ID </a:t>
            </a:r>
            <a:r>
              <a:rPr lang="en-US" dirty="0" err="1" smtClean="0"/>
              <a:t>en</a:t>
            </a:r>
            <a:r>
              <a:rPr lang="en-US" dirty="0" smtClean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46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ListBox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Zelfde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van </a:t>
            </a:r>
            <a:r>
              <a:rPr lang="en-US" dirty="0" err="1" smtClean="0"/>
              <a:t>werken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Enkel</a:t>
            </a:r>
            <a:r>
              <a:rPr lang="en-US" dirty="0" smtClean="0"/>
              <a:t> property in model is </a:t>
            </a:r>
          </a:p>
          <a:p>
            <a:r>
              <a:rPr lang="en-US" dirty="0" smtClean="0"/>
              <a:t>array van integer (multi select)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1" y="4314825"/>
            <a:ext cx="13420725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10" y="376694"/>
            <a:ext cx="2623990" cy="384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60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48550" y="6513513"/>
            <a:ext cx="1695450" cy="241300"/>
          </a:xfrm>
          <a:prstGeom prst="rect">
            <a:avLst/>
          </a:prstGeom>
        </p:spPr>
        <p:txBody>
          <a:bodyPr/>
          <a:lstStyle/>
          <a:p>
            <a:fld id="{80DBCD4E-D6F6-174C-8E8A-F21DB8B4B6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dirty="0" smtClean="0"/>
              <a:t>Zal view renderen (uitvoeren) op server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Resultaat is HTML voor </a:t>
            </a:r>
            <a:r>
              <a:rPr lang="nl-BE" dirty="0" err="1" smtClean="0"/>
              <a:t>client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Eigen syntax op basis van C# of VB.NET</a:t>
            </a:r>
          </a:p>
          <a:p>
            <a:pPr marL="457200" indent="-457200">
              <a:buFontTx/>
              <a:buChar char="-"/>
            </a:pPr>
            <a:r>
              <a:rPr lang="nl-BE" dirty="0" err="1" smtClean="0"/>
              <a:t>Intellisense</a:t>
            </a:r>
            <a:r>
              <a:rPr lang="nl-BE" dirty="0" smtClean="0"/>
              <a:t> !!</a:t>
            </a:r>
          </a:p>
          <a:p>
            <a:pPr marL="457200" indent="-457200">
              <a:buFontTx/>
              <a:buChar char="-"/>
            </a:pPr>
            <a:r>
              <a:rPr lang="nl-BE" dirty="0" err="1" smtClean="0"/>
              <a:t>Automatich</a:t>
            </a:r>
            <a:r>
              <a:rPr lang="nl-BE" dirty="0" smtClean="0"/>
              <a:t> HTML </a:t>
            </a:r>
            <a:r>
              <a:rPr lang="nl-BE" dirty="0" err="1" smtClean="0"/>
              <a:t>Encoded</a:t>
            </a:r>
            <a:endParaRPr lang="nl-BE" dirty="0" smtClean="0"/>
          </a:p>
          <a:p>
            <a:pPr marL="914400" lvl="1" indent="-457200">
              <a:buFontTx/>
              <a:buChar char="-"/>
            </a:pPr>
            <a:r>
              <a:rPr lang="nl-BE" dirty="0" smtClean="0"/>
              <a:t>Bescherming tegen XSS </a:t>
            </a:r>
            <a:r>
              <a:rPr lang="nl-BE" dirty="0" err="1" smtClean="0"/>
              <a:t>atack</a:t>
            </a:r>
            <a:r>
              <a:rPr lang="nl-BE" dirty="0" smtClean="0"/>
              <a:t> (zie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9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dirty="0" smtClean="0"/>
              <a:t>We starten </a:t>
            </a:r>
            <a:r>
              <a:rPr lang="nl-BE" dirty="0" err="1" smtClean="0"/>
              <a:t>Razor</a:t>
            </a:r>
            <a:r>
              <a:rPr lang="nl-BE" dirty="0" smtClean="0"/>
              <a:t> block met @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Je moet het block NIET sluiten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2" y="3381935"/>
            <a:ext cx="5681377" cy="4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1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52600"/>
            <a:ext cx="8229600" cy="4373563"/>
          </a:xfrm>
        </p:spPr>
        <p:txBody>
          <a:bodyPr/>
          <a:lstStyle/>
          <a:p>
            <a:r>
              <a:rPr lang="nl-BE" dirty="0" smtClean="0"/>
              <a:t>For lus zoals we deze kennen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1" y="2829484"/>
            <a:ext cx="4144949" cy="17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07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</a:t>
            </a:r>
            <a:r>
              <a:rPr lang="nl-BE" dirty="0" err="1" smtClean="0"/>
              <a:t>f</a:t>
            </a:r>
            <a:r>
              <a:rPr lang="nl-BE" dirty="0" smtClean="0"/>
              <a:t>/</a:t>
            </a:r>
            <a:r>
              <a:rPr lang="nl-BE" dirty="0" err="1" smtClean="0"/>
              <a:t>else</a:t>
            </a:r>
            <a:r>
              <a:rPr lang="nl-BE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610690"/>
            <a:ext cx="5244352" cy="3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Code </a:t>
            </a:r>
            <a:r>
              <a:rPr lang="nl-BE" dirty="0" err="1" smtClean="0"/>
              <a:t>blocks</a:t>
            </a:r>
            <a:r>
              <a:rPr lang="nl-BE" dirty="0" smtClean="0"/>
              <a:t> @{}</a:t>
            </a:r>
          </a:p>
          <a:p>
            <a:r>
              <a:rPr lang="nl-BE" dirty="0" smtClean="0"/>
              <a:t>Volledige block </a:t>
            </a:r>
            <a:r>
              <a:rPr lang="nl-BE" dirty="0" err="1" smtClean="0"/>
              <a:t>Razor</a:t>
            </a:r>
            <a:r>
              <a:rPr lang="nl-BE" dirty="0" smtClean="0"/>
              <a:t>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4" y="2961434"/>
            <a:ext cx="4971210" cy="32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3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Beschrijving</a:t>
            </a:r>
            <a:r>
              <a:rPr lang="en-US" dirty="0" smtClean="0"/>
              <a:t> van </a:t>
            </a:r>
            <a:r>
              <a:rPr lang="en-US" dirty="0" err="1" smtClean="0"/>
              <a:t>entiteit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Via properties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veelal</a:t>
            </a:r>
            <a:r>
              <a:rPr lang="en-US" dirty="0"/>
              <a:t> </a:t>
            </a:r>
            <a:r>
              <a:rPr lang="en-US" dirty="0" err="1"/>
              <a:t>overeen</a:t>
            </a:r>
            <a:r>
              <a:rPr lang="en-US" dirty="0"/>
              <a:t> met </a:t>
            </a:r>
            <a:r>
              <a:rPr lang="en-US" dirty="0" err="1"/>
              <a:t>tabel</a:t>
            </a:r>
            <a:r>
              <a:rPr lang="en-US" dirty="0"/>
              <a:t> in database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Order, Customer, Registration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Zit in de map models (convention)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60" y="2372603"/>
            <a:ext cx="3355676" cy="7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2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Layout</a:t>
            </a:r>
            <a:r>
              <a:rPr lang="nl-BE" dirty="0" smtClean="0"/>
              <a:t> Pages (Masterpages)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Consistente look &amp; feel voor site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Template waar we view templates invullen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859866"/>
            <a:ext cx="3323410" cy="174083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830606" y="4430854"/>
            <a:ext cx="2003611" cy="12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>
            <a:off x="3171059" y="4892882"/>
            <a:ext cx="1788458" cy="2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45759" y="5425888"/>
            <a:ext cx="187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9517" y="4213359"/>
            <a:ext cx="22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9517" y="4708216"/>
            <a:ext cx="340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Layout</a:t>
            </a:r>
            <a:r>
              <a:rPr lang="nl-BE" dirty="0" smtClean="0"/>
              <a:t> Page (menu, header,…)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29073" y="5258031"/>
            <a:ext cx="321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Bevat de te gebruiken </a:t>
            </a:r>
            <a:r>
              <a:rPr lang="nl-BE" dirty="0" err="1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_</a:t>
            </a:r>
            <a:r>
              <a:rPr lang="nl-BE" dirty="0" err="1" smtClean="0"/>
              <a:t>Layout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Bevat de menu’s, </a:t>
            </a:r>
            <a:r>
              <a:rPr lang="nl-BE" dirty="0" err="1" smtClean="0"/>
              <a:t>footer</a:t>
            </a:r>
            <a:r>
              <a:rPr lang="nl-BE" dirty="0" smtClean="0"/>
              <a:t>, </a:t>
            </a:r>
            <a:r>
              <a:rPr lang="nl-BE" dirty="0" err="1" smtClean="0"/>
              <a:t>etc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Moet ook de view renderen voor weergave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@</a:t>
            </a:r>
            <a:r>
              <a:rPr lang="nl-BE" dirty="0" err="1" smtClean="0"/>
              <a:t>RenderBody</a:t>
            </a:r>
            <a:r>
              <a:rPr lang="nl-BE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4" y="4259075"/>
            <a:ext cx="5966864" cy="14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59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Sections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HMTL in _</a:t>
            </a:r>
            <a:r>
              <a:rPr lang="nl-BE" dirty="0" err="1" smtClean="0"/>
              <a:t>LayoutPage</a:t>
            </a:r>
            <a:r>
              <a:rPr lang="nl-BE" dirty="0" smtClean="0"/>
              <a:t> opvullen via aangeroepen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876675"/>
            <a:ext cx="5614732" cy="177109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588600" y="3565432"/>
            <a:ext cx="1613647" cy="119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02247" y="320853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Section</a:t>
            </a:r>
            <a:r>
              <a:rPr lang="nl-BE" dirty="0" smtClean="0"/>
              <a:t> </a:t>
            </a:r>
            <a:r>
              <a:rPr lang="nl-BE" dirty="0" err="1" smtClean="0"/>
              <a:t>Footer</a:t>
            </a:r>
            <a:r>
              <a:rPr lang="nl-BE" dirty="0" smtClean="0"/>
              <a:t>: maar niet verplicht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41483" y="3704665"/>
            <a:ext cx="2261123" cy="106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319618" y="5177118"/>
            <a:ext cx="2882629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5441" y="5423549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In te vullen via weer te geven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 de verschillende views kan je nu </a:t>
            </a:r>
            <a:r>
              <a:rPr lang="nl-BE" dirty="0" err="1" smtClean="0"/>
              <a:t>section</a:t>
            </a:r>
            <a:r>
              <a:rPr lang="nl-BE" dirty="0" smtClean="0"/>
              <a:t> bepalen. Deze al ingevuld worden in de _</a:t>
            </a:r>
            <a:r>
              <a:rPr lang="nl-BE" dirty="0" err="1" smtClean="0"/>
              <a:t>LayoutPage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751123"/>
            <a:ext cx="44672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25" y="3105994"/>
            <a:ext cx="4380474" cy="138450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dirty="0" smtClean="0"/>
              <a:t>Object koppelen aan view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Doorgeven vanuit de controller aan view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939022"/>
            <a:ext cx="3704665" cy="323874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192371" y="4227185"/>
            <a:ext cx="6724" cy="92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60808" y="5279922"/>
            <a:ext cx="509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Object doorgeven aan View engine voor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Voeg een view toe</a:t>
            </a:r>
          </a:p>
          <a:p>
            <a:r>
              <a:rPr lang="nl-BE" dirty="0" smtClean="0"/>
              <a:t>Opgeven welk type we wensen te gebruiken binnen View</a:t>
            </a:r>
            <a:endParaRPr lang="en-US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@model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Full qualified name (</a:t>
            </a:r>
            <a:r>
              <a:rPr lang="en-US" dirty="0" err="1" smtClean="0"/>
              <a:t>Namespace.ClassName</a:t>
            </a:r>
            <a:r>
              <a:rPr lang="en-US" dirty="0" smtClean="0"/>
              <a:t>)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" y="4550212"/>
            <a:ext cx="4696488" cy="10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805781"/>
            <a:ext cx="4543425" cy="426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954" y="2295525"/>
            <a:ext cx="3028950" cy="27241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677771" y="3106271"/>
            <a:ext cx="2077570" cy="16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269441" y="3529853"/>
            <a:ext cx="1485900" cy="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66031" y="3818039"/>
            <a:ext cx="1976716" cy="16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66031" y="4086980"/>
            <a:ext cx="1976716" cy="33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583642" y="4417931"/>
            <a:ext cx="2259105" cy="38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7272" y="4686872"/>
            <a:ext cx="2268069" cy="67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16206" y="2295525"/>
            <a:ext cx="1089212" cy="15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9723" y="2064076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HTTP Post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4302" y="5149651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</a:t>
            </a:r>
            <a:r>
              <a:rPr lang="en-US" dirty="0" smtClean="0">
                <a:sym typeface="Wingdings" panose="05000000000000000000" pitchFamily="2" charset="2"/>
              </a:rPr>
              <a:t> </a:t>
            </a:r>
            <a:r>
              <a:rPr lang="en-US" dirty="0" smtClean="0"/>
              <a:t>met name in &lt;input/&gt;</a:t>
            </a:r>
          </a:p>
          <a:p>
            <a:r>
              <a:rPr lang="en-US" dirty="0" smtClean="0"/>
              <a:t>Name is case insensitive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Na </a:t>
            </a:r>
            <a:r>
              <a:rPr lang="nl-BE" dirty="0" err="1" smtClean="0"/>
              <a:t>submit</a:t>
            </a:r>
            <a:r>
              <a:rPr lang="nl-BE" dirty="0" smtClean="0"/>
              <a:t> van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512359"/>
            <a:ext cx="367665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105186"/>
            <a:ext cx="6315075" cy="14763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16406" y="3034557"/>
            <a:ext cx="6723" cy="99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9463" y="321874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Automatic property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dirty="0" smtClean="0"/>
              <a:t>Manueel binding + view aanmaken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Vorige slides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Automatisch view aanmaken + binding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Generatie HTML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Makkelijker validatie mogelijkheden</a:t>
            </a:r>
          </a:p>
          <a:p>
            <a:pPr marL="1600200" lvl="2" indent="-457200">
              <a:buFontTx/>
              <a:buChar char="-"/>
            </a:pPr>
            <a:r>
              <a:rPr lang="nl-BE" dirty="0" smtClean="0"/>
              <a:t>Model aanpassen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E85E00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NMCT Server Side Development</Template>
  <TotalTime>0</TotalTime>
  <Words>754</Words>
  <Application>Microsoft Office PowerPoint</Application>
  <PresentationFormat>On-screen Show (4:3)</PresentationFormat>
  <Paragraphs>237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Symbol</vt:lpstr>
      <vt:lpstr>Tahoma</vt:lpstr>
      <vt:lpstr>Ubuntu</vt:lpstr>
      <vt:lpstr>Wingdings</vt:lpstr>
      <vt:lpstr>Essential</vt:lpstr>
      <vt:lpstr>ASP.NET MVC</vt:lpstr>
      <vt:lpstr>Inhoud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Model Binding</vt:lpstr>
      <vt:lpstr>Razor</vt:lpstr>
      <vt:lpstr>Razor</vt:lpstr>
      <vt:lpstr>Razor</vt:lpstr>
      <vt:lpstr>Razor</vt:lpstr>
      <vt:lpstr>Razor</vt:lpstr>
      <vt:lpstr>Razor</vt:lpstr>
      <vt:lpstr>Razor</vt:lpstr>
      <vt:lpstr>Razor</vt:lpstr>
      <vt:lpstr>Razor</vt:lpstr>
      <vt:lpstr>Razor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MVC Basis</cp:keywords>
  <cp:lastModifiedBy/>
  <cp:revision>1</cp:revision>
  <dcterms:created xsi:type="dcterms:W3CDTF">2013-09-18T12:45:34Z</dcterms:created>
  <dcterms:modified xsi:type="dcterms:W3CDTF">2014-09-29T09:34:34Z</dcterms:modified>
  <cp:category>ASP.NET MVC</cp:category>
</cp:coreProperties>
</file>